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94" r:id="rId3"/>
    <p:sldId id="365" r:id="rId4"/>
    <p:sldId id="366" r:id="rId5"/>
    <p:sldId id="397" r:id="rId6"/>
    <p:sldId id="398" r:id="rId7"/>
    <p:sldId id="399" r:id="rId8"/>
    <p:sldId id="400" r:id="rId9"/>
    <p:sldId id="402" r:id="rId10"/>
    <p:sldId id="403" r:id="rId11"/>
    <p:sldId id="404" r:id="rId12"/>
    <p:sldId id="401" r:id="rId13"/>
    <p:sldId id="367" r:id="rId14"/>
    <p:sldId id="413" r:id="rId15"/>
    <p:sldId id="368" r:id="rId16"/>
    <p:sldId id="388" r:id="rId17"/>
    <p:sldId id="389" r:id="rId18"/>
    <p:sldId id="390" r:id="rId19"/>
    <p:sldId id="391" r:id="rId20"/>
    <p:sldId id="392" r:id="rId21"/>
    <p:sldId id="393" r:id="rId22"/>
    <p:sldId id="414" r:id="rId23"/>
    <p:sldId id="371" r:id="rId24"/>
    <p:sldId id="379" r:id="rId25"/>
    <p:sldId id="378" r:id="rId26"/>
    <p:sldId id="369" r:id="rId27"/>
    <p:sldId id="370" r:id="rId28"/>
    <p:sldId id="396" r:id="rId29"/>
    <p:sldId id="406" r:id="rId30"/>
    <p:sldId id="395" r:id="rId31"/>
    <p:sldId id="407" r:id="rId32"/>
    <p:sldId id="408" r:id="rId33"/>
    <p:sldId id="409" r:id="rId34"/>
    <p:sldId id="410" r:id="rId35"/>
    <p:sldId id="411" r:id="rId36"/>
    <p:sldId id="385" r:id="rId37"/>
    <p:sldId id="420" r:id="rId38"/>
    <p:sldId id="421" r:id="rId39"/>
    <p:sldId id="422" r:id="rId40"/>
    <p:sldId id="423" r:id="rId41"/>
    <p:sldId id="424" r:id="rId42"/>
    <p:sldId id="425" r:id="rId43"/>
    <p:sldId id="417" r:id="rId44"/>
    <p:sldId id="437" r:id="rId45"/>
    <p:sldId id="427" r:id="rId46"/>
    <p:sldId id="428" r:id="rId47"/>
    <p:sldId id="429" r:id="rId48"/>
    <p:sldId id="430" r:id="rId49"/>
    <p:sldId id="426" r:id="rId50"/>
    <p:sldId id="418" r:id="rId51"/>
    <p:sldId id="436" r:id="rId52"/>
    <p:sldId id="431" r:id="rId53"/>
    <p:sldId id="432" r:id="rId54"/>
    <p:sldId id="433" r:id="rId55"/>
    <p:sldId id="434" r:id="rId56"/>
    <p:sldId id="438" r:id="rId57"/>
    <p:sldId id="419" r:id="rId58"/>
    <p:sldId id="435" r:id="rId59"/>
    <p:sldId id="439" r:id="rId60"/>
    <p:sldId id="440" r:id="rId61"/>
    <p:sldId id="441" r:id="rId62"/>
    <p:sldId id="442" r:id="rId63"/>
    <p:sldId id="443" r:id="rId64"/>
    <p:sldId id="416" r:id="rId65"/>
    <p:sldId id="444" r:id="rId66"/>
    <p:sldId id="445" r:id="rId67"/>
    <p:sldId id="446" r:id="rId68"/>
    <p:sldId id="447" r:id="rId69"/>
    <p:sldId id="448" r:id="rId70"/>
    <p:sldId id="449" r:id="rId71"/>
    <p:sldId id="373" r:id="rId72"/>
    <p:sldId id="374" r:id="rId73"/>
    <p:sldId id="375" r:id="rId74"/>
    <p:sldId id="376" r:id="rId75"/>
    <p:sldId id="377" r:id="rId76"/>
    <p:sldId id="386" r:id="rId77"/>
    <p:sldId id="382" r:id="rId78"/>
    <p:sldId id="387" r:id="rId79"/>
    <p:sldId id="412" r:id="rId80"/>
    <p:sldId id="381" r:id="rId81"/>
    <p:sldId id="383" r:id="rId82"/>
    <p:sldId id="384" r:id="rId83"/>
    <p:sldId id="415" r:id="rId8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1DBBE-AE8B-ECD4-F513-6882E1670C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CFDF41-E8EA-D2F4-849D-4DE931A16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DDB6E38-07D4-6C78-9507-C3DD3F76A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5AB7EF5-120B-A2DE-CED6-E860F3D4E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A08F9E-7A06-9A56-ED99-53B65FC0E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534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026182-AB73-465E-18A7-BE515DF4E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813513D-CADC-592E-EC61-A4DFACF504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81DC2D-0FEB-867A-128C-26A2F075DA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EFED384-0788-A0C6-6F32-89CBE59106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69AC0D-4D9C-5948-AA35-83BA31B47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519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A90076B-6F9C-DFE2-0244-323FB17D2F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89A2821-C616-6158-22D5-021652B865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47C76F7-A1AF-9BEF-4379-5083A2F1E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265ED1-5F0E-2278-CAB5-C2B680CF2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1A8E29-C198-D833-FBAB-A5DB158B1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512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F01F84-F9ED-C451-5481-8A86D82E5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5F870F4-E371-BAD9-F56B-595AF8EB5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FCA121A-4519-78F1-9A64-F5876E4FD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609782D-7586-72F0-4784-7BAD88A41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0ADF7AE-8831-03DA-8CF2-9AADB492B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372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51CD1D1-E4CA-BD75-E8C6-B9A85EC99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5483F1A-5384-B4E8-FC9C-A51292ED31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EBCC99B-91F5-6E21-FCC9-7936F1575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BBB917F-3214-D764-2D93-D4BC88AA0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BAF76-E11F-6E93-73E6-E70A3FF67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937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A08E17-1C80-7462-A958-D8179C305E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5C090E-F17F-4400-0343-74389BBA0E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57FAC06-DA1F-0F66-C94F-6233197F11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4543589-AEC3-2A79-DC14-51513F0220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184C0F8-F44B-0C2F-69BB-B900BB7670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21095-9F88-A00F-D508-E6CA60A10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531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9B4C65-31C0-7CC8-DD34-5EA2822C60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E11432A-CF47-2D65-3E0E-44FFAAFAE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2500E36-B267-D774-565A-98B3177880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CF7880C-1A7A-C75C-EF04-3F7361474B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4CBB4A2-B4CB-5B36-F7CB-68E4B5772D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8F53DC7-AF17-8C31-8A11-64C43A225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2BB8626-AFDC-8101-0ED6-415C2D261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8491D0B-AD54-A58F-5626-9967778A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642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FFB2E6-270E-BA0E-DD49-9F91A4FC6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BAB9982F-39E7-95E0-B36F-7BCDB59C4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AB42544-68CD-BB82-21ED-677BAFF1B2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749874E-EE2C-983F-F49F-E625108B2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4694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04FD0274-5334-79EE-28D4-FF5E688AA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B9F8301-5E9B-E15B-5CDD-BE8A85A84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951111F-328F-515A-07ED-BE4CBCFFD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943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C22198-A5E6-F016-657C-F72E65591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19A9B7-797F-8921-DECF-B52CCDA6A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94BC289-71EB-955B-DC08-D81B1B666D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67BAC8C-6DFB-550D-2214-02C2FA443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31800C1-F21F-E614-4F1E-027EF142FD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3C7504E-9F4E-31A8-6BF4-6A1236B04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85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CA0D01-D6FD-F349-BA37-458C4424D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C549DC2-9C1E-EBFE-E07D-9F55F0550C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0A4897A-CA5E-63E7-4895-C96542104F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08DBFCC-5DFE-2AF4-4F8C-E4029A271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D5927C9-2F84-0B73-5C31-4B4614EF3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BC21F5E-049D-8171-6ED1-B77435F99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92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7C6CF6DB-08D9-5F04-DA1D-03AF8A9D30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GB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DBD44E-965F-899D-97A7-15D842D9E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E9C462-3627-3045-20CC-31A84BDE9E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2F4EC-6417-4410-9DEE-0A4C21687023}" type="datetimeFigureOut">
              <a:rPr lang="en-GB" smtClean="0"/>
              <a:t>25/10/2022</a:t>
            </a:fld>
            <a:endParaRPr lang="en-GB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4F2336A-4DC3-6DD8-82CE-93358324159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3496DF-0FDB-2B35-8AEA-DCF592829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846C0-C0BB-4282-8C98-33FF9C2A2F2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5522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zechency.org/slovnik/ASIMILACE" TargetMode="Externa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avopisne.cz/pravopisna-cviceni/psani-bebje-vevje/obt/stredni-skola/typ/doplnovacka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841C1D-40B7-A0F2-32C1-01AF659DE3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55021"/>
            <a:ext cx="9144000" cy="2387600"/>
          </a:xfrm>
        </p:spPr>
        <p:txBody>
          <a:bodyPr/>
          <a:lstStyle/>
          <a:p>
            <a:r>
              <a:rPr lang="cs-CZ" b="1" dirty="0"/>
              <a:t>Zvuková stránka a </a:t>
            </a:r>
            <a:r>
              <a:rPr lang="cs-CZ" b="1" dirty="0" err="1"/>
              <a:t>grafémika</a:t>
            </a:r>
            <a:r>
              <a:rPr lang="cs-CZ" b="1" dirty="0"/>
              <a:t> češtiny</a:t>
            </a:r>
            <a:endParaRPr lang="en-GB" b="1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A18BD5F-BA0B-9F0E-DD24-D1E7677F04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6013222"/>
            <a:ext cx="4528456" cy="533400"/>
          </a:xfrm>
        </p:spPr>
        <p:txBody>
          <a:bodyPr/>
          <a:lstStyle/>
          <a:p>
            <a:r>
              <a:rPr lang="cs-CZ" dirty="0"/>
              <a:t>Kateřina Pelegrinová</a:t>
            </a:r>
            <a:endParaRPr lang="en-GB" dirty="0"/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69EC3A26-FEE9-E967-CECE-A9212DF61DD1}"/>
              </a:ext>
            </a:extLst>
          </p:cNvPr>
          <p:cNvSpPr txBox="1">
            <a:spLocks/>
          </p:cNvSpPr>
          <p:nvPr/>
        </p:nvSpPr>
        <p:spPr>
          <a:xfrm>
            <a:off x="9165773" y="6013222"/>
            <a:ext cx="3004454" cy="53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2022/2023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39673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 </a:t>
            </a:r>
            <a:r>
              <a:rPr lang="cs-CZ" sz="2800" b="1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monoftongy</a:t>
            </a:r>
          </a:p>
          <a:p>
            <a:pPr marL="0" indent="0">
              <a:buNone/>
            </a:pPr>
            <a:r>
              <a:rPr lang="cs-CZ" b="1" dirty="0">
                <a:latin typeface="Calibri (Základní text)"/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e</a:t>
            </a:r>
            <a:r>
              <a:rPr lang="en-GB" dirty="0"/>
              <a:t>u̯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b="1" dirty="0">
                <a:sym typeface="Wingdings" panose="05000000000000000000" pitchFamily="2" charset="2"/>
              </a:rPr>
              <a:t>diftongy</a:t>
            </a: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souhlásky =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838146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 </a:t>
            </a:r>
            <a:r>
              <a:rPr lang="cs-CZ" sz="2800" b="1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monoftongy</a:t>
            </a:r>
          </a:p>
          <a:p>
            <a:pPr marL="0" indent="0">
              <a:buNone/>
            </a:pPr>
            <a:r>
              <a:rPr lang="cs-CZ" b="1" dirty="0">
                <a:latin typeface="Calibri (Základní text)"/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e</a:t>
            </a:r>
            <a:r>
              <a:rPr lang="en-GB" dirty="0"/>
              <a:t>u̯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b="1" dirty="0">
                <a:sym typeface="Wingdings" panose="05000000000000000000" pitchFamily="2" charset="2"/>
              </a:rPr>
              <a:t>diftongy</a:t>
            </a: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souhlásky = </a:t>
            </a:r>
            <a:r>
              <a:rPr lang="cs-CZ" b="1" dirty="0">
                <a:sym typeface="Wingdings" panose="05000000000000000000" pitchFamily="2" charset="2"/>
              </a:rPr>
              <a:t>konsonanty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6641289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 </a:t>
            </a:r>
            <a:r>
              <a:rPr lang="cs-CZ" sz="2800" b="1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monoftongy</a:t>
            </a:r>
          </a:p>
          <a:p>
            <a:pPr marL="0" indent="0">
              <a:buNone/>
            </a:pPr>
            <a:r>
              <a:rPr lang="cs-CZ" b="1" dirty="0">
                <a:latin typeface="Calibri (Základní text)"/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e</a:t>
            </a:r>
            <a:r>
              <a:rPr lang="en-GB" dirty="0"/>
              <a:t>u̯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b="1" dirty="0">
                <a:sym typeface="Wingdings" panose="05000000000000000000" pitchFamily="2" charset="2"/>
              </a:rPr>
              <a:t>diftongy</a:t>
            </a: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souhlásky = </a:t>
            </a:r>
            <a:r>
              <a:rPr lang="cs-CZ" b="1" dirty="0">
                <a:sym typeface="Wingdings" panose="05000000000000000000" pitchFamily="2" charset="2"/>
              </a:rPr>
              <a:t>konsonanty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p b m </a:t>
            </a:r>
            <a:r>
              <a:rPr lang="cs-CZ" dirty="0"/>
              <a:t>ɱ </a:t>
            </a:r>
            <a:r>
              <a:rPr lang="cs-CZ" dirty="0">
                <a:sym typeface="Wingdings" panose="05000000000000000000" pitchFamily="2" charset="2"/>
              </a:rPr>
              <a:t>t d n ť ď ň k g </a:t>
            </a:r>
            <a:r>
              <a:rPr lang="cs-CZ" dirty="0"/>
              <a:t>ŋ ʔ </a:t>
            </a:r>
            <a:r>
              <a:rPr lang="cs-CZ" dirty="0">
                <a:sym typeface="Wingdings" panose="05000000000000000000" pitchFamily="2" charset="2"/>
              </a:rPr>
              <a:t>c 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č </a:t>
            </a:r>
            <a:r>
              <a:rPr lang="cs-CZ" sz="2800" dirty="0"/>
              <a:t>ǯ</a:t>
            </a:r>
            <a:r>
              <a:rPr lang="cs-CZ" dirty="0">
                <a:sym typeface="Wingdings" panose="05000000000000000000" pitchFamily="2" charset="2"/>
              </a:rPr>
              <a:t> f v s z š ž x </a:t>
            </a:r>
            <a:r>
              <a:rPr lang="el-GR" dirty="0"/>
              <a:t>γ</a:t>
            </a:r>
            <a:r>
              <a:rPr lang="cs-CZ" dirty="0"/>
              <a:t> ɦ </a:t>
            </a:r>
            <a:r>
              <a:rPr lang="cs-CZ" dirty="0">
                <a:sym typeface="Wingdings" panose="05000000000000000000" pitchFamily="2" charset="2"/>
              </a:rPr>
              <a:t>ř </a:t>
            </a:r>
            <a:r>
              <a:rPr lang="cs-CZ" dirty="0" err="1">
                <a:sym typeface="Wingdings" panose="05000000000000000000" pitchFamily="2" charset="2"/>
              </a:rPr>
              <a:t>ř</a:t>
            </a:r>
            <a:r>
              <a:rPr lang="cs-CZ" dirty="0">
                <a:sym typeface="Wingdings" panose="05000000000000000000" pitchFamily="2" charset="2"/>
              </a:rPr>
              <a:t>̭ r j l</a:t>
            </a:r>
          </a:p>
          <a:p>
            <a:pPr marL="0" indent="0">
              <a:buNone/>
            </a:pPr>
            <a:r>
              <a:rPr lang="cs-CZ" dirty="0"/>
              <a:t>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8074664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25A00-3E50-1FED-5656-C8CAFDE9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79073-D287-E486-1854-10B44778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vokály</a:t>
            </a:r>
          </a:p>
          <a:p>
            <a:pPr lvl="1"/>
            <a:r>
              <a:rPr lang="cs-CZ" dirty="0"/>
              <a:t>akustické hledisko: převážně </a:t>
            </a:r>
            <a:r>
              <a:rPr lang="cs-CZ" b="1" dirty="0"/>
              <a:t>tónové složky</a:t>
            </a:r>
          </a:p>
          <a:p>
            <a:pPr lvl="1"/>
            <a:r>
              <a:rPr lang="cs-CZ" dirty="0"/>
              <a:t>hlasivky rozkmitány proudem vzduchu </a:t>
            </a:r>
            <a:r>
              <a:rPr lang="cs-CZ" dirty="0">
                <a:sym typeface="Wingdings" panose="05000000000000000000" pitchFamily="2" charset="2"/>
              </a:rPr>
              <a:t> znělé segmenty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při realizaci se výdechovému proudu nestaví do cesty žádná překážka</a:t>
            </a:r>
          </a:p>
          <a:p>
            <a:pPr lvl="1"/>
            <a:endParaRPr lang="cs-CZ" b="1" dirty="0">
              <a:sym typeface="Wingdings" panose="05000000000000000000" pitchFamily="2" charset="2"/>
            </a:endParaRP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7586095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F25A00-3E50-1FED-5656-C8CAFDE9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979073-D287-E486-1854-10B4477835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vokály</a:t>
            </a:r>
          </a:p>
          <a:p>
            <a:pPr lvl="1"/>
            <a:r>
              <a:rPr lang="cs-CZ" dirty="0"/>
              <a:t>akustické hledisko: převážně </a:t>
            </a:r>
            <a:r>
              <a:rPr lang="cs-CZ" b="1" dirty="0"/>
              <a:t>tónové složky</a:t>
            </a:r>
          </a:p>
          <a:p>
            <a:pPr lvl="1"/>
            <a:r>
              <a:rPr lang="cs-CZ" dirty="0"/>
              <a:t>hlasivky rozkmitány proudem vzduchu </a:t>
            </a:r>
            <a:r>
              <a:rPr lang="cs-CZ" dirty="0">
                <a:sym typeface="Wingdings" panose="05000000000000000000" pitchFamily="2" charset="2"/>
              </a:rPr>
              <a:t> znělé segmenty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při realizaci se výdechovému proudu nestaví do cesty žádná překážka</a:t>
            </a:r>
          </a:p>
          <a:p>
            <a:pPr lvl="1"/>
            <a:endParaRPr lang="cs-CZ" b="1" dirty="0">
              <a:sym typeface="Wingdings" panose="05000000000000000000" pitchFamily="2" charset="2"/>
            </a:endParaRPr>
          </a:p>
          <a:p>
            <a:r>
              <a:rPr lang="cs-CZ" b="1" dirty="0">
                <a:sym typeface="Wingdings" panose="05000000000000000000" pitchFamily="2" charset="2"/>
              </a:rPr>
              <a:t>konsonanty</a:t>
            </a:r>
          </a:p>
          <a:p>
            <a:pPr lvl="1"/>
            <a:r>
              <a:rPr lang="cs-CZ" dirty="0">
                <a:sym typeface="Wingdings" panose="05000000000000000000" pitchFamily="2" charset="2"/>
              </a:rPr>
              <a:t>akustické hledisko: různé typy </a:t>
            </a:r>
            <a:r>
              <a:rPr lang="cs-CZ" b="1" dirty="0">
                <a:sym typeface="Wingdings" panose="05000000000000000000" pitchFamily="2" charset="2"/>
              </a:rPr>
              <a:t>šumů</a:t>
            </a:r>
            <a:r>
              <a:rPr lang="cs-CZ" dirty="0">
                <a:sym typeface="Wingdings" panose="05000000000000000000" pitchFamily="2" charset="2"/>
              </a:rPr>
              <a:t>, některé + tónové složky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vznikají pomocí překážky (striktury) ve výdechovém proudu</a:t>
            </a:r>
          </a:p>
          <a:p>
            <a:pPr lvl="1"/>
            <a:endParaRPr lang="cs-CZ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97139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945083-13F6-B8EF-62E4-68D770B49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</a:t>
            </a:r>
            <a:endParaRPr lang="en-GB" b="1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F1C717CC-C697-0998-59BE-D5A5985BE9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8576" y="1690688"/>
            <a:ext cx="8234252" cy="4711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32574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95E0F-51F0-1FDE-FA2F-7C4E39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vokálů: 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28B9A-FAA9-142D-FE5B-BC63DE1A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e</a:t>
            </a:r>
          </a:p>
          <a:p>
            <a:endParaRPr lang="cs-CZ" dirty="0"/>
          </a:p>
          <a:p>
            <a:r>
              <a:rPr lang="cs-CZ" dirty="0"/>
              <a:t>i</a:t>
            </a:r>
          </a:p>
          <a:p>
            <a:endParaRPr lang="cs-CZ" dirty="0"/>
          </a:p>
          <a:p>
            <a:r>
              <a:rPr lang="cs-CZ" dirty="0"/>
              <a:t>a</a:t>
            </a:r>
          </a:p>
          <a:p>
            <a:endParaRPr lang="cs-CZ" dirty="0"/>
          </a:p>
          <a:p>
            <a:r>
              <a:rPr lang="cs-CZ" dirty="0"/>
              <a:t>u</a:t>
            </a:r>
          </a:p>
          <a:p>
            <a:endParaRPr lang="cs-CZ" dirty="0"/>
          </a:p>
          <a:p>
            <a:r>
              <a:rPr lang="cs-CZ" dirty="0"/>
              <a:t>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1453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95E0F-51F0-1FDE-FA2F-7C4E39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vokálů: 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28B9A-FAA9-142D-FE5B-BC63DE1A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e </a:t>
            </a:r>
            <a:r>
              <a:rPr lang="cs-CZ" dirty="0">
                <a:sym typeface="Wingdings" panose="05000000000000000000" pitchFamily="2" charset="2"/>
              </a:rPr>
              <a:t> přední středový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i</a:t>
            </a:r>
          </a:p>
          <a:p>
            <a:endParaRPr lang="cs-CZ" dirty="0"/>
          </a:p>
          <a:p>
            <a:r>
              <a:rPr lang="cs-CZ" dirty="0"/>
              <a:t>a</a:t>
            </a:r>
          </a:p>
          <a:p>
            <a:endParaRPr lang="cs-CZ" dirty="0"/>
          </a:p>
          <a:p>
            <a:r>
              <a:rPr lang="cs-CZ" dirty="0"/>
              <a:t>u</a:t>
            </a:r>
          </a:p>
          <a:p>
            <a:endParaRPr lang="cs-CZ" dirty="0"/>
          </a:p>
          <a:p>
            <a:r>
              <a:rPr lang="cs-CZ" dirty="0"/>
              <a:t>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70159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95E0F-51F0-1FDE-FA2F-7C4E39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vokálů: 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28B9A-FAA9-142D-FE5B-BC63DE1A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e </a:t>
            </a:r>
            <a:r>
              <a:rPr lang="cs-CZ" dirty="0">
                <a:sym typeface="Wingdings" panose="05000000000000000000" pitchFamily="2" charset="2"/>
              </a:rPr>
              <a:t> přední středový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>
                <a:sym typeface="Wingdings" panose="05000000000000000000" pitchFamily="2" charset="2"/>
              </a:rPr>
              <a:t> přední vysoký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a</a:t>
            </a:r>
          </a:p>
          <a:p>
            <a:endParaRPr lang="cs-CZ" dirty="0"/>
          </a:p>
          <a:p>
            <a:r>
              <a:rPr lang="cs-CZ" dirty="0"/>
              <a:t>u</a:t>
            </a:r>
          </a:p>
          <a:p>
            <a:endParaRPr lang="cs-CZ" dirty="0"/>
          </a:p>
          <a:p>
            <a:r>
              <a:rPr lang="cs-CZ" dirty="0"/>
              <a:t>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82845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95E0F-51F0-1FDE-FA2F-7C4E39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vokálů: 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28B9A-FAA9-142D-FE5B-BC63DE1A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e </a:t>
            </a:r>
            <a:r>
              <a:rPr lang="cs-CZ" dirty="0">
                <a:sym typeface="Wingdings" panose="05000000000000000000" pitchFamily="2" charset="2"/>
              </a:rPr>
              <a:t> přední středový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>
                <a:sym typeface="Wingdings" panose="05000000000000000000" pitchFamily="2" charset="2"/>
              </a:rPr>
              <a:t> přední vysoký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>
                <a:sym typeface="Wingdings" panose="05000000000000000000" pitchFamily="2" charset="2"/>
              </a:rPr>
              <a:t> střední nízký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u</a:t>
            </a:r>
          </a:p>
          <a:p>
            <a:endParaRPr lang="cs-CZ" dirty="0"/>
          </a:p>
          <a:p>
            <a:r>
              <a:rPr lang="cs-CZ" dirty="0"/>
              <a:t>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6495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6E58B4-1725-0D4F-B30F-A5A3B40340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erratum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C000210-A8AF-E7CA-5677-33E07E89B4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slezský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sleski</a:t>
            </a:r>
            <a:r>
              <a:rPr lang="cs-CZ" dirty="0">
                <a:sym typeface="Wingdings" panose="05000000000000000000" pitchFamily="2" charset="2"/>
              </a:rPr>
              <a:t>:]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[</a:t>
            </a:r>
            <a:r>
              <a:rPr lang="cs-CZ" dirty="0" err="1">
                <a:sym typeface="Wingdings" panose="05000000000000000000" pitchFamily="2" charset="2"/>
              </a:rPr>
              <a:t>slesski</a:t>
            </a:r>
            <a:r>
              <a:rPr lang="cs-CZ" dirty="0">
                <a:sym typeface="Wingdings" panose="05000000000000000000" pitchFamily="2" charset="2"/>
              </a:rPr>
              <a:t>:]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4986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95E0F-51F0-1FDE-FA2F-7C4E39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vokálů: 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28B9A-FAA9-142D-FE5B-BC63DE1A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e </a:t>
            </a:r>
            <a:r>
              <a:rPr lang="cs-CZ" dirty="0">
                <a:sym typeface="Wingdings" panose="05000000000000000000" pitchFamily="2" charset="2"/>
              </a:rPr>
              <a:t> přední středový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>
                <a:sym typeface="Wingdings" panose="05000000000000000000" pitchFamily="2" charset="2"/>
              </a:rPr>
              <a:t> přední vysoký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>
                <a:sym typeface="Wingdings" panose="05000000000000000000" pitchFamily="2" charset="2"/>
              </a:rPr>
              <a:t> střední nízký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u </a:t>
            </a:r>
            <a:r>
              <a:rPr lang="cs-CZ" dirty="0">
                <a:sym typeface="Wingdings" panose="05000000000000000000" pitchFamily="2" charset="2"/>
              </a:rPr>
              <a:t> zadní vysoký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37739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595E0F-51F0-1FDE-FA2F-7C4E39B1AB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vokálů: cvičení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DE28B9A-FAA9-142D-FE5B-BC63DE1A8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dirty="0"/>
              <a:t>e </a:t>
            </a:r>
            <a:r>
              <a:rPr lang="cs-CZ" dirty="0">
                <a:sym typeface="Wingdings" panose="05000000000000000000" pitchFamily="2" charset="2"/>
              </a:rPr>
              <a:t> přední středový </a:t>
            </a:r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i </a:t>
            </a:r>
            <a:r>
              <a:rPr lang="cs-CZ" dirty="0">
                <a:sym typeface="Wingdings" panose="05000000000000000000" pitchFamily="2" charset="2"/>
              </a:rPr>
              <a:t> přední vysoký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a </a:t>
            </a:r>
            <a:r>
              <a:rPr lang="cs-CZ" dirty="0">
                <a:sym typeface="Wingdings" panose="05000000000000000000" pitchFamily="2" charset="2"/>
              </a:rPr>
              <a:t> střední nízký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u </a:t>
            </a:r>
            <a:r>
              <a:rPr lang="cs-CZ" dirty="0">
                <a:sym typeface="Wingdings" panose="05000000000000000000" pitchFamily="2" charset="2"/>
              </a:rPr>
              <a:t> zadní vysoký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 </a:t>
            </a:r>
            <a:r>
              <a:rPr lang="cs-CZ" dirty="0">
                <a:sym typeface="Wingdings" panose="05000000000000000000" pitchFamily="2" charset="2"/>
              </a:rPr>
              <a:t> zadní středový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83096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139DC-A336-0A10-4131-5DB42BFE2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IPA transkripce: vokály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8DF6C5-C13F-3403-89A5-D1E26EFFAF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a			a: &gt; aː</a:t>
            </a:r>
          </a:p>
          <a:p>
            <a:r>
              <a:rPr lang="cs-CZ" dirty="0"/>
              <a:t>e &gt; ɛ			e: &gt; ɛː</a:t>
            </a:r>
          </a:p>
          <a:p>
            <a:r>
              <a:rPr lang="cs-CZ" dirty="0"/>
              <a:t>i &gt; ɪ			 i: &gt; iː</a:t>
            </a:r>
          </a:p>
          <a:p>
            <a:r>
              <a:rPr lang="cs-CZ" dirty="0"/>
              <a:t>o			o: &gt; oː			srov. </a:t>
            </a:r>
            <a:r>
              <a:rPr lang="en-GB" dirty="0"/>
              <a:t>ɔ</a:t>
            </a:r>
            <a:endParaRPr lang="cs-CZ" dirty="0"/>
          </a:p>
          <a:p>
            <a:r>
              <a:rPr lang="cs-CZ" dirty="0"/>
              <a:t>u			u: &gt; uː</a:t>
            </a:r>
          </a:p>
          <a:p>
            <a:endParaRPr lang="cs-CZ" dirty="0"/>
          </a:p>
          <a:p>
            <a:r>
              <a:rPr lang="cs-CZ" dirty="0"/>
              <a:t>ou &gt; </a:t>
            </a:r>
            <a:r>
              <a:rPr lang="cs-CZ" dirty="0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endParaRPr lang="cs-CZ" dirty="0"/>
          </a:p>
          <a:p>
            <a:r>
              <a:rPr lang="cs-CZ" dirty="0"/>
              <a:t>au</a:t>
            </a:r>
            <a:r>
              <a:rPr lang="cs-CZ" dirty="0">
                <a:sym typeface="Wingdings" panose="05000000000000000000" pitchFamily="2" charset="2"/>
              </a:rPr>
              <a:t> &gt; a</a:t>
            </a:r>
            <a:r>
              <a:rPr lang="en-GB" dirty="0"/>
              <a:t>u̯</a:t>
            </a:r>
            <a:endParaRPr lang="cs-CZ" dirty="0"/>
          </a:p>
          <a:p>
            <a:r>
              <a:rPr lang="cs-CZ" dirty="0"/>
              <a:t>eu &gt; </a:t>
            </a:r>
            <a:r>
              <a:rPr lang="cs-CZ" dirty="0">
                <a:sym typeface="Wingdings" panose="05000000000000000000" pitchFamily="2" charset="2"/>
              </a:rPr>
              <a:t>e</a:t>
            </a:r>
            <a:r>
              <a:rPr lang="en-GB" dirty="0"/>
              <a:t>u̯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72715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5D3BFB-52BF-23D0-67A9-71CD833F2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konsonantů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7340748-5C90-2DB2-9397-C1BCFBFA70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míra sonority = „otevřenost“ hlásek – podíl tónové složky proti šumové</a:t>
            </a:r>
          </a:p>
          <a:p>
            <a:endParaRPr lang="cs-CZ" dirty="0"/>
          </a:p>
          <a:p>
            <a:r>
              <a:rPr lang="cs-CZ" dirty="0"/>
              <a:t>sonory </a:t>
            </a:r>
            <a:r>
              <a:rPr lang="cs-CZ" b="1" i="1" dirty="0"/>
              <a:t>m n ň r l j</a:t>
            </a:r>
          </a:p>
          <a:p>
            <a:pPr lvl="1"/>
            <a:r>
              <a:rPr lang="cs-CZ" dirty="0"/>
              <a:t>jedinečné souhlásky (= netvoří znělostní pár, vždy znělé)</a:t>
            </a:r>
          </a:p>
          <a:p>
            <a:pPr lvl="1"/>
            <a:r>
              <a:rPr lang="cs-CZ" dirty="0"/>
              <a:t>větší podíl tónové složky + nějaký šum</a:t>
            </a:r>
          </a:p>
          <a:p>
            <a:pPr marL="457200" lvl="1" indent="0">
              <a:buNone/>
            </a:pPr>
            <a:r>
              <a:rPr lang="cs-CZ" dirty="0"/>
              <a:t>	</a:t>
            </a:r>
            <a:r>
              <a:rPr lang="cs-CZ" b="1" i="1" dirty="0"/>
              <a:t>j</a:t>
            </a:r>
            <a:r>
              <a:rPr lang="cs-CZ" b="1" dirty="0"/>
              <a:t> = </a:t>
            </a:r>
            <a:r>
              <a:rPr lang="cs-CZ" dirty="0"/>
              <a:t>klouzavá hláska (</a:t>
            </a:r>
            <a:r>
              <a:rPr lang="cs-CZ" dirty="0" err="1"/>
              <a:t>glide</a:t>
            </a:r>
            <a:r>
              <a:rPr lang="cs-CZ" dirty="0"/>
              <a:t>) – nejblíže k vokálům (ne plně rozvinutá tónová 		      složka, ale i nevýrazný šum)</a:t>
            </a:r>
          </a:p>
          <a:p>
            <a:endParaRPr lang="cs-CZ" dirty="0"/>
          </a:p>
          <a:p>
            <a:r>
              <a:rPr lang="cs-CZ" dirty="0"/>
              <a:t>obstruenty </a:t>
            </a:r>
            <a:r>
              <a:rPr lang="cs-CZ" b="1" i="1" dirty="0"/>
              <a:t>ostatní souhlásky</a:t>
            </a:r>
          </a:p>
          <a:p>
            <a:pPr lvl="1"/>
            <a:r>
              <a:rPr lang="cs-CZ" dirty="0"/>
              <a:t>zřetelná složka šumů</a:t>
            </a:r>
          </a:p>
          <a:p>
            <a:pPr lvl="1"/>
            <a:r>
              <a:rPr lang="cs-CZ" dirty="0"/>
              <a:t>znělé = zřetelné šumy </a:t>
            </a:r>
            <a:r>
              <a:rPr lang="cs-CZ" b="1" i="1" dirty="0"/>
              <a:t>b d ď  g v </a:t>
            </a:r>
            <a:r>
              <a:rPr lang="cs-CZ" sz="2400" b="1" i="1" dirty="0"/>
              <a:t>ʒ</a:t>
            </a:r>
            <a:r>
              <a:rPr lang="cs-CZ" b="1" i="1" dirty="0"/>
              <a:t> </a:t>
            </a:r>
            <a:r>
              <a:rPr lang="cs-CZ" sz="2400" b="1" i="1" dirty="0" err="1"/>
              <a:t>ʒ</a:t>
            </a:r>
            <a:r>
              <a:rPr lang="cs-CZ" sz="2400" b="1" i="1" dirty="0"/>
              <a:t>̌</a:t>
            </a:r>
            <a:r>
              <a:rPr lang="cs-CZ" b="1" i="1" dirty="0"/>
              <a:t> ř z ž h </a:t>
            </a:r>
            <a:r>
              <a:rPr lang="el-GR" b="1" i="1" dirty="0"/>
              <a:t>γ</a:t>
            </a:r>
            <a:endParaRPr lang="cs-CZ" dirty="0"/>
          </a:p>
          <a:p>
            <a:pPr lvl="1"/>
            <a:r>
              <a:rPr lang="cs-CZ" dirty="0"/>
              <a:t>neznělé = čisté šumy   </a:t>
            </a:r>
            <a:r>
              <a:rPr lang="cs-CZ" b="1" i="1" dirty="0"/>
              <a:t>p </a:t>
            </a:r>
            <a:r>
              <a:rPr lang="cs-CZ" b="1" i="1" dirty="0">
                <a:latin typeface="Calibri (Základní text)"/>
              </a:rPr>
              <a:t>t  ť  </a:t>
            </a:r>
            <a:r>
              <a:rPr lang="cs-CZ" b="1" i="1" dirty="0"/>
              <a:t>k  f c č </a:t>
            </a:r>
            <a:r>
              <a:rPr lang="en-GB" b="1" i="1" dirty="0">
                <a:latin typeface="Calibri (Základní text)"/>
              </a:rPr>
              <a:t>ř̭</a:t>
            </a:r>
            <a:r>
              <a:rPr lang="cs-CZ" b="1" i="1" dirty="0">
                <a:latin typeface="Calibri (Základní text)"/>
              </a:rPr>
              <a:t> s š   </a:t>
            </a:r>
            <a:r>
              <a:rPr lang="cs-CZ" b="1" i="1" dirty="0"/>
              <a:t>x</a:t>
            </a:r>
            <a:endParaRPr lang="cs-CZ" b="1" i="1" dirty="0">
              <a:latin typeface="Calibri (Základní text)"/>
            </a:endParaRP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201459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7E0912-4B4F-996E-89DA-81815CAB4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konsonantů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E3DB42-9401-D63A-02A8-0EF8F85315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</a:t>
            </a:r>
            <a:endParaRPr lang="en-GB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DFBD463-7F5B-2E14-4F4D-9479CACFE1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8021" y="2543874"/>
            <a:ext cx="5641888" cy="2914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77288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7A519EB-5552-0E8A-5256-125FB37C84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95F919-CA9D-6CC9-B9D8-BF165BBCDB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určete, zda se jedná o vokál či konsonant</a:t>
            </a:r>
          </a:p>
          <a:p>
            <a:r>
              <a:rPr lang="cs-CZ" dirty="0"/>
              <a:t>určete, o jaký typ konsonantu se jedná z hlediska míry sonority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i="1" dirty="0"/>
              <a:t>j		c		š		d</a:t>
            </a:r>
          </a:p>
          <a:p>
            <a:pPr marL="0" indent="0">
              <a:buNone/>
            </a:pPr>
            <a:r>
              <a:rPr lang="cs-CZ" i="1" dirty="0"/>
              <a:t>x		g		ř		</a:t>
            </a:r>
            <a:r>
              <a:rPr lang="cs-CZ" sz="2800" i="1" dirty="0"/>
              <a:t>ʒ</a:t>
            </a:r>
            <a:endParaRPr lang="cs-CZ" i="1" dirty="0"/>
          </a:p>
          <a:p>
            <a:pPr marL="0" indent="0">
              <a:buNone/>
            </a:pPr>
            <a:r>
              <a:rPr lang="cs-CZ" i="1" dirty="0"/>
              <a:t>a		e		p		t	</a:t>
            </a:r>
          </a:p>
          <a:p>
            <a:pPr marL="0" indent="0">
              <a:buNone/>
            </a:pPr>
            <a:r>
              <a:rPr lang="cs-CZ" i="1" dirty="0"/>
              <a:t>f		l		ž		b</a:t>
            </a:r>
          </a:p>
          <a:p>
            <a:pPr marL="0" indent="0">
              <a:buNone/>
            </a:pPr>
            <a:r>
              <a:rPr lang="cs-CZ" i="1" dirty="0"/>
              <a:t>v		m		k		</a:t>
            </a:r>
            <a:r>
              <a:rPr lang="cs-CZ" i="1" dirty="0">
                <a:sym typeface="Wingdings" panose="05000000000000000000" pitchFamily="2" charset="2"/>
              </a:rPr>
              <a:t>a</a:t>
            </a:r>
            <a:r>
              <a:rPr lang="en-GB" i="1" dirty="0"/>
              <a:t>u̯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i="1" dirty="0"/>
          </a:p>
          <a:p>
            <a:pPr marL="0" indent="0">
              <a:buNone/>
            </a:pPr>
            <a:r>
              <a:rPr lang="el-GR" i="1" dirty="0"/>
              <a:t>γ </a:t>
            </a:r>
            <a:r>
              <a:rPr lang="cs-CZ" i="1" dirty="0"/>
              <a:t>		o		i		ň</a:t>
            </a:r>
            <a:endParaRPr lang="en-GB" i="1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9F1F95F5-5511-AF35-B3CE-E9D84348DF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9807" y="3429000"/>
            <a:ext cx="4726250" cy="2441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6696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AF27AB-943B-B820-52C0-531FB69614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konsonantů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245992-0434-46A4-2297-838C75E0DA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způsob tvoření </a:t>
            </a:r>
            <a:r>
              <a:rPr lang="cs-CZ" dirty="0"/>
              <a:t>(artikulace) = povaha překážky (striktury) ve výdechovém proudu při artikulaci</a:t>
            </a:r>
          </a:p>
          <a:p>
            <a:endParaRPr lang="cs-CZ" dirty="0"/>
          </a:p>
          <a:p>
            <a:r>
              <a:rPr lang="cs-CZ" b="1" dirty="0"/>
              <a:t>místo tvoření </a:t>
            </a:r>
            <a:r>
              <a:rPr lang="cs-CZ" dirty="0"/>
              <a:t>(artikulace) = kde překážka vzniká</a:t>
            </a:r>
          </a:p>
          <a:p>
            <a:endParaRPr lang="cs-CZ" dirty="0"/>
          </a:p>
          <a:p>
            <a:r>
              <a:rPr lang="cs-CZ" b="1" dirty="0"/>
              <a:t>znělost</a:t>
            </a:r>
            <a:r>
              <a:rPr lang="cs-CZ" dirty="0"/>
              <a:t> = zda hlasivky při artikulaci kmitají / jsou v klidu</a:t>
            </a:r>
          </a:p>
          <a:p>
            <a:endParaRPr lang="cs-CZ" dirty="0"/>
          </a:p>
          <a:p>
            <a:r>
              <a:rPr lang="cs-CZ" dirty="0"/>
              <a:t>+ </a:t>
            </a:r>
            <a:r>
              <a:rPr lang="cs-CZ" b="1" dirty="0"/>
              <a:t>akustické hledisko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970565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49E6B5-4619-A98F-BC59-8359C5B6F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konsonantů</a:t>
            </a:r>
            <a:endParaRPr lang="en-GB" b="1" dirty="0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56D35541-9D24-9227-45B1-88B23643F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375" y="1542827"/>
            <a:ext cx="9239250" cy="4796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471775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D2098E-986E-BD20-6848-DCE792324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konsonantů</a:t>
            </a:r>
            <a:endParaRPr lang="en-GB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DE49466D-09AB-13B7-9696-D5B4128F2D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4247" y="1690688"/>
            <a:ext cx="11063506" cy="45250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57276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7F413E-F0E0-6C82-945E-A69FA67AC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IPA transkripce: konsonanty</a:t>
            </a:r>
            <a:endParaRPr lang="en-GB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070CAB4-41C1-C801-CB1B-B74C8A9E8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64781" y="1825625"/>
            <a:ext cx="2006010" cy="4351338"/>
          </a:xfrm>
        </p:spPr>
        <p:txBody>
          <a:bodyPr/>
          <a:lstStyle/>
          <a:p>
            <a:r>
              <a:rPr lang="cs-CZ" dirty="0"/>
              <a:t>h &gt; ɦ</a:t>
            </a:r>
          </a:p>
          <a:p>
            <a:r>
              <a:rPr lang="cs-CZ" dirty="0">
                <a:sym typeface="Wingdings" panose="05000000000000000000" pitchFamily="2" charset="2"/>
              </a:rPr>
              <a:t>ť &gt; c </a:t>
            </a:r>
          </a:p>
          <a:p>
            <a:r>
              <a:rPr lang="cs-CZ" dirty="0">
                <a:sym typeface="Wingdings" panose="05000000000000000000" pitchFamily="2" charset="2"/>
              </a:rPr>
              <a:t>ď &gt; ɟ</a:t>
            </a:r>
          </a:p>
          <a:p>
            <a:r>
              <a:rPr lang="cs-CZ" dirty="0">
                <a:sym typeface="Wingdings" panose="05000000000000000000" pitchFamily="2" charset="2"/>
              </a:rPr>
              <a:t>ň &gt; ɲ</a:t>
            </a:r>
          </a:p>
          <a:p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sz="2800" dirty="0"/>
              <a:t>ʒ</a:t>
            </a:r>
            <a:r>
              <a:rPr lang="cs-CZ" dirty="0">
                <a:sym typeface="Wingdings" panose="05000000000000000000" pitchFamily="2" charset="2"/>
              </a:rPr>
              <a:t> 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č &gt; 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sz="2800" dirty="0"/>
              <a:t>ǯ</a:t>
            </a:r>
            <a:r>
              <a:rPr lang="cs-CZ" dirty="0">
                <a:sym typeface="Wingdings" panose="05000000000000000000" pitchFamily="2" charset="2"/>
              </a:rPr>
              <a:t> &gt; </a:t>
            </a:r>
            <a:r>
              <a:rPr lang="cs-CZ" dirty="0" err="1">
                <a:sym typeface="Wingdings" panose="05000000000000000000" pitchFamily="2" charset="2"/>
              </a:rPr>
              <a:t>d͜ʒ</a:t>
            </a:r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0B6DB300-5BFB-D015-3DA5-2CC7224062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07425" y="1825625"/>
            <a:ext cx="1118191" cy="4351338"/>
          </a:xfrm>
        </p:spPr>
        <p:txBody>
          <a:bodyPr/>
          <a:lstStyle/>
          <a:p>
            <a:r>
              <a:rPr lang="cs-CZ" dirty="0">
                <a:sym typeface="Wingdings" panose="05000000000000000000" pitchFamily="2" charset="2"/>
              </a:rPr>
              <a:t>p </a:t>
            </a:r>
          </a:p>
          <a:p>
            <a:r>
              <a:rPr lang="cs-CZ" dirty="0">
                <a:sym typeface="Wingdings" panose="05000000000000000000" pitchFamily="2" charset="2"/>
              </a:rPr>
              <a:t>b</a:t>
            </a:r>
          </a:p>
          <a:p>
            <a:r>
              <a:rPr lang="cs-CZ" dirty="0">
                <a:sym typeface="Wingdings" panose="05000000000000000000" pitchFamily="2" charset="2"/>
              </a:rPr>
              <a:t>m</a:t>
            </a:r>
          </a:p>
          <a:p>
            <a:r>
              <a:rPr lang="cs-CZ" dirty="0">
                <a:sym typeface="Wingdings" panose="05000000000000000000" pitchFamily="2" charset="2"/>
              </a:rPr>
              <a:t>t </a:t>
            </a:r>
          </a:p>
          <a:p>
            <a:r>
              <a:rPr lang="cs-CZ" dirty="0">
                <a:sym typeface="Wingdings" panose="05000000000000000000" pitchFamily="2" charset="2"/>
              </a:rPr>
              <a:t>d </a:t>
            </a:r>
          </a:p>
          <a:p>
            <a:r>
              <a:rPr lang="cs-CZ" dirty="0">
                <a:sym typeface="Wingdings" panose="05000000000000000000" pitchFamily="2" charset="2"/>
              </a:rPr>
              <a:t>n </a:t>
            </a:r>
          </a:p>
          <a:p>
            <a:r>
              <a:rPr lang="cs-CZ" dirty="0">
                <a:sym typeface="Wingdings" panose="05000000000000000000" pitchFamily="2" charset="2"/>
              </a:rPr>
              <a:t>k</a:t>
            </a:r>
          </a:p>
          <a:p>
            <a:r>
              <a:rPr lang="cs-CZ" dirty="0">
                <a:sym typeface="Wingdings" panose="05000000000000000000" pitchFamily="2" charset="2"/>
              </a:rPr>
              <a:t>g </a:t>
            </a:r>
          </a:p>
          <a:p>
            <a:endParaRPr lang="en-GB" dirty="0"/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en-GB" dirty="0"/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8AD64FB7-885C-D758-7EFF-829D7B1D29C2}"/>
              </a:ext>
            </a:extLst>
          </p:cNvPr>
          <p:cNvSpPr txBox="1">
            <a:spLocks/>
          </p:cNvSpPr>
          <p:nvPr/>
        </p:nvSpPr>
        <p:spPr>
          <a:xfrm>
            <a:off x="10025616" y="1825625"/>
            <a:ext cx="16338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ym typeface="Wingdings" panose="05000000000000000000" pitchFamily="2" charset="2"/>
              </a:rPr>
              <a:t>f </a:t>
            </a:r>
          </a:p>
          <a:p>
            <a:r>
              <a:rPr lang="cs-CZ" dirty="0">
                <a:sym typeface="Wingdings" panose="05000000000000000000" pitchFamily="2" charset="2"/>
              </a:rPr>
              <a:t>v </a:t>
            </a:r>
          </a:p>
          <a:p>
            <a:r>
              <a:rPr lang="cs-CZ" dirty="0">
                <a:sym typeface="Wingdings" panose="05000000000000000000" pitchFamily="2" charset="2"/>
              </a:rPr>
              <a:t>s</a:t>
            </a:r>
          </a:p>
          <a:p>
            <a:r>
              <a:rPr lang="cs-CZ" dirty="0">
                <a:sym typeface="Wingdings" panose="05000000000000000000" pitchFamily="2" charset="2"/>
              </a:rPr>
              <a:t>z</a:t>
            </a:r>
          </a:p>
          <a:p>
            <a:r>
              <a:rPr lang="cs-CZ" dirty="0">
                <a:sym typeface="Wingdings" panose="05000000000000000000" pitchFamily="2" charset="2"/>
              </a:rPr>
              <a:t>r </a:t>
            </a:r>
          </a:p>
          <a:p>
            <a:r>
              <a:rPr lang="cs-CZ" dirty="0">
                <a:sym typeface="Wingdings" panose="05000000000000000000" pitchFamily="2" charset="2"/>
              </a:rPr>
              <a:t>j </a:t>
            </a:r>
          </a:p>
          <a:p>
            <a:r>
              <a:rPr lang="cs-CZ" dirty="0">
                <a:sym typeface="Wingdings" panose="05000000000000000000" pitchFamily="2" charset="2"/>
              </a:rPr>
              <a:t>l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  <p:sp>
        <p:nvSpPr>
          <p:cNvPr id="7" name="Zástupný obsah 4">
            <a:extLst>
              <a:ext uri="{FF2B5EF4-FFF2-40B4-BE49-F238E27FC236}">
                <a16:creationId xmlns:a16="http://schemas.microsoft.com/office/drawing/2014/main" id="{F60F0858-4DE2-013B-42BB-F021FDFE1C9C}"/>
              </a:ext>
            </a:extLst>
          </p:cNvPr>
          <p:cNvSpPr txBox="1">
            <a:spLocks/>
          </p:cNvSpPr>
          <p:nvPr/>
        </p:nvSpPr>
        <p:spPr>
          <a:xfrm>
            <a:off x="7952266" y="1825625"/>
            <a:ext cx="163387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ɱ</a:t>
            </a:r>
          </a:p>
          <a:p>
            <a:r>
              <a:rPr lang="cs-CZ" dirty="0"/>
              <a:t>ŋ </a:t>
            </a:r>
          </a:p>
          <a:p>
            <a:r>
              <a:rPr lang="cs-CZ" dirty="0"/>
              <a:t>ʔ</a:t>
            </a:r>
          </a:p>
          <a:p>
            <a:r>
              <a:rPr lang="cs-CZ" dirty="0">
                <a:sym typeface="Wingdings" panose="05000000000000000000" pitchFamily="2" charset="2"/>
              </a:rPr>
              <a:t>x </a:t>
            </a:r>
          </a:p>
          <a:p>
            <a:r>
              <a:rPr lang="el-GR" dirty="0"/>
              <a:t>γ</a:t>
            </a: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 </a:t>
            </a:r>
          </a:p>
          <a:p>
            <a:endParaRPr lang="cs-CZ" dirty="0">
              <a:sym typeface="Wingdings" panose="05000000000000000000" pitchFamily="2" charset="2"/>
            </a:endParaRPr>
          </a:p>
        </p:txBody>
      </p:sp>
      <p:sp>
        <p:nvSpPr>
          <p:cNvPr id="8" name="Zástupný obsah 3">
            <a:extLst>
              <a:ext uri="{FF2B5EF4-FFF2-40B4-BE49-F238E27FC236}">
                <a16:creationId xmlns:a16="http://schemas.microsoft.com/office/drawing/2014/main" id="{7CDA644A-D74A-4190-D784-183279252A16}"/>
              </a:ext>
            </a:extLst>
          </p:cNvPr>
          <p:cNvSpPr txBox="1">
            <a:spLocks/>
          </p:cNvSpPr>
          <p:nvPr/>
        </p:nvSpPr>
        <p:spPr>
          <a:xfrm>
            <a:off x="3390899" y="1825625"/>
            <a:ext cx="200601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>
                <a:sym typeface="Wingdings" panose="05000000000000000000" pitchFamily="2" charset="2"/>
              </a:rPr>
              <a:t>š &gt; ʃ  </a:t>
            </a:r>
          </a:p>
          <a:p>
            <a:r>
              <a:rPr lang="cs-CZ" dirty="0">
                <a:sym typeface="Wingdings" panose="05000000000000000000" pitchFamily="2" charset="2"/>
              </a:rPr>
              <a:t>ž &gt; ʒ</a:t>
            </a:r>
          </a:p>
          <a:p>
            <a:r>
              <a:rPr lang="cs-CZ" dirty="0">
                <a:sym typeface="Wingdings" panose="05000000000000000000" pitchFamily="2" charset="2"/>
              </a:rPr>
              <a:t>ř &gt; r̝</a:t>
            </a:r>
          </a:p>
          <a:p>
            <a:r>
              <a:rPr lang="cs-CZ" dirty="0">
                <a:sym typeface="Wingdings" panose="05000000000000000000" pitchFamily="2" charset="2"/>
              </a:rPr>
              <a:t>ř̭ &gt; r̝̊</a:t>
            </a:r>
          </a:p>
          <a:p>
            <a:endParaRPr lang="cs-CZ" dirty="0"/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630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05191504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6D5F37-FD64-2B2D-2852-B11534FA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českých konsonantů: </a:t>
            </a:r>
            <a:br>
              <a:rPr lang="cs-CZ" b="1" dirty="0"/>
            </a:br>
            <a:r>
              <a:rPr lang="cs-CZ" b="1" dirty="0"/>
              <a:t>způsob artikulace 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EB8F9C-1A0B-9704-D949-D03BB0BBC6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/>
          </a:bodyPr>
          <a:lstStyle/>
          <a:p>
            <a:r>
              <a:rPr lang="cs-CZ" b="1" dirty="0"/>
              <a:t>okluzivy</a:t>
            </a:r>
          </a:p>
          <a:p>
            <a:pPr lvl="1"/>
            <a:r>
              <a:rPr lang="cs-CZ" dirty="0"/>
              <a:t>p b m ɱ t d n ť ď ň k g ʔ  </a:t>
            </a:r>
          </a:p>
          <a:p>
            <a:r>
              <a:rPr lang="cs-CZ" b="1" dirty="0"/>
              <a:t>semiokluzivy</a:t>
            </a:r>
          </a:p>
          <a:p>
            <a:pPr lvl="1"/>
            <a:r>
              <a:rPr lang="cs-CZ" dirty="0"/>
              <a:t>c </a:t>
            </a:r>
            <a:r>
              <a:rPr lang="cs-CZ" sz="2400" dirty="0"/>
              <a:t>ʒ</a:t>
            </a:r>
            <a:r>
              <a:rPr lang="cs-CZ" dirty="0"/>
              <a:t> č </a:t>
            </a:r>
            <a:r>
              <a:rPr lang="cs-CZ" sz="2400" dirty="0"/>
              <a:t>ǯ</a:t>
            </a:r>
            <a:endParaRPr lang="cs-CZ" dirty="0"/>
          </a:p>
          <a:p>
            <a:r>
              <a:rPr lang="cs-CZ" b="1" dirty="0"/>
              <a:t>konstriktivy</a:t>
            </a:r>
          </a:p>
          <a:p>
            <a:pPr lvl="1"/>
            <a:r>
              <a:rPr lang="cs-CZ" dirty="0"/>
              <a:t>f v s z š ž ch </a:t>
            </a:r>
            <a:r>
              <a:rPr lang="el-GR" dirty="0"/>
              <a:t>γ</a:t>
            </a:r>
            <a:r>
              <a:rPr lang="cs-CZ" dirty="0"/>
              <a:t> h</a:t>
            </a:r>
          </a:p>
          <a:p>
            <a:r>
              <a:rPr lang="cs-CZ" b="1" dirty="0"/>
              <a:t>vibranty</a:t>
            </a:r>
          </a:p>
          <a:p>
            <a:pPr lvl="1"/>
            <a:r>
              <a:rPr lang="cs-CZ" dirty="0"/>
              <a:t>r ř </a:t>
            </a:r>
            <a:r>
              <a:rPr lang="cs-CZ" dirty="0" err="1">
                <a:sym typeface="Wingdings" panose="05000000000000000000" pitchFamily="2" charset="2"/>
              </a:rPr>
              <a:t>ř</a:t>
            </a:r>
            <a:r>
              <a:rPr lang="cs-CZ" dirty="0">
                <a:sym typeface="Wingdings" panose="05000000000000000000" pitchFamily="2" charset="2"/>
              </a:rPr>
              <a:t>̭ </a:t>
            </a:r>
          </a:p>
          <a:p>
            <a:r>
              <a:rPr lang="cs-CZ" b="1" dirty="0" err="1"/>
              <a:t>aproximanty</a:t>
            </a:r>
            <a:endParaRPr lang="cs-CZ" b="1" dirty="0"/>
          </a:p>
          <a:p>
            <a:pPr lvl="1"/>
            <a:r>
              <a:rPr lang="cs-CZ" dirty="0"/>
              <a:t>l j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667296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74E21E-EA99-3AEF-0D37-486F4AF2B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okluzivy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AD0458-2896-EB3C-60C0-0EE80EB21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666228" cy="4351338"/>
          </a:xfrm>
        </p:spPr>
        <p:txBody>
          <a:bodyPr>
            <a:normAutofit/>
          </a:bodyPr>
          <a:lstStyle/>
          <a:p>
            <a:r>
              <a:rPr lang="cs-CZ" dirty="0"/>
              <a:t>p b m ɱ t d n ť ď ň k g ʔ		</a:t>
            </a:r>
            <a:r>
              <a:rPr lang="cs-CZ" dirty="0">
                <a:sym typeface="Wingdings" panose="05000000000000000000" pitchFamily="2" charset="2"/>
              </a:rPr>
              <a:t> česká transkripce</a:t>
            </a:r>
            <a:endParaRPr lang="cs-CZ" dirty="0"/>
          </a:p>
          <a:p>
            <a:r>
              <a:rPr lang="cs-CZ" dirty="0"/>
              <a:t>p b m ɱ t d n c </a:t>
            </a:r>
            <a:r>
              <a:rPr lang="cs-CZ" dirty="0">
                <a:sym typeface="Wingdings" panose="05000000000000000000" pitchFamily="2" charset="2"/>
              </a:rPr>
              <a:t>ɟ ɲ k g </a:t>
            </a:r>
            <a:r>
              <a:rPr lang="cs-CZ" dirty="0"/>
              <a:t>ʔ	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 err="1">
                <a:sym typeface="Wingdings" panose="05000000000000000000" pitchFamily="2" charset="2"/>
              </a:rPr>
              <a:t>ipa</a:t>
            </a:r>
            <a:r>
              <a:rPr lang="cs-CZ" dirty="0">
                <a:sym typeface="Wingdings" panose="05000000000000000000" pitchFamily="2" charset="2"/>
              </a:rPr>
              <a:t> transkripce</a:t>
            </a:r>
            <a:endParaRPr lang="cs-CZ" dirty="0"/>
          </a:p>
          <a:p>
            <a:endParaRPr lang="cs-CZ" dirty="0"/>
          </a:p>
          <a:p>
            <a:r>
              <a:rPr lang="cs-CZ" dirty="0"/>
              <a:t>lat. </a:t>
            </a:r>
            <a:r>
              <a:rPr lang="cs-CZ" i="1" dirty="0" err="1"/>
              <a:t>occlusio</a:t>
            </a:r>
            <a:r>
              <a:rPr lang="cs-CZ" i="1" dirty="0"/>
              <a:t> </a:t>
            </a:r>
            <a:r>
              <a:rPr lang="cs-CZ" dirty="0"/>
              <a:t>= uzavření (závěrové k.) srov. angl. </a:t>
            </a:r>
            <a:r>
              <a:rPr lang="cs-CZ" i="1" dirty="0" err="1"/>
              <a:t>close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vytvoření </a:t>
            </a:r>
            <a:r>
              <a:rPr lang="cs-CZ" b="1" dirty="0">
                <a:sym typeface="Wingdings" panose="05000000000000000000" pitchFamily="2" charset="2"/>
              </a:rPr>
              <a:t>závěru</a:t>
            </a:r>
            <a:r>
              <a:rPr lang="cs-CZ" dirty="0">
                <a:sym typeface="Wingdings" panose="05000000000000000000" pitchFamily="2" charset="2"/>
              </a:rPr>
              <a:t>  náhlé uvolnění  přetlak vzduchu  šum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z akustického hlediska: explozivy/</a:t>
            </a:r>
            <a:r>
              <a:rPr lang="cs-CZ" dirty="0" err="1">
                <a:sym typeface="Wingdings" panose="05000000000000000000" pitchFamily="2" charset="2"/>
              </a:rPr>
              <a:t>plozivy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963583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868404-4B8D-7EE4-2F7B-ECA430273E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semiokluzivy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7EF1099-074E-3719-EDB9-BA6DC4E9F9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   </a:t>
            </a:r>
            <a:r>
              <a:rPr lang="cs-CZ" sz="2800" dirty="0"/>
              <a:t>ʒ</a:t>
            </a:r>
            <a:r>
              <a:rPr lang="cs-CZ" dirty="0"/>
              <a:t>  č   </a:t>
            </a:r>
            <a:r>
              <a:rPr lang="cs-CZ" sz="2800" dirty="0"/>
              <a:t>ǯ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česká transkripce</a:t>
            </a:r>
            <a:endParaRPr lang="cs-CZ" dirty="0"/>
          </a:p>
          <a:p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t͜ʃ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 err="1">
                <a:sym typeface="Wingdings" panose="05000000000000000000" pitchFamily="2" charset="2"/>
              </a:rPr>
              <a:t>d͜ʒ</a:t>
            </a:r>
            <a:r>
              <a:rPr lang="cs-CZ" dirty="0">
                <a:sym typeface="Wingdings" panose="05000000000000000000" pitchFamily="2" charset="2"/>
              </a:rPr>
              <a:t> 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 err="1">
                <a:sym typeface="Wingdings" panose="05000000000000000000" pitchFamily="2" charset="2"/>
              </a:rPr>
              <a:t>ipa</a:t>
            </a:r>
            <a:r>
              <a:rPr lang="cs-CZ" dirty="0">
                <a:sym typeface="Wingdings" panose="05000000000000000000" pitchFamily="2" charset="2"/>
              </a:rPr>
              <a:t> transkripce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lat. </a:t>
            </a:r>
            <a:r>
              <a:rPr lang="cs-CZ" i="1" dirty="0" err="1"/>
              <a:t>occlusio</a:t>
            </a:r>
            <a:r>
              <a:rPr lang="cs-CZ" i="1" dirty="0"/>
              <a:t> </a:t>
            </a:r>
            <a:r>
              <a:rPr lang="cs-CZ" dirty="0"/>
              <a:t>= uzavření, </a:t>
            </a:r>
            <a:r>
              <a:rPr lang="cs-CZ" dirty="0" err="1"/>
              <a:t>semi</a:t>
            </a:r>
            <a:r>
              <a:rPr lang="cs-CZ" dirty="0"/>
              <a:t>- = </a:t>
            </a:r>
            <a:r>
              <a:rPr lang="cs-CZ" i="1" dirty="0"/>
              <a:t>polo-</a:t>
            </a:r>
            <a:r>
              <a:rPr lang="cs-CZ" dirty="0"/>
              <a:t> (polozávěrové k.)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vytvoření </a:t>
            </a:r>
            <a:r>
              <a:rPr lang="cs-CZ" b="1" dirty="0">
                <a:sym typeface="Wingdings" panose="05000000000000000000" pitchFamily="2" charset="2"/>
              </a:rPr>
              <a:t>krátkého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závěru  </a:t>
            </a:r>
            <a:r>
              <a:rPr lang="cs-CZ" dirty="0">
                <a:sym typeface="Wingdings" panose="05000000000000000000" pitchFamily="2" charset="2"/>
              </a:rPr>
              <a:t>nezruší se náhle, ale přejde v 		      úžinu</a:t>
            </a:r>
            <a:endParaRPr lang="cs-CZ" dirty="0"/>
          </a:p>
          <a:p>
            <a:endParaRPr lang="cs-CZ" dirty="0"/>
          </a:p>
          <a:p>
            <a:r>
              <a:rPr lang="cs-CZ" dirty="0"/>
              <a:t>z akustického hlediska: afrikáty</a:t>
            </a:r>
          </a:p>
        </p:txBody>
      </p:sp>
    </p:spTree>
    <p:extLst>
      <p:ext uri="{BB962C8B-B14F-4D97-AF65-F5344CB8AC3E}">
        <p14:creationId xmlns:p14="http://schemas.microsoft.com/office/powerpoint/2010/main" val="258222098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75029F-E1F1-2120-705C-A16C3DD79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konstriktivy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00824E-F642-C585-EFD0-DAA1ACDD7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f v s z š ž ch </a:t>
            </a:r>
            <a:r>
              <a:rPr lang="el-GR" dirty="0"/>
              <a:t>γ</a:t>
            </a:r>
            <a:r>
              <a:rPr lang="cs-CZ" dirty="0"/>
              <a:t> h		</a:t>
            </a:r>
            <a:r>
              <a:rPr lang="cs-CZ" dirty="0">
                <a:sym typeface="Wingdings" panose="05000000000000000000" pitchFamily="2" charset="2"/>
              </a:rPr>
              <a:t> česká transkripce</a:t>
            </a:r>
            <a:endParaRPr lang="cs-CZ" dirty="0"/>
          </a:p>
          <a:p>
            <a:r>
              <a:rPr lang="cs-CZ" dirty="0">
                <a:sym typeface="Wingdings" panose="05000000000000000000" pitchFamily="2" charset="2"/>
              </a:rPr>
              <a:t>f v s z  ʃ ʒ  x  </a:t>
            </a:r>
            <a:r>
              <a:rPr lang="el-GR" dirty="0"/>
              <a:t>γ </a:t>
            </a:r>
            <a:r>
              <a:rPr lang="cs-CZ" dirty="0"/>
              <a:t>ɦ</a:t>
            </a: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 err="1">
                <a:sym typeface="Wingdings" panose="05000000000000000000" pitchFamily="2" charset="2"/>
              </a:rPr>
              <a:t>ipa</a:t>
            </a:r>
            <a:r>
              <a:rPr lang="cs-CZ" dirty="0">
                <a:sym typeface="Wingdings" panose="05000000000000000000" pitchFamily="2" charset="2"/>
              </a:rPr>
              <a:t> transkripce</a:t>
            </a:r>
          </a:p>
          <a:p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lat. </a:t>
            </a:r>
            <a:r>
              <a:rPr lang="en-GB" i="1" dirty="0" err="1"/>
              <a:t>constringere</a:t>
            </a:r>
            <a:r>
              <a:rPr lang="cs-CZ" i="1" dirty="0"/>
              <a:t> </a:t>
            </a:r>
            <a:r>
              <a:rPr lang="cs-CZ" dirty="0"/>
              <a:t>= stahovat (úžinové k.)</a:t>
            </a:r>
            <a:r>
              <a:rPr lang="en-GB" dirty="0"/>
              <a:t> </a:t>
            </a:r>
            <a:endParaRPr lang="cs-CZ" dirty="0"/>
          </a:p>
          <a:p>
            <a:r>
              <a:rPr lang="cs-CZ" dirty="0">
                <a:sym typeface="Wingdings" panose="05000000000000000000" pitchFamily="2" charset="2"/>
              </a:rPr>
              <a:t>konstrikce = zúžení, sevření, utažení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 </a:t>
            </a:r>
            <a:r>
              <a:rPr lang="cs-CZ" b="1" dirty="0">
                <a:sym typeface="Wingdings" panose="05000000000000000000" pitchFamily="2" charset="2"/>
              </a:rPr>
              <a:t>přiblížení</a:t>
            </a:r>
            <a:r>
              <a:rPr lang="cs-CZ" dirty="0">
                <a:sym typeface="Wingdings" panose="05000000000000000000" pitchFamily="2" charset="2"/>
              </a:rPr>
              <a:t> artikulačních orgánů – nevytvoří se úplný závěr  	     proud procházející </a:t>
            </a:r>
            <a:r>
              <a:rPr lang="cs-CZ" b="1" dirty="0">
                <a:sym typeface="Wingdings" panose="05000000000000000000" pitchFamily="2" charset="2"/>
              </a:rPr>
              <a:t>úžinou</a:t>
            </a:r>
            <a:r>
              <a:rPr lang="cs-CZ" dirty="0">
                <a:sym typeface="Wingdings" panose="05000000000000000000" pitchFamily="2" charset="2"/>
              </a:rPr>
              <a:t>  třecí šum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/>
              <a:t>z akustického hlediska: frikativy</a:t>
            </a:r>
          </a:p>
        </p:txBody>
      </p:sp>
    </p:spTree>
    <p:extLst>
      <p:ext uri="{BB962C8B-B14F-4D97-AF65-F5344CB8AC3E}">
        <p14:creationId xmlns:p14="http://schemas.microsoft.com/office/powerpoint/2010/main" val="25214846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22BFE73-3206-63F5-38FF-CCFD9F7B3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vibranty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0BAF364-E84E-F692-7F37-E16F9D9D1F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r ř </a:t>
            </a:r>
            <a:r>
              <a:rPr lang="cs-CZ" dirty="0" err="1">
                <a:sym typeface="Wingdings" panose="05000000000000000000" pitchFamily="2" charset="2"/>
              </a:rPr>
              <a:t>ř</a:t>
            </a:r>
            <a:r>
              <a:rPr lang="cs-CZ" dirty="0">
                <a:sym typeface="Wingdings" panose="05000000000000000000" pitchFamily="2" charset="2"/>
              </a:rPr>
              <a:t>̭ 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česká transkripce</a:t>
            </a:r>
            <a:endParaRPr lang="cs-CZ" dirty="0"/>
          </a:p>
          <a:p>
            <a:r>
              <a:rPr lang="cs-CZ" dirty="0">
                <a:sym typeface="Wingdings" panose="05000000000000000000" pitchFamily="2" charset="2"/>
              </a:rPr>
              <a:t>r </a:t>
            </a:r>
            <a:r>
              <a:rPr lang="cs-CZ" dirty="0" err="1">
                <a:sym typeface="Wingdings" panose="05000000000000000000" pitchFamily="2" charset="2"/>
              </a:rPr>
              <a:t>r</a:t>
            </a:r>
            <a:r>
              <a:rPr lang="cs-CZ" dirty="0">
                <a:sym typeface="Wingdings" panose="05000000000000000000" pitchFamily="2" charset="2"/>
              </a:rPr>
              <a:t>̝ r̝̊ 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 err="1">
                <a:sym typeface="Wingdings" panose="05000000000000000000" pitchFamily="2" charset="2"/>
              </a:rPr>
              <a:t>ipa</a:t>
            </a:r>
            <a:r>
              <a:rPr lang="cs-CZ" dirty="0">
                <a:sym typeface="Wingdings" panose="05000000000000000000" pitchFamily="2" charset="2"/>
              </a:rPr>
              <a:t> transkripce</a:t>
            </a:r>
          </a:p>
          <a:p>
            <a:endParaRPr lang="cs-CZ" dirty="0"/>
          </a:p>
          <a:p>
            <a:endParaRPr lang="cs-CZ" dirty="0"/>
          </a:p>
          <a:p>
            <a:pPr>
              <a:buFont typeface="Wingdings" panose="05000000000000000000" pitchFamily="2" charset="2"/>
              <a:buChar char="à"/>
            </a:pPr>
            <a:r>
              <a:rPr lang="cs-CZ" dirty="0"/>
              <a:t>úžina + kmitání špičky jazyka (kmitavé k.)</a:t>
            </a:r>
          </a:p>
          <a:p>
            <a:pPr>
              <a:buFont typeface="Wingdings" panose="05000000000000000000" pitchFamily="2" charset="2"/>
              <a:buChar char="à"/>
            </a:pPr>
            <a:endParaRPr lang="cs-CZ" dirty="0"/>
          </a:p>
          <a:p>
            <a:pPr>
              <a:buFont typeface="Wingdings" panose="05000000000000000000" pitchFamily="2" charset="2"/>
              <a:buChar char="à"/>
            </a:pPr>
            <a:endParaRPr lang="cs-CZ" dirty="0"/>
          </a:p>
          <a:p>
            <a:r>
              <a:rPr lang="cs-CZ" dirty="0"/>
              <a:t>z akustického hlediska:</a:t>
            </a:r>
            <a:r>
              <a:rPr lang="cs-CZ" dirty="0">
                <a:sym typeface="Wingdings" panose="05000000000000000000" pitchFamily="2" charset="2"/>
              </a:rPr>
              <a:t> r̝ r̝̊ = frikativy, r = likvida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60351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B444BD-4077-03F7-ABE1-F296495FF6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 err="1"/>
              <a:t>aproximanty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94FA2D-00D3-1CC2-1CF5-286FF74A1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/>
          <a:lstStyle/>
          <a:p>
            <a:r>
              <a:rPr lang="cs-CZ" dirty="0"/>
              <a:t>l j		</a:t>
            </a:r>
            <a:r>
              <a:rPr lang="cs-CZ" dirty="0">
                <a:sym typeface="Wingdings" panose="05000000000000000000" pitchFamily="2" charset="2"/>
              </a:rPr>
              <a:t> česká transkripce</a:t>
            </a:r>
            <a:endParaRPr lang="cs-CZ" dirty="0"/>
          </a:p>
          <a:p>
            <a:r>
              <a:rPr lang="cs-CZ" dirty="0">
                <a:sym typeface="Wingdings" panose="05000000000000000000" pitchFamily="2" charset="2"/>
              </a:rPr>
              <a:t>l j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dirty="0" err="1">
                <a:sym typeface="Wingdings" panose="05000000000000000000" pitchFamily="2" charset="2"/>
              </a:rPr>
              <a:t>ipa</a:t>
            </a:r>
            <a:r>
              <a:rPr lang="cs-CZ" dirty="0">
                <a:sym typeface="Wingdings" panose="05000000000000000000" pitchFamily="2" charset="2"/>
              </a:rPr>
              <a:t> transkripce</a:t>
            </a:r>
          </a:p>
          <a:p>
            <a:endParaRPr lang="cs-CZ" dirty="0"/>
          </a:p>
          <a:p>
            <a:pPr>
              <a:buFont typeface="Wingdings" panose="05000000000000000000" pitchFamily="2" charset="2"/>
              <a:buChar char="à"/>
            </a:pPr>
            <a:r>
              <a:rPr lang="cs-CZ" dirty="0">
                <a:sym typeface="Wingdings" panose="05000000000000000000" pitchFamily="2" charset="2"/>
              </a:rPr>
              <a:t>přiblížení artikulačních orgánů – ne tak těsné jako u konstriktiv, ne        	tak volné jako u vokálů  více tónu</a:t>
            </a:r>
          </a:p>
          <a:p>
            <a:pPr marL="514350" indent="-514350">
              <a:buAutoNum type="alphaLcParenR"/>
            </a:pPr>
            <a:r>
              <a:rPr lang="cs-CZ" dirty="0">
                <a:sym typeface="Wingdings" panose="05000000000000000000" pitchFamily="2" charset="2"/>
              </a:rPr>
              <a:t>centrální = j  vzduch prochází středem obvyklé dechové cesty</a:t>
            </a:r>
          </a:p>
          <a:p>
            <a:pPr marL="514350" indent="-514350">
              <a:buAutoNum type="alphaLcParenR"/>
            </a:pPr>
            <a:r>
              <a:rPr lang="cs-CZ" dirty="0">
                <a:sym typeface="Wingdings" panose="05000000000000000000" pitchFamily="2" charset="2"/>
              </a:rPr>
              <a:t>laterální (boková) = l  vzduch prochází přes boky jazyka</a:t>
            </a:r>
          </a:p>
          <a:p>
            <a:pPr marL="514350" indent="-514350">
              <a:buAutoNum type="alphaLcParenR"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z artikulačního hlediska: l = sonora, j = </a:t>
            </a:r>
            <a:r>
              <a:rPr lang="cs-CZ" dirty="0" err="1">
                <a:sym typeface="Wingdings" panose="05000000000000000000" pitchFamily="2" charset="2"/>
              </a:rPr>
              <a:t>glide</a:t>
            </a:r>
            <a:r>
              <a:rPr lang="cs-CZ" dirty="0">
                <a:sym typeface="Wingdings" panose="05000000000000000000" pitchFamily="2" charset="2"/>
              </a:rPr>
              <a:t> (klouzavá hláska)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267450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</a:p>
          <a:p>
            <a:pPr marL="0" indent="0">
              <a:buNone/>
            </a:pPr>
            <a:r>
              <a:rPr lang="cs-CZ" dirty="0"/>
              <a:t>	a		</a:t>
            </a:r>
          </a:p>
          <a:p>
            <a:pPr marL="0" indent="0">
              <a:buNone/>
            </a:pPr>
            <a:r>
              <a:rPr lang="cs-CZ" dirty="0"/>
              <a:t>	f		</a:t>
            </a:r>
          </a:p>
          <a:p>
            <a:pPr marL="0" indent="0">
              <a:buNone/>
            </a:pPr>
            <a:r>
              <a:rPr lang="cs-CZ" dirty="0"/>
              <a:t>	v		</a:t>
            </a:r>
          </a:p>
          <a:p>
            <a:pPr marL="0" indent="0">
              <a:buNone/>
            </a:pPr>
            <a:r>
              <a:rPr lang="cs-CZ" dirty="0"/>
              <a:t>	g</a:t>
            </a:r>
            <a:r>
              <a:rPr lang="el-GR" dirty="0"/>
              <a:t> </a:t>
            </a:r>
            <a:r>
              <a:rPr lang="cs-CZ" dirty="0"/>
              <a:t>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163749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 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</a:p>
          <a:p>
            <a:pPr marL="0" indent="0">
              <a:buNone/>
            </a:pPr>
            <a:r>
              <a:rPr lang="cs-CZ" dirty="0"/>
              <a:t>	a		</a:t>
            </a:r>
          </a:p>
          <a:p>
            <a:pPr marL="0" indent="0">
              <a:buNone/>
            </a:pPr>
            <a:r>
              <a:rPr lang="cs-CZ" dirty="0"/>
              <a:t>	f		</a:t>
            </a:r>
          </a:p>
          <a:p>
            <a:pPr marL="0" indent="0">
              <a:buNone/>
            </a:pPr>
            <a:r>
              <a:rPr lang="cs-CZ" dirty="0"/>
              <a:t>	v		</a:t>
            </a:r>
          </a:p>
          <a:p>
            <a:pPr marL="0" indent="0">
              <a:buNone/>
            </a:pPr>
            <a:r>
              <a:rPr lang="cs-CZ" dirty="0"/>
              <a:t>	g</a:t>
            </a:r>
            <a:r>
              <a:rPr lang="el-GR" dirty="0"/>
              <a:t> </a:t>
            </a:r>
            <a:r>
              <a:rPr lang="cs-CZ" dirty="0"/>
              <a:t>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9873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 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		</a:t>
            </a:r>
          </a:p>
          <a:p>
            <a:pPr marL="0" indent="0">
              <a:buNone/>
            </a:pPr>
            <a:r>
              <a:rPr lang="cs-CZ" dirty="0"/>
              <a:t>	f		</a:t>
            </a:r>
          </a:p>
          <a:p>
            <a:pPr marL="0" indent="0">
              <a:buNone/>
            </a:pPr>
            <a:r>
              <a:rPr lang="cs-CZ" dirty="0"/>
              <a:t>	v		</a:t>
            </a:r>
          </a:p>
          <a:p>
            <a:pPr marL="0" indent="0">
              <a:buNone/>
            </a:pPr>
            <a:r>
              <a:rPr lang="cs-CZ" dirty="0"/>
              <a:t>	g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042696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 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		</a:t>
            </a:r>
            <a:r>
              <a:rPr lang="cs-CZ" dirty="0">
                <a:sym typeface="Wingdings" panose="05000000000000000000" pitchFamily="2" charset="2"/>
              </a:rPr>
              <a:t> vokál střední nízký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f		</a:t>
            </a:r>
          </a:p>
          <a:p>
            <a:pPr marL="0" indent="0">
              <a:buNone/>
            </a:pPr>
            <a:r>
              <a:rPr lang="cs-CZ" dirty="0"/>
              <a:t>	v		</a:t>
            </a:r>
          </a:p>
          <a:p>
            <a:pPr marL="0" indent="0">
              <a:buNone/>
            </a:pPr>
            <a:r>
              <a:rPr lang="cs-CZ" dirty="0"/>
              <a:t>	g</a:t>
            </a:r>
            <a:r>
              <a:rPr lang="el-GR" dirty="0"/>
              <a:t> </a:t>
            </a:r>
            <a:r>
              <a:rPr lang="cs-CZ" dirty="0"/>
              <a:t>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0811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0542437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 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		</a:t>
            </a:r>
            <a:r>
              <a:rPr lang="cs-CZ" dirty="0">
                <a:sym typeface="Wingdings" panose="05000000000000000000" pitchFamily="2" charset="2"/>
              </a:rPr>
              <a:t> vokál střední nízký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f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v		</a:t>
            </a:r>
          </a:p>
          <a:p>
            <a:pPr marL="0" indent="0">
              <a:buNone/>
            </a:pPr>
            <a:r>
              <a:rPr lang="cs-CZ" dirty="0"/>
              <a:t>	g</a:t>
            </a:r>
            <a:r>
              <a:rPr lang="el-GR" dirty="0"/>
              <a:t> </a:t>
            </a:r>
            <a:r>
              <a:rPr lang="cs-CZ" dirty="0"/>
              <a:t>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173590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 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		</a:t>
            </a:r>
            <a:r>
              <a:rPr lang="cs-CZ" dirty="0">
                <a:sym typeface="Wingdings" panose="05000000000000000000" pitchFamily="2" charset="2"/>
              </a:rPr>
              <a:t> vokál střední nízký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f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v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g</a:t>
            </a:r>
            <a:r>
              <a:rPr lang="el-GR" dirty="0"/>
              <a:t> </a:t>
            </a:r>
            <a:r>
              <a:rPr lang="cs-CZ" dirty="0"/>
              <a:t>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241586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j		</a:t>
            </a:r>
            <a:r>
              <a:rPr lang="cs-CZ" dirty="0">
                <a:sym typeface="Wingdings" panose="05000000000000000000" pitchFamily="2" charset="2"/>
              </a:rPr>
              <a:t> A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x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a		</a:t>
            </a:r>
            <a:r>
              <a:rPr lang="cs-CZ" dirty="0">
                <a:sym typeface="Wingdings" panose="05000000000000000000" pitchFamily="2" charset="2"/>
              </a:rPr>
              <a:t> vokál střední nízký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f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v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g</a:t>
            </a:r>
            <a:r>
              <a:rPr lang="el-GR" dirty="0"/>
              <a:t>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O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762464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e &gt; ɛ 		</a:t>
            </a:r>
          </a:p>
          <a:p>
            <a:pPr marL="0" indent="0">
              <a:buNone/>
            </a:pPr>
            <a:r>
              <a:rPr lang="cs-CZ" dirty="0"/>
              <a:t>	l		</a:t>
            </a:r>
          </a:p>
          <a:p>
            <a:pPr marL="0" indent="0">
              <a:buNone/>
            </a:pPr>
            <a:r>
              <a:rPr lang="cs-CZ" dirty="0"/>
              <a:t>	m	</a:t>
            </a:r>
          </a:p>
          <a:p>
            <a:pPr marL="0" indent="0">
              <a:buNone/>
            </a:pPr>
            <a:r>
              <a:rPr lang="cs-CZ" dirty="0"/>
              <a:t>	o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896444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e &gt; ɛ 		</a:t>
            </a:r>
          </a:p>
          <a:p>
            <a:pPr marL="0" indent="0">
              <a:buNone/>
            </a:pPr>
            <a:r>
              <a:rPr lang="cs-CZ" dirty="0"/>
              <a:t>	l		</a:t>
            </a:r>
          </a:p>
          <a:p>
            <a:pPr marL="0" indent="0">
              <a:buNone/>
            </a:pPr>
            <a:r>
              <a:rPr lang="cs-CZ" dirty="0"/>
              <a:t>	m	</a:t>
            </a:r>
          </a:p>
          <a:p>
            <a:pPr marL="0" indent="0">
              <a:buNone/>
            </a:pPr>
            <a:r>
              <a:rPr lang="cs-CZ" dirty="0"/>
              <a:t>	o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0517194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e &gt; ɛ 		</a:t>
            </a:r>
          </a:p>
          <a:p>
            <a:pPr marL="0" indent="0">
              <a:buNone/>
            </a:pPr>
            <a:r>
              <a:rPr lang="cs-CZ" dirty="0"/>
              <a:t>	l		</a:t>
            </a:r>
          </a:p>
          <a:p>
            <a:pPr marL="0" indent="0">
              <a:buNone/>
            </a:pPr>
            <a:r>
              <a:rPr lang="cs-CZ" dirty="0"/>
              <a:t>	m	</a:t>
            </a:r>
          </a:p>
          <a:p>
            <a:pPr marL="0" indent="0">
              <a:buNone/>
            </a:pPr>
            <a:r>
              <a:rPr lang="cs-CZ" dirty="0"/>
              <a:t>	o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1044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e &gt; ɛ 		</a:t>
            </a:r>
            <a:r>
              <a:rPr lang="cs-CZ" dirty="0">
                <a:sym typeface="Wingdings" panose="05000000000000000000" pitchFamily="2" charset="2"/>
              </a:rPr>
              <a:t> vokál středový přední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l		</a:t>
            </a:r>
          </a:p>
          <a:p>
            <a:pPr marL="0" indent="0">
              <a:buNone/>
            </a:pPr>
            <a:r>
              <a:rPr lang="cs-CZ" dirty="0"/>
              <a:t>	m	</a:t>
            </a:r>
          </a:p>
          <a:p>
            <a:pPr marL="0" indent="0">
              <a:buNone/>
            </a:pPr>
            <a:r>
              <a:rPr lang="cs-CZ" dirty="0"/>
              <a:t>	o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35596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e &gt; ɛ 		</a:t>
            </a:r>
            <a:r>
              <a:rPr lang="cs-CZ" dirty="0">
                <a:sym typeface="Wingdings" panose="05000000000000000000" pitchFamily="2" charset="2"/>
              </a:rPr>
              <a:t> vokál středový přední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l		</a:t>
            </a:r>
            <a:r>
              <a:rPr lang="cs-CZ" dirty="0">
                <a:sym typeface="Wingdings" panose="05000000000000000000" pitchFamily="2" charset="2"/>
              </a:rPr>
              <a:t> 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m	</a:t>
            </a:r>
          </a:p>
          <a:p>
            <a:pPr marL="0" indent="0">
              <a:buNone/>
            </a:pPr>
            <a:r>
              <a:rPr lang="cs-CZ" dirty="0"/>
              <a:t>	o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41737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e &gt; ɛ 		</a:t>
            </a:r>
            <a:r>
              <a:rPr lang="cs-CZ" dirty="0">
                <a:sym typeface="Wingdings" panose="05000000000000000000" pitchFamily="2" charset="2"/>
              </a:rPr>
              <a:t> vokál středový přední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l		</a:t>
            </a:r>
            <a:r>
              <a:rPr lang="cs-CZ" dirty="0">
                <a:sym typeface="Wingdings" panose="05000000000000000000" pitchFamily="2" charset="2"/>
              </a:rPr>
              <a:t> 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m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o		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8726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>
                <a:sym typeface="Wingdings" panose="05000000000000000000" pitchFamily="2" charset="2"/>
              </a:rPr>
              <a:t>c &gt; </a:t>
            </a:r>
            <a:r>
              <a:rPr lang="cs-CZ" dirty="0" err="1">
                <a:sym typeface="Wingdings" panose="05000000000000000000" pitchFamily="2" charset="2"/>
              </a:rPr>
              <a:t>t͜s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el-GR" dirty="0"/>
              <a:t>γ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e &gt; ɛ 		</a:t>
            </a:r>
            <a:r>
              <a:rPr lang="cs-CZ" dirty="0">
                <a:sym typeface="Wingdings" panose="05000000000000000000" pitchFamily="2" charset="2"/>
              </a:rPr>
              <a:t> vokál středový přední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l		</a:t>
            </a:r>
            <a:r>
              <a:rPr lang="cs-CZ" dirty="0">
                <a:sym typeface="Wingdings" panose="05000000000000000000" pitchFamily="2" charset="2"/>
              </a:rPr>
              <a:t> A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m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o		</a:t>
            </a:r>
            <a:r>
              <a:rPr lang="cs-CZ" dirty="0">
                <a:sym typeface="Wingdings" panose="05000000000000000000" pitchFamily="2" charset="2"/>
              </a:rPr>
              <a:t> vokál středový zadní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716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59523754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p		</a:t>
            </a:r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k		</a:t>
            </a:r>
          </a:p>
          <a:p>
            <a:pPr marL="0" indent="0">
              <a:buNone/>
            </a:pPr>
            <a:r>
              <a:rPr lang="cs-CZ" dirty="0"/>
              <a:t>	i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44812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</a:p>
          <a:p>
            <a:pPr marL="0" indent="0">
              <a:buNone/>
            </a:pPr>
            <a:r>
              <a:rPr lang="cs-CZ" dirty="0"/>
              <a:t>	p		</a:t>
            </a:r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k		</a:t>
            </a:r>
          </a:p>
          <a:p>
            <a:pPr marL="0" indent="0">
              <a:buNone/>
            </a:pPr>
            <a:r>
              <a:rPr lang="cs-CZ" dirty="0"/>
              <a:t>	i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7608530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p		</a:t>
            </a:r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k		</a:t>
            </a:r>
          </a:p>
          <a:p>
            <a:pPr marL="0" indent="0">
              <a:buNone/>
            </a:pPr>
            <a:r>
              <a:rPr lang="cs-CZ" dirty="0"/>
              <a:t>	i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4466504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p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k		</a:t>
            </a:r>
          </a:p>
          <a:p>
            <a:pPr marL="0" indent="0">
              <a:buNone/>
            </a:pPr>
            <a:r>
              <a:rPr lang="cs-CZ" dirty="0"/>
              <a:t>	i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924566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p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k		</a:t>
            </a:r>
          </a:p>
          <a:p>
            <a:pPr marL="0" indent="0">
              <a:buNone/>
            </a:pPr>
            <a:r>
              <a:rPr lang="cs-CZ" dirty="0"/>
              <a:t>	i	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85350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p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k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i		</a:t>
            </a: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462407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š</a:t>
            </a:r>
            <a:r>
              <a:rPr lang="cs-CZ" dirty="0">
                <a:sym typeface="Wingdings" panose="05000000000000000000" pitchFamily="2" charset="2"/>
              </a:rPr>
              <a:t> &gt; ʃ 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K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 &gt; r̝</a:t>
            </a:r>
            <a:r>
              <a:rPr lang="cs-CZ" dirty="0"/>
              <a:t>		</a:t>
            </a:r>
            <a:r>
              <a:rPr lang="cs-CZ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p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ž </a:t>
            </a:r>
            <a:r>
              <a:rPr lang="cs-CZ" dirty="0">
                <a:sym typeface="Wingdings" panose="05000000000000000000" pitchFamily="2" charset="2"/>
              </a:rPr>
              <a:t>&gt; ʒ	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k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i		</a:t>
            </a:r>
            <a:r>
              <a:rPr lang="cs-CZ" dirty="0">
                <a:sym typeface="Wingdings" panose="05000000000000000000" pitchFamily="2" charset="2"/>
              </a:rPr>
              <a:t> vokál přední vysoký</a:t>
            </a: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6931319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	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22479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</a:p>
          <a:p>
            <a:pPr marL="0" indent="0">
              <a:buNone/>
            </a:pPr>
            <a:r>
              <a:rPr lang="cs-CZ" dirty="0"/>
              <a:t>	b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871140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r>
              <a:rPr lang="cs-CZ" sz="2800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4911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461605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r>
              <a:rPr lang="cs-CZ" sz="2800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  <a:r>
              <a:rPr lang="cs-CZ" dirty="0">
                <a:sym typeface="Wingdings" panose="05000000000000000000" pitchFamily="2" charset="2"/>
              </a:rPr>
              <a:t> O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038749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r>
              <a:rPr lang="cs-CZ" sz="2800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  <a:r>
              <a:rPr lang="cs-CZ" dirty="0">
                <a:sym typeface="Wingdings" panose="05000000000000000000" pitchFamily="2" charset="2"/>
              </a:rPr>
              <a:t> O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1209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r>
              <a:rPr lang="cs-CZ" sz="2800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  <a:r>
              <a:rPr lang="cs-CZ" dirty="0">
                <a:sym typeface="Wingdings" panose="05000000000000000000" pitchFamily="2" charset="2"/>
              </a:rPr>
              <a:t> O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 vokál diftong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418831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	d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sz="2800" dirty="0"/>
              <a:t>ʒ </a:t>
            </a:r>
            <a:r>
              <a:rPr lang="cs-CZ" dirty="0">
                <a:sym typeface="Wingdings" panose="05000000000000000000" pitchFamily="2" charset="2"/>
              </a:rPr>
              <a:t>&gt; </a:t>
            </a:r>
            <a:r>
              <a:rPr lang="cs-CZ" dirty="0" err="1">
                <a:sym typeface="Wingdings" panose="05000000000000000000" pitchFamily="2" charset="2"/>
              </a:rPr>
              <a:t>d͜z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sz="2800" dirty="0"/>
              <a:t>	</a:t>
            </a:r>
            <a:r>
              <a:rPr lang="cs-CZ" sz="2800" dirty="0">
                <a:sym typeface="Wingdings" panose="05000000000000000000" pitchFamily="2" charset="2"/>
              </a:rPr>
              <a:t> S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t		</a:t>
            </a:r>
            <a:r>
              <a:rPr lang="cs-CZ" dirty="0">
                <a:sym typeface="Wingdings" panose="05000000000000000000" pitchFamily="2" charset="2"/>
              </a:rPr>
              <a:t> O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b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 		 vokál diftong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ň &gt;</a:t>
            </a:r>
            <a:r>
              <a:rPr lang="cs-CZ" dirty="0">
                <a:sym typeface="Wingdings" panose="05000000000000000000" pitchFamily="2" charset="2"/>
              </a:rPr>
              <a:t> ɲ		 O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497936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</a:t>
            </a:r>
          </a:p>
          <a:p>
            <a:pPr marL="0" indent="0">
              <a:buNone/>
            </a:pPr>
            <a:r>
              <a:rPr lang="cs-CZ" sz="2800" dirty="0"/>
              <a:t>	r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&gt; ɟ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5759497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	r		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&gt; ɟ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574462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	r		</a:t>
            </a:r>
            <a:r>
              <a:rPr lang="cs-CZ" sz="2800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&gt; ɟ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91870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	r		</a:t>
            </a:r>
            <a:r>
              <a:rPr lang="cs-CZ" sz="2800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		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		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&gt; ɟ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095061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	r		</a:t>
            </a:r>
            <a:r>
              <a:rPr lang="cs-CZ" sz="2800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		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&gt; ɟ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13775712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	r		</a:t>
            </a:r>
            <a:r>
              <a:rPr lang="cs-CZ" sz="2800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		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		 K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&gt; ɟ</a:t>
            </a: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09359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 </a:t>
            </a:r>
            <a:r>
              <a:rPr lang="cs-CZ" sz="2800" b="1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monoftongy</a:t>
            </a:r>
          </a:p>
          <a:p>
            <a:pPr marL="0" indent="0">
              <a:buNone/>
            </a:pPr>
            <a:r>
              <a:rPr lang="cs-CZ" b="1" dirty="0">
                <a:latin typeface="Calibri (Základní text)"/>
                <a:sym typeface="Wingdings" panose="05000000000000000000" pitchFamily="2" charset="2"/>
              </a:rPr>
              <a:t>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6360880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D26728-ECC6-8CE3-5F9D-8F383772A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3F38318-2016-2DD2-9DFD-16F4D8548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i="1" dirty="0"/>
              <a:t>	</a:t>
            </a:r>
            <a:r>
              <a:rPr lang="cs-CZ" dirty="0"/>
              <a:t>h &gt; ɦ		</a:t>
            </a:r>
            <a:r>
              <a:rPr lang="cs-CZ" dirty="0">
                <a:sym typeface="Wingdings" panose="05000000000000000000" pitchFamily="2" charset="2"/>
              </a:rPr>
              <a:t> K</a:t>
            </a:r>
            <a:endParaRPr lang="cs-CZ" dirty="0"/>
          </a:p>
          <a:p>
            <a:pPr marL="0" indent="0">
              <a:buNone/>
            </a:pPr>
            <a:r>
              <a:rPr lang="cs-CZ" sz="2800" dirty="0"/>
              <a:t>	r		</a:t>
            </a:r>
            <a:r>
              <a:rPr lang="cs-CZ" sz="2800" dirty="0">
                <a:sym typeface="Wingdings" panose="05000000000000000000" pitchFamily="2" charset="2"/>
              </a:rPr>
              <a:t>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ř̭ &gt; r̝̊ 		 V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	ť &gt; c		</a:t>
            </a:r>
            <a:r>
              <a:rPr lang="cs-CZ" dirty="0">
                <a:sym typeface="Wingdings" panose="05000000000000000000" pitchFamily="2" charset="2"/>
              </a:rPr>
              <a:t> O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z		 K</a:t>
            </a:r>
            <a:endParaRPr lang="cs-CZ" dirty="0"/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ď </a:t>
            </a:r>
            <a:r>
              <a:rPr lang="cs-CZ">
                <a:sym typeface="Wingdings" panose="05000000000000000000" pitchFamily="2" charset="2"/>
              </a:rPr>
              <a:t>&gt; ɟ		 O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dirty="0"/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257770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B5065E-7453-74B2-33CB-8C9A4EE9B5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hláskové změny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B7BFB1-3B31-1D18-79B8-9670C51078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49346"/>
          </a:xfrm>
        </p:spPr>
        <p:txBody>
          <a:bodyPr/>
          <a:lstStyle/>
          <a:p>
            <a:r>
              <a:rPr lang="cs-CZ" b="1" dirty="0"/>
              <a:t>asimilace</a:t>
            </a:r>
          </a:p>
          <a:p>
            <a:endParaRPr lang="cs-CZ" b="1" dirty="0"/>
          </a:p>
          <a:p>
            <a:r>
              <a:rPr lang="cs-CZ" b="1" dirty="0"/>
              <a:t>neutralizace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pPr marL="0" indent="0">
              <a:buNone/>
            </a:pPr>
            <a:r>
              <a:rPr lang="cs-CZ" b="1" dirty="0"/>
              <a:t>+ hiát</a:t>
            </a:r>
          </a:p>
          <a:p>
            <a:endParaRPr lang="cs-CZ" b="1" dirty="0"/>
          </a:p>
          <a:p>
            <a:r>
              <a:rPr lang="en-GB" b="1" dirty="0">
                <a:hlinkClick r:id="rId2"/>
              </a:rPr>
              <a:t>https://www.czechency.org/slovnik/ASIMILACE</a:t>
            </a:r>
            <a:endParaRPr lang="cs-CZ" b="1" dirty="0"/>
          </a:p>
          <a:p>
            <a:r>
              <a:rPr lang="en-GB" b="1" dirty="0"/>
              <a:t>https://prirucka.ujc.cas.cz/</a:t>
            </a:r>
          </a:p>
        </p:txBody>
      </p:sp>
    </p:spTree>
    <p:extLst>
      <p:ext uri="{BB962C8B-B14F-4D97-AF65-F5344CB8AC3E}">
        <p14:creationId xmlns:p14="http://schemas.microsoft.com/office/powerpoint/2010/main" val="83340801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7ABD9E-4FD8-0E58-4D9A-30F178AE8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asimilace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721CEC-7C06-A9C1-654A-C63FA4239F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spodoba výslovnosti souhláskových shluků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 zjednodušení výslovnosti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a) asimilace znělosti		[</a:t>
            </a:r>
            <a:r>
              <a:rPr lang="cs-CZ" dirty="0" err="1"/>
              <a:t>ňe</a:t>
            </a:r>
            <a:r>
              <a:rPr lang="cs-CZ" b="1" dirty="0" err="1"/>
              <a:t>gd</a:t>
            </a:r>
            <a:r>
              <a:rPr lang="cs-CZ" dirty="0" err="1"/>
              <a:t>o</a:t>
            </a:r>
            <a:r>
              <a:rPr lang="cs-CZ" dirty="0"/>
              <a:t>], [</a:t>
            </a:r>
            <a:r>
              <a:rPr lang="cs-CZ" dirty="0" err="1"/>
              <a:t>sla</a:t>
            </a:r>
            <a:r>
              <a:rPr lang="cs-CZ" b="1" dirty="0" err="1"/>
              <a:t>tki</a:t>
            </a:r>
            <a:r>
              <a:rPr lang="cs-CZ" b="1" dirty="0"/>
              <a:t>:</a:t>
            </a:r>
            <a:r>
              <a:rPr lang="cs-CZ" dirty="0"/>
              <a:t>] </a:t>
            </a:r>
          </a:p>
          <a:p>
            <a:r>
              <a:rPr lang="cs-CZ" dirty="0"/>
              <a:t>b) asimilace artikulační		[</a:t>
            </a:r>
            <a:r>
              <a:rPr lang="cs-CZ" i="1" dirty="0" err="1"/>
              <a:t>ba</a:t>
            </a:r>
            <a:r>
              <a:rPr lang="cs-CZ" b="1" i="1" dirty="0" err="1"/>
              <a:t>ŋk</a:t>
            </a:r>
            <a:r>
              <a:rPr lang="cs-CZ" i="1" dirty="0" err="1"/>
              <a:t>a</a:t>
            </a:r>
            <a:r>
              <a:rPr lang="cs-CZ" dirty="0"/>
              <a:t>], [</a:t>
            </a:r>
            <a:r>
              <a:rPr lang="cs-CZ" dirty="0" err="1"/>
              <a:t>ďe</a:t>
            </a:r>
            <a:r>
              <a:rPr lang="cs-CZ" b="1" dirty="0" err="1"/>
              <a:t>ck</a:t>
            </a:r>
            <a:r>
              <a:rPr lang="cs-CZ" dirty="0" err="1"/>
              <a:t>i</a:t>
            </a:r>
            <a:r>
              <a:rPr lang="cs-CZ" dirty="0"/>
              <a:t>:]</a:t>
            </a:r>
          </a:p>
          <a:p>
            <a:pPr lvl="1"/>
            <a:r>
              <a:rPr lang="cs-CZ" dirty="0"/>
              <a:t>místa</a:t>
            </a:r>
          </a:p>
          <a:p>
            <a:pPr lvl="1"/>
            <a:r>
              <a:rPr lang="cs-CZ" dirty="0"/>
              <a:t>způsobu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4172513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21E46F-4F75-75B1-B326-F9E88AD89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1) asimilace znělosti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F1EEE9-3E5F-5238-5AD3-18C292145D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890861"/>
          </a:xfrm>
        </p:spPr>
        <p:txBody>
          <a:bodyPr>
            <a:normAutofit/>
          </a:bodyPr>
          <a:lstStyle/>
          <a:p>
            <a:r>
              <a:rPr lang="cs-CZ" dirty="0"/>
              <a:t>1) </a:t>
            </a:r>
            <a:r>
              <a:rPr lang="cs-CZ" b="1" dirty="0"/>
              <a:t>regresivní asimilace</a:t>
            </a:r>
            <a:r>
              <a:rPr lang="cs-CZ" b="1" i="1" dirty="0"/>
              <a:t> </a:t>
            </a:r>
            <a:r>
              <a:rPr lang="cs-CZ" dirty="0"/>
              <a:t>„zprava doleva“</a:t>
            </a:r>
          </a:p>
          <a:p>
            <a:pPr lvl="1"/>
            <a:r>
              <a:rPr lang="cs-CZ" dirty="0"/>
              <a:t>poslední hláska souhláskového shluku ovlivní všechny jí předcházející</a:t>
            </a:r>
          </a:p>
          <a:p>
            <a:r>
              <a:rPr lang="cs-CZ" dirty="0"/>
              <a:t>2) progresivní asimilace</a:t>
            </a:r>
            <a:r>
              <a:rPr lang="cs-CZ" i="1" dirty="0"/>
              <a:t> </a:t>
            </a:r>
            <a:r>
              <a:rPr lang="cs-CZ" dirty="0"/>
              <a:t>„zleva doprava“</a:t>
            </a:r>
          </a:p>
          <a:p>
            <a:pPr lvl="1"/>
            <a:r>
              <a:rPr lang="cs-CZ" dirty="0"/>
              <a:t>první hláska souhláskového shluku ovlivní všechny po ní následující</a:t>
            </a:r>
          </a:p>
          <a:p>
            <a:pPr marL="457200" lvl="1" indent="0">
              <a:buNone/>
            </a:pPr>
            <a:endParaRPr lang="cs-CZ" dirty="0"/>
          </a:p>
          <a:p>
            <a:r>
              <a:rPr lang="cs-CZ" dirty="0"/>
              <a:t>jedinečné hlásky se asimilace neúčastní </a:t>
            </a:r>
            <a:r>
              <a:rPr lang="cs-CZ" b="1" i="1" dirty="0"/>
              <a:t>m n ň r l j</a:t>
            </a:r>
            <a:endParaRPr lang="cs-CZ" dirty="0"/>
          </a:p>
          <a:p>
            <a:endParaRPr lang="cs-CZ" dirty="0"/>
          </a:p>
          <a:p>
            <a:r>
              <a:rPr lang="cs-CZ" dirty="0"/>
              <a:t>/</a:t>
            </a:r>
            <a:r>
              <a:rPr lang="cs-CZ" i="1" dirty="0"/>
              <a:t>v</a:t>
            </a:r>
            <a:r>
              <a:rPr lang="cs-CZ" dirty="0"/>
              <a:t>/ </a:t>
            </a:r>
            <a:r>
              <a:rPr lang="cs-CZ" dirty="0">
                <a:sym typeface="Wingdings" panose="05000000000000000000" pitchFamily="2" charset="2"/>
              </a:rPr>
              <a:t> podléhá regresivní asimilaci před neznělou/na konci slova, ale sám asimilaci nezpůsobuje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[</a:t>
            </a:r>
            <a:r>
              <a:rPr lang="cs-CZ" dirty="0" err="1">
                <a:sym typeface="Wingdings" panose="05000000000000000000" pitchFamily="2" charset="2"/>
              </a:rPr>
              <a:t>daf</a:t>
            </a:r>
            <a:r>
              <a:rPr lang="cs-CZ" dirty="0">
                <a:sym typeface="Wingdings" panose="05000000000000000000" pitchFamily="2" charset="2"/>
              </a:rPr>
              <a:t> se rozešel]	[</a:t>
            </a:r>
            <a:r>
              <a:rPr lang="cs-CZ" dirty="0" err="1">
                <a:sym typeface="Wingdings" panose="05000000000000000000" pitchFamily="2" charset="2"/>
              </a:rPr>
              <a:t>ďi:fči</a:t>
            </a:r>
            <a:r>
              <a:rPr lang="cs-CZ" dirty="0">
                <a:sym typeface="Wingdings" panose="05000000000000000000" pitchFamily="2" charset="2"/>
              </a:rPr>
              <a:t>:]	[</a:t>
            </a:r>
            <a:r>
              <a:rPr lang="cs-CZ" dirty="0" err="1">
                <a:sym typeface="Wingdings" panose="05000000000000000000" pitchFamily="2" charset="2"/>
              </a:rPr>
              <a:t>fxot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endParaRPr lang="cs-CZ" i="1" dirty="0">
              <a:sym typeface="Wingdings" panose="05000000000000000000" pitchFamily="2" charset="2"/>
            </a:endParaRPr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70903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A46D12-D72A-ED89-EC25-FFB1CA88B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a) regresivní asimilace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F96DF3-3A46-5CDE-F3DD-0B078489A9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zpětná</a:t>
            </a:r>
          </a:p>
          <a:p>
            <a:r>
              <a:rPr lang="cs-CZ" dirty="0"/>
              <a:t>ortoepická</a:t>
            </a:r>
          </a:p>
          <a:p>
            <a:endParaRPr lang="cs-CZ" dirty="0"/>
          </a:p>
          <a:p>
            <a:r>
              <a:rPr lang="cs-CZ" dirty="0"/>
              <a:t>če</a:t>
            </a:r>
            <a:r>
              <a:rPr lang="cs-CZ" b="1" dirty="0"/>
              <a:t>tb</a:t>
            </a:r>
            <a:r>
              <a:rPr lang="cs-CZ" dirty="0"/>
              <a:t>a 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dirty="0"/>
              <a:t>[</a:t>
            </a:r>
            <a:r>
              <a:rPr lang="cs-CZ" dirty="0" err="1"/>
              <a:t>če</a:t>
            </a:r>
            <a:r>
              <a:rPr lang="cs-CZ" b="1" dirty="0" err="1"/>
              <a:t>dba</a:t>
            </a:r>
            <a:r>
              <a:rPr lang="cs-CZ" dirty="0"/>
              <a:t>]	t 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b="1" dirty="0">
                <a:sym typeface="Wingdings" panose="05000000000000000000" pitchFamily="2" charset="2"/>
              </a:rPr>
              <a:t>b</a:t>
            </a:r>
          </a:p>
          <a:p>
            <a:r>
              <a:rPr lang="cs-CZ" b="1" dirty="0">
                <a:sym typeface="Wingdings" panose="05000000000000000000" pitchFamily="2" charset="2"/>
              </a:rPr>
              <a:t>kd</a:t>
            </a:r>
            <a:r>
              <a:rPr lang="cs-CZ" dirty="0">
                <a:sym typeface="Wingdings" panose="05000000000000000000" pitchFamily="2" charset="2"/>
              </a:rPr>
              <a:t>o      [</a:t>
            </a:r>
            <a:r>
              <a:rPr lang="cs-CZ" b="1" dirty="0" err="1">
                <a:sym typeface="Wingdings" panose="05000000000000000000" pitchFamily="2" charset="2"/>
              </a:rPr>
              <a:t>gd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cs-CZ" dirty="0">
                <a:sym typeface="Wingdings" panose="05000000000000000000" pitchFamily="2" charset="2"/>
              </a:rPr>
              <a:t>]	k  </a:t>
            </a:r>
            <a:r>
              <a:rPr lang="cs-CZ" b="1" dirty="0">
                <a:sym typeface="Wingdings" panose="05000000000000000000" pitchFamily="2" charset="2"/>
              </a:rPr>
              <a:t>d</a:t>
            </a:r>
            <a:r>
              <a:rPr lang="cs-CZ" dirty="0">
                <a:sym typeface="Wingdings" panose="05000000000000000000" pitchFamily="2" charset="2"/>
              </a:rPr>
              <a:t> </a:t>
            </a:r>
            <a:endParaRPr lang="cs-CZ" b="1" dirty="0">
              <a:sym typeface="Wingdings" panose="05000000000000000000" pitchFamily="2" charset="2"/>
            </a:endParaRPr>
          </a:p>
          <a:p>
            <a:endParaRPr lang="cs-CZ" b="1" dirty="0"/>
          </a:p>
          <a:p>
            <a:r>
              <a:rPr lang="cs-CZ" dirty="0"/>
              <a:t>všech 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 err="1">
                <a:sym typeface="Wingdings" panose="05000000000000000000" pitchFamily="2" charset="2"/>
              </a:rPr>
              <a:t>fš</a:t>
            </a:r>
            <a:r>
              <a:rPr lang="cs-CZ" dirty="0" err="1">
                <a:sym typeface="Wingdings" panose="05000000000000000000" pitchFamily="2" charset="2"/>
              </a:rPr>
              <a:t>ex</a:t>
            </a:r>
            <a:r>
              <a:rPr lang="cs-CZ" dirty="0">
                <a:sym typeface="Wingdings" panose="05000000000000000000" pitchFamily="2" charset="2"/>
              </a:rPr>
              <a:t>]	v  </a:t>
            </a:r>
            <a:r>
              <a:rPr lang="cs-CZ" b="1" dirty="0">
                <a:sym typeface="Wingdings" panose="05000000000000000000" pitchFamily="2" charset="2"/>
              </a:rPr>
              <a:t>š</a:t>
            </a: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le</a:t>
            </a:r>
            <a:r>
              <a:rPr lang="cs-CZ" b="1" dirty="0">
                <a:sym typeface="Wingdings" panose="05000000000000000000" pitchFamily="2" charset="2"/>
              </a:rPr>
              <a:t>bk</a:t>
            </a:r>
            <a:r>
              <a:rPr lang="cs-CZ" dirty="0">
                <a:sym typeface="Wingdings" panose="05000000000000000000" pitchFamily="2" charset="2"/>
              </a:rPr>
              <a:t>a  [</a:t>
            </a:r>
            <a:r>
              <a:rPr lang="cs-CZ" dirty="0" err="1">
                <a:sym typeface="Wingdings" panose="05000000000000000000" pitchFamily="2" charset="2"/>
              </a:rPr>
              <a:t>le</a:t>
            </a:r>
            <a:r>
              <a:rPr lang="cs-CZ" b="1" dirty="0" err="1">
                <a:sym typeface="Wingdings" panose="05000000000000000000" pitchFamily="2" charset="2"/>
              </a:rPr>
              <a:t>pk</a:t>
            </a:r>
            <a:r>
              <a:rPr lang="cs-CZ" dirty="0" err="1">
                <a:sym typeface="Wingdings" panose="05000000000000000000" pitchFamily="2" charset="2"/>
              </a:rPr>
              <a:t>a</a:t>
            </a:r>
            <a:r>
              <a:rPr lang="cs-CZ" dirty="0">
                <a:sym typeface="Wingdings" panose="05000000000000000000" pitchFamily="2" charset="2"/>
              </a:rPr>
              <a:t>]	b  </a:t>
            </a:r>
            <a:r>
              <a:rPr lang="cs-CZ" b="1" dirty="0">
                <a:sym typeface="Wingdings" panose="05000000000000000000" pitchFamily="2" charset="2"/>
              </a:rPr>
              <a:t>k</a:t>
            </a:r>
          </a:p>
          <a:p>
            <a:endParaRPr lang="cs-CZ" b="1" dirty="0">
              <a:sym typeface="Wingdings" panose="05000000000000000000" pitchFamily="2" charset="2"/>
            </a:endParaRPr>
          </a:p>
          <a:p>
            <a:r>
              <a:rPr lang="cs-CZ" dirty="0"/>
              <a:t>!!! </a:t>
            </a:r>
            <a:r>
              <a:rPr lang="cs-CZ" b="1" dirty="0"/>
              <a:t>kv</a:t>
            </a:r>
            <a:r>
              <a:rPr lang="cs-CZ" dirty="0"/>
              <a:t>ětina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b="1" dirty="0" err="1">
                <a:sym typeface="Wingdings" panose="05000000000000000000" pitchFamily="2" charset="2"/>
              </a:rPr>
              <a:t>kv</a:t>
            </a:r>
            <a:r>
              <a:rPr lang="cs-CZ" dirty="0" err="1">
                <a:sym typeface="Wingdings" panose="05000000000000000000" pitchFamily="2" charset="2"/>
              </a:rPr>
              <a:t>jeťina</a:t>
            </a:r>
            <a:r>
              <a:rPr lang="cs-CZ" dirty="0">
                <a:sym typeface="Wingdings" panose="05000000000000000000" pitchFamily="2" charset="2"/>
              </a:rPr>
              <a:t>] </a:t>
            </a:r>
            <a:r>
              <a:rPr lang="cs-CZ" strike="sngStrike" dirty="0">
                <a:sym typeface="Wingdings" panose="05000000000000000000" pitchFamily="2" charset="2"/>
              </a:rPr>
              <a:t>[</a:t>
            </a:r>
            <a:r>
              <a:rPr lang="cs-CZ" strike="sngStrike" dirty="0" err="1">
                <a:sym typeface="Wingdings" panose="05000000000000000000" pitchFamily="2" charset="2"/>
              </a:rPr>
              <a:t>kfjeťina</a:t>
            </a:r>
            <a:r>
              <a:rPr lang="cs-CZ" strike="sngStrike" dirty="0">
                <a:sym typeface="Wingdings" panose="05000000000000000000" pitchFamily="2" charset="2"/>
              </a:rPr>
              <a:t>]</a:t>
            </a:r>
            <a:r>
              <a:rPr lang="cs-CZ" dirty="0">
                <a:sym typeface="Wingdings" panose="05000000000000000000" pitchFamily="2" charset="2"/>
              </a:rPr>
              <a:t>   za </a:t>
            </a:r>
            <a:r>
              <a:rPr lang="cs-CZ" i="1" dirty="0">
                <a:sym typeface="Wingdings" panose="05000000000000000000" pitchFamily="2" charset="2"/>
              </a:rPr>
              <a:t>v</a:t>
            </a:r>
            <a:r>
              <a:rPr lang="cs-CZ" dirty="0">
                <a:sym typeface="Wingdings" panose="05000000000000000000" pitchFamily="2" charset="2"/>
              </a:rPr>
              <a:t> není neznělá ani konec slova</a:t>
            </a:r>
            <a:endParaRPr lang="cs-CZ" strike="sngStrike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073193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AE28D3-B89A-8B90-3CD5-65FCE3996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b) progresivní asimilace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E21A3EB-5137-EA8D-E084-78B14B90E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postupná</a:t>
            </a:r>
          </a:p>
          <a:p>
            <a:r>
              <a:rPr lang="cs-CZ" dirty="0"/>
              <a:t>většinou </a:t>
            </a:r>
            <a:r>
              <a:rPr lang="cs-CZ" dirty="0" err="1"/>
              <a:t>neortoepická</a:t>
            </a:r>
            <a:endParaRPr lang="cs-CZ" dirty="0"/>
          </a:p>
          <a:p>
            <a:endParaRPr lang="cs-CZ" dirty="0"/>
          </a:p>
          <a:p>
            <a:r>
              <a:rPr lang="cs-CZ" dirty="0"/>
              <a:t>možné dubletní tvary u </a:t>
            </a:r>
            <a:r>
              <a:rPr lang="cs-CZ" i="1" dirty="0"/>
              <a:t>s </a:t>
            </a:r>
            <a:r>
              <a:rPr lang="cs-CZ" dirty="0"/>
              <a:t>+ </a:t>
            </a:r>
            <a:r>
              <a:rPr lang="cs-CZ" i="1" dirty="0"/>
              <a:t>h </a:t>
            </a:r>
            <a:r>
              <a:rPr lang="cs-CZ" dirty="0"/>
              <a:t>na začátku slovotvorného základu</a:t>
            </a:r>
          </a:p>
          <a:p>
            <a:pPr marL="0" indent="0">
              <a:buNone/>
            </a:pPr>
            <a:r>
              <a:rPr lang="cs-CZ" dirty="0"/>
              <a:t>	shoda </a:t>
            </a:r>
            <a:r>
              <a:rPr lang="cs-CZ" dirty="0">
                <a:sym typeface="Wingdings" panose="05000000000000000000" pitchFamily="2" charset="2"/>
              </a:rPr>
              <a:t> </a:t>
            </a:r>
            <a:r>
              <a:rPr lang="cs-CZ" dirty="0"/>
              <a:t>[</a:t>
            </a:r>
            <a:r>
              <a:rPr lang="cs-CZ" b="1" dirty="0" err="1"/>
              <a:t>sx</a:t>
            </a:r>
            <a:r>
              <a:rPr lang="cs-CZ" dirty="0" err="1"/>
              <a:t>oda</a:t>
            </a:r>
            <a:r>
              <a:rPr lang="cs-CZ" dirty="0"/>
              <a:t>] i [</a:t>
            </a:r>
            <a:r>
              <a:rPr lang="cs-CZ" b="1" dirty="0" err="1"/>
              <a:t>zh</a:t>
            </a:r>
            <a:r>
              <a:rPr lang="cs-CZ" dirty="0" err="1"/>
              <a:t>oda</a:t>
            </a:r>
            <a:r>
              <a:rPr lang="cs-CZ" dirty="0"/>
              <a:t>]</a:t>
            </a:r>
          </a:p>
          <a:p>
            <a:pPr marL="0" indent="0">
              <a:buNone/>
            </a:pPr>
            <a:r>
              <a:rPr lang="cs-CZ" dirty="0"/>
              <a:t>	na shledanou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cs-CZ" dirty="0" err="1">
                <a:sym typeface="Wingdings" panose="05000000000000000000" pitchFamily="2" charset="2"/>
              </a:rPr>
              <a:t>na</a:t>
            </a:r>
            <a:r>
              <a:rPr lang="cs-CZ" b="1" dirty="0" err="1">
                <a:sym typeface="Wingdings" panose="05000000000000000000" pitchFamily="2" charset="2"/>
              </a:rPr>
              <a:t>sx</a:t>
            </a:r>
            <a:r>
              <a:rPr lang="cs-CZ" dirty="0" err="1">
                <a:sym typeface="Wingdings" panose="05000000000000000000" pitchFamily="2" charset="2"/>
              </a:rPr>
              <a:t>ledano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] i</a:t>
            </a:r>
            <a:r>
              <a:rPr lang="cs-CZ" dirty="0"/>
              <a:t> [</a:t>
            </a:r>
            <a:r>
              <a:rPr lang="cs-CZ" dirty="0" err="1"/>
              <a:t>na</a:t>
            </a:r>
            <a:r>
              <a:rPr lang="cs-CZ" b="1" dirty="0" err="1"/>
              <a:t>zh</a:t>
            </a:r>
            <a:r>
              <a:rPr lang="cs-CZ" dirty="0" err="1"/>
              <a:t>ledan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/>
              <a:t>]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!!!</a:t>
            </a:r>
            <a:r>
              <a:rPr lang="cs-CZ" dirty="0"/>
              <a:t> neplatí pro slova: </a:t>
            </a:r>
            <a:r>
              <a:rPr lang="cs-CZ" i="1" dirty="0"/>
              <a:t>shůry, shora, shluk, shluknout se </a:t>
            </a:r>
            <a:r>
              <a:rPr lang="cs-CZ" dirty="0">
                <a:sym typeface="Wingdings" panose="05000000000000000000" pitchFamily="2" charset="2"/>
              </a:rPr>
              <a:t> jen regresivní a.</a:t>
            </a:r>
          </a:p>
          <a:p>
            <a:pPr marL="0" indent="0">
              <a:buNone/>
            </a:pPr>
            <a:r>
              <a:rPr lang="cs-CZ" b="1" dirty="0">
                <a:sym typeface="Wingdings" panose="05000000000000000000" pitchFamily="2" charset="2"/>
              </a:rPr>
              <a:t>!!!</a:t>
            </a:r>
            <a:r>
              <a:rPr lang="cs-CZ" dirty="0">
                <a:sym typeface="Wingdings" panose="05000000000000000000" pitchFamily="2" charset="2"/>
              </a:rPr>
              <a:t> neplatí pro mezislovních spojení  jen regresivní a. </a:t>
            </a:r>
          </a:p>
          <a:p>
            <a:pPr marL="0" indent="0">
              <a:buNone/>
            </a:pPr>
            <a:r>
              <a:rPr lang="cs-CZ" i="1" dirty="0">
                <a:sym typeface="Wingdings" panose="05000000000000000000" pitchFamily="2" charset="2"/>
              </a:rPr>
              <a:t>	s hostem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b="1" dirty="0" err="1">
                <a:sym typeface="Wingdings" panose="05000000000000000000" pitchFamily="2" charset="2"/>
              </a:rPr>
              <a:t>zh</a:t>
            </a:r>
            <a:r>
              <a:rPr lang="cs-CZ" dirty="0" err="1">
                <a:sym typeface="Wingdings" panose="05000000000000000000" pitchFamily="2" charset="2"/>
              </a:rPr>
              <a:t>ostem</a:t>
            </a:r>
            <a:r>
              <a:rPr lang="cs-CZ" dirty="0">
                <a:sym typeface="Wingdings" panose="05000000000000000000" pitchFamily="2" charset="2"/>
              </a:rPr>
              <a:t>]	</a:t>
            </a:r>
            <a:r>
              <a:rPr lang="cs-CZ" i="1" dirty="0">
                <a:sym typeface="Wingdings" panose="05000000000000000000" pitchFamily="2" charset="2"/>
              </a:rPr>
              <a:t>přines ho</a:t>
            </a:r>
            <a:r>
              <a:rPr lang="cs-CZ" dirty="0">
                <a:sym typeface="Wingdings" panose="05000000000000000000" pitchFamily="2" charset="2"/>
              </a:rPr>
              <a:t> [</a:t>
            </a:r>
            <a:r>
              <a:rPr lang="cs-CZ" dirty="0" err="1">
                <a:sym typeface="Wingdings" panose="05000000000000000000" pitchFamily="2" charset="2"/>
              </a:rPr>
              <a:t>přine</a:t>
            </a:r>
            <a:r>
              <a:rPr lang="cs-CZ" b="1" dirty="0" err="1">
                <a:sym typeface="Wingdings" panose="05000000000000000000" pitchFamily="2" charset="2"/>
              </a:rPr>
              <a:t>zh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886273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BA7887-E8A8-679C-F8A4-4D3194731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rozhraní slov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E82CFA-9A61-AB52-55C2-4E6ECBE01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1353800" cy="4825546"/>
          </a:xfrm>
        </p:spPr>
        <p:txBody>
          <a:bodyPr>
            <a:normAutofit/>
          </a:bodyPr>
          <a:lstStyle/>
          <a:p>
            <a:r>
              <a:rPr lang="cs-CZ" dirty="0"/>
              <a:t>u </a:t>
            </a:r>
            <a:r>
              <a:rPr lang="cs-CZ" b="1" dirty="0"/>
              <a:t>párových</a:t>
            </a:r>
            <a:r>
              <a:rPr lang="cs-CZ" dirty="0"/>
              <a:t> souhlásek </a:t>
            </a:r>
            <a:r>
              <a:rPr lang="cs-CZ" dirty="0">
                <a:sym typeface="Wingdings" panose="05000000000000000000" pitchFamily="2" charset="2"/>
              </a:rPr>
              <a:t> asimilace i u dvou po sobě jdoucích slov (jde přes grafickou mezeru)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[po</a:t>
            </a:r>
            <a:r>
              <a:rPr lang="cs-CZ" b="1" dirty="0">
                <a:sym typeface="Wingdings" panose="05000000000000000000" pitchFamily="2" charset="2"/>
              </a:rPr>
              <a:t>d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d</a:t>
            </a:r>
            <a:r>
              <a:rPr lang="cs-CZ" dirty="0">
                <a:sym typeface="Wingdings" panose="05000000000000000000" pitchFamily="2" charset="2"/>
              </a:rPr>
              <a:t>ubem]</a:t>
            </a:r>
            <a:r>
              <a:rPr lang="cs-CZ" i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[</a:t>
            </a:r>
            <a:r>
              <a:rPr lang="cs-CZ" dirty="0" err="1">
                <a:sym typeface="Wingdings" panose="05000000000000000000" pitchFamily="2" charset="2"/>
              </a:rPr>
              <a:t>za</a:t>
            </a:r>
            <a:r>
              <a:rPr lang="cs-CZ" i="1" dirty="0" err="1">
                <a:sym typeface="Wingdings" panose="05000000000000000000" pitchFamily="2" charset="2"/>
              </a:rPr>
              <a:t>:</a:t>
            </a:r>
            <a:r>
              <a:rPr lang="cs-CZ" dirty="0" err="1">
                <a:sym typeface="Wingdings" panose="05000000000000000000" pitchFamily="2" charset="2"/>
              </a:rPr>
              <a:t>ka</a:t>
            </a:r>
            <a:r>
              <a:rPr lang="cs-CZ" b="1" dirty="0" err="1">
                <a:sym typeface="Wingdings" panose="05000000000000000000" pitchFamily="2" charset="2"/>
              </a:rPr>
              <a:t>z</a:t>
            </a:r>
            <a:r>
              <a:rPr lang="cs-CZ" i="1" dirty="0">
                <a:sym typeface="Wingdings" panose="05000000000000000000" pitchFamily="2" charset="2"/>
              </a:rPr>
              <a:t> </a:t>
            </a:r>
            <a:r>
              <a:rPr lang="cs-CZ" b="1" dirty="0" err="1">
                <a:sym typeface="Wingdings" panose="05000000000000000000" pitchFamily="2" charset="2"/>
              </a:rPr>
              <a:t>z</a:t>
            </a:r>
            <a:r>
              <a:rPr lang="cs-CZ" dirty="0" err="1">
                <a:sym typeface="Wingdings" panose="05000000000000000000" pitchFamily="2" charset="2"/>
              </a:rPr>
              <a:t>braňi</a:t>
            </a:r>
            <a:r>
              <a:rPr lang="cs-CZ" i="1" dirty="0">
                <a:sym typeface="Wingdings" panose="05000000000000000000" pitchFamily="2" charset="2"/>
              </a:rPr>
              <a:t>:</a:t>
            </a:r>
            <a:r>
              <a:rPr lang="cs-CZ" dirty="0">
                <a:sym typeface="Wingdings" panose="05000000000000000000" pitchFamily="2" charset="2"/>
              </a:rPr>
              <a:t>]	[</a:t>
            </a:r>
            <a:r>
              <a:rPr lang="cs-CZ" dirty="0" err="1">
                <a:sym typeface="Wingdings" panose="05000000000000000000" pitchFamily="2" charset="2"/>
              </a:rPr>
              <a:t>na:</a:t>
            </a:r>
            <a:r>
              <a:rPr lang="cs-CZ" b="1" dirty="0" err="1">
                <a:sym typeface="Wingdings" panose="05000000000000000000" pitchFamily="2" charset="2"/>
              </a:rPr>
              <a:t>ž</a:t>
            </a:r>
            <a:r>
              <a:rPr lang="cs-CZ" b="1" dirty="0">
                <a:sym typeface="Wingdings" panose="05000000000000000000" pitchFamily="2" charset="2"/>
              </a:rPr>
              <a:t> b</a:t>
            </a:r>
            <a:r>
              <a:rPr lang="cs-CZ" dirty="0">
                <a:sym typeface="Wingdings" panose="05000000000000000000" pitchFamily="2" charset="2"/>
              </a:rPr>
              <a:t>it]	[</a:t>
            </a:r>
            <a:r>
              <a:rPr lang="cs-CZ" dirty="0" err="1">
                <a:sym typeface="Wingdings" panose="05000000000000000000" pitchFamily="2" charset="2"/>
              </a:rPr>
              <a:t>na:</a:t>
            </a:r>
            <a:r>
              <a:rPr lang="cs-CZ" b="1" dirty="0" err="1">
                <a:sym typeface="Wingdings" panose="05000000000000000000" pitchFamily="2" charset="2"/>
              </a:rPr>
              <a:t>š</a:t>
            </a:r>
            <a:r>
              <a:rPr lang="cs-CZ" dirty="0">
                <a:sym typeface="Wingdings" panose="05000000000000000000" pitchFamily="2" charset="2"/>
              </a:rPr>
              <a:t> </a:t>
            </a:r>
            <a:r>
              <a:rPr lang="cs-CZ" b="1" dirty="0">
                <a:sym typeface="Wingdings" panose="05000000000000000000" pitchFamily="2" charset="2"/>
              </a:rPr>
              <a:t>p</a:t>
            </a:r>
            <a:r>
              <a:rPr lang="cs-CZ" dirty="0">
                <a:sym typeface="Wingdings" panose="05000000000000000000" pitchFamily="2" charset="2"/>
              </a:rPr>
              <a:t>es]</a:t>
            </a:r>
            <a:endParaRPr lang="cs-CZ" i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dirty="0">
                <a:sym typeface="Wingdings" panose="05000000000000000000" pitchFamily="2" charset="2"/>
              </a:rPr>
              <a:t>u </a:t>
            </a:r>
            <a:r>
              <a:rPr lang="cs-CZ" b="1" dirty="0">
                <a:sym typeface="Wingdings" panose="05000000000000000000" pitchFamily="2" charset="2"/>
              </a:rPr>
              <a:t>nepárových</a:t>
            </a:r>
            <a:r>
              <a:rPr lang="cs-CZ" dirty="0">
                <a:sym typeface="Wingdings" panose="05000000000000000000" pitchFamily="2" charset="2"/>
              </a:rPr>
              <a:t> (jedinečných) souhlásek  </a:t>
            </a:r>
            <a:r>
              <a:rPr lang="cs-CZ" b="1" dirty="0">
                <a:sym typeface="Wingdings" panose="05000000000000000000" pitchFamily="2" charset="2"/>
              </a:rPr>
              <a:t>2 možnosti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a) jednoslabičné předložky končící párovou</a:t>
            </a:r>
            <a:r>
              <a:rPr lang="cs-CZ" dirty="0">
                <a:sym typeface="Wingdings" panose="05000000000000000000" pitchFamily="2" charset="2"/>
              </a:rPr>
              <a:t> před </a:t>
            </a:r>
            <a:r>
              <a:rPr lang="cs-CZ" b="1" dirty="0">
                <a:sym typeface="Wingdings" panose="05000000000000000000" pitchFamily="2" charset="2"/>
              </a:rPr>
              <a:t>jedinečnou souhláskou  </a:t>
            </a:r>
            <a:r>
              <a:rPr lang="cs-CZ" dirty="0">
                <a:sym typeface="Wingdings" panose="05000000000000000000" pitchFamily="2" charset="2"/>
              </a:rPr>
              <a:t>na konci se vysloví znělá párová</a:t>
            </a:r>
          </a:p>
          <a:p>
            <a:pPr marL="457200" lvl="1" indent="0">
              <a:buNone/>
            </a:pP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[be</a:t>
            </a:r>
            <a:r>
              <a:rPr lang="cs-CZ" b="1" dirty="0">
                <a:sym typeface="Wingdings" panose="05000000000000000000" pitchFamily="2" charset="2"/>
              </a:rPr>
              <a:t>z r</a:t>
            </a:r>
            <a:r>
              <a:rPr lang="cs-CZ" dirty="0">
                <a:sym typeface="Wingdings" panose="05000000000000000000" pitchFamily="2" charset="2"/>
              </a:rPr>
              <a:t>adosti]		[na</a:t>
            </a:r>
            <a:r>
              <a:rPr lang="cs-CZ" b="1" dirty="0">
                <a:sym typeface="Wingdings" panose="05000000000000000000" pitchFamily="2" charset="2"/>
              </a:rPr>
              <a:t>d j</a:t>
            </a:r>
            <a:r>
              <a:rPr lang="cs-CZ" dirty="0">
                <a:sym typeface="Wingdings" panose="05000000000000000000" pitchFamily="2" charset="2"/>
              </a:rPr>
              <a:t>avorem]		[</a:t>
            </a:r>
            <a:r>
              <a:rPr lang="cs-CZ" dirty="0" err="1">
                <a:sym typeface="Wingdings" panose="05000000000000000000" pitchFamily="2" charset="2"/>
              </a:rPr>
              <a:t>pře</a:t>
            </a:r>
            <a:r>
              <a:rPr lang="cs-CZ" b="1" dirty="0" err="1">
                <a:sym typeface="Wingdings" panose="05000000000000000000" pitchFamily="2" charset="2"/>
              </a:rPr>
              <a:t>z</a:t>
            </a:r>
            <a:r>
              <a:rPr lang="cs-CZ" b="1" dirty="0">
                <a:sym typeface="Wingdings" panose="05000000000000000000" pitchFamily="2" charset="2"/>
              </a:rPr>
              <a:t> l</a:t>
            </a:r>
            <a:r>
              <a:rPr lang="cs-CZ" dirty="0">
                <a:sym typeface="Wingdings" panose="05000000000000000000" pitchFamily="2" charset="2"/>
              </a:rPr>
              <a:t>et]</a:t>
            </a:r>
          </a:p>
          <a:p>
            <a:pPr lvl="1"/>
            <a:r>
              <a:rPr lang="cs-CZ" b="1" dirty="0">
                <a:sym typeface="Wingdings" panose="05000000000000000000" pitchFamily="2" charset="2"/>
              </a:rPr>
              <a:t>b) ostatní kontexty </a:t>
            </a:r>
            <a:r>
              <a:rPr lang="cs-CZ" dirty="0">
                <a:sym typeface="Wingdings" panose="05000000000000000000" pitchFamily="2" charset="2"/>
              </a:rPr>
              <a:t> na konci se vysloví neznělá = neutralizace</a:t>
            </a:r>
          </a:p>
          <a:p>
            <a:pPr marL="457200" lvl="1" indent="0">
              <a:buNone/>
            </a:pPr>
            <a:r>
              <a:rPr lang="cs-CZ" b="1" dirty="0"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[mo</a:t>
            </a:r>
            <a:r>
              <a:rPr lang="cs-CZ" b="1" dirty="0">
                <a:sym typeface="Wingdings" panose="05000000000000000000" pitchFamily="2" charset="2"/>
              </a:rPr>
              <a:t>c</a:t>
            </a:r>
            <a:r>
              <a:rPr lang="cs-CZ" dirty="0">
                <a:sym typeface="Wingdings" panose="05000000000000000000" pitchFamily="2" charset="2"/>
              </a:rPr>
              <a:t> let]	[</a:t>
            </a:r>
            <a:r>
              <a:rPr lang="cs-CZ" dirty="0" err="1">
                <a:sym typeface="Wingdings" panose="05000000000000000000" pitchFamily="2" charset="2"/>
              </a:rPr>
              <a:t>pje</a:t>
            </a:r>
            <a:r>
              <a:rPr lang="cs-CZ" b="1" dirty="0" err="1">
                <a:sym typeface="Wingdings" panose="05000000000000000000" pitchFamily="2" charset="2"/>
              </a:rPr>
              <a:t>t</a:t>
            </a:r>
            <a:r>
              <a:rPr lang="cs-CZ" dirty="0">
                <a:sym typeface="Wingdings" panose="05000000000000000000" pitchFamily="2" charset="2"/>
              </a:rPr>
              <a:t> raku:]	[</a:t>
            </a:r>
            <a:r>
              <a:rPr lang="cs-CZ" dirty="0" err="1">
                <a:sym typeface="Wingdings" panose="05000000000000000000" pitchFamily="2" charset="2"/>
              </a:rPr>
              <a:t>lo</a:t>
            </a:r>
            <a:r>
              <a:rPr lang="cs-CZ" b="1" dirty="0" err="1">
                <a:sym typeface="Wingdings" panose="05000000000000000000" pitchFamily="2" charset="2"/>
              </a:rPr>
              <a:t>f</a:t>
            </a:r>
            <a:r>
              <a:rPr lang="cs-CZ" dirty="0">
                <a:sym typeface="Wingdings" panose="05000000000000000000" pitchFamily="2" charset="2"/>
              </a:rPr>
              <a:t> jelenu:]	[</a:t>
            </a:r>
            <a:r>
              <a:rPr lang="cs-CZ" dirty="0" err="1">
                <a:sym typeface="Wingdings" panose="05000000000000000000" pitchFamily="2" charset="2"/>
              </a:rPr>
              <a:t>ho</a:t>
            </a:r>
            <a:r>
              <a:rPr lang="cs-CZ" b="1" dirty="0" err="1">
                <a:sym typeface="Wingdings" panose="05000000000000000000" pitchFamily="2" charset="2"/>
              </a:rPr>
              <a:t>ť</a:t>
            </a:r>
            <a:r>
              <a:rPr lang="cs-CZ" dirty="0">
                <a:sym typeface="Wingdings" panose="05000000000000000000" pitchFamily="2" charset="2"/>
              </a:rPr>
              <a:t> lano]	[</a:t>
            </a:r>
            <a:r>
              <a:rPr lang="cs-CZ" dirty="0" err="1">
                <a:sym typeface="Wingdings" panose="05000000000000000000" pitchFamily="2" charset="2"/>
              </a:rPr>
              <a:t>a</a:t>
            </a:r>
            <a:r>
              <a:rPr lang="cs-CZ" b="1" dirty="0" err="1">
                <a:sym typeface="Wingdings" panose="05000000000000000000" pitchFamily="2" charset="2"/>
              </a:rPr>
              <a:t>š</a:t>
            </a:r>
            <a:r>
              <a:rPr lang="cs-CZ" dirty="0">
                <a:sym typeface="Wingdings" panose="05000000000000000000" pitchFamily="2" charset="2"/>
              </a:rPr>
              <a:t> naprší:]</a:t>
            </a:r>
            <a:endParaRPr lang="cs-CZ" b="1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01469373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3976173-875E-E636-4F31-36160CE1D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2) artikulační asimilace místa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C027B7-BA5C-37C0-4692-550EBA5C7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vzájemné přizpůsobení souhlásek tvořených na jiném místě</a:t>
            </a:r>
          </a:p>
          <a:p>
            <a:endParaRPr lang="cs-CZ" dirty="0"/>
          </a:p>
          <a:p>
            <a:endParaRPr lang="cs-CZ" dirty="0"/>
          </a:p>
          <a:p>
            <a:pPr>
              <a:buNone/>
            </a:pPr>
            <a:r>
              <a:rPr lang="cs-CZ" b="1" i="1" u="sng" dirty="0" err="1"/>
              <a:t>nk</a:t>
            </a:r>
            <a:r>
              <a:rPr lang="cs-CZ" b="1" dirty="0"/>
              <a:t>/</a:t>
            </a:r>
            <a:r>
              <a:rPr lang="cs-CZ" b="1" i="1" dirty="0" err="1"/>
              <a:t>ng</a:t>
            </a:r>
            <a:r>
              <a:rPr lang="cs-CZ" b="1" dirty="0"/>
              <a:t>  </a:t>
            </a:r>
            <a:r>
              <a:rPr lang="cs-CZ" dirty="0"/>
              <a:t>		[</a:t>
            </a:r>
            <a:r>
              <a:rPr lang="cs-CZ" dirty="0" err="1"/>
              <a:t>baŋka</a:t>
            </a:r>
            <a:r>
              <a:rPr lang="cs-CZ" dirty="0"/>
              <a:t>]   [</a:t>
            </a:r>
            <a:r>
              <a:rPr lang="cs-CZ" dirty="0" err="1"/>
              <a:t>taŋgo</a:t>
            </a:r>
            <a:r>
              <a:rPr lang="cs-CZ" dirty="0"/>
              <a:t>]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b="1" i="1" dirty="0" err="1"/>
              <a:t>mv</a:t>
            </a:r>
            <a:r>
              <a:rPr lang="cs-CZ" b="1" dirty="0"/>
              <a:t>/</a:t>
            </a:r>
            <a:r>
              <a:rPr lang="cs-CZ" b="1" i="1" dirty="0" err="1"/>
              <a:t>mf</a:t>
            </a:r>
            <a:r>
              <a:rPr lang="cs-CZ" b="1" dirty="0"/>
              <a:t>	</a:t>
            </a:r>
            <a:r>
              <a:rPr lang="cs-CZ" dirty="0"/>
              <a:t>	[</a:t>
            </a:r>
            <a:r>
              <a:rPr lang="cs-CZ" dirty="0" err="1"/>
              <a:t>traɱvaj</a:t>
            </a:r>
            <a:r>
              <a:rPr lang="cs-CZ" dirty="0"/>
              <a:t>]  [</a:t>
            </a:r>
            <a:r>
              <a:rPr lang="cs-CZ" dirty="0" err="1"/>
              <a:t>koɱfort</a:t>
            </a:r>
            <a:r>
              <a:rPr lang="cs-CZ" dirty="0"/>
              <a:t>]</a:t>
            </a:r>
          </a:p>
          <a:p>
            <a:pPr>
              <a:buNone/>
            </a:pPr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25319988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BE4ABC-75D6-76F6-38A4-0C5D7862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3) artikulační asimilace způsobu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24B639-0E42-B4E3-B1F4-7BD7F6F910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vzájemné přizpůsobení souhlásek tvořených jiným způsobem</a:t>
            </a:r>
          </a:p>
          <a:p>
            <a:r>
              <a:rPr lang="cs-CZ" dirty="0"/>
              <a:t>neasimilovaná podoba – teoreticky možná, ale pociťována příznakově, strojeně, nepřirozeně </a:t>
            </a:r>
          </a:p>
          <a:p>
            <a:pPr lvl="1"/>
            <a:r>
              <a:rPr lang="cs-CZ" dirty="0"/>
              <a:t>[</a:t>
            </a:r>
            <a:r>
              <a:rPr lang="cs-CZ" dirty="0" err="1"/>
              <a:t>ďetski</a:t>
            </a:r>
            <a:r>
              <a:rPr lang="cs-CZ" dirty="0"/>
              <a:t>:], [</a:t>
            </a:r>
            <a:r>
              <a:rPr lang="cs-CZ" dirty="0" err="1"/>
              <a:t>kratši</a:t>
            </a:r>
            <a:r>
              <a:rPr lang="cs-CZ" dirty="0"/>
              <a:t>:], [</a:t>
            </a:r>
            <a:r>
              <a:rPr lang="cs-CZ" dirty="0" err="1"/>
              <a:t>lidski</a:t>
            </a:r>
            <a:r>
              <a:rPr lang="cs-CZ" dirty="0"/>
              <a:t>:], [</a:t>
            </a:r>
            <a:r>
              <a:rPr lang="cs-CZ" dirty="0" err="1"/>
              <a:t>řidši</a:t>
            </a:r>
            <a:r>
              <a:rPr lang="cs-CZ" dirty="0"/>
              <a:t>:]</a:t>
            </a:r>
          </a:p>
          <a:p>
            <a:pPr>
              <a:buNone/>
            </a:pPr>
            <a:r>
              <a:rPr lang="cs-CZ" b="1" i="1" dirty="0"/>
              <a:t>	</a:t>
            </a:r>
          </a:p>
          <a:p>
            <a:pPr>
              <a:buNone/>
            </a:pPr>
            <a:r>
              <a:rPr lang="cs-CZ" b="1" i="1" dirty="0" err="1"/>
              <a:t>ts</a:t>
            </a:r>
            <a:r>
              <a:rPr lang="cs-CZ" b="1" dirty="0"/>
              <a:t>/</a:t>
            </a:r>
            <a:r>
              <a:rPr lang="cs-CZ" b="1" i="1" dirty="0" err="1"/>
              <a:t>ds</a:t>
            </a:r>
            <a:r>
              <a:rPr lang="cs-CZ" b="1" dirty="0"/>
              <a:t>,</a:t>
            </a:r>
            <a:r>
              <a:rPr lang="cs-CZ" b="1" i="1" dirty="0"/>
              <a:t> </a:t>
            </a:r>
            <a:r>
              <a:rPr lang="cs-CZ" b="1" i="1" dirty="0" err="1"/>
              <a:t>tš</a:t>
            </a:r>
            <a:r>
              <a:rPr lang="cs-CZ" b="1" dirty="0"/>
              <a:t>/</a:t>
            </a:r>
            <a:r>
              <a:rPr lang="cs-CZ" b="1" i="1" dirty="0" err="1"/>
              <a:t>dš</a:t>
            </a:r>
            <a:r>
              <a:rPr lang="cs-CZ" b="1" i="1" dirty="0"/>
              <a:t>		</a:t>
            </a:r>
            <a:r>
              <a:rPr lang="cs-CZ" dirty="0"/>
              <a:t>[</a:t>
            </a:r>
            <a:r>
              <a:rPr lang="cs-CZ" dirty="0" err="1"/>
              <a:t>ďe</a:t>
            </a:r>
            <a:r>
              <a:rPr lang="cs-CZ" b="1" dirty="0" err="1"/>
              <a:t>ck</a:t>
            </a:r>
            <a:r>
              <a:rPr lang="cs-CZ" dirty="0" err="1"/>
              <a:t>i</a:t>
            </a:r>
            <a:r>
              <a:rPr lang="cs-CZ" dirty="0"/>
              <a:t>:], [</a:t>
            </a:r>
            <a:r>
              <a:rPr lang="cs-CZ" dirty="0" err="1"/>
              <a:t>li</a:t>
            </a:r>
            <a:r>
              <a:rPr lang="cs-CZ" b="1" dirty="0" err="1"/>
              <a:t>ck</a:t>
            </a:r>
            <a:r>
              <a:rPr lang="cs-CZ" dirty="0" err="1"/>
              <a:t>i</a:t>
            </a:r>
            <a:r>
              <a:rPr lang="cs-CZ" dirty="0"/>
              <a:t>:], [</a:t>
            </a:r>
            <a:r>
              <a:rPr lang="cs-CZ" dirty="0" err="1"/>
              <a:t>kra</a:t>
            </a:r>
            <a:r>
              <a:rPr lang="cs-CZ" b="1" dirty="0" err="1"/>
              <a:t>č</a:t>
            </a:r>
            <a:r>
              <a:rPr lang="cs-CZ" dirty="0" err="1"/>
              <a:t>i</a:t>
            </a:r>
            <a:r>
              <a:rPr lang="cs-CZ" dirty="0"/>
              <a:t>:], [</a:t>
            </a:r>
            <a:r>
              <a:rPr lang="cs-CZ" dirty="0" err="1"/>
              <a:t>ři</a:t>
            </a:r>
            <a:r>
              <a:rPr lang="cs-CZ" b="1" dirty="0" err="1"/>
              <a:t>č</a:t>
            </a:r>
            <a:r>
              <a:rPr lang="cs-CZ" dirty="0" err="1"/>
              <a:t>i</a:t>
            </a:r>
            <a:r>
              <a:rPr lang="cs-CZ" dirty="0"/>
              <a:t>:]			</a:t>
            </a:r>
          </a:p>
          <a:p>
            <a:pPr>
              <a:buNone/>
            </a:pPr>
            <a:endParaRPr lang="cs-CZ" b="1" i="1" dirty="0"/>
          </a:p>
          <a:p>
            <a:pPr>
              <a:buNone/>
            </a:pPr>
            <a:r>
              <a:rPr lang="cs-CZ" b="1" i="1" dirty="0" err="1"/>
              <a:t>dz</a:t>
            </a:r>
            <a:r>
              <a:rPr lang="cs-CZ" b="1" i="1" dirty="0"/>
              <a:t>/</a:t>
            </a:r>
            <a:r>
              <a:rPr lang="cs-CZ" b="1" i="1" dirty="0" err="1"/>
              <a:t>dž</a:t>
            </a:r>
            <a:r>
              <a:rPr lang="cs-CZ" i="1" dirty="0"/>
              <a:t>			</a:t>
            </a:r>
            <a:r>
              <a:rPr lang="cs-CZ" dirty="0"/>
              <a:t>[po</a:t>
            </a:r>
            <a:r>
              <a:rPr lang="en-GB" b="1" dirty="0"/>
              <a:t>ʒ</a:t>
            </a:r>
            <a:r>
              <a:rPr lang="cs-CZ" dirty="0" err="1"/>
              <a:t>im</a:t>
            </a:r>
            <a:r>
              <a:rPr lang="cs-CZ" dirty="0"/>
              <a:t>], [po</a:t>
            </a:r>
            <a:r>
              <a:rPr lang="en-GB" b="1" dirty="0"/>
              <a:t>ʒ</a:t>
            </a:r>
            <a:r>
              <a:rPr lang="cs-CZ" dirty="0" err="1"/>
              <a:t>emňi</a:t>
            </a:r>
            <a:r>
              <a:rPr lang="cs-CZ" dirty="0"/>
              <a:t>:], [</a:t>
            </a:r>
            <a:r>
              <a:rPr lang="cs-CZ" dirty="0" err="1"/>
              <a:t>bi</a:t>
            </a:r>
            <a:r>
              <a:rPr lang="cs-CZ" sz="2800" b="1" dirty="0" err="1"/>
              <a:t>ǯ</a:t>
            </a:r>
            <a:r>
              <a:rPr lang="cs-CZ" dirty="0" err="1"/>
              <a:t>ofski</a:t>
            </a:r>
            <a:r>
              <a:rPr lang="cs-CZ" dirty="0"/>
              <a:t>:]</a:t>
            </a:r>
          </a:p>
          <a:p>
            <a:pPr>
              <a:buNone/>
            </a:pPr>
            <a:r>
              <a:rPr lang="cs-CZ" i="1" dirty="0"/>
              <a:t>				  </a:t>
            </a:r>
            <a:r>
              <a:rPr lang="cs-CZ" dirty="0"/>
              <a:t>slavnostně i [po</a:t>
            </a:r>
            <a:r>
              <a:rPr lang="cs-CZ" b="1" dirty="0"/>
              <a:t>dz</a:t>
            </a:r>
            <a:r>
              <a:rPr lang="cs-CZ" dirty="0"/>
              <a:t>im], [</a:t>
            </a:r>
            <a:r>
              <a:rPr lang="cs-CZ" dirty="0" err="1"/>
              <a:t>po</a:t>
            </a:r>
            <a:r>
              <a:rPr lang="cs-CZ" b="1" dirty="0" err="1"/>
              <a:t>dz</a:t>
            </a:r>
            <a:r>
              <a:rPr lang="cs-CZ" dirty="0" err="1"/>
              <a:t>emňi</a:t>
            </a:r>
            <a:r>
              <a:rPr lang="cs-CZ" dirty="0"/>
              <a:t>:], [</a:t>
            </a:r>
            <a:r>
              <a:rPr lang="cs-CZ" dirty="0" err="1"/>
              <a:t>bio</a:t>
            </a:r>
            <a:r>
              <a:rPr lang="cs-CZ" b="1" dirty="0" err="1"/>
              <a:t>dž</a:t>
            </a:r>
            <a:r>
              <a:rPr lang="cs-CZ" dirty="0" err="1"/>
              <a:t>fski</a:t>
            </a:r>
            <a:r>
              <a:rPr lang="cs-CZ" dirty="0"/>
              <a:t>:]</a:t>
            </a:r>
          </a:p>
          <a:p>
            <a:pPr>
              <a:buNone/>
            </a:pPr>
            <a:endParaRPr lang="cs-CZ" i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275784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8AE832-5185-516C-BC1C-1FA17F6A48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3) artikulační asimilace způsobu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9247DD4-A2F7-A0B2-13C9-4EF83D1C4B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/>
              <a:t>neasimilovaně</a:t>
            </a:r>
            <a:r>
              <a:rPr lang="cs-CZ" dirty="0"/>
              <a:t> na hranici </a:t>
            </a:r>
            <a:r>
              <a:rPr lang="cs-CZ" b="1" dirty="0"/>
              <a:t>předpona-kořen + na hranici slov</a:t>
            </a:r>
          </a:p>
          <a:p>
            <a:pPr lvl="1"/>
            <a:r>
              <a:rPr lang="cs-CZ" b="1" dirty="0"/>
              <a:t>platí i pro předložky </a:t>
            </a:r>
            <a:r>
              <a:rPr lang="cs-CZ" b="1" i="1" dirty="0"/>
              <a:t>nad, od, před, pod</a:t>
            </a:r>
            <a:endParaRPr lang="cs-CZ" b="1" dirty="0"/>
          </a:p>
          <a:p>
            <a:pPr marL="0" indent="0">
              <a:buNone/>
            </a:pPr>
            <a:endParaRPr lang="cs-CZ" b="1" dirty="0"/>
          </a:p>
          <a:p>
            <a:r>
              <a:rPr lang="cs-CZ" dirty="0"/>
              <a:t>[dostat se] dostat se</a:t>
            </a:r>
          </a:p>
          <a:p>
            <a:r>
              <a:rPr lang="cs-CZ" dirty="0"/>
              <a:t>[</a:t>
            </a:r>
            <a:r>
              <a:rPr lang="cs-CZ" dirty="0" err="1"/>
              <a:t>medvjet</a:t>
            </a:r>
            <a:r>
              <a:rPr lang="cs-CZ" dirty="0"/>
              <a:t> </a:t>
            </a:r>
            <a:r>
              <a:rPr lang="cs-CZ" dirty="0" err="1"/>
              <a:t>seďel</a:t>
            </a:r>
            <a:r>
              <a:rPr lang="cs-CZ" dirty="0"/>
              <a:t>] medvěd seděl</a:t>
            </a:r>
          </a:p>
          <a:p>
            <a:r>
              <a:rPr lang="cs-CZ" dirty="0"/>
              <a:t>[</a:t>
            </a:r>
            <a:r>
              <a:rPr lang="cs-CZ" dirty="0" err="1"/>
              <a:t>na:rot</a:t>
            </a:r>
            <a:r>
              <a:rPr lang="cs-CZ" dirty="0"/>
              <a:t> </a:t>
            </a:r>
            <a:r>
              <a:rPr lang="cs-CZ" dirty="0" err="1"/>
              <a:t>ši:li</a:t>
            </a:r>
            <a:r>
              <a:rPr lang="cs-CZ" dirty="0"/>
              <a:t>:] národ šílí</a:t>
            </a:r>
          </a:p>
          <a:p>
            <a:r>
              <a:rPr lang="cs-CZ" dirty="0"/>
              <a:t>[</a:t>
            </a:r>
            <a:r>
              <a:rPr lang="cs-CZ" dirty="0" err="1"/>
              <a:t>ʔot</a:t>
            </a:r>
            <a:r>
              <a:rPr lang="cs-CZ" dirty="0"/>
              <a:t> sedmi] od sedmi</a:t>
            </a:r>
          </a:p>
          <a:p>
            <a:r>
              <a:rPr lang="cs-CZ" dirty="0"/>
              <a:t>[</a:t>
            </a:r>
            <a:r>
              <a:rPr lang="cs-CZ" dirty="0" err="1"/>
              <a:t>p</a:t>
            </a:r>
            <a:r>
              <a:rPr lang="cs-CZ" dirty="0" err="1">
                <a:sym typeface="Wingdings" panose="05000000000000000000" pitchFamily="2" charset="2"/>
              </a:rPr>
              <a:t>ř̭iznat</a:t>
            </a:r>
            <a:r>
              <a:rPr lang="cs-CZ" dirty="0">
                <a:sym typeface="Wingdings" panose="05000000000000000000" pitchFamily="2" charset="2"/>
              </a:rPr>
              <a:t> si</a:t>
            </a:r>
            <a:r>
              <a:rPr lang="cs-CZ" dirty="0"/>
              <a:t>] přiznat si</a:t>
            </a:r>
          </a:p>
          <a:p>
            <a:r>
              <a:rPr lang="cs-CZ" dirty="0"/>
              <a:t>[</a:t>
            </a:r>
            <a:r>
              <a:rPr lang="cs-CZ" dirty="0" err="1"/>
              <a:t>p</a:t>
            </a:r>
            <a:r>
              <a:rPr lang="cs-CZ" dirty="0" err="1">
                <a:sym typeface="Wingdings" panose="05000000000000000000" pitchFamily="2" charset="2"/>
              </a:rPr>
              <a:t>ř̭etseda</a:t>
            </a:r>
            <a:r>
              <a:rPr lang="cs-CZ" dirty="0"/>
              <a:t>] předseda</a:t>
            </a:r>
          </a:p>
          <a:p>
            <a:r>
              <a:rPr lang="cs-CZ" dirty="0"/>
              <a:t>[</a:t>
            </a:r>
            <a:r>
              <a:rPr lang="cs-CZ" dirty="0" err="1"/>
              <a:t>ʔots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 err="1"/>
              <a:t>ďit</a:t>
            </a:r>
            <a:r>
              <a:rPr lang="cs-CZ" dirty="0"/>
              <a:t>] odsoudit</a:t>
            </a:r>
          </a:p>
          <a:p>
            <a:r>
              <a:rPr lang="cs-CZ" dirty="0"/>
              <a:t>[pot </a:t>
            </a:r>
            <a:r>
              <a:rPr lang="cs-CZ" dirty="0" err="1"/>
              <a:t>skal</a:t>
            </a:r>
            <a:r>
              <a:rPr lang="cs-CZ" dirty="0" err="1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/>
              <a:t>] pod skalou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1533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 </a:t>
            </a:r>
            <a:r>
              <a:rPr lang="cs-CZ" sz="2800" b="1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monoftongy</a:t>
            </a:r>
          </a:p>
          <a:p>
            <a:pPr marL="0" indent="0">
              <a:buNone/>
            </a:pPr>
            <a:r>
              <a:rPr lang="cs-CZ" b="1" dirty="0">
                <a:latin typeface="Calibri (Základní text)"/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e</a:t>
            </a:r>
            <a:r>
              <a:rPr lang="en-GB" dirty="0"/>
              <a:t>u̯</a:t>
            </a:r>
            <a:r>
              <a:rPr lang="cs-CZ" dirty="0"/>
              <a:t>	</a:t>
            </a: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690625269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BB1465-FAD0-B50D-13C6-6F922A6E9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neutralizace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757BF1-3B2F-8A18-49A3-1FE10C3207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0599" y="1847396"/>
            <a:ext cx="10733315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= ztráta znělosti</a:t>
            </a:r>
          </a:p>
          <a:p>
            <a:r>
              <a:rPr lang="cs-CZ" dirty="0"/>
              <a:t>primárně </a:t>
            </a:r>
            <a:r>
              <a:rPr lang="cs-CZ" b="1" dirty="0"/>
              <a:t>na konci slov </a:t>
            </a:r>
          </a:p>
          <a:p>
            <a:pPr marL="0" indent="0">
              <a:buNone/>
            </a:pPr>
            <a:r>
              <a:rPr lang="cs-CZ" dirty="0"/>
              <a:t>	+ uvnitř slova </a:t>
            </a:r>
            <a:r>
              <a:rPr lang="cs-CZ" b="1" dirty="0"/>
              <a:t>před rázem </a:t>
            </a:r>
            <a:r>
              <a:rPr lang="cs-CZ" i="1" dirty="0"/>
              <a:t>nadužívat</a:t>
            </a:r>
            <a:r>
              <a:rPr lang="cs-CZ" dirty="0"/>
              <a:t> [</a:t>
            </a:r>
            <a:r>
              <a:rPr lang="cs-CZ" dirty="0" err="1"/>
              <a:t>nat</a:t>
            </a:r>
            <a:r>
              <a:rPr lang="en-GB" dirty="0"/>
              <a:t>ʔ</a:t>
            </a:r>
            <a:r>
              <a:rPr lang="cs-CZ" dirty="0" err="1"/>
              <a:t>uži:vat</a:t>
            </a:r>
            <a:r>
              <a:rPr lang="cs-CZ" dirty="0"/>
              <a:t>] [f</a:t>
            </a:r>
            <a:r>
              <a:rPr lang="en-GB" dirty="0"/>
              <a:t>ʔ</a:t>
            </a:r>
            <a:r>
              <a:rPr lang="cs-CZ" dirty="0"/>
              <a:t>oku]</a:t>
            </a:r>
          </a:p>
          <a:p>
            <a:endParaRPr lang="cs-CZ" dirty="0"/>
          </a:p>
          <a:p>
            <a:r>
              <a:rPr lang="cs-CZ" dirty="0"/>
              <a:t>!!! znělostní asimilace i přes hranice slov </a:t>
            </a:r>
          </a:p>
          <a:p>
            <a:pPr marL="0" indent="0">
              <a:buNone/>
            </a:pPr>
            <a:r>
              <a:rPr lang="cs-CZ" dirty="0"/>
              <a:t>	= 1 mluvní takt (předložky, </a:t>
            </a:r>
            <a:r>
              <a:rPr lang="cs-CZ" dirty="0" err="1"/>
              <a:t>klitika</a:t>
            </a:r>
            <a:r>
              <a:rPr lang="cs-CZ" dirty="0"/>
              <a:t>, jednoslabičná slova vedle sebe)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	</a:t>
            </a:r>
            <a:r>
              <a:rPr lang="cs-CZ" i="1" dirty="0"/>
              <a:t>pod</a:t>
            </a:r>
            <a:r>
              <a:rPr lang="cs-CZ" dirty="0">
                <a:sym typeface="Wingdings" panose="05000000000000000000" pitchFamily="2" charset="2"/>
              </a:rPr>
              <a:t></a:t>
            </a:r>
            <a:r>
              <a:rPr lang="cs-CZ" dirty="0"/>
              <a:t> [po</a:t>
            </a:r>
            <a:r>
              <a:rPr lang="cs-CZ" b="1" dirty="0"/>
              <a:t>t</a:t>
            </a:r>
            <a:r>
              <a:rPr lang="cs-CZ" dirty="0"/>
              <a:t>]		x	</a:t>
            </a:r>
            <a:r>
              <a:rPr lang="cs-CZ" i="1" dirty="0"/>
              <a:t>pod dubem </a:t>
            </a:r>
            <a:r>
              <a:rPr lang="cs-CZ" dirty="0">
                <a:sym typeface="Wingdings" panose="05000000000000000000" pitchFamily="2" charset="2"/>
              </a:rPr>
              <a:t> [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ˈ</a:t>
            </a:r>
            <a:r>
              <a:rPr lang="cs-CZ" dirty="0" err="1">
                <a:sym typeface="Wingdings" panose="05000000000000000000" pitchFamily="2" charset="2"/>
              </a:rPr>
              <a:t>po</a:t>
            </a:r>
            <a:r>
              <a:rPr lang="cs-CZ" b="1" dirty="0" err="1">
                <a:sym typeface="Wingdings" panose="05000000000000000000" pitchFamily="2" charset="2"/>
              </a:rPr>
              <a:t>dd</a:t>
            </a:r>
            <a:r>
              <a:rPr lang="cs-CZ" dirty="0" err="1">
                <a:sym typeface="Wingdings" panose="05000000000000000000" pitchFamily="2" charset="2"/>
              </a:rPr>
              <a:t>ubem</a:t>
            </a:r>
            <a:r>
              <a:rPr lang="cs-CZ" dirty="0">
                <a:sym typeface="Wingdings" panose="05000000000000000000" pitchFamily="2" charset="2"/>
              </a:rPr>
              <a:t>]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	</a:t>
            </a:r>
            <a:r>
              <a:rPr lang="cs-CZ" i="1" dirty="0">
                <a:sym typeface="Wingdings" panose="05000000000000000000" pitchFamily="2" charset="2"/>
              </a:rPr>
              <a:t>náš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cs-CZ" dirty="0" err="1">
                <a:sym typeface="Wingdings" panose="05000000000000000000" pitchFamily="2" charset="2"/>
              </a:rPr>
              <a:t>na:</a:t>
            </a:r>
            <a:r>
              <a:rPr lang="cs-CZ" b="1" dirty="0" err="1">
                <a:sym typeface="Wingdings" panose="05000000000000000000" pitchFamily="2" charset="2"/>
              </a:rPr>
              <a:t>š</a:t>
            </a:r>
            <a:r>
              <a:rPr lang="cs-CZ" dirty="0">
                <a:sym typeface="Wingdings" panose="05000000000000000000" pitchFamily="2" charset="2"/>
              </a:rPr>
              <a:t>]		x	</a:t>
            </a:r>
            <a:r>
              <a:rPr lang="cs-CZ" i="1" dirty="0">
                <a:sym typeface="Wingdings" panose="05000000000000000000" pitchFamily="2" charset="2"/>
              </a:rPr>
              <a:t>náš byt</a:t>
            </a:r>
            <a:r>
              <a:rPr lang="cs-CZ" dirty="0">
                <a:sym typeface="Wingdings" panose="05000000000000000000" pitchFamily="2" charset="2"/>
              </a:rPr>
              <a:t>  [</a:t>
            </a:r>
            <a:r>
              <a:rPr lang="en-GB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ˈ</a:t>
            </a:r>
            <a:r>
              <a:rPr lang="cs-CZ" dirty="0" err="1">
                <a:sym typeface="Wingdings" panose="05000000000000000000" pitchFamily="2" charset="2"/>
              </a:rPr>
              <a:t>na:</a:t>
            </a:r>
            <a:r>
              <a:rPr lang="cs-CZ" b="1" dirty="0" err="1">
                <a:sym typeface="Wingdings" panose="05000000000000000000" pitchFamily="2" charset="2"/>
              </a:rPr>
              <a:t>žb</a:t>
            </a:r>
            <a:r>
              <a:rPr lang="cs-CZ" dirty="0" err="1">
                <a:sym typeface="Wingdings" panose="05000000000000000000" pitchFamily="2" charset="2"/>
              </a:rPr>
              <a:t>it</a:t>
            </a:r>
            <a:r>
              <a:rPr lang="cs-CZ" dirty="0">
                <a:sym typeface="Wingdings" panose="05000000000000000000" pitchFamily="2" charset="2"/>
              </a:rPr>
              <a:t>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2032717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2C3FB9-6E17-AFDC-1C79-8DA055A3B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hiát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2AECA5-BDD9-3B1E-3EB7-95B9408743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= šev mezi dvěma bezprostředně za sebou následujícími samohláskami, které patří k různým slabikám</a:t>
            </a:r>
          </a:p>
          <a:p>
            <a:pPr>
              <a:buNone/>
            </a:pPr>
            <a:endParaRPr lang="cs-CZ" dirty="0"/>
          </a:p>
          <a:p>
            <a:r>
              <a:rPr lang="cs-CZ" dirty="0"/>
              <a:t>do tohoto švu se někdy vkládají tzv. hiátové souhlásky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filozofie  [</a:t>
            </a:r>
            <a:r>
              <a:rPr lang="cs-CZ" dirty="0" err="1"/>
              <a:t>filozofi</a:t>
            </a:r>
            <a:r>
              <a:rPr lang="cs-CZ" b="1" dirty="0" err="1"/>
              <a:t>j</a:t>
            </a:r>
            <a:r>
              <a:rPr lang="cs-CZ" dirty="0" err="1"/>
              <a:t>e</a:t>
            </a:r>
            <a:r>
              <a:rPr lang="cs-CZ" dirty="0"/>
              <a:t>] 		Marie  [</a:t>
            </a:r>
            <a:r>
              <a:rPr lang="cs-CZ" dirty="0" err="1"/>
              <a:t>mari</a:t>
            </a:r>
            <a:r>
              <a:rPr lang="cs-CZ" b="1" dirty="0" err="1"/>
              <a:t>j</a:t>
            </a:r>
            <a:r>
              <a:rPr lang="cs-CZ" dirty="0" err="1"/>
              <a:t>e</a:t>
            </a:r>
            <a:r>
              <a:rPr lang="cs-CZ" dirty="0"/>
              <a:t>] </a:t>
            </a:r>
          </a:p>
          <a:p>
            <a:pPr>
              <a:buNone/>
            </a:pPr>
            <a:r>
              <a:rPr lang="cs-CZ" dirty="0"/>
              <a:t>médium [</a:t>
            </a:r>
            <a:r>
              <a:rPr lang="cs-CZ" dirty="0" err="1"/>
              <a:t>me:di</a:t>
            </a:r>
            <a:r>
              <a:rPr lang="cs-CZ" b="1" dirty="0" err="1"/>
              <a:t>j</a:t>
            </a:r>
            <a:r>
              <a:rPr lang="cs-CZ" dirty="0" err="1"/>
              <a:t>um</a:t>
            </a:r>
            <a:r>
              <a:rPr lang="cs-CZ" dirty="0"/>
              <a:t>] 		opium  [</a:t>
            </a:r>
            <a:r>
              <a:rPr lang="cs-CZ" dirty="0" err="1"/>
              <a:t>opi</a:t>
            </a:r>
            <a:r>
              <a:rPr lang="cs-CZ" b="1" dirty="0" err="1"/>
              <a:t>j</a:t>
            </a:r>
            <a:r>
              <a:rPr lang="cs-CZ" dirty="0" err="1"/>
              <a:t>um</a:t>
            </a:r>
            <a:r>
              <a:rPr lang="cs-CZ" dirty="0"/>
              <a:t>]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047282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6C028C-A18B-FD3F-0788-D27561335D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cs-CZ" b="1" dirty="0"/>
              <a:t>hláskové změny: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272868-7BE4-4D85-BF89-59D7F1358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3402015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23CA99-5263-E1FC-AB83-7113F9002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pravopisné cvičení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E4220E-48C8-8274-4AF2-8E42DD8B28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hlinkClick r:id="rId2"/>
              </a:rPr>
              <a:t>https://www.pravopisne.cz/pravopisna-cviceni/psani-bebje-vevje/obt/stredni-skola/typ/doplnovacka/</a:t>
            </a:r>
            <a:endParaRPr lang="cs-CZ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78163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BC83E2-BDFE-0D8F-6041-B27454A02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klasifikace hlásek</a:t>
            </a:r>
            <a:endParaRPr lang="en-GB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B5E26B-17A0-9D9C-045D-444715C06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samohlásky = </a:t>
            </a:r>
            <a:r>
              <a:rPr lang="cs-CZ" b="1" dirty="0"/>
              <a:t>vokály</a:t>
            </a:r>
          </a:p>
          <a:p>
            <a:pPr marL="0" indent="0">
              <a:buNone/>
            </a:pPr>
            <a:r>
              <a:rPr lang="cs-CZ" b="1" dirty="0"/>
              <a:t>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</a:rPr>
              <a:t>a, a:	e, e:	i, i:	o, o:	u, u:	</a:t>
            </a:r>
            <a:r>
              <a:rPr lang="cs-CZ" sz="2800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 </a:t>
            </a:r>
            <a:r>
              <a:rPr lang="cs-CZ" sz="2800" b="1" dirty="0">
                <a:solidFill>
                  <a:schemeClr val="tx1"/>
                </a:solidFill>
                <a:latin typeface="Calibri (Základní text)"/>
                <a:sym typeface="Wingdings" panose="05000000000000000000" pitchFamily="2" charset="2"/>
              </a:rPr>
              <a:t>monoftongy</a:t>
            </a:r>
          </a:p>
          <a:p>
            <a:pPr marL="0" indent="0">
              <a:buNone/>
            </a:pPr>
            <a:r>
              <a:rPr lang="cs-CZ" b="1" dirty="0">
                <a:latin typeface="Calibri (Základní text)"/>
                <a:sym typeface="Wingdings" panose="05000000000000000000" pitchFamily="2" charset="2"/>
              </a:rPr>
              <a:t>	</a:t>
            </a:r>
            <a:r>
              <a:rPr lang="cs-CZ" dirty="0">
                <a:sym typeface="Wingdings" panose="05000000000000000000" pitchFamily="2" charset="2"/>
              </a:rPr>
              <a:t>o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a</a:t>
            </a:r>
            <a:r>
              <a:rPr lang="en-GB" dirty="0"/>
              <a:t>u̯</a:t>
            </a:r>
            <a:r>
              <a:rPr lang="cs-CZ" dirty="0">
                <a:sym typeface="Wingdings" panose="05000000000000000000" pitchFamily="2" charset="2"/>
              </a:rPr>
              <a:t>, e</a:t>
            </a:r>
            <a:r>
              <a:rPr lang="en-GB" dirty="0"/>
              <a:t>u̯</a:t>
            </a:r>
            <a:r>
              <a:rPr lang="cs-CZ" dirty="0"/>
              <a:t>	</a:t>
            </a:r>
            <a:r>
              <a:rPr lang="cs-CZ" dirty="0">
                <a:sym typeface="Wingdings" panose="05000000000000000000" pitchFamily="2" charset="2"/>
              </a:rPr>
              <a:t> </a:t>
            </a:r>
            <a:r>
              <a:rPr lang="cs-CZ" b="1" dirty="0">
                <a:sym typeface="Wingdings" panose="05000000000000000000" pitchFamily="2" charset="2"/>
              </a:rPr>
              <a:t>diftongy</a:t>
            </a:r>
          </a:p>
          <a:p>
            <a:pPr marL="0" indent="0">
              <a:buNone/>
            </a:pPr>
            <a:endParaRPr lang="cs-CZ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cs-CZ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313723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1291</TotalTime>
  <Words>3481</Words>
  <Application>Microsoft Office PowerPoint</Application>
  <PresentationFormat>Širokoúhlá obrazovka</PresentationFormat>
  <Paragraphs>649</Paragraphs>
  <Slides>83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83</vt:i4>
      </vt:variant>
    </vt:vector>
  </HeadingPairs>
  <TitlesOfParts>
    <vt:vector size="89" baseType="lpstr">
      <vt:lpstr>Arial</vt:lpstr>
      <vt:lpstr>Calibri</vt:lpstr>
      <vt:lpstr>Calibri (Základní text)</vt:lpstr>
      <vt:lpstr>Calibri Light</vt:lpstr>
      <vt:lpstr>Wingdings</vt:lpstr>
      <vt:lpstr>Motiv Office</vt:lpstr>
      <vt:lpstr>Zvuková stránka a grafémika češtiny</vt:lpstr>
      <vt:lpstr>erratum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hlásek</vt:lpstr>
      <vt:lpstr>klasifikace českých vokálů</vt:lpstr>
      <vt:lpstr>klasifikace českých vokálů: cvičení</vt:lpstr>
      <vt:lpstr>klasifikace českých vokálů: cvičení</vt:lpstr>
      <vt:lpstr>klasifikace českých vokálů: cvičení</vt:lpstr>
      <vt:lpstr>klasifikace českých vokálů: cvičení</vt:lpstr>
      <vt:lpstr>klasifikace českých vokálů: cvičení</vt:lpstr>
      <vt:lpstr>klasifikace českých vokálů: cvičení</vt:lpstr>
      <vt:lpstr>IPA transkripce: vokály</vt:lpstr>
      <vt:lpstr>klasifikace českých konsonantů</vt:lpstr>
      <vt:lpstr>klasifikace konsonantů</vt:lpstr>
      <vt:lpstr>klasifikace hlásek: cvičení</vt:lpstr>
      <vt:lpstr>klasifikace českých konsonantů</vt:lpstr>
      <vt:lpstr>klasifikace českých konsonantů</vt:lpstr>
      <vt:lpstr>klasifikace českých konsonantů</vt:lpstr>
      <vt:lpstr>IPA transkripce: konsonanty</vt:lpstr>
      <vt:lpstr>klasifikace českých konsonantů:  způsob artikulace </vt:lpstr>
      <vt:lpstr>okluzivy</vt:lpstr>
      <vt:lpstr>semiokluzivy</vt:lpstr>
      <vt:lpstr>konstriktivy</vt:lpstr>
      <vt:lpstr>vibranty</vt:lpstr>
      <vt:lpstr>aproximanty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klasifikace hlásek: cvičení</vt:lpstr>
      <vt:lpstr>hláskové změny</vt:lpstr>
      <vt:lpstr>asimilace</vt:lpstr>
      <vt:lpstr>1) asimilace znělosti</vt:lpstr>
      <vt:lpstr>a) regresivní asimilace</vt:lpstr>
      <vt:lpstr>b) progresivní asimilace</vt:lpstr>
      <vt:lpstr>rozhraní slov</vt:lpstr>
      <vt:lpstr>2) artikulační asimilace místa</vt:lpstr>
      <vt:lpstr>3) artikulační asimilace způsobu</vt:lpstr>
      <vt:lpstr>3) artikulační asimilace způsobu</vt:lpstr>
      <vt:lpstr>neutralizace</vt:lpstr>
      <vt:lpstr>hiát</vt:lpstr>
      <vt:lpstr>hláskové změny: cvičení</vt:lpstr>
      <vt:lpstr>pravopisné 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Zvuková stránka a grafémika češtiny</dc:title>
  <dc:creator>Káťa Pelegrinová</dc:creator>
  <cp:lastModifiedBy>Káťa Pelegrinová</cp:lastModifiedBy>
  <cp:revision>248</cp:revision>
  <dcterms:created xsi:type="dcterms:W3CDTF">2022-10-02T12:30:35Z</dcterms:created>
  <dcterms:modified xsi:type="dcterms:W3CDTF">2022-10-25T17:38:13Z</dcterms:modified>
</cp:coreProperties>
</file>