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501" r:id="rId4"/>
    <p:sldId id="502" r:id="rId5"/>
    <p:sldId id="261" r:id="rId6"/>
    <p:sldId id="407" r:id="rId7"/>
    <p:sldId id="427" r:id="rId8"/>
    <p:sldId id="408" r:id="rId9"/>
    <p:sldId id="429" r:id="rId10"/>
    <p:sldId id="400" r:id="rId11"/>
    <p:sldId id="430" r:id="rId12"/>
    <p:sldId id="431" r:id="rId13"/>
    <p:sldId id="432" r:id="rId14"/>
    <p:sldId id="409" r:id="rId15"/>
    <p:sldId id="433" r:id="rId16"/>
    <p:sldId id="434" r:id="rId17"/>
    <p:sldId id="435" r:id="rId18"/>
    <p:sldId id="437" r:id="rId19"/>
    <p:sldId id="438" r:id="rId20"/>
    <p:sldId id="439" r:id="rId21"/>
    <p:sldId id="410" r:id="rId22"/>
    <p:sldId id="440" r:id="rId23"/>
    <p:sldId id="441" r:id="rId24"/>
    <p:sldId id="405" r:id="rId25"/>
    <p:sldId id="448" r:id="rId26"/>
    <p:sldId id="449" r:id="rId27"/>
    <p:sldId id="398" r:id="rId28"/>
    <p:sldId id="442" r:id="rId29"/>
    <p:sldId id="446" r:id="rId30"/>
    <p:sldId id="443" r:id="rId31"/>
    <p:sldId id="444" r:id="rId32"/>
    <p:sldId id="445" r:id="rId33"/>
    <p:sldId id="412" r:id="rId34"/>
    <p:sldId id="447" r:id="rId35"/>
    <p:sldId id="413" r:id="rId36"/>
    <p:sldId id="414" r:id="rId37"/>
    <p:sldId id="415" r:id="rId38"/>
    <p:sldId id="416" r:id="rId39"/>
    <p:sldId id="399" r:id="rId40"/>
    <p:sldId id="450" r:id="rId41"/>
    <p:sldId id="451" r:id="rId42"/>
    <p:sldId id="452" r:id="rId43"/>
    <p:sldId id="401" r:id="rId44"/>
    <p:sldId id="453" r:id="rId45"/>
    <p:sldId id="454" r:id="rId46"/>
    <p:sldId id="455" r:id="rId47"/>
    <p:sldId id="418" r:id="rId48"/>
    <p:sldId id="457" r:id="rId49"/>
    <p:sldId id="456" r:id="rId50"/>
    <p:sldId id="419" r:id="rId51"/>
    <p:sldId id="458" r:id="rId52"/>
    <p:sldId id="459" r:id="rId53"/>
    <p:sldId id="460" r:id="rId54"/>
    <p:sldId id="461" r:id="rId55"/>
    <p:sldId id="417" r:id="rId56"/>
    <p:sldId id="403" r:id="rId57"/>
    <p:sldId id="462" r:id="rId58"/>
    <p:sldId id="463" r:id="rId59"/>
    <p:sldId id="423" r:id="rId60"/>
    <p:sldId id="464" r:id="rId61"/>
    <p:sldId id="465" r:id="rId62"/>
    <p:sldId id="466" r:id="rId63"/>
    <p:sldId id="411" r:id="rId64"/>
    <p:sldId id="467" r:id="rId65"/>
    <p:sldId id="468" r:id="rId66"/>
    <p:sldId id="469" r:id="rId67"/>
    <p:sldId id="470" r:id="rId68"/>
    <p:sldId id="262" r:id="rId69"/>
    <p:sldId id="471" r:id="rId70"/>
    <p:sldId id="472" r:id="rId71"/>
    <p:sldId id="473" r:id="rId72"/>
    <p:sldId id="474" r:id="rId73"/>
    <p:sldId id="475" r:id="rId74"/>
    <p:sldId id="265" r:id="rId75"/>
    <p:sldId id="476" r:id="rId76"/>
    <p:sldId id="477" r:id="rId77"/>
    <p:sldId id="478" r:id="rId78"/>
    <p:sldId id="479" r:id="rId79"/>
    <p:sldId id="480" r:id="rId80"/>
    <p:sldId id="421" r:id="rId81"/>
    <p:sldId id="481" r:id="rId82"/>
    <p:sldId id="484" r:id="rId83"/>
    <p:sldId id="482" r:id="rId84"/>
    <p:sldId id="266" r:id="rId85"/>
    <p:sldId id="485" r:id="rId86"/>
    <p:sldId id="486" r:id="rId87"/>
    <p:sldId id="487" r:id="rId88"/>
    <p:sldId id="488" r:id="rId89"/>
    <p:sldId id="489" r:id="rId90"/>
    <p:sldId id="490" r:id="rId91"/>
    <p:sldId id="491" r:id="rId92"/>
    <p:sldId id="492" r:id="rId93"/>
    <p:sldId id="425" r:id="rId94"/>
    <p:sldId id="493" r:id="rId95"/>
    <p:sldId id="263" r:id="rId96"/>
    <p:sldId id="494" r:id="rId97"/>
    <p:sldId id="495" r:id="rId98"/>
    <p:sldId id="496" r:id="rId99"/>
    <p:sldId id="497" r:id="rId100"/>
    <p:sldId id="498" r:id="rId101"/>
    <p:sldId id="499" r:id="rId102"/>
    <p:sldId id="397" r:id="rId103"/>
    <p:sldId id="267" r:id="rId104"/>
    <p:sldId id="388" r:id="rId105"/>
    <p:sldId id="381" r:id="rId106"/>
    <p:sldId id="500" r:id="rId107"/>
    <p:sldId id="391" r:id="rId108"/>
    <p:sldId id="392" r:id="rId109"/>
    <p:sldId id="393" r:id="rId110"/>
    <p:sldId id="394" r:id="rId111"/>
    <p:sldId id="395" r:id="rId112"/>
    <p:sldId id="396" r:id="rId113"/>
    <p:sldId id="426" r:id="rId1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theme" Target="theme/theme1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tableStyles" Target="tableStyle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A61105-4722-0E8E-52FD-389AEDFCB4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67EE520-93EF-C424-B5A0-8B2D80980F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52E93C-4352-6AD2-C8AD-3825F0C00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A53C-BA40-4E11-BEE0-D39DA8405F1B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2BBF14-E812-1E37-7A80-15D52C2F0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3729B1-456C-E574-C59F-ACE354453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0EE3-3F85-4639-8CDD-451441359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593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D0E3B3-7B14-3E6F-4278-D447130DC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11FB0BE-EEB0-602B-2390-C7C20893DB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2D216E-8577-1D18-BF6C-692D3EB99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A53C-BA40-4E11-BEE0-D39DA8405F1B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C520F0-EA5B-0041-A518-D6B72A6D4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18753C-D462-8472-3BCA-35FE0E0DF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0EE3-3F85-4639-8CDD-451441359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055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C5A4E6A-9D3A-F0A9-BD27-0B4723CA7A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9DFEC94-6688-71DC-6AD0-006CC0EA70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1C9959-95F8-C84F-99FB-5772458F4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A53C-BA40-4E11-BEE0-D39DA8405F1B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75AD87-F18E-3D05-C5B8-BAF594917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DCD4CC-D321-62C4-5A68-E9539E8D8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0EE3-3F85-4639-8CDD-451441359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232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9F15D5-2780-9E0C-D1D6-D19F84901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3DD668-E6DC-AFDE-692C-FD254FAEB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81123D-1901-95FE-49B4-E5631C99A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A53C-BA40-4E11-BEE0-D39DA8405F1B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665A63-29B0-A303-03D0-07F2EFF31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16A49C-A82C-A109-C7A7-590C56077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0EE3-3F85-4639-8CDD-451441359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073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F99496-5461-24A9-ECAC-9CA1C9F51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D8532FB-AF7B-B57F-1C13-5A88232A6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B96A5A-D816-A93D-3749-4A5B5E874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A53C-BA40-4E11-BEE0-D39DA8405F1B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3CB6CB-A03F-3393-3E10-9C438EBDA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05CF8A-0801-E364-E706-460FBF62D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0EE3-3F85-4639-8CDD-451441359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623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3713C0-EB61-CCD1-033F-E0B869D18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5B0641-CCDE-B140-E9E9-1050877981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3BB8DFD-5E00-4316-F174-577768AC8F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91399E-51D2-A8BD-5396-90E337657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A53C-BA40-4E11-BEE0-D39DA8405F1B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713CCBE-32DB-F5DB-E985-A5C63CEB1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FC10483-5B92-F217-6276-C822A9FF5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0EE3-3F85-4639-8CDD-451441359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768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C8C9B7-73EA-E322-3F10-1CFDA65D9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C59DF3-6417-83FE-7177-5646CEF2D8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3C6C3B8-DB3A-E64A-9A48-6F4F1328EA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1F035A8-E50F-D994-E8AE-851F168F4D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5B7BDEC-DF67-821C-1221-E09BE9F421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D40A80E-6CE2-ABC8-8091-B033C0A66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A53C-BA40-4E11-BEE0-D39DA8405F1B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E4A243D-C0A0-57AC-AAAA-CE9CB2732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C66D2C4-C372-A5E6-AB00-B3C157575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0EE3-3F85-4639-8CDD-451441359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235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ADE5D9-6D1B-139C-7E7D-EA198DE9C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0061FB2-9F1A-1AC9-6445-8B93B5128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A53C-BA40-4E11-BEE0-D39DA8405F1B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3E67B89-4A61-5C56-A939-7305A295A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8DC9B02-4379-BDC7-0F42-C2DB53080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0EE3-3F85-4639-8CDD-451441359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107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2750A1A-B76D-7128-2838-76AA72FD3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A53C-BA40-4E11-BEE0-D39DA8405F1B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BC7DC03-51A8-38B6-CA5F-B37849535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DFE3534-44B0-AE75-34AC-762FF093A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0EE3-3F85-4639-8CDD-451441359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547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814BEB-194F-FA3C-FB8E-734DBEDD8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3EAB1A-C2C0-DA71-3D90-47AA06D31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A93DD94-102F-F3A7-036C-6E280B63F9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23A8CE-73D2-28B9-DB29-0229776A2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A53C-BA40-4E11-BEE0-D39DA8405F1B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44FF94-2BF2-2CFB-0099-F2F1ECA5D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85D58F0-297E-4ECB-326D-90FB2863B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0EE3-3F85-4639-8CDD-451441359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75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FF8B67-ABCF-AC3D-668E-8076748FE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8E518F1-D641-08A6-10BE-6D6F4FF5A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D46FE81-97EC-67D4-5CE9-42EF3FDE34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060460-27DF-7421-B6F2-B3DC8FFB6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A53C-BA40-4E11-BEE0-D39DA8405F1B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060B3F3-53DA-C815-B08D-A686B68CF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0BFD4F7-0913-17BA-A9FF-F63CBB038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0EE3-3F85-4639-8CDD-451441359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190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D1E02A6-C92B-D675-973F-1657CAEF4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5A41818-690D-7346-FCFF-D55E5A49F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E31A2C-0C9D-34E4-F945-ACD5F815B4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8A53C-BA40-4E11-BEE0-D39DA8405F1B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27457F-D96B-A430-B377-08D10F4918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1FD3B5-012F-C28B-4AC3-B6791AB3A6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30EE3-3F85-4639-8CDD-451441359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012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841C1D-40B7-A0F2-32C1-01AF659DE3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55021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/>
              <a:t>Zvuková stránka a </a:t>
            </a:r>
            <a:r>
              <a:rPr lang="cs-CZ" b="1" dirty="0" err="1"/>
              <a:t>grafémika</a:t>
            </a:r>
            <a:r>
              <a:rPr lang="cs-CZ" b="1" dirty="0"/>
              <a:t> češtiny</a:t>
            </a:r>
            <a:endParaRPr lang="en-GB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18BD5F-BA0B-9F0E-DD24-D1E7677F0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013222"/>
            <a:ext cx="4528456" cy="533400"/>
          </a:xfrm>
        </p:spPr>
        <p:txBody>
          <a:bodyPr/>
          <a:lstStyle/>
          <a:p>
            <a:r>
              <a:rPr lang="cs-CZ" dirty="0"/>
              <a:t>Kateřina Pelegrinová</a:t>
            </a:r>
            <a:endParaRPr lang="en-GB" dirty="0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69EC3A26-FEE9-E967-CECE-A9212DF61DD1}"/>
              </a:ext>
            </a:extLst>
          </p:cNvPr>
          <p:cNvSpPr txBox="1">
            <a:spLocks/>
          </p:cNvSpPr>
          <p:nvPr/>
        </p:nvSpPr>
        <p:spPr>
          <a:xfrm>
            <a:off x="9165773" y="6013222"/>
            <a:ext cx="3004454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2022/2023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3967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0BF45B-84CD-6794-9CAB-FF7824E9E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modulace řeči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C71FBA-B5D3-1B91-1EDD-410231C43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vždy souhrn několika vlastností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168155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DECC00-AEA6-A057-A7E8-C1D041894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promluvový úsek //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4CAEAF-A7F0-3107-76E9-E7BF7DC66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= prosodická fráze = mluvní úsek</a:t>
            </a:r>
          </a:p>
          <a:p>
            <a:r>
              <a:rPr lang="cs-CZ" dirty="0"/>
              <a:t>min. jeden mluvní takt</a:t>
            </a:r>
          </a:p>
          <a:p>
            <a:r>
              <a:rPr lang="cs-CZ" dirty="0"/>
              <a:t>pociťována jako jeden kohezní zvukový prvek </a:t>
            </a:r>
          </a:p>
          <a:p>
            <a:pPr lvl="1"/>
            <a:r>
              <a:rPr lang="cs-CZ" dirty="0"/>
              <a:t>řečeno jakoby „jedním tahem“</a:t>
            </a:r>
          </a:p>
          <a:p>
            <a:r>
              <a:rPr lang="cs-CZ" dirty="0"/>
              <a:t>zahrnuje kompletní melodický pohyb</a:t>
            </a:r>
          </a:p>
          <a:p>
            <a:r>
              <a:rPr lang="cs-CZ" dirty="0"/>
              <a:t>zvuková hranice</a:t>
            </a:r>
          </a:p>
          <a:p>
            <a:pPr lvl="1"/>
            <a:r>
              <a:rPr lang="cs-CZ" dirty="0"/>
              <a:t>mezi jednotlivými PF vnímáme zřetelný předěl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5156116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DECC00-AEA6-A057-A7E8-C1D041894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promluvový úsek //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4CAEAF-A7F0-3107-76E9-E7BF7DC66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= prosodická fráze = mluvní úsek</a:t>
            </a:r>
          </a:p>
          <a:p>
            <a:r>
              <a:rPr lang="cs-CZ" dirty="0"/>
              <a:t>min. jeden mluvní takt</a:t>
            </a:r>
          </a:p>
          <a:p>
            <a:r>
              <a:rPr lang="cs-CZ" dirty="0"/>
              <a:t>pociťována jako jeden kohezní zvukový prvek </a:t>
            </a:r>
          </a:p>
          <a:p>
            <a:pPr lvl="1"/>
            <a:r>
              <a:rPr lang="cs-CZ" dirty="0"/>
              <a:t>řečeno jakoby „jedním tahem“</a:t>
            </a:r>
          </a:p>
          <a:p>
            <a:r>
              <a:rPr lang="cs-CZ" dirty="0"/>
              <a:t>zahrnuje kompletní melodický pohyb</a:t>
            </a:r>
          </a:p>
          <a:p>
            <a:r>
              <a:rPr lang="cs-CZ" dirty="0"/>
              <a:t>zvuková hranice</a:t>
            </a:r>
          </a:p>
          <a:p>
            <a:pPr lvl="1"/>
            <a:r>
              <a:rPr lang="cs-CZ" dirty="0"/>
              <a:t>mezi jednotlivými PF vnímáme zřetelný předěl</a:t>
            </a:r>
          </a:p>
          <a:p>
            <a:pPr lvl="1"/>
            <a:r>
              <a:rPr lang="cs-CZ" dirty="0"/>
              <a:t>pauza / jiné hraniční signály (zpomalování, změna tempa, melodie, </a:t>
            </a:r>
            <a:r>
              <a:rPr lang="cs-CZ" dirty="0" err="1"/>
              <a:t>polokadence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0910167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C89956-401F-B504-FB10-0136BEA91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promluvový úsek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249AC7-0464-3350-03DF-8B67D49D4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posluchače výraznější než mluvní takt</a:t>
            </a:r>
          </a:p>
          <a:p>
            <a:pPr lvl="1"/>
            <a:endParaRPr lang="cs-CZ" dirty="0"/>
          </a:p>
          <a:p>
            <a:r>
              <a:rPr lang="cs-CZ" dirty="0"/>
              <a:t>členění – v souladu se syntaktickým/sémantickým členěním věty</a:t>
            </a:r>
          </a:p>
          <a:p>
            <a:endParaRPr lang="cs-CZ" dirty="0"/>
          </a:p>
          <a:p>
            <a:r>
              <a:rPr lang="cs-CZ" dirty="0"/>
              <a:t>slova v promluvovém úseku k sobě logicky patří</a:t>
            </a:r>
          </a:p>
          <a:p>
            <a:pPr lvl="1"/>
            <a:r>
              <a:rPr lang="cs-CZ" dirty="0"/>
              <a:t>např. přívlastek a jméno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 napomáhá stejné interpretaci sdělení u mluvčího a posluchače</a:t>
            </a:r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843158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3BC8BF-6E95-860C-05AB-251C2296F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4325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promluvový úsek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3CE994-EF66-57F1-3012-8C568C757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3363318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C1C72B-2381-2650-03C0-CAD9DD09B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promluvový úsek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92C659-426D-CEED-CB4D-8984D24E8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98629" cy="4351338"/>
          </a:xfrm>
        </p:spPr>
        <p:txBody>
          <a:bodyPr/>
          <a:lstStyle/>
          <a:p>
            <a:r>
              <a:rPr lang="cs-CZ" i="1" dirty="0"/>
              <a:t>Válku ne mír! </a:t>
            </a:r>
          </a:p>
          <a:p>
            <a:pPr marL="0" indent="0">
              <a:buNone/>
            </a:pPr>
            <a:r>
              <a:rPr lang="cs-CZ" i="1" dirty="0">
                <a:sym typeface="Wingdings" panose="05000000000000000000" pitchFamily="2" charset="2"/>
              </a:rPr>
              <a:t>	</a:t>
            </a:r>
            <a:endParaRPr 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41728642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C1C72B-2381-2650-03C0-CAD9DD09B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promluvový úsek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92C659-426D-CEED-CB4D-8984D24E8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98629" cy="4351338"/>
          </a:xfrm>
        </p:spPr>
        <p:txBody>
          <a:bodyPr/>
          <a:lstStyle/>
          <a:p>
            <a:r>
              <a:rPr lang="cs-CZ" i="1" dirty="0"/>
              <a:t>Válku ne mír! </a:t>
            </a:r>
          </a:p>
          <a:p>
            <a:pPr marL="0" indent="0">
              <a:buNone/>
            </a:pPr>
            <a:r>
              <a:rPr lang="cs-CZ" i="1" dirty="0">
                <a:sym typeface="Wingdings" panose="05000000000000000000" pitchFamily="2" charset="2"/>
              </a:rPr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i="1" dirty="0">
                <a:sym typeface="Wingdings" panose="05000000000000000000" pitchFamily="2" charset="2"/>
              </a:rPr>
              <a:t>válku ne </a:t>
            </a:r>
            <a:r>
              <a:rPr lang="cs-CZ" dirty="0">
                <a:sym typeface="Wingdings" panose="05000000000000000000" pitchFamily="2" charset="2"/>
              </a:rPr>
              <a:t>// </a:t>
            </a:r>
            <a:r>
              <a:rPr lang="cs-CZ" i="1" dirty="0">
                <a:sym typeface="Wingdings" panose="05000000000000000000" pitchFamily="2" charset="2"/>
              </a:rPr>
              <a:t>mír</a:t>
            </a:r>
            <a:r>
              <a:rPr lang="cs-CZ" dirty="0">
                <a:sym typeface="Wingdings" panose="05000000000000000000" pitchFamily="2" charset="2"/>
              </a:rPr>
              <a:t>		</a:t>
            </a:r>
            <a:endParaRPr lang="cs-CZ" i="1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14430520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C1C72B-2381-2650-03C0-CAD9DD09B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promluvový úsek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92C659-426D-CEED-CB4D-8984D24E8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98629" cy="4351338"/>
          </a:xfrm>
        </p:spPr>
        <p:txBody>
          <a:bodyPr/>
          <a:lstStyle/>
          <a:p>
            <a:r>
              <a:rPr lang="cs-CZ" i="1" dirty="0"/>
              <a:t>Válku ne mír! </a:t>
            </a:r>
          </a:p>
          <a:p>
            <a:pPr marL="0" indent="0">
              <a:buNone/>
            </a:pPr>
            <a:r>
              <a:rPr lang="cs-CZ" i="1" dirty="0">
                <a:sym typeface="Wingdings" panose="05000000000000000000" pitchFamily="2" charset="2"/>
              </a:rPr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i="1" dirty="0">
                <a:sym typeface="Wingdings" panose="05000000000000000000" pitchFamily="2" charset="2"/>
              </a:rPr>
              <a:t>válku ne </a:t>
            </a:r>
            <a:r>
              <a:rPr lang="cs-CZ" dirty="0">
                <a:sym typeface="Wingdings" panose="05000000000000000000" pitchFamily="2" charset="2"/>
              </a:rPr>
              <a:t>// </a:t>
            </a:r>
            <a:r>
              <a:rPr lang="cs-CZ" i="1" dirty="0">
                <a:sym typeface="Wingdings" panose="05000000000000000000" pitchFamily="2" charset="2"/>
              </a:rPr>
              <a:t>mír</a:t>
            </a:r>
            <a:r>
              <a:rPr lang="cs-CZ" dirty="0">
                <a:sym typeface="Wingdings" panose="05000000000000000000" pitchFamily="2" charset="2"/>
              </a:rPr>
              <a:t>		VS </a:t>
            </a:r>
            <a:r>
              <a:rPr lang="cs-CZ" i="1" dirty="0">
                <a:sym typeface="Wingdings" panose="05000000000000000000" pitchFamily="2" charset="2"/>
              </a:rPr>
              <a:t>válku</a:t>
            </a:r>
            <a:r>
              <a:rPr lang="cs-CZ" dirty="0">
                <a:sym typeface="Wingdings" panose="05000000000000000000" pitchFamily="2" charset="2"/>
              </a:rPr>
              <a:t> // </a:t>
            </a:r>
            <a:r>
              <a:rPr lang="cs-CZ" i="1" dirty="0">
                <a:sym typeface="Wingdings" panose="05000000000000000000" pitchFamily="2" charset="2"/>
              </a:rPr>
              <a:t>ne mír </a:t>
            </a:r>
          </a:p>
        </p:txBody>
      </p:sp>
    </p:spTree>
    <p:extLst>
      <p:ext uri="{BB962C8B-B14F-4D97-AF65-F5344CB8AC3E}">
        <p14:creationId xmlns:p14="http://schemas.microsoft.com/office/powerpoint/2010/main" val="934618114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C1C72B-2381-2650-03C0-CAD9DD09B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promluvový úsek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92C659-426D-CEED-CB4D-8984D24E8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98629" cy="4351338"/>
          </a:xfrm>
        </p:spPr>
        <p:txBody>
          <a:bodyPr/>
          <a:lstStyle/>
          <a:p>
            <a:r>
              <a:rPr lang="cs-CZ" i="1" dirty="0"/>
              <a:t>Válku ne mír! </a:t>
            </a:r>
          </a:p>
          <a:p>
            <a:pPr marL="0" indent="0">
              <a:buNone/>
            </a:pPr>
            <a:r>
              <a:rPr lang="cs-CZ" i="1" dirty="0">
                <a:sym typeface="Wingdings" panose="05000000000000000000" pitchFamily="2" charset="2"/>
              </a:rPr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i="1" dirty="0">
                <a:sym typeface="Wingdings" panose="05000000000000000000" pitchFamily="2" charset="2"/>
              </a:rPr>
              <a:t>válku ne </a:t>
            </a:r>
            <a:r>
              <a:rPr lang="cs-CZ" dirty="0">
                <a:sym typeface="Wingdings" panose="05000000000000000000" pitchFamily="2" charset="2"/>
              </a:rPr>
              <a:t>// </a:t>
            </a:r>
            <a:r>
              <a:rPr lang="cs-CZ" i="1" dirty="0">
                <a:sym typeface="Wingdings" panose="05000000000000000000" pitchFamily="2" charset="2"/>
              </a:rPr>
              <a:t>mír</a:t>
            </a:r>
            <a:r>
              <a:rPr lang="cs-CZ" dirty="0">
                <a:sym typeface="Wingdings" panose="05000000000000000000" pitchFamily="2" charset="2"/>
              </a:rPr>
              <a:t>		VS </a:t>
            </a:r>
            <a:r>
              <a:rPr lang="cs-CZ" i="1" dirty="0">
                <a:sym typeface="Wingdings" panose="05000000000000000000" pitchFamily="2" charset="2"/>
              </a:rPr>
              <a:t>válku</a:t>
            </a:r>
            <a:r>
              <a:rPr lang="cs-CZ" dirty="0">
                <a:sym typeface="Wingdings" panose="05000000000000000000" pitchFamily="2" charset="2"/>
              </a:rPr>
              <a:t> // </a:t>
            </a:r>
            <a:r>
              <a:rPr lang="cs-CZ" i="1" dirty="0">
                <a:sym typeface="Wingdings" panose="05000000000000000000" pitchFamily="2" charset="2"/>
              </a:rPr>
              <a:t>ne mír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r>
              <a:rPr lang="cs-CZ" i="1" dirty="0">
                <a:sym typeface="Wingdings" panose="05000000000000000000" pitchFamily="2" charset="2"/>
              </a:rPr>
              <a:t>Tvoje stará pila leží ve sklepě.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98415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C1C72B-2381-2650-03C0-CAD9DD09B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promluvový úsek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92C659-426D-CEED-CB4D-8984D24E8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98629" cy="4351338"/>
          </a:xfrm>
        </p:spPr>
        <p:txBody>
          <a:bodyPr/>
          <a:lstStyle/>
          <a:p>
            <a:r>
              <a:rPr lang="cs-CZ" i="1" dirty="0"/>
              <a:t>Válku ne mír! </a:t>
            </a:r>
          </a:p>
          <a:p>
            <a:pPr marL="0" indent="0">
              <a:buNone/>
            </a:pPr>
            <a:r>
              <a:rPr lang="cs-CZ" i="1" dirty="0">
                <a:sym typeface="Wingdings" panose="05000000000000000000" pitchFamily="2" charset="2"/>
              </a:rPr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i="1" dirty="0">
                <a:sym typeface="Wingdings" panose="05000000000000000000" pitchFamily="2" charset="2"/>
              </a:rPr>
              <a:t>válku ne </a:t>
            </a:r>
            <a:r>
              <a:rPr lang="cs-CZ" dirty="0">
                <a:sym typeface="Wingdings" panose="05000000000000000000" pitchFamily="2" charset="2"/>
              </a:rPr>
              <a:t>// </a:t>
            </a:r>
            <a:r>
              <a:rPr lang="cs-CZ" i="1" dirty="0">
                <a:sym typeface="Wingdings" panose="05000000000000000000" pitchFamily="2" charset="2"/>
              </a:rPr>
              <a:t>mír</a:t>
            </a:r>
            <a:r>
              <a:rPr lang="cs-CZ" dirty="0">
                <a:sym typeface="Wingdings" panose="05000000000000000000" pitchFamily="2" charset="2"/>
              </a:rPr>
              <a:t>		VS </a:t>
            </a:r>
            <a:r>
              <a:rPr lang="cs-CZ" i="1" dirty="0">
                <a:sym typeface="Wingdings" panose="05000000000000000000" pitchFamily="2" charset="2"/>
              </a:rPr>
              <a:t>válku</a:t>
            </a:r>
            <a:r>
              <a:rPr lang="cs-CZ" dirty="0">
                <a:sym typeface="Wingdings" panose="05000000000000000000" pitchFamily="2" charset="2"/>
              </a:rPr>
              <a:t> // </a:t>
            </a:r>
            <a:r>
              <a:rPr lang="cs-CZ" i="1" dirty="0">
                <a:sym typeface="Wingdings" panose="05000000000000000000" pitchFamily="2" charset="2"/>
              </a:rPr>
              <a:t>ne mír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r>
              <a:rPr lang="cs-CZ" i="1" dirty="0">
                <a:sym typeface="Wingdings" panose="05000000000000000000" pitchFamily="2" charset="2"/>
              </a:rPr>
              <a:t>Tvoje stará pila leží ve sklepě.</a:t>
            </a:r>
          </a:p>
          <a:p>
            <a:pPr marL="0" indent="0">
              <a:buNone/>
            </a:pPr>
            <a:r>
              <a:rPr lang="cs-CZ" i="1" dirty="0">
                <a:sym typeface="Wingdings" panose="05000000000000000000" pitchFamily="2" charset="2"/>
              </a:rPr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i="1" dirty="0">
                <a:sym typeface="Wingdings" panose="05000000000000000000" pitchFamily="2" charset="2"/>
              </a:rPr>
              <a:t>tvoje stará pila leží ve sklepě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00810461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C1C72B-2381-2650-03C0-CAD9DD09B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promluvový úsek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92C659-426D-CEED-CB4D-8984D24E8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98629" cy="4351338"/>
          </a:xfrm>
        </p:spPr>
        <p:txBody>
          <a:bodyPr/>
          <a:lstStyle/>
          <a:p>
            <a:r>
              <a:rPr lang="cs-CZ" i="1" dirty="0"/>
              <a:t>Válku ne mír! </a:t>
            </a:r>
          </a:p>
          <a:p>
            <a:pPr marL="0" indent="0">
              <a:buNone/>
            </a:pPr>
            <a:r>
              <a:rPr lang="cs-CZ" i="1" dirty="0">
                <a:sym typeface="Wingdings" panose="05000000000000000000" pitchFamily="2" charset="2"/>
              </a:rPr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i="1" dirty="0">
                <a:sym typeface="Wingdings" panose="05000000000000000000" pitchFamily="2" charset="2"/>
              </a:rPr>
              <a:t>válku ne </a:t>
            </a:r>
            <a:r>
              <a:rPr lang="cs-CZ" dirty="0">
                <a:sym typeface="Wingdings" panose="05000000000000000000" pitchFamily="2" charset="2"/>
              </a:rPr>
              <a:t>// </a:t>
            </a:r>
            <a:r>
              <a:rPr lang="cs-CZ" i="1" dirty="0">
                <a:sym typeface="Wingdings" panose="05000000000000000000" pitchFamily="2" charset="2"/>
              </a:rPr>
              <a:t>mír</a:t>
            </a:r>
            <a:r>
              <a:rPr lang="cs-CZ" dirty="0">
                <a:sym typeface="Wingdings" panose="05000000000000000000" pitchFamily="2" charset="2"/>
              </a:rPr>
              <a:t>		VS </a:t>
            </a:r>
            <a:r>
              <a:rPr lang="cs-CZ" i="1" dirty="0">
                <a:sym typeface="Wingdings" panose="05000000000000000000" pitchFamily="2" charset="2"/>
              </a:rPr>
              <a:t>válku</a:t>
            </a:r>
            <a:r>
              <a:rPr lang="cs-CZ" dirty="0">
                <a:sym typeface="Wingdings" panose="05000000000000000000" pitchFamily="2" charset="2"/>
              </a:rPr>
              <a:t> // </a:t>
            </a:r>
            <a:r>
              <a:rPr lang="cs-CZ" i="1" dirty="0">
                <a:sym typeface="Wingdings" panose="05000000000000000000" pitchFamily="2" charset="2"/>
              </a:rPr>
              <a:t>ne mír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r>
              <a:rPr lang="cs-CZ" i="1" dirty="0">
                <a:sym typeface="Wingdings" panose="05000000000000000000" pitchFamily="2" charset="2"/>
              </a:rPr>
              <a:t>Tvoje stará pila leží ve sklepě.</a:t>
            </a:r>
          </a:p>
          <a:p>
            <a:pPr marL="0" indent="0">
              <a:buNone/>
            </a:pPr>
            <a:r>
              <a:rPr lang="cs-CZ" i="1" dirty="0">
                <a:sym typeface="Wingdings" panose="05000000000000000000" pitchFamily="2" charset="2"/>
              </a:rPr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i="1" dirty="0">
                <a:sym typeface="Wingdings" panose="05000000000000000000" pitchFamily="2" charset="2"/>
              </a:rPr>
              <a:t>tvoje stará pila leží ve sklepě </a:t>
            </a:r>
            <a:r>
              <a:rPr lang="cs-CZ" dirty="0">
                <a:sym typeface="Wingdings" panose="05000000000000000000" pitchFamily="2" charset="2"/>
              </a:rPr>
              <a:t>VS</a:t>
            </a:r>
            <a:r>
              <a:rPr lang="cs-CZ" i="1" dirty="0">
                <a:sym typeface="Wingdings" panose="05000000000000000000" pitchFamily="2" charset="2"/>
              </a:rPr>
              <a:t> tvoje stará pila </a:t>
            </a:r>
            <a:r>
              <a:rPr lang="cs-CZ" dirty="0">
                <a:sym typeface="Wingdings" panose="05000000000000000000" pitchFamily="2" charset="2"/>
              </a:rPr>
              <a:t>// </a:t>
            </a:r>
            <a:r>
              <a:rPr lang="cs-CZ" i="1" dirty="0">
                <a:sym typeface="Wingdings" panose="05000000000000000000" pitchFamily="2" charset="2"/>
              </a:rPr>
              <a:t>leží ve sklepě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i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72355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0BF45B-84CD-6794-9CAB-FF7824E9E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modulace řeči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C71FBA-B5D3-1B91-1EDD-410231C43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vždy souhrn několika vlastností</a:t>
            </a:r>
          </a:p>
          <a:p>
            <a:r>
              <a:rPr lang="cs-CZ" dirty="0"/>
              <a:t>součást artikulační báze daného jazyka (dítě se některé učí dřív než vlastní artikulaci)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1121890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C1C72B-2381-2650-03C0-CAD9DD09B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promluvový úsek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92C659-426D-CEED-CB4D-8984D24E8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98629" cy="4351338"/>
          </a:xfrm>
        </p:spPr>
        <p:txBody>
          <a:bodyPr/>
          <a:lstStyle/>
          <a:p>
            <a:r>
              <a:rPr lang="cs-CZ" i="1" dirty="0"/>
              <a:t>Válku ne mír! </a:t>
            </a:r>
          </a:p>
          <a:p>
            <a:pPr marL="0" indent="0">
              <a:buNone/>
            </a:pPr>
            <a:r>
              <a:rPr lang="cs-CZ" i="1" dirty="0">
                <a:sym typeface="Wingdings" panose="05000000000000000000" pitchFamily="2" charset="2"/>
              </a:rPr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i="1" dirty="0">
                <a:sym typeface="Wingdings" panose="05000000000000000000" pitchFamily="2" charset="2"/>
              </a:rPr>
              <a:t>válku ne </a:t>
            </a:r>
            <a:r>
              <a:rPr lang="cs-CZ" dirty="0">
                <a:sym typeface="Wingdings" panose="05000000000000000000" pitchFamily="2" charset="2"/>
              </a:rPr>
              <a:t>// </a:t>
            </a:r>
            <a:r>
              <a:rPr lang="cs-CZ" i="1" dirty="0">
                <a:sym typeface="Wingdings" panose="05000000000000000000" pitchFamily="2" charset="2"/>
              </a:rPr>
              <a:t>mír</a:t>
            </a:r>
            <a:r>
              <a:rPr lang="cs-CZ" dirty="0">
                <a:sym typeface="Wingdings" panose="05000000000000000000" pitchFamily="2" charset="2"/>
              </a:rPr>
              <a:t>		VS </a:t>
            </a:r>
            <a:r>
              <a:rPr lang="cs-CZ" i="1" dirty="0">
                <a:sym typeface="Wingdings" panose="05000000000000000000" pitchFamily="2" charset="2"/>
              </a:rPr>
              <a:t>válku</a:t>
            </a:r>
            <a:r>
              <a:rPr lang="cs-CZ" dirty="0">
                <a:sym typeface="Wingdings" panose="05000000000000000000" pitchFamily="2" charset="2"/>
              </a:rPr>
              <a:t> // </a:t>
            </a:r>
            <a:r>
              <a:rPr lang="cs-CZ" i="1" dirty="0">
                <a:sym typeface="Wingdings" panose="05000000000000000000" pitchFamily="2" charset="2"/>
              </a:rPr>
              <a:t>ne mír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r>
              <a:rPr lang="cs-CZ" i="1" dirty="0">
                <a:sym typeface="Wingdings" panose="05000000000000000000" pitchFamily="2" charset="2"/>
              </a:rPr>
              <a:t>Tvoje stará pila leží ve sklepě.</a:t>
            </a:r>
          </a:p>
          <a:p>
            <a:pPr marL="0" indent="0">
              <a:buNone/>
            </a:pPr>
            <a:r>
              <a:rPr lang="cs-CZ" i="1" dirty="0">
                <a:sym typeface="Wingdings" panose="05000000000000000000" pitchFamily="2" charset="2"/>
              </a:rPr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i="1" dirty="0">
                <a:sym typeface="Wingdings" panose="05000000000000000000" pitchFamily="2" charset="2"/>
              </a:rPr>
              <a:t>tvoje stará pila leží ve sklepě </a:t>
            </a:r>
            <a:r>
              <a:rPr lang="cs-CZ" dirty="0">
                <a:sym typeface="Wingdings" panose="05000000000000000000" pitchFamily="2" charset="2"/>
              </a:rPr>
              <a:t>VS </a:t>
            </a:r>
            <a:r>
              <a:rPr lang="cs-CZ" i="1" dirty="0">
                <a:sym typeface="Wingdings" panose="05000000000000000000" pitchFamily="2" charset="2"/>
              </a:rPr>
              <a:t>tvoje stará pila </a:t>
            </a:r>
            <a:r>
              <a:rPr lang="cs-CZ" dirty="0">
                <a:sym typeface="Wingdings" panose="05000000000000000000" pitchFamily="2" charset="2"/>
              </a:rPr>
              <a:t>// </a:t>
            </a:r>
            <a:r>
              <a:rPr lang="cs-CZ" i="1" dirty="0">
                <a:sym typeface="Wingdings" panose="05000000000000000000" pitchFamily="2" charset="2"/>
              </a:rPr>
              <a:t>leží ve sklepě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r>
              <a:rPr lang="cs-CZ" i="1" dirty="0">
                <a:sym typeface="Wingdings" panose="05000000000000000000" pitchFamily="2" charset="2"/>
              </a:rPr>
              <a:t>Pojďme jíst děti!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47370246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C1C72B-2381-2650-03C0-CAD9DD09B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promluvový úsek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92C659-426D-CEED-CB4D-8984D24E8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98629" cy="4667250"/>
          </a:xfrm>
        </p:spPr>
        <p:txBody>
          <a:bodyPr>
            <a:normAutofit/>
          </a:bodyPr>
          <a:lstStyle/>
          <a:p>
            <a:r>
              <a:rPr lang="cs-CZ" i="1" dirty="0"/>
              <a:t>Válku ne mír! </a:t>
            </a:r>
          </a:p>
          <a:p>
            <a:pPr marL="0" indent="0">
              <a:buNone/>
            </a:pPr>
            <a:r>
              <a:rPr lang="cs-CZ" i="1" dirty="0">
                <a:sym typeface="Wingdings" panose="05000000000000000000" pitchFamily="2" charset="2"/>
              </a:rPr>
              <a:t>	</a:t>
            </a:r>
            <a:r>
              <a:rPr lang="cs-CZ" dirty="0">
                <a:sym typeface="Wingdings" panose="05000000000000000000" pitchFamily="2" charset="2"/>
              </a:rPr>
              <a:t> válku ne // mír		VS válku // ne mír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r>
              <a:rPr lang="cs-CZ" i="1" dirty="0">
                <a:sym typeface="Wingdings" panose="05000000000000000000" pitchFamily="2" charset="2"/>
              </a:rPr>
              <a:t>Tvoje stará pila leží ve sklepě.</a:t>
            </a:r>
          </a:p>
          <a:p>
            <a:pPr marL="0" indent="0">
              <a:buNone/>
            </a:pPr>
            <a:r>
              <a:rPr lang="cs-CZ" i="1" dirty="0">
                <a:sym typeface="Wingdings" panose="05000000000000000000" pitchFamily="2" charset="2"/>
              </a:rPr>
              <a:t>	</a:t>
            </a:r>
            <a:r>
              <a:rPr lang="cs-CZ" dirty="0">
                <a:sym typeface="Wingdings" panose="05000000000000000000" pitchFamily="2" charset="2"/>
              </a:rPr>
              <a:t> tvoje stará pila leží ve sklepě VS tvoje stará pila // leží ve sklepě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r>
              <a:rPr lang="cs-CZ" i="1" dirty="0">
                <a:sym typeface="Wingdings" panose="05000000000000000000" pitchFamily="2" charset="2"/>
              </a:rPr>
              <a:t>Pojďme jíst děti!</a:t>
            </a:r>
          </a:p>
          <a:p>
            <a:pPr marL="0" indent="0">
              <a:buNone/>
            </a:pPr>
            <a:r>
              <a:rPr lang="cs-CZ" i="1" dirty="0">
                <a:sym typeface="Wingdings" panose="05000000000000000000" pitchFamily="2" charset="2"/>
              </a:rPr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i="1" dirty="0">
                <a:sym typeface="Wingdings" panose="05000000000000000000" pitchFamily="2" charset="2"/>
              </a:rPr>
              <a:t>pojďme jíst </a:t>
            </a:r>
            <a:r>
              <a:rPr lang="cs-CZ" dirty="0">
                <a:sym typeface="Wingdings" panose="05000000000000000000" pitchFamily="2" charset="2"/>
              </a:rPr>
              <a:t>// </a:t>
            </a:r>
            <a:r>
              <a:rPr lang="cs-CZ" i="1" dirty="0">
                <a:sym typeface="Wingdings" panose="05000000000000000000" pitchFamily="2" charset="2"/>
              </a:rPr>
              <a:t>děti</a:t>
            </a:r>
            <a:r>
              <a:rPr lang="cs-CZ" dirty="0">
                <a:sym typeface="Wingdings" panose="05000000000000000000" pitchFamily="2" charset="2"/>
              </a:rPr>
              <a:t> </a:t>
            </a:r>
            <a:endParaRPr lang="cs-CZ" i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8101782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C1C72B-2381-2650-03C0-CAD9DD09B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promluvový úsek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92C659-426D-CEED-CB4D-8984D24E8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98629" cy="4667250"/>
          </a:xfrm>
        </p:spPr>
        <p:txBody>
          <a:bodyPr>
            <a:normAutofit/>
          </a:bodyPr>
          <a:lstStyle/>
          <a:p>
            <a:r>
              <a:rPr lang="cs-CZ" i="1" dirty="0"/>
              <a:t>Válku ne mír! </a:t>
            </a:r>
          </a:p>
          <a:p>
            <a:pPr marL="0" indent="0">
              <a:buNone/>
            </a:pPr>
            <a:r>
              <a:rPr lang="cs-CZ" i="1" dirty="0">
                <a:sym typeface="Wingdings" panose="05000000000000000000" pitchFamily="2" charset="2"/>
              </a:rPr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i="1" dirty="0">
                <a:sym typeface="Wingdings" panose="05000000000000000000" pitchFamily="2" charset="2"/>
              </a:rPr>
              <a:t>válku ne</a:t>
            </a:r>
            <a:r>
              <a:rPr lang="cs-CZ" dirty="0">
                <a:sym typeface="Wingdings" panose="05000000000000000000" pitchFamily="2" charset="2"/>
              </a:rPr>
              <a:t> // </a:t>
            </a:r>
            <a:r>
              <a:rPr lang="cs-CZ" i="1" dirty="0">
                <a:sym typeface="Wingdings" panose="05000000000000000000" pitchFamily="2" charset="2"/>
              </a:rPr>
              <a:t>mír</a:t>
            </a:r>
            <a:r>
              <a:rPr lang="cs-CZ" dirty="0">
                <a:sym typeface="Wingdings" panose="05000000000000000000" pitchFamily="2" charset="2"/>
              </a:rPr>
              <a:t>		VS </a:t>
            </a:r>
            <a:r>
              <a:rPr lang="cs-CZ" i="1" dirty="0">
                <a:sym typeface="Wingdings" panose="05000000000000000000" pitchFamily="2" charset="2"/>
              </a:rPr>
              <a:t>válku</a:t>
            </a:r>
            <a:r>
              <a:rPr lang="cs-CZ" dirty="0">
                <a:sym typeface="Wingdings" panose="05000000000000000000" pitchFamily="2" charset="2"/>
              </a:rPr>
              <a:t> // </a:t>
            </a:r>
            <a:r>
              <a:rPr lang="cs-CZ" i="1" dirty="0">
                <a:sym typeface="Wingdings" panose="05000000000000000000" pitchFamily="2" charset="2"/>
              </a:rPr>
              <a:t>ne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i="1" dirty="0">
                <a:sym typeface="Wingdings" panose="05000000000000000000" pitchFamily="2" charset="2"/>
              </a:rPr>
              <a:t>mír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r>
              <a:rPr lang="cs-CZ" i="1" dirty="0">
                <a:sym typeface="Wingdings" panose="05000000000000000000" pitchFamily="2" charset="2"/>
              </a:rPr>
              <a:t>Tvoje stará pila leží ve sklepě.</a:t>
            </a:r>
          </a:p>
          <a:p>
            <a:pPr marL="0" indent="0">
              <a:buNone/>
            </a:pPr>
            <a:r>
              <a:rPr lang="cs-CZ" i="1" dirty="0">
                <a:sym typeface="Wingdings" panose="05000000000000000000" pitchFamily="2" charset="2"/>
              </a:rPr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i="1" dirty="0">
                <a:sym typeface="Wingdings" panose="05000000000000000000" pitchFamily="2" charset="2"/>
              </a:rPr>
              <a:t>tvoje stará pila leží ve sklepě </a:t>
            </a:r>
            <a:r>
              <a:rPr lang="cs-CZ" dirty="0">
                <a:sym typeface="Wingdings" panose="05000000000000000000" pitchFamily="2" charset="2"/>
              </a:rPr>
              <a:t>VS </a:t>
            </a:r>
            <a:r>
              <a:rPr lang="cs-CZ" i="1" dirty="0">
                <a:sym typeface="Wingdings" panose="05000000000000000000" pitchFamily="2" charset="2"/>
              </a:rPr>
              <a:t>tvoje stará pila </a:t>
            </a:r>
            <a:r>
              <a:rPr lang="cs-CZ" dirty="0">
                <a:sym typeface="Wingdings" panose="05000000000000000000" pitchFamily="2" charset="2"/>
              </a:rPr>
              <a:t>// </a:t>
            </a:r>
            <a:r>
              <a:rPr lang="cs-CZ" i="1" dirty="0">
                <a:sym typeface="Wingdings" panose="05000000000000000000" pitchFamily="2" charset="2"/>
              </a:rPr>
              <a:t>leží ve sklepě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r>
              <a:rPr lang="cs-CZ" i="1" dirty="0">
                <a:sym typeface="Wingdings" panose="05000000000000000000" pitchFamily="2" charset="2"/>
              </a:rPr>
              <a:t>Pojďme jíst děti!</a:t>
            </a:r>
          </a:p>
          <a:p>
            <a:pPr marL="0" indent="0">
              <a:buNone/>
            </a:pPr>
            <a:r>
              <a:rPr lang="cs-CZ" i="1" dirty="0">
                <a:sym typeface="Wingdings" panose="05000000000000000000" pitchFamily="2" charset="2"/>
              </a:rPr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i="1" dirty="0">
                <a:sym typeface="Wingdings" panose="05000000000000000000" pitchFamily="2" charset="2"/>
              </a:rPr>
              <a:t>pojďme jíst </a:t>
            </a:r>
            <a:r>
              <a:rPr lang="cs-CZ" dirty="0">
                <a:sym typeface="Wingdings" panose="05000000000000000000" pitchFamily="2" charset="2"/>
              </a:rPr>
              <a:t>// </a:t>
            </a:r>
            <a:r>
              <a:rPr lang="cs-CZ" i="1" dirty="0">
                <a:sym typeface="Wingdings" panose="05000000000000000000" pitchFamily="2" charset="2"/>
              </a:rPr>
              <a:t>děti</a:t>
            </a:r>
            <a:r>
              <a:rPr lang="cs-CZ" dirty="0">
                <a:sym typeface="Wingdings" panose="05000000000000000000" pitchFamily="2" charset="2"/>
              </a:rPr>
              <a:t> 	VS </a:t>
            </a:r>
            <a:r>
              <a:rPr lang="cs-CZ" i="1" dirty="0">
                <a:sym typeface="Wingdings" panose="05000000000000000000" pitchFamily="2" charset="2"/>
              </a:rPr>
              <a:t>pojďme jíst děti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3233028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4CD007-0504-8D6D-7C12-E50F6B7D9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úkol: přepište s přízvuky a takty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412257-36E0-5682-2C71-E139E3A11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Muminek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dosud ležel u svého jezírka a díval se do nebe, které bylo úplně bílé a vypadalo jako stříbrný kotouč. Od moře slyšel, jak na sebe volají mořští ptáci. Ve vzduchu je bouřka, myslil si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muminek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ospale a vstal z mechu. A jako vždycky, když se měnilo počasí, když se stmívalo, nebo byla nezvyklá zář, začal toužit po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Šňupálkovi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664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0BF45B-84CD-6794-9CAB-FF7824E9E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modulace řeči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C71FBA-B5D3-1B91-1EDD-410231C43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vždy souhrn několika vlastností</a:t>
            </a:r>
          </a:p>
          <a:p>
            <a:r>
              <a:rPr lang="cs-CZ" dirty="0"/>
              <a:t>součást artikulační báze daného jazyka (dítě se některé učí dřív než vlastní artikulaci)</a:t>
            </a:r>
          </a:p>
          <a:p>
            <a:r>
              <a:rPr lang="cs-CZ" dirty="0"/>
              <a:t>v češtině se mění typicky melodie = </a:t>
            </a:r>
            <a:r>
              <a:rPr lang="cs-CZ" b="1" dirty="0"/>
              <a:t>výška hlasivkového tónu</a:t>
            </a:r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1833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0BF45B-84CD-6794-9CAB-FF7824E9E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modulace řeči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C71FBA-B5D3-1B91-1EDD-410231C43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vždy souhrn několika vlastností</a:t>
            </a:r>
          </a:p>
          <a:p>
            <a:r>
              <a:rPr lang="cs-CZ" dirty="0"/>
              <a:t>součást artikulační báze daného jazyka (dítě se některé učí dřív než vlastní artikulaci)</a:t>
            </a:r>
          </a:p>
          <a:p>
            <a:r>
              <a:rPr lang="cs-CZ" dirty="0"/>
              <a:t>v češtině se mění typicky melodie = </a:t>
            </a:r>
            <a:r>
              <a:rPr lang="cs-CZ" b="1" dirty="0"/>
              <a:t>výška hlasivkového tónu</a:t>
            </a:r>
          </a:p>
          <a:p>
            <a:endParaRPr lang="cs-CZ" dirty="0"/>
          </a:p>
          <a:p>
            <a:r>
              <a:rPr lang="cs-CZ" b="1" dirty="0"/>
              <a:t>působí spíš na principu kontrastu než prostřednictvím stabilních fyzikálních hodnot</a:t>
            </a:r>
          </a:p>
          <a:p>
            <a:pPr lvl="1"/>
            <a:r>
              <a:rPr lang="cs-CZ" dirty="0"/>
              <a:t>uživatel jazyka sleduje změny výšky či síly zvuku než jeho určitou výšku či sílu</a:t>
            </a:r>
          </a:p>
          <a:p>
            <a:pPr lvl="1"/>
            <a:r>
              <a:rPr lang="cs-CZ" dirty="0"/>
              <a:t>zdůraznit slovo můžeme stejně tak zesílením jako zeslabením hlasu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1963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2F4861-23C1-10D1-AE92-132013803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modulace řeči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E409A4-FBF9-AFA4-5DC0-FEC70ABE6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76280" cy="4351338"/>
          </a:xfrm>
        </p:spPr>
        <p:txBody>
          <a:bodyPr/>
          <a:lstStyle/>
          <a:p>
            <a:r>
              <a:rPr lang="cs-CZ" dirty="0"/>
              <a:t>změna v  následujících charakteristikách řečového proudu:</a:t>
            </a:r>
          </a:p>
        </p:txBody>
      </p:sp>
    </p:spTree>
    <p:extLst>
      <p:ext uri="{BB962C8B-B14F-4D97-AF65-F5344CB8AC3E}">
        <p14:creationId xmlns:p14="http://schemas.microsoft.com/office/powerpoint/2010/main" val="3361719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2F4861-23C1-10D1-AE92-132013803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modulace řeči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E409A4-FBF9-AFA4-5DC0-FEC70ABE6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76280" cy="4351338"/>
          </a:xfrm>
        </p:spPr>
        <p:txBody>
          <a:bodyPr/>
          <a:lstStyle/>
          <a:p>
            <a:r>
              <a:rPr lang="cs-CZ" dirty="0"/>
              <a:t>změna v  následujících charakteristikách řečového proudu:</a:t>
            </a:r>
          </a:p>
          <a:p>
            <a:r>
              <a:rPr lang="cs-CZ" b="1" dirty="0"/>
              <a:t>síla</a:t>
            </a:r>
            <a:r>
              <a:rPr lang="cs-CZ" dirty="0"/>
              <a:t> (dynamika) = proměny výdechového proudu, změna amplitudy hlasivkových kmitů</a:t>
            </a:r>
          </a:p>
        </p:txBody>
      </p:sp>
    </p:spTree>
    <p:extLst>
      <p:ext uri="{BB962C8B-B14F-4D97-AF65-F5344CB8AC3E}">
        <p14:creationId xmlns:p14="http://schemas.microsoft.com/office/powerpoint/2010/main" val="1012083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2F4861-23C1-10D1-AE92-132013803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modulace řeči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E409A4-FBF9-AFA4-5DC0-FEC70ABE6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76280" cy="4351338"/>
          </a:xfrm>
        </p:spPr>
        <p:txBody>
          <a:bodyPr/>
          <a:lstStyle/>
          <a:p>
            <a:r>
              <a:rPr lang="cs-CZ" dirty="0"/>
              <a:t>změna v  následujících charakteristikách řečového proudu:</a:t>
            </a:r>
          </a:p>
          <a:p>
            <a:r>
              <a:rPr lang="cs-CZ" b="1" dirty="0"/>
              <a:t>síla</a:t>
            </a:r>
            <a:r>
              <a:rPr lang="cs-CZ" dirty="0"/>
              <a:t> (dynamika) = proměny výdechového proudu, změna amplitudy hlasivkových kmitů</a:t>
            </a:r>
          </a:p>
          <a:p>
            <a:r>
              <a:rPr lang="cs-CZ" b="1" dirty="0"/>
              <a:t>výška</a:t>
            </a:r>
            <a:r>
              <a:rPr lang="cs-CZ" dirty="0"/>
              <a:t> = změna frekvence hlasivkových kmitů </a:t>
            </a:r>
            <a:r>
              <a:rPr lang="cs-CZ" dirty="0">
                <a:sym typeface="Wingdings" panose="05000000000000000000" pitchFamily="2" charset="2"/>
              </a:rPr>
              <a:t> změna základního hlasu</a:t>
            </a:r>
          </a:p>
        </p:txBody>
      </p:sp>
    </p:spTree>
    <p:extLst>
      <p:ext uri="{BB962C8B-B14F-4D97-AF65-F5344CB8AC3E}">
        <p14:creationId xmlns:p14="http://schemas.microsoft.com/office/powerpoint/2010/main" val="1555201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2F4861-23C1-10D1-AE92-132013803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modulace řeči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E409A4-FBF9-AFA4-5DC0-FEC70ABE6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76280" cy="4351338"/>
          </a:xfrm>
        </p:spPr>
        <p:txBody>
          <a:bodyPr/>
          <a:lstStyle/>
          <a:p>
            <a:r>
              <a:rPr lang="cs-CZ" dirty="0"/>
              <a:t>změna v  následujících charakteristikách řečového proudu:</a:t>
            </a:r>
          </a:p>
          <a:p>
            <a:r>
              <a:rPr lang="cs-CZ" b="1" dirty="0"/>
              <a:t>síla</a:t>
            </a:r>
            <a:r>
              <a:rPr lang="cs-CZ" dirty="0"/>
              <a:t> (dynamika) = proměny výdechového proudu, změna amplitudy hlasivkových kmitů</a:t>
            </a:r>
          </a:p>
          <a:p>
            <a:r>
              <a:rPr lang="cs-CZ" b="1" dirty="0"/>
              <a:t>výška</a:t>
            </a:r>
            <a:r>
              <a:rPr lang="cs-CZ" dirty="0"/>
              <a:t> = změna frekvence hlasivkových kmitů </a:t>
            </a:r>
            <a:r>
              <a:rPr lang="cs-CZ" dirty="0">
                <a:sym typeface="Wingdings" panose="05000000000000000000" pitchFamily="2" charset="2"/>
              </a:rPr>
              <a:t> změna základního hlasu</a:t>
            </a:r>
          </a:p>
          <a:p>
            <a:r>
              <a:rPr lang="cs-CZ" b="1" dirty="0">
                <a:sym typeface="Wingdings" panose="05000000000000000000" pitchFamily="2" charset="2"/>
              </a:rPr>
              <a:t>kvantita</a:t>
            </a:r>
            <a:r>
              <a:rPr lang="cs-CZ" dirty="0">
                <a:sym typeface="Wingdings" panose="05000000000000000000" pitchFamily="2" charset="2"/>
              </a:rPr>
              <a:t> = časový průběh artikulace určitého segmentu</a:t>
            </a:r>
          </a:p>
        </p:txBody>
      </p:sp>
    </p:spTree>
    <p:extLst>
      <p:ext uri="{BB962C8B-B14F-4D97-AF65-F5344CB8AC3E}">
        <p14:creationId xmlns:p14="http://schemas.microsoft.com/office/powerpoint/2010/main" val="4718353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2F4861-23C1-10D1-AE92-132013803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modulace řeči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E409A4-FBF9-AFA4-5DC0-FEC70ABE6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76280" cy="4351338"/>
          </a:xfrm>
        </p:spPr>
        <p:txBody>
          <a:bodyPr/>
          <a:lstStyle/>
          <a:p>
            <a:r>
              <a:rPr lang="cs-CZ" dirty="0"/>
              <a:t>změna v  následujících charakteristikách řečového proudu:</a:t>
            </a:r>
          </a:p>
          <a:p>
            <a:r>
              <a:rPr lang="cs-CZ" b="1" dirty="0"/>
              <a:t>síla</a:t>
            </a:r>
            <a:r>
              <a:rPr lang="cs-CZ" dirty="0"/>
              <a:t> (dynamika) = proměny výdechového proudu, změna amplitudy hlasivkových kmitů</a:t>
            </a:r>
          </a:p>
          <a:p>
            <a:r>
              <a:rPr lang="cs-CZ" b="1" dirty="0"/>
              <a:t>výška</a:t>
            </a:r>
            <a:r>
              <a:rPr lang="cs-CZ" dirty="0"/>
              <a:t> = změna frekvence hlasivkových kmitů </a:t>
            </a:r>
            <a:r>
              <a:rPr lang="cs-CZ" dirty="0">
                <a:sym typeface="Wingdings" panose="05000000000000000000" pitchFamily="2" charset="2"/>
              </a:rPr>
              <a:t> změna základního hlasu</a:t>
            </a:r>
          </a:p>
          <a:p>
            <a:r>
              <a:rPr lang="cs-CZ" b="1" dirty="0">
                <a:sym typeface="Wingdings" panose="05000000000000000000" pitchFamily="2" charset="2"/>
              </a:rPr>
              <a:t>kvantita</a:t>
            </a:r>
            <a:r>
              <a:rPr lang="cs-CZ" dirty="0">
                <a:sym typeface="Wingdings" panose="05000000000000000000" pitchFamily="2" charset="2"/>
              </a:rPr>
              <a:t> = časový průběh artikulace určitého segmentu</a:t>
            </a:r>
          </a:p>
          <a:p>
            <a:r>
              <a:rPr lang="cs-CZ" b="1" dirty="0">
                <a:sym typeface="Wingdings" panose="05000000000000000000" pitchFamily="2" charset="2"/>
              </a:rPr>
              <a:t>tempo</a:t>
            </a:r>
            <a:r>
              <a:rPr lang="cs-CZ" dirty="0">
                <a:sym typeface="Wingdings" panose="05000000000000000000" pitchFamily="2" charset="2"/>
              </a:rPr>
              <a:t> = počet segmentů za časovou jednotku</a:t>
            </a:r>
          </a:p>
        </p:txBody>
      </p:sp>
    </p:spTree>
    <p:extLst>
      <p:ext uri="{BB962C8B-B14F-4D97-AF65-F5344CB8AC3E}">
        <p14:creationId xmlns:p14="http://schemas.microsoft.com/office/powerpoint/2010/main" val="21801056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2F4861-23C1-10D1-AE92-132013803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modulace řeči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E409A4-FBF9-AFA4-5DC0-FEC70ABE6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76280" cy="4351338"/>
          </a:xfrm>
        </p:spPr>
        <p:txBody>
          <a:bodyPr/>
          <a:lstStyle/>
          <a:p>
            <a:r>
              <a:rPr lang="cs-CZ" dirty="0"/>
              <a:t>změna v  následujících charakteristikách řečového proudu:</a:t>
            </a:r>
          </a:p>
          <a:p>
            <a:r>
              <a:rPr lang="cs-CZ" b="1" dirty="0"/>
              <a:t>síla</a:t>
            </a:r>
            <a:r>
              <a:rPr lang="cs-CZ" dirty="0"/>
              <a:t> (dynamika) = proměny výdechového proudu, změna amplitudy hlasivkových kmitů</a:t>
            </a:r>
          </a:p>
          <a:p>
            <a:r>
              <a:rPr lang="cs-CZ" b="1" dirty="0"/>
              <a:t>výška</a:t>
            </a:r>
            <a:r>
              <a:rPr lang="cs-CZ" dirty="0"/>
              <a:t> = změna frekvence hlasivkových kmitů </a:t>
            </a:r>
            <a:r>
              <a:rPr lang="cs-CZ" dirty="0">
                <a:sym typeface="Wingdings" panose="05000000000000000000" pitchFamily="2" charset="2"/>
              </a:rPr>
              <a:t> změna základního hlasu</a:t>
            </a:r>
          </a:p>
          <a:p>
            <a:r>
              <a:rPr lang="cs-CZ" b="1" dirty="0">
                <a:sym typeface="Wingdings" panose="05000000000000000000" pitchFamily="2" charset="2"/>
              </a:rPr>
              <a:t>kvantita</a:t>
            </a:r>
            <a:r>
              <a:rPr lang="cs-CZ" dirty="0">
                <a:sym typeface="Wingdings" panose="05000000000000000000" pitchFamily="2" charset="2"/>
              </a:rPr>
              <a:t> = časový průběh artikulace určitého segmentu</a:t>
            </a:r>
          </a:p>
          <a:p>
            <a:r>
              <a:rPr lang="cs-CZ" b="1" dirty="0">
                <a:sym typeface="Wingdings" panose="05000000000000000000" pitchFamily="2" charset="2"/>
              </a:rPr>
              <a:t>tempo</a:t>
            </a:r>
            <a:r>
              <a:rPr lang="cs-CZ" dirty="0">
                <a:sym typeface="Wingdings" panose="05000000000000000000" pitchFamily="2" charset="2"/>
              </a:rPr>
              <a:t> = počet segmentů za časovou jednotku</a:t>
            </a:r>
          </a:p>
          <a:p>
            <a:r>
              <a:rPr lang="cs-CZ" b="1" dirty="0">
                <a:sym typeface="Wingdings" panose="05000000000000000000" pitchFamily="2" charset="2"/>
              </a:rPr>
              <a:t>barva hlasu </a:t>
            </a:r>
            <a:r>
              <a:rPr lang="cs-CZ" dirty="0">
                <a:sym typeface="Wingdings" panose="05000000000000000000" pitchFamily="2" charset="2"/>
              </a:rPr>
              <a:t>= kombinace tónů a šumů, identifikuje mluvčího</a:t>
            </a:r>
          </a:p>
        </p:txBody>
      </p:sp>
    </p:spTree>
    <p:extLst>
      <p:ext uri="{BB962C8B-B14F-4D97-AF65-F5344CB8AC3E}">
        <p14:creationId xmlns:p14="http://schemas.microsoft.com/office/powerpoint/2010/main" val="726678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1808F3-21F3-267D-FA56-2D3278EDA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 hranicí segmentů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905BD0-8050-6873-E6B0-85A0E8043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98629" cy="4351338"/>
          </a:xfrm>
        </p:spPr>
        <p:txBody>
          <a:bodyPr>
            <a:normAutofit/>
          </a:bodyPr>
          <a:lstStyle/>
          <a:p>
            <a:r>
              <a:rPr lang="cs-CZ" dirty="0"/>
              <a:t>segment = hláska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10158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2F4861-23C1-10D1-AE92-132013803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modulace řeči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E409A4-FBF9-AFA4-5DC0-FEC70ABE6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76280" cy="4351338"/>
          </a:xfrm>
        </p:spPr>
        <p:txBody>
          <a:bodyPr/>
          <a:lstStyle/>
          <a:p>
            <a:r>
              <a:rPr lang="cs-CZ" dirty="0"/>
              <a:t>změna v  následujících charakteristikách řečového proudu:</a:t>
            </a:r>
          </a:p>
          <a:p>
            <a:r>
              <a:rPr lang="cs-CZ" b="1" dirty="0"/>
              <a:t>síla</a:t>
            </a:r>
            <a:r>
              <a:rPr lang="cs-CZ" dirty="0"/>
              <a:t> (dynamika) = proměny výdechového proudu, změna amplitudy hlasivkových kmitů</a:t>
            </a:r>
          </a:p>
          <a:p>
            <a:r>
              <a:rPr lang="cs-CZ" b="1" dirty="0"/>
              <a:t>výška</a:t>
            </a:r>
            <a:r>
              <a:rPr lang="cs-CZ" dirty="0"/>
              <a:t> = změna frekvence hlasivkových kmitů </a:t>
            </a:r>
            <a:r>
              <a:rPr lang="cs-CZ" dirty="0">
                <a:sym typeface="Wingdings" panose="05000000000000000000" pitchFamily="2" charset="2"/>
              </a:rPr>
              <a:t> změna základního hlasu</a:t>
            </a:r>
          </a:p>
          <a:p>
            <a:r>
              <a:rPr lang="cs-CZ" b="1" dirty="0">
                <a:sym typeface="Wingdings" panose="05000000000000000000" pitchFamily="2" charset="2"/>
              </a:rPr>
              <a:t>kvantita</a:t>
            </a:r>
            <a:r>
              <a:rPr lang="cs-CZ" dirty="0">
                <a:sym typeface="Wingdings" panose="05000000000000000000" pitchFamily="2" charset="2"/>
              </a:rPr>
              <a:t> = časový průběh artikulace určitého segmentu</a:t>
            </a:r>
          </a:p>
          <a:p>
            <a:r>
              <a:rPr lang="cs-CZ" b="1" dirty="0">
                <a:sym typeface="Wingdings" panose="05000000000000000000" pitchFamily="2" charset="2"/>
              </a:rPr>
              <a:t>tempo</a:t>
            </a:r>
            <a:r>
              <a:rPr lang="cs-CZ" dirty="0">
                <a:sym typeface="Wingdings" panose="05000000000000000000" pitchFamily="2" charset="2"/>
              </a:rPr>
              <a:t> = počet segmentů za časovou jednotku</a:t>
            </a:r>
          </a:p>
          <a:p>
            <a:r>
              <a:rPr lang="cs-CZ" b="1" dirty="0">
                <a:sym typeface="Wingdings" panose="05000000000000000000" pitchFamily="2" charset="2"/>
              </a:rPr>
              <a:t>barva hlasu </a:t>
            </a:r>
            <a:r>
              <a:rPr lang="cs-CZ" dirty="0">
                <a:sym typeface="Wingdings" panose="05000000000000000000" pitchFamily="2" charset="2"/>
              </a:rPr>
              <a:t>= kombinace tónů a šumů, identifikuje mluvčího</a:t>
            </a:r>
          </a:p>
          <a:p>
            <a:r>
              <a:rPr lang="cs-CZ" b="1" dirty="0">
                <a:sym typeface="Wingdings" panose="05000000000000000000" pitchFamily="2" charset="2"/>
              </a:rPr>
              <a:t>pauza</a:t>
            </a:r>
            <a:r>
              <a:rPr lang="cs-CZ" dirty="0">
                <a:sym typeface="Wingdings" panose="05000000000000000000" pitchFamily="2" charset="2"/>
              </a:rPr>
              <a:t> = přerušení výdechového proudu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49858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62AA52-569F-C334-6C47-DB19A3B1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modulace řeči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A598CE-AFEF-154D-E693-BCF45299A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základě různé přítomnosti těchto prozodických prostředků </a:t>
            </a:r>
            <a:r>
              <a:rPr lang="cs-CZ" dirty="0">
                <a:sym typeface="Wingdings" panose="05000000000000000000" pitchFamily="2" charset="2"/>
              </a:rPr>
              <a:t> ustálené formy modulace souvislé řeči:</a:t>
            </a:r>
          </a:p>
          <a:p>
            <a:endParaRPr 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705917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62AA52-569F-C334-6C47-DB19A3B1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modulace řeči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A598CE-AFEF-154D-E693-BCF45299A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základě různé přítomnosti těchto prozodických prostředků </a:t>
            </a:r>
            <a:r>
              <a:rPr lang="cs-CZ" dirty="0">
                <a:sym typeface="Wingdings" panose="05000000000000000000" pitchFamily="2" charset="2"/>
              </a:rPr>
              <a:t> ustálené formy modulace souvislé řeči: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b="1" dirty="0">
                <a:sym typeface="Wingdings" panose="05000000000000000000" pitchFamily="2" charset="2"/>
              </a:rPr>
              <a:t>slovní přízvuk</a:t>
            </a:r>
          </a:p>
          <a:p>
            <a:r>
              <a:rPr lang="cs-CZ" b="1" dirty="0">
                <a:sym typeface="Wingdings" panose="05000000000000000000" pitchFamily="2" charset="2"/>
              </a:rPr>
              <a:t>větný (úsekový) přízvuk</a:t>
            </a:r>
          </a:p>
          <a:p>
            <a:r>
              <a:rPr lang="cs-CZ" b="1" dirty="0">
                <a:sym typeface="Wingdings" panose="05000000000000000000" pitchFamily="2" charset="2"/>
              </a:rPr>
              <a:t>intonace</a:t>
            </a:r>
          </a:p>
          <a:p>
            <a:endParaRPr 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476485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62AA52-569F-C334-6C47-DB19A3B1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modulace řeči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A598CE-AFEF-154D-E693-BCF45299A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základě různé přítomnosti těchto prozodických prostředků </a:t>
            </a:r>
            <a:r>
              <a:rPr lang="cs-CZ" dirty="0">
                <a:sym typeface="Wingdings" panose="05000000000000000000" pitchFamily="2" charset="2"/>
              </a:rPr>
              <a:t> ustálené formy modulace souvislé řeči: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b="1" dirty="0">
                <a:sym typeface="Wingdings" panose="05000000000000000000" pitchFamily="2" charset="2"/>
              </a:rPr>
              <a:t>slovní přízvuk</a:t>
            </a:r>
          </a:p>
          <a:p>
            <a:r>
              <a:rPr lang="cs-CZ" b="1" dirty="0">
                <a:sym typeface="Wingdings" panose="05000000000000000000" pitchFamily="2" charset="2"/>
              </a:rPr>
              <a:t>větný (úsekový) přízvuk</a:t>
            </a:r>
          </a:p>
          <a:p>
            <a:r>
              <a:rPr lang="cs-CZ" b="1" dirty="0">
                <a:sym typeface="Wingdings" panose="05000000000000000000" pitchFamily="2" charset="2"/>
              </a:rPr>
              <a:t>intonace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všechny bohatě užívány při </a:t>
            </a:r>
            <a:r>
              <a:rPr lang="cs-CZ" b="1" dirty="0">
                <a:sym typeface="Wingdings" panose="05000000000000000000" pitchFamily="2" charset="2"/>
              </a:rPr>
              <a:t>emfázi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0233831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7CD5D9-9211-C57D-EBF2-B33172D9D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emfáze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496B08-9CDD-E79C-B2D9-10924BD6F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citově silně zabarvený důraz </a:t>
            </a:r>
            <a:r>
              <a:rPr lang="cs-CZ" dirty="0">
                <a:sym typeface="Wingdings" panose="05000000000000000000" pitchFamily="2" charset="2"/>
              </a:rPr>
              <a:t> zesílení komunikačního účinku</a:t>
            </a:r>
          </a:p>
        </p:txBody>
      </p:sp>
    </p:spTree>
    <p:extLst>
      <p:ext uri="{BB962C8B-B14F-4D97-AF65-F5344CB8AC3E}">
        <p14:creationId xmlns:p14="http://schemas.microsoft.com/office/powerpoint/2010/main" val="9447555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7CD5D9-9211-C57D-EBF2-B33172D9D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emfáze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496B08-9CDD-E79C-B2D9-10924BD6F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citově silně zabarvený důraz </a:t>
            </a:r>
            <a:r>
              <a:rPr lang="cs-CZ" dirty="0">
                <a:sym typeface="Wingdings" panose="05000000000000000000" pitchFamily="2" charset="2"/>
              </a:rPr>
              <a:t> zesílení komunikačního účinku</a:t>
            </a:r>
          </a:p>
          <a:p>
            <a:r>
              <a:rPr lang="cs-CZ" dirty="0">
                <a:sym typeface="Wingdings" panose="05000000000000000000" pitchFamily="2" charset="2"/>
              </a:rPr>
              <a:t>realizuje se proměnami obvyklé modulace řeči či artikulace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např. extrémní zesílení hlasu při křiku nebo zeslabení při šeptání; velmi výraznou artikulací; změnou tempa; opakování řetězců, prodlužování hlásek i konsonantů; záměrné významné pauzy</a:t>
            </a:r>
          </a:p>
        </p:txBody>
      </p:sp>
    </p:spTree>
    <p:extLst>
      <p:ext uri="{BB962C8B-B14F-4D97-AF65-F5344CB8AC3E}">
        <p14:creationId xmlns:p14="http://schemas.microsoft.com/office/powerpoint/2010/main" val="4626940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7CD5D9-9211-C57D-EBF2-B33172D9D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emfáze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496B08-9CDD-E79C-B2D9-10924BD6F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citově silně zabarvený důraz </a:t>
            </a:r>
            <a:r>
              <a:rPr lang="cs-CZ" dirty="0">
                <a:sym typeface="Wingdings" panose="05000000000000000000" pitchFamily="2" charset="2"/>
              </a:rPr>
              <a:t> zesílení komunikačního účinku</a:t>
            </a:r>
          </a:p>
          <a:p>
            <a:r>
              <a:rPr lang="cs-CZ" dirty="0">
                <a:sym typeface="Wingdings" panose="05000000000000000000" pitchFamily="2" charset="2"/>
              </a:rPr>
              <a:t>realizuje se proměnami obvyklé modulace řeči či artikulace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např. extrémní zesílení hlasu při křiku nebo zeslabení při šeptání; velmi výraznou artikulací; změnou tempa; opakování řetězců, prodlužování hlásek i konsonantů; záměrné významné pauzy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+ doprovázenou dalšími změnami (lexikum, deformace větné stavby, výrazná mimika, pláč, vzlyk, neartikulované zvuky)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= </a:t>
            </a:r>
            <a:r>
              <a:rPr lang="cs-CZ" b="1" dirty="0">
                <a:sym typeface="Wingdings" panose="05000000000000000000" pitchFamily="2" charset="2"/>
              </a:rPr>
              <a:t>komplexní jev – zvuk jen jedna ze složek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819462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1CE35-2CB8-C32A-323F-15222F4E5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slovní přízvuk ˈ 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EC13D2-45DC-A489-4658-2BAB133B4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8055"/>
          </a:xfrm>
        </p:spPr>
        <p:txBody>
          <a:bodyPr>
            <a:normAutofit/>
          </a:bodyPr>
          <a:lstStyle/>
          <a:p>
            <a:r>
              <a:rPr lang="cs-CZ" dirty="0"/>
              <a:t>prominence určité slabiky</a:t>
            </a:r>
          </a:p>
        </p:txBody>
      </p:sp>
    </p:spTree>
    <p:extLst>
      <p:ext uri="{BB962C8B-B14F-4D97-AF65-F5344CB8AC3E}">
        <p14:creationId xmlns:p14="http://schemas.microsoft.com/office/powerpoint/2010/main" val="5907549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1CE35-2CB8-C32A-323F-15222F4E5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slovní přízvuk ˈ 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EC13D2-45DC-A489-4658-2BAB133B4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8055"/>
          </a:xfrm>
        </p:spPr>
        <p:txBody>
          <a:bodyPr>
            <a:normAutofit/>
          </a:bodyPr>
          <a:lstStyle/>
          <a:p>
            <a:r>
              <a:rPr lang="cs-CZ" dirty="0"/>
              <a:t>prominence určité slabiky</a:t>
            </a:r>
          </a:p>
          <a:p>
            <a:r>
              <a:rPr lang="cs-CZ" b="1" dirty="0"/>
              <a:t>a) hlavní přízvuk (iniciální)</a:t>
            </a:r>
          </a:p>
          <a:p>
            <a:pPr lvl="1"/>
            <a:r>
              <a:rPr lang="cs-CZ" dirty="0"/>
              <a:t>v češtině se tradičně mluví o prominence první slabiky taktu</a:t>
            </a:r>
          </a:p>
        </p:txBody>
      </p:sp>
    </p:spTree>
    <p:extLst>
      <p:ext uri="{BB962C8B-B14F-4D97-AF65-F5344CB8AC3E}">
        <p14:creationId xmlns:p14="http://schemas.microsoft.com/office/powerpoint/2010/main" val="13815442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1CE35-2CB8-C32A-323F-15222F4E5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slovní přízvuk ˈ 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EC13D2-45DC-A489-4658-2BAB133B4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8055"/>
          </a:xfrm>
        </p:spPr>
        <p:txBody>
          <a:bodyPr>
            <a:normAutofit/>
          </a:bodyPr>
          <a:lstStyle/>
          <a:p>
            <a:r>
              <a:rPr lang="cs-CZ" dirty="0"/>
              <a:t>prominence určité slabiky</a:t>
            </a:r>
          </a:p>
          <a:p>
            <a:r>
              <a:rPr lang="cs-CZ" b="1" dirty="0"/>
              <a:t>a) hlavní přízvuk (iniciální)</a:t>
            </a:r>
          </a:p>
          <a:p>
            <a:pPr lvl="1"/>
            <a:r>
              <a:rPr lang="cs-CZ" dirty="0"/>
              <a:t>v češtině se tradičně mluví o prominence první slabiky taktu</a:t>
            </a:r>
          </a:p>
          <a:p>
            <a:r>
              <a:rPr lang="cs-CZ" b="1" dirty="0"/>
              <a:t>b) vedlejší přízvuk</a:t>
            </a:r>
          </a:p>
          <a:p>
            <a:pPr lvl="1"/>
            <a:r>
              <a:rPr lang="cs-CZ" dirty="0"/>
              <a:t>obvykle na třetí slabice, popř. každé liché</a:t>
            </a:r>
          </a:p>
        </p:txBody>
      </p:sp>
    </p:spTree>
    <p:extLst>
      <p:ext uri="{BB962C8B-B14F-4D97-AF65-F5344CB8AC3E}">
        <p14:creationId xmlns:p14="http://schemas.microsoft.com/office/powerpoint/2010/main" val="902434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1808F3-21F3-267D-FA56-2D3278EDA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 hranicí segmentů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905BD0-8050-6873-E6B0-85A0E8043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98629" cy="4351338"/>
          </a:xfrm>
        </p:spPr>
        <p:txBody>
          <a:bodyPr>
            <a:normAutofit/>
          </a:bodyPr>
          <a:lstStyle/>
          <a:p>
            <a:r>
              <a:rPr lang="cs-CZ" dirty="0"/>
              <a:t>segment = hláska</a:t>
            </a:r>
          </a:p>
          <a:p>
            <a:r>
              <a:rPr lang="cs-CZ" dirty="0"/>
              <a:t>nejmenší jednotka souvislé řeči = slabika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76668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1CE35-2CB8-C32A-323F-15222F4E5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slovní přízvuk ˈ 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EC13D2-45DC-A489-4658-2BAB133B4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8055"/>
          </a:xfrm>
        </p:spPr>
        <p:txBody>
          <a:bodyPr>
            <a:normAutofit/>
          </a:bodyPr>
          <a:lstStyle/>
          <a:p>
            <a:r>
              <a:rPr lang="cs-CZ" dirty="0"/>
              <a:t>prominence určité slabiky</a:t>
            </a:r>
          </a:p>
          <a:p>
            <a:r>
              <a:rPr lang="cs-CZ" b="1" dirty="0"/>
              <a:t>a) hlavní přízvuk (iniciální)</a:t>
            </a:r>
          </a:p>
          <a:p>
            <a:pPr lvl="1"/>
            <a:r>
              <a:rPr lang="cs-CZ" dirty="0"/>
              <a:t>v češtině se tradičně mluví o prominence první slabiky taktu</a:t>
            </a:r>
          </a:p>
          <a:p>
            <a:r>
              <a:rPr lang="cs-CZ" b="1" dirty="0"/>
              <a:t>b) vedlejší přízvuk</a:t>
            </a:r>
          </a:p>
          <a:p>
            <a:pPr lvl="1"/>
            <a:r>
              <a:rPr lang="cs-CZ" dirty="0"/>
              <a:t>obvykle na třetí slabice, popř. každé liché</a:t>
            </a:r>
          </a:p>
          <a:p>
            <a:pPr lvl="1"/>
            <a:r>
              <a:rPr lang="cs-CZ" dirty="0"/>
              <a:t>realizován hlavně v rytmicky organizovaném textu (báseň) – pomáhá vnímat počet slabik</a:t>
            </a:r>
          </a:p>
        </p:txBody>
      </p:sp>
    </p:spTree>
    <p:extLst>
      <p:ext uri="{BB962C8B-B14F-4D97-AF65-F5344CB8AC3E}">
        <p14:creationId xmlns:p14="http://schemas.microsoft.com/office/powerpoint/2010/main" val="19163508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1CE35-2CB8-C32A-323F-15222F4E5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slovní přízvuk ˈ 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EC13D2-45DC-A489-4658-2BAB133B4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8055"/>
          </a:xfrm>
        </p:spPr>
        <p:txBody>
          <a:bodyPr>
            <a:normAutofit/>
          </a:bodyPr>
          <a:lstStyle/>
          <a:p>
            <a:r>
              <a:rPr lang="cs-CZ" dirty="0"/>
              <a:t>prominence určité slabiky</a:t>
            </a:r>
          </a:p>
          <a:p>
            <a:r>
              <a:rPr lang="cs-CZ" b="1" dirty="0"/>
              <a:t>a) hlavní přízvuk (iniciální)</a:t>
            </a:r>
          </a:p>
          <a:p>
            <a:pPr lvl="1"/>
            <a:r>
              <a:rPr lang="cs-CZ" dirty="0"/>
              <a:t>v češtině se tradičně mluví o prominence první slabiky taktu</a:t>
            </a:r>
          </a:p>
          <a:p>
            <a:r>
              <a:rPr lang="cs-CZ" b="1" dirty="0"/>
              <a:t>b) vedlejší přízvuk</a:t>
            </a:r>
          </a:p>
          <a:p>
            <a:pPr lvl="1"/>
            <a:r>
              <a:rPr lang="cs-CZ" dirty="0"/>
              <a:t>obvykle na třetí slabice, popř. každé liché</a:t>
            </a:r>
          </a:p>
          <a:p>
            <a:pPr lvl="1"/>
            <a:r>
              <a:rPr lang="cs-CZ" dirty="0"/>
              <a:t>realizován hlavně v rytmicky organizovaném textu (báseň) – pomáhá vnímat počet slabik</a:t>
            </a:r>
          </a:p>
          <a:p>
            <a:pPr lvl="1"/>
            <a:r>
              <a:rPr lang="cs-CZ" dirty="0"/>
              <a:t>popisován spíš v gramatikách, moderní fonetický výzkum – v běžné řeči se spíš nerealizuje (např. ale u dlouhých něm. slov je pozorován – jazyk s množstvím složených slov)</a:t>
            </a:r>
          </a:p>
        </p:txBody>
      </p:sp>
    </p:spTree>
    <p:extLst>
      <p:ext uri="{BB962C8B-B14F-4D97-AF65-F5344CB8AC3E}">
        <p14:creationId xmlns:p14="http://schemas.microsoft.com/office/powerpoint/2010/main" val="4154216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1CE35-2CB8-C32A-323F-15222F4E5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slovní přízvuk ˈ 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EC13D2-45DC-A489-4658-2BAB133B4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805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prominence určité slabiky</a:t>
            </a:r>
          </a:p>
          <a:p>
            <a:r>
              <a:rPr lang="cs-CZ" b="1" dirty="0"/>
              <a:t>a) hlavní přízvuk (iniciální)</a:t>
            </a:r>
          </a:p>
          <a:p>
            <a:pPr lvl="1"/>
            <a:r>
              <a:rPr lang="cs-CZ" dirty="0"/>
              <a:t>v češtině se tradičně mluví o prominence první slabiky taktu</a:t>
            </a:r>
          </a:p>
          <a:p>
            <a:r>
              <a:rPr lang="cs-CZ" b="1" dirty="0"/>
              <a:t>b) vedlejší přízvuk</a:t>
            </a:r>
          </a:p>
          <a:p>
            <a:pPr lvl="1"/>
            <a:r>
              <a:rPr lang="cs-CZ" dirty="0"/>
              <a:t>obvykle na třetí slabice, popř. každé liché</a:t>
            </a:r>
          </a:p>
          <a:p>
            <a:pPr lvl="1"/>
            <a:r>
              <a:rPr lang="cs-CZ" dirty="0"/>
              <a:t>realizován hlavně v rytmicky organizovaném textu (báseň) – pomáhá vnímat počet slabik</a:t>
            </a:r>
          </a:p>
          <a:p>
            <a:pPr lvl="1"/>
            <a:r>
              <a:rPr lang="cs-CZ" dirty="0"/>
              <a:t>popisován spíš v gramatikách, moderní fonetický výzkum – v běžné řeči se spíš nerealizuje (např. ale u dlouhých něm. slov je pozorován – jazyk s množstvím složených slov)</a:t>
            </a:r>
          </a:p>
          <a:p>
            <a:pPr lvl="1"/>
            <a:r>
              <a:rPr lang="cs-CZ" dirty="0"/>
              <a:t>začneme-li vědomě zdůrazňovat rytmus – přízvuk na liché slabiky (skandování, dětské říkanky) </a:t>
            </a:r>
            <a:r>
              <a:rPr lang="cs-CZ" dirty="0">
                <a:sym typeface="Wingdings" panose="05000000000000000000" pitchFamily="2" charset="2"/>
              </a:rPr>
              <a:t> může v pocitu zůstat v pocitu mluvčího</a:t>
            </a:r>
          </a:p>
          <a:p>
            <a:pPr lvl="2"/>
            <a:r>
              <a:rPr lang="cs-CZ" dirty="0">
                <a:sym typeface="Wingdings" panose="05000000000000000000" pitchFamily="2" charset="2"/>
              </a:rPr>
              <a:t>posluchač by vnímal spíš jako příznakové v běžné řeči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43048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A6D230-B25F-8880-1E26-8C76E2535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slovní přízvuk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0374F5-DCCD-2ABD-BC86-13420FEE3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může se realizovat v těchto vlastnostech: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25508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A6D230-B25F-8880-1E26-8C76E2535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slovní přízvuk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0374F5-DCCD-2ABD-BC86-13420FEE3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může</a:t>
            </a:r>
            <a:r>
              <a:rPr lang="cs-CZ" dirty="0"/>
              <a:t> se realizovat v těchto vlastnostech:</a:t>
            </a:r>
          </a:p>
          <a:p>
            <a:endParaRPr lang="cs-CZ" dirty="0"/>
          </a:p>
          <a:p>
            <a:r>
              <a:rPr lang="cs-CZ" dirty="0"/>
              <a:t>a) změna melodického průběhu</a:t>
            </a:r>
          </a:p>
          <a:p>
            <a:r>
              <a:rPr lang="cs-CZ" dirty="0"/>
              <a:t>b) zesílení slabiky (dynamika)</a:t>
            </a:r>
          </a:p>
          <a:p>
            <a:r>
              <a:rPr lang="cs-CZ" dirty="0"/>
              <a:t>c) délka hlásky</a:t>
            </a:r>
          </a:p>
          <a:p>
            <a:r>
              <a:rPr lang="cs-CZ" dirty="0"/>
              <a:t>d) kvalita samohlásek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06272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E78D88-F9B2-650D-45E1-A82EB27E4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slovní přízvuk:</a:t>
            </a:r>
            <a:br>
              <a:rPr lang="cs-CZ" b="1" dirty="0"/>
            </a:br>
            <a:r>
              <a:rPr lang="cs-CZ" b="1" dirty="0"/>
              <a:t>změna melodického průběhu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2F6A4C-0371-26D6-801D-B737F75ED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zvýšení nebo snížení výšky tónu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/>
              <a:t>velikost je limitována z obou stran – musí být dostatečná, </a:t>
            </a:r>
            <a:r>
              <a:rPr lang="cs-CZ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ale ne přílišná</a:t>
            </a:r>
            <a:r>
              <a:rPr lang="cs-CZ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effectLst/>
                <a:ea typeface="Calibri" panose="020F0502020204030204" pitchFamily="34" charset="0"/>
              </a:rPr>
              <a:t>(při syntéze se zdá být optimální zvýšení o půltón, snížení o 4 půltóny)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/>
              <a:t>větší skoky </a:t>
            </a:r>
            <a:r>
              <a:rPr lang="cs-CZ" dirty="0">
                <a:sym typeface="Wingdings" panose="05000000000000000000" pitchFamily="2" charset="2"/>
              </a:rPr>
              <a:t> interpretace jako větný přízvuk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sym typeface="Wingdings" panose="05000000000000000000" pitchFamily="2" charset="2"/>
              </a:rPr>
              <a:t>závislé na kontextu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sym typeface="Wingdings" panose="05000000000000000000" pitchFamily="2" charset="2"/>
              </a:rPr>
              <a:t>delší slova menší skoky ve změně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93212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955A41-95E0-DBFA-A6F9-286EC78A8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slovní přízvuk:</a:t>
            </a:r>
            <a:br>
              <a:rPr lang="cs-CZ" b="1" dirty="0"/>
            </a:br>
            <a:r>
              <a:rPr lang="cs-CZ" b="1" dirty="0"/>
              <a:t>zesílení slabiky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EAA184-1538-7C0D-A73B-541F4E06E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Calibri "/>
              </a:rPr>
              <a:t>často jen při vědomé prominenci slabiky</a:t>
            </a:r>
          </a:p>
          <a:p>
            <a:r>
              <a:rPr lang="cs-CZ" dirty="0">
                <a:latin typeface="Calibri "/>
              </a:rPr>
              <a:t>v běžném řečovém proudu – často přízvučná slabika může být slabší než nepřízvučné…</a:t>
            </a:r>
          </a:p>
          <a:p>
            <a:endParaRPr lang="cs-CZ" dirty="0">
              <a:latin typeface="Calibri "/>
            </a:endParaRPr>
          </a:p>
          <a:p>
            <a:r>
              <a:rPr lang="cs-CZ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„</a:t>
            </a:r>
            <a:r>
              <a:rPr lang="en-GB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V </a:t>
            </a:r>
            <a:r>
              <a:rPr lang="en-GB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komplexu</a:t>
            </a:r>
            <a:r>
              <a:rPr lang="en-GB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zvukových</a:t>
            </a:r>
            <a:r>
              <a:rPr lang="en-GB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kvalit</a:t>
            </a:r>
            <a:r>
              <a:rPr lang="en-GB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zřejmě</a:t>
            </a:r>
            <a:r>
              <a:rPr lang="en-GB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není</a:t>
            </a:r>
            <a:r>
              <a:rPr lang="en-GB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zesílení</a:t>
            </a:r>
            <a:r>
              <a:rPr lang="en-GB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přízvučné</a:t>
            </a:r>
            <a:r>
              <a:rPr lang="en-GB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slabiky</a:t>
            </a:r>
            <a:r>
              <a:rPr lang="en-GB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kvalitou</a:t>
            </a:r>
            <a:r>
              <a:rPr lang="en-GB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určující</a:t>
            </a:r>
            <a:r>
              <a:rPr lang="en-GB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cs-CZ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“ (Palková, 2017)</a:t>
            </a:r>
            <a:endParaRPr lang="en-GB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2442318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62EE9B-4C9E-3CFB-E223-A86E67838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slovní přízvuk:</a:t>
            </a:r>
            <a:br>
              <a:rPr lang="cs-CZ" b="1" dirty="0"/>
            </a:br>
            <a:r>
              <a:rPr lang="cs-CZ" b="1" dirty="0"/>
              <a:t>délka hlásky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BDFB3E-F76E-D07C-799D-239B8D404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</a:t>
            </a:r>
            <a:r>
              <a:rPr lang="cs-CZ" dirty="0"/>
              <a:t> </a:t>
            </a:r>
            <a:r>
              <a:rPr lang="cs-CZ" b="1" dirty="0"/>
              <a:t>češtině</a:t>
            </a:r>
            <a:r>
              <a:rPr lang="cs-CZ" dirty="0"/>
              <a:t> </a:t>
            </a:r>
            <a:r>
              <a:rPr lang="cs-CZ" b="1" dirty="0"/>
              <a:t>nepřijatelné</a:t>
            </a:r>
          </a:p>
          <a:p>
            <a:r>
              <a:rPr lang="cs-CZ" dirty="0"/>
              <a:t>délka má fonologickou platnost</a:t>
            </a:r>
          </a:p>
        </p:txBody>
      </p:sp>
    </p:spTree>
    <p:extLst>
      <p:ext uri="{BB962C8B-B14F-4D97-AF65-F5344CB8AC3E}">
        <p14:creationId xmlns:p14="http://schemas.microsoft.com/office/powerpoint/2010/main" val="20008066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1B1697-88EF-C31A-0828-52088ADA8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slovní přízvuk:</a:t>
            </a:r>
            <a:br>
              <a:rPr lang="cs-CZ" b="1" dirty="0"/>
            </a:br>
            <a:r>
              <a:rPr lang="cs-CZ" b="1" dirty="0"/>
              <a:t>kvalita samohlásek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B9E62D-5F20-1F05-83FA-04FD2A065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 češtině nehraje roli</a:t>
            </a:r>
          </a:p>
          <a:p>
            <a:pPr lvl="1"/>
            <a:r>
              <a:rPr lang="cs-CZ" dirty="0"/>
              <a:t>nemění se kvalita hlásek podle jejich umístění (na rozdíl např. od ruštiny)</a:t>
            </a:r>
          </a:p>
          <a:p>
            <a:pPr lvl="1"/>
            <a:endParaRPr lang="cs-CZ" i="1" dirty="0"/>
          </a:p>
          <a:p>
            <a:pPr lvl="1"/>
            <a:endParaRPr lang="cs-CZ" i="1" dirty="0"/>
          </a:p>
          <a:p>
            <a:r>
              <a:rPr lang="cs-CZ" dirty="0"/>
              <a:t>+ redukci samohlásek podléhají i samohlásky z první slabiky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9037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1F8FA2-A894-E44E-5E9E-4D68135ED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větný přízvuk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A7FC45-518D-BC1F-A38A-013D485E3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zvuková prominence některých slov ve výpovědi (většinou zesílením)</a:t>
            </a:r>
          </a:p>
        </p:txBody>
      </p:sp>
    </p:spTree>
    <p:extLst>
      <p:ext uri="{BB962C8B-B14F-4D97-AF65-F5344CB8AC3E}">
        <p14:creationId xmlns:p14="http://schemas.microsoft.com/office/powerpoint/2010/main" val="399003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1808F3-21F3-267D-FA56-2D3278EDA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 hranicí segmentů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905BD0-8050-6873-E6B0-85A0E8043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98629" cy="4351338"/>
          </a:xfrm>
        </p:spPr>
        <p:txBody>
          <a:bodyPr>
            <a:normAutofit/>
          </a:bodyPr>
          <a:lstStyle/>
          <a:p>
            <a:r>
              <a:rPr lang="cs-CZ" dirty="0"/>
              <a:t>segment = hláska</a:t>
            </a:r>
          </a:p>
          <a:p>
            <a:r>
              <a:rPr lang="cs-CZ" dirty="0"/>
              <a:t>nejmenší jednotka souvislé řeči = slabika</a:t>
            </a:r>
          </a:p>
          <a:p>
            <a:r>
              <a:rPr lang="cs-CZ" dirty="0"/>
              <a:t>nevnímáme jednotlivé hlásky, ale větší celky </a:t>
            </a:r>
          </a:p>
          <a:p>
            <a:pPr lvl="1"/>
            <a:r>
              <a:rPr lang="cs-CZ" dirty="0"/>
              <a:t>mozek by musel zpracovat přes 10 hlásek za 1 vteřinu</a:t>
            </a:r>
          </a:p>
          <a:p>
            <a:pPr lvl="1"/>
            <a:r>
              <a:rPr lang="cs-CZ" dirty="0"/>
              <a:t>identita hlásky vyplývá až z celku, kontextu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3987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1F8FA2-A894-E44E-5E9E-4D68135ED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větný přízvuk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A7FC45-518D-BC1F-A38A-013D485E3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zvuková prominence některých slov ve výpovědi (většinou zesílením)</a:t>
            </a:r>
          </a:p>
          <a:p>
            <a:r>
              <a:rPr lang="cs-CZ" dirty="0"/>
              <a:t>někdy naznačuje hranici promluvového úseku, někdy je zdůraznění motivováno významově (upozornění na určitou část sdělení), dáno navyklým stereotypem mluvy mluvčího, …</a:t>
            </a:r>
          </a:p>
        </p:txBody>
      </p:sp>
    </p:spTree>
    <p:extLst>
      <p:ext uri="{BB962C8B-B14F-4D97-AF65-F5344CB8AC3E}">
        <p14:creationId xmlns:p14="http://schemas.microsoft.com/office/powerpoint/2010/main" val="29564439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1F8FA2-A894-E44E-5E9E-4D68135ED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větný přízvuk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A7FC45-518D-BC1F-A38A-013D485E3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zvuková prominence některých slov ve výpovědi (většinou zesílením)</a:t>
            </a:r>
          </a:p>
          <a:p>
            <a:r>
              <a:rPr lang="cs-CZ" dirty="0"/>
              <a:t>někdy naznačuje hranici promluvového úseku, někdy je zdůraznění motivováno významově (upozornění na určitou část sdělení), dáno navyklým stereotypem mluvy mluvčího, …</a:t>
            </a:r>
          </a:p>
          <a:p>
            <a:r>
              <a:rPr lang="cs-CZ" dirty="0"/>
              <a:t>posluchač např. snadno může zaměnit opravdovou prominenci zvukovou za prominenci významovou</a:t>
            </a:r>
          </a:p>
          <a:p>
            <a:pPr lvl="1"/>
            <a:r>
              <a:rPr lang="cs-CZ" i="1" dirty="0"/>
              <a:t>Budu velice rád, když přijdete.</a:t>
            </a:r>
            <a:r>
              <a:rPr lang="cs-CZ" dirty="0"/>
              <a:t> – </a:t>
            </a:r>
            <a:r>
              <a:rPr lang="cs-CZ" i="1" dirty="0"/>
              <a:t>velice</a:t>
            </a:r>
            <a:r>
              <a:rPr lang="cs-CZ" dirty="0"/>
              <a:t> označí za prominentní pro jeho obsah bez uvědomí, zda bylo reálně zdůrazněno také zvukově</a:t>
            </a:r>
          </a:p>
        </p:txBody>
      </p:sp>
    </p:spTree>
    <p:extLst>
      <p:ext uri="{BB962C8B-B14F-4D97-AF65-F5344CB8AC3E}">
        <p14:creationId xmlns:p14="http://schemas.microsoft.com/office/powerpoint/2010/main" val="237707260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1F8FA2-A894-E44E-5E9E-4D68135ED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větný přízvuk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A7FC45-518D-BC1F-A38A-013D485E3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zvuková prominence některých slov ve výpovědi (většinou zesílením)</a:t>
            </a:r>
          </a:p>
          <a:p>
            <a:r>
              <a:rPr lang="cs-CZ" dirty="0"/>
              <a:t>někdy naznačuje hranici promluvového úseku, někdy je zdůraznění motivováno významově (upozornění na určitou část sdělení), dáno navyklým stereotypem mluvy mluvčího, …</a:t>
            </a:r>
          </a:p>
          <a:p>
            <a:r>
              <a:rPr lang="cs-CZ" dirty="0"/>
              <a:t>posluchač např. snadno může zaměnit opravdovou prominenci zvukovou za prominenci významovou</a:t>
            </a:r>
          </a:p>
          <a:p>
            <a:pPr lvl="1"/>
            <a:r>
              <a:rPr lang="cs-CZ" i="1" dirty="0"/>
              <a:t>Budu velice rád, když přijdete.</a:t>
            </a:r>
            <a:r>
              <a:rPr lang="cs-CZ" dirty="0"/>
              <a:t> – </a:t>
            </a:r>
            <a:r>
              <a:rPr lang="cs-CZ" i="1" dirty="0"/>
              <a:t>velice</a:t>
            </a:r>
            <a:r>
              <a:rPr lang="cs-CZ" dirty="0"/>
              <a:t> označí za prominentní pro jeho obsah bez uvědomí, zda bylo reálně zdůrazněno také zvukově</a:t>
            </a:r>
          </a:p>
          <a:p>
            <a:r>
              <a:rPr lang="cs-CZ" dirty="0"/>
              <a:t>tradičně: každá věta obsahuje jednu výraznou prominenci</a:t>
            </a:r>
          </a:p>
          <a:p>
            <a:pPr lvl="1"/>
            <a:r>
              <a:rPr lang="cs-CZ" dirty="0"/>
              <a:t>nejčastěji na posledním taktu</a:t>
            </a:r>
          </a:p>
        </p:txBody>
      </p:sp>
    </p:spTree>
    <p:extLst>
      <p:ext uri="{BB962C8B-B14F-4D97-AF65-F5344CB8AC3E}">
        <p14:creationId xmlns:p14="http://schemas.microsoft.com/office/powerpoint/2010/main" val="12617077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4F5BD3-E4DF-CF5A-AE76-821B9F678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větný přízvuk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259CAA-32A4-69C7-B3B0-A98C0DAE1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16920" cy="4351338"/>
          </a:xfrm>
        </p:spPr>
        <p:txBody>
          <a:bodyPr/>
          <a:lstStyle/>
          <a:p>
            <a:r>
              <a:rPr lang="cs-CZ" dirty="0"/>
              <a:t>v češtině obvykle tři typy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1218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4F5BD3-E4DF-CF5A-AE76-821B9F678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větný přízvuk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259CAA-32A4-69C7-B3B0-A98C0DAE1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16920" cy="4351338"/>
          </a:xfrm>
        </p:spPr>
        <p:txBody>
          <a:bodyPr/>
          <a:lstStyle/>
          <a:p>
            <a:r>
              <a:rPr lang="cs-CZ" dirty="0"/>
              <a:t>v češtině obvykle tři typy</a:t>
            </a:r>
          </a:p>
          <a:p>
            <a:r>
              <a:rPr lang="cs-CZ" dirty="0"/>
              <a:t>a) poziční přízvuk</a:t>
            </a:r>
          </a:p>
          <a:p>
            <a:pPr lvl="1"/>
            <a:r>
              <a:rPr lang="cs-CZ" dirty="0"/>
              <a:t>zdůraznění slova v závislosti na jeho pozici = poslední, popř. první a poslední takt</a:t>
            </a:r>
          </a:p>
          <a:p>
            <a:pPr lvl="1"/>
            <a:r>
              <a:rPr lang="cs-CZ" dirty="0"/>
              <a:t>automatické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2921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4F5BD3-E4DF-CF5A-AE76-821B9F678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větný přízvuk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259CAA-32A4-69C7-B3B0-A98C0DAE1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16920" cy="4351338"/>
          </a:xfrm>
        </p:spPr>
        <p:txBody>
          <a:bodyPr/>
          <a:lstStyle/>
          <a:p>
            <a:r>
              <a:rPr lang="cs-CZ" dirty="0"/>
              <a:t>v češtině obvykle tři typy</a:t>
            </a:r>
          </a:p>
          <a:p>
            <a:r>
              <a:rPr lang="cs-CZ" dirty="0"/>
              <a:t>a) poziční přízvuk</a:t>
            </a:r>
          </a:p>
          <a:p>
            <a:pPr lvl="1"/>
            <a:r>
              <a:rPr lang="cs-CZ" dirty="0"/>
              <a:t>zdůraznění slova v závislosti na jeho pozici = poslední, popř. první a poslední takt</a:t>
            </a:r>
          </a:p>
          <a:p>
            <a:pPr lvl="1"/>
            <a:r>
              <a:rPr lang="cs-CZ" dirty="0"/>
              <a:t>automatické</a:t>
            </a:r>
          </a:p>
          <a:p>
            <a:r>
              <a:rPr lang="cs-CZ" dirty="0"/>
              <a:t>b) významový přízvuk</a:t>
            </a:r>
          </a:p>
          <a:p>
            <a:pPr lvl="1"/>
            <a:r>
              <a:rPr lang="cs-CZ" dirty="0"/>
              <a:t>zdůraznění významově důležitého slova (např. superlativy, emočně zabarvená)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003903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4F5BD3-E4DF-CF5A-AE76-821B9F678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větný přízvuk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259CAA-32A4-69C7-B3B0-A98C0DAE1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16920" cy="4351338"/>
          </a:xfrm>
        </p:spPr>
        <p:txBody>
          <a:bodyPr/>
          <a:lstStyle/>
          <a:p>
            <a:r>
              <a:rPr lang="cs-CZ" dirty="0"/>
              <a:t>v češtině obvykle tři typy</a:t>
            </a:r>
          </a:p>
          <a:p>
            <a:r>
              <a:rPr lang="cs-CZ" dirty="0"/>
              <a:t>a) poziční přízvuk</a:t>
            </a:r>
          </a:p>
          <a:p>
            <a:pPr lvl="1"/>
            <a:r>
              <a:rPr lang="cs-CZ" dirty="0"/>
              <a:t>zdůraznění slova v závislosti na jeho pozici = poslední, popř. první a poslední takt</a:t>
            </a:r>
          </a:p>
          <a:p>
            <a:pPr lvl="1"/>
            <a:r>
              <a:rPr lang="cs-CZ" dirty="0"/>
              <a:t>automatické</a:t>
            </a:r>
          </a:p>
          <a:p>
            <a:r>
              <a:rPr lang="cs-CZ" dirty="0"/>
              <a:t>b) významový přízvuk</a:t>
            </a:r>
          </a:p>
          <a:p>
            <a:pPr lvl="1"/>
            <a:r>
              <a:rPr lang="cs-CZ" dirty="0"/>
              <a:t>zdůraznění významově důležitého slova (např. superlativy, emočně zabarvená)</a:t>
            </a:r>
          </a:p>
          <a:p>
            <a:r>
              <a:rPr lang="cs-CZ" dirty="0"/>
              <a:t>c) </a:t>
            </a:r>
            <a:r>
              <a:rPr lang="cs-CZ" b="1" dirty="0"/>
              <a:t>kontextový přízvuk</a:t>
            </a:r>
          </a:p>
          <a:p>
            <a:pPr lvl="1"/>
            <a:r>
              <a:rPr lang="cs-CZ" dirty="0"/>
              <a:t>vyjádření návaznosti mezi částmi textu</a:t>
            </a:r>
          </a:p>
          <a:p>
            <a:pPr lvl="1"/>
            <a:r>
              <a:rPr lang="en-GB" dirty="0" err="1">
                <a:effectLst/>
                <a:latin typeface="Calibri "/>
                <a:ea typeface="Calibri" panose="020F0502020204030204" pitchFamily="34" charset="0"/>
              </a:rPr>
              <a:t>chybné</a:t>
            </a:r>
            <a:r>
              <a:rPr lang="en-GB" dirty="0">
                <a:effectLst/>
                <a:latin typeface="Calibri "/>
                <a:ea typeface="Calibri" panose="020F0502020204030204" pitchFamily="34" charset="0"/>
              </a:rPr>
              <a:t> </a:t>
            </a:r>
            <a:r>
              <a:rPr lang="en-GB" dirty="0" err="1">
                <a:effectLst/>
                <a:latin typeface="Calibri "/>
                <a:ea typeface="Calibri" panose="020F0502020204030204" pitchFamily="34" charset="0"/>
              </a:rPr>
              <a:t>užití</a:t>
            </a:r>
            <a:r>
              <a:rPr lang="en-GB" dirty="0">
                <a:effectLst/>
                <a:latin typeface="Calibri "/>
                <a:ea typeface="Calibri" panose="020F0502020204030204" pitchFamily="34" charset="0"/>
              </a:rPr>
              <a:t> </a:t>
            </a:r>
            <a:r>
              <a:rPr lang="en-GB" dirty="0" err="1">
                <a:effectLst/>
                <a:latin typeface="Calibri "/>
                <a:ea typeface="Calibri" panose="020F0502020204030204" pitchFamily="34" charset="0"/>
              </a:rPr>
              <a:t>bývá</a:t>
            </a:r>
            <a:r>
              <a:rPr lang="en-GB" dirty="0">
                <a:effectLst/>
                <a:latin typeface="Calibri "/>
                <a:ea typeface="Calibri" panose="020F0502020204030204" pitchFamily="34" charset="0"/>
              </a:rPr>
              <a:t> </a:t>
            </a:r>
            <a:r>
              <a:rPr lang="en-GB" dirty="0" err="1">
                <a:effectLst/>
                <a:latin typeface="Calibri "/>
                <a:ea typeface="Calibri" panose="020F0502020204030204" pitchFamily="34" charset="0"/>
              </a:rPr>
              <a:t>pociťováno</a:t>
            </a:r>
            <a:r>
              <a:rPr lang="en-GB" dirty="0">
                <a:effectLst/>
                <a:latin typeface="Calibri "/>
                <a:ea typeface="Calibri" panose="020F0502020204030204" pitchFamily="34" charset="0"/>
              </a:rPr>
              <a:t> </a:t>
            </a:r>
            <a:r>
              <a:rPr lang="en-GB" dirty="0" err="1">
                <a:effectLst/>
                <a:latin typeface="Calibri "/>
                <a:ea typeface="Calibri" panose="020F0502020204030204" pitchFamily="34" charset="0"/>
              </a:rPr>
              <a:t>jako</a:t>
            </a:r>
            <a:r>
              <a:rPr lang="en-GB" dirty="0">
                <a:effectLst/>
                <a:latin typeface="Calibri "/>
                <a:ea typeface="Calibri" panose="020F0502020204030204" pitchFamily="34" charset="0"/>
              </a:rPr>
              <a:t> </a:t>
            </a:r>
            <a:r>
              <a:rPr lang="en-GB" dirty="0" err="1">
                <a:effectLst/>
                <a:latin typeface="Calibri "/>
                <a:ea typeface="Calibri" panose="020F0502020204030204" pitchFamily="34" charset="0"/>
              </a:rPr>
              <a:t>komunikační</a:t>
            </a:r>
            <a:r>
              <a:rPr lang="en-GB" dirty="0">
                <a:effectLst/>
                <a:latin typeface="Calibri "/>
                <a:ea typeface="Calibri" panose="020F0502020204030204" pitchFamily="34" charset="0"/>
              </a:rPr>
              <a:t> </a:t>
            </a:r>
            <a:r>
              <a:rPr lang="en-GB" dirty="0" err="1">
                <a:effectLst/>
                <a:latin typeface="Calibri "/>
                <a:ea typeface="Calibri" panose="020F0502020204030204" pitchFamily="34" charset="0"/>
              </a:rPr>
              <a:t>omyl</a:t>
            </a:r>
            <a:endParaRPr lang="en-GB" dirty="0">
              <a:latin typeface="Calibri "/>
            </a:endParaRP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54612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27F374-F18E-58BF-FDA2-155EBE57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kontextový větný přízvuk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7F4EAD-D1F0-56EF-4129-131B592DF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</a:pP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činíme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předpoklady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buď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o </a:t>
            </a: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obsahu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předcházejícího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kontextu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cs-CZ" sz="30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en-GB" sz="30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0915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27F374-F18E-58BF-FDA2-155EBE57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kontextový větný přízvuk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7F4EAD-D1F0-56EF-4129-131B592DF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</a:pP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činíme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předpoklady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buď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o </a:t>
            </a: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obsahu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předcházejícího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kontextu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cs-CZ" sz="30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en-GB" sz="30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07000"/>
              </a:lnSpc>
              <a:buNone/>
            </a:pPr>
            <a:r>
              <a:rPr lang="en-GB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Lépe</a:t>
            </a:r>
            <a:r>
              <a:rPr lang="en-GB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si </a:t>
            </a:r>
            <a:r>
              <a:rPr lang="en-GB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vedli</a:t>
            </a:r>
            <a:r>
              <a:rPr lang="en-GB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naši</a:t>
            </a:r>
            <a:r>
              <a:rPr lang="en-GB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TENISTÉ.</a:t>
            </a:r>
            <a:r>
              <a:rPr lang="cs-CZ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cs-CZ" sz="3000" i="1" dirty="0"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07000"/>
              </a:lnSpc>
            </a:pPr>
            <a:r>
              <a:rPr lang="en-GB" sz="26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předcházela</a:t>
            </a:r>
            <a:r>
              <a:rPr lang="en-GB" sz="26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informace</a:t>
            </a:r>
            <a:r>
              <a:rPr lang="en-GB" sz="26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o </a:t>
            </a:r>
            <a:r>
              <a:rPr lang="en-GB" sz="26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jiném</a:t>
            </a:r>
            <a:r>
              <a:rPr lang="en-GB" sz="26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sportu</a:t>
            </a:r>
            <a:endParaRPr lang="cs-CZ" sz="26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07000"/>
              </a:lnSpc>
            </a:pPr>
            <a:endParaRPr lang="en-GB" sz="26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3471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27F374-F18E-58BF-FDA2-155EBE57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kontextový větný přízvuk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7F4EAD-D1F0-56EF-4129-131B592DF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</a:pP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činíme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předpoklady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buď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o </a:t>
            </a: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obsahu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předcházejícího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kontextu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cs-CZ" sz="30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en-GB" sz="30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07000"/>
              </a:lnSpc>
              <a:buNone/>
            </a:pPr>
            <a:r>
              <a:rPr lang="en-GB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Lépe</a:t>
            </a:r>
            <a:r>
              <a:rPr lang="en-GB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si </a:t>
            </a:r>
            <a:r>
              <a:rPr lang="en-GB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vedli</a:t>
            </a:r>
            <a:r>
              <a:rPr lang="en-GB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naši</a:t>
            </a:r>
            <a:r>
              <a:rPr lang="en-GB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TENISTÉ.</a:t>
            </a:r>
            <a:r>
              <a:rPr lang="cs-CZ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cs-CZ" sz="3000" i="1" dirty="0"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07000"/>
              </a:lnSpc>
            </a:pPr>
            <a:r>
              <a:rPr lang="en-GB" sz="26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předcházela</a:t>
            </a:r>
            <a:r>
              <a:rPr lang="en-GB" sz="26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informace</a:t>
            </a:r>
            <a:r>
              <a:rPr lang="en-GB" sz="26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o </a:t>
            </a:r>
            <a:r>
              <a:rPr lang="en-GB" sz="26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jiném</a:t>
            </a:r>
            <a:r>
              <a:rPr lang="en-GB" sz="26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sportu</a:t>
            </a:r>
            <a:endParaRPr lang="cs-CZ" sz="26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07000"/>
              </a:lnSpc>
            </a:pPr>
            <a:endParaRPr lang="en-GB" sz="26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07000"/>
              </a:lnSpc>
              <a:buNone/>
            </a:pPr>
            <a:r>
              <a:rPr lang="en-GB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Lépe</a:t>
            </a:r>
            <a:r>
              <a:rPr lang="en-GB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si </a:t>
            </a:r>
            <a:r>
              <a:rPr lang="en-GB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vedli</a:t>
            </a:r>
            <a:r>
              <a:rPr lang="en-GB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NAŠI </a:t>
            </a:r>
            <a:r>
              <a:rPr lang="en-GB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tenisté</a:t>
            </a:r>
            <a:r>
              <a:rPr lang="en-GB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cs-CZ" sz="3000" i="1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07000"/>
              </a:lnSpc>
            </a:pPr>
            <a:r>
              <a:rPr lang="en-GB" sz="26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předcházela</a:t>
            </a:r>
            <a:r>
              <a:rPr lang="en-GB" sz="26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informace</a:t>
            </a:r>
            <a:r>
              <a:rPr lang="en-GB" sz="26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o </a:t>
            </a:r>
            <a:r>
              <a:rPr lang="en-GB" sz="26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výsledku</a:t>
            </a:r>
            <a:r>
              <a:rPr lang="en-GB" sz="26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tenistů</a:t>
            </a:r>
            <a:r>
              <a:rPr lang="en-GB" sz="26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z </a:t>
            </a:r>
            <a:r>
              <a:rPr lang="en-GB" sz="26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jiné</a:t>
            </a:r>
            <a:r>
              <a:rPr lang="en-GB" sz="26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země</a:t>
            </a:r>
            <a:endParaRPr lang="en-GB" sz="26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903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76FE4FA8-87D8-4219-7531-5594598518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872" y="470896"/>
            <a:ext cx="9216256" cy="5916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48335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446ACA-01E4-EE98-BB47-04AEBC696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kontextový větný přízvuk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4DB9B9-D931-6C64-CF2A-2B125058F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</a:pP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anebo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o </a:t>
            </a: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nadcházejícím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kontextu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pokračování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s-CZ" sz="30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en-GB" sz="30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67110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446ACA-01E4-EE98-BB47-04AEBC696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kontextový větný přízvuk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4DB9B9-D931-6C64-CF2A-2B125058F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</a:pP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anebo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o </a:t>
            </a: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nadcházejícím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kontextu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pokračování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s-CZ" sz="30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en-GB" sz="30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07000"/>
              </a:lnSpc>
              <a:buNone/>
            </a:pP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Na</a:t>
            </a:r>
            <a:r>
              <a:rPr lang="de-DE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konferenci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vystoupili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nejen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naši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zkušení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PEDAGOGOVÉ /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ale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také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…</a:t>
            </a:r>
            <a:r>
              <a:rPr lang="de-DE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GB" sz="30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07000"/>
              </a:lnSpc>
            </a:pPr>
            <a:r>
              <a:rPr lang="de-DE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např</a:t>
            </a:r>
            <a:r>
              <a:rPr lang="de-DE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. 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odborníci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z 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praxe</a:t>
            </a:r>
            <a:endParaRPr lang="cs-CZ" sz="3000" i="1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07000"/>
              </a:lnSpc>
            </a:pPr>
            <a:endParaRPr lang="en-GB" sz="30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00183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446ACA-01E4-EE98-BB47-04AEBC696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kontextový větný přízvuk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4DB9B9-D931-6C64-CF2A-2B125058F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</a:pP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anebo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o </a:t>
            </a: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nadcházejícím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kontextu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pokračování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s-CZ" sz="30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en-GB" sz="30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07000"/>
              </a:lnSpc>
              <a:buNone/>
            </a:pP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Na</a:t>
            </a:r>
            <a:r>
              <a:rPr lang="de-DE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konferenci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vystoupili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nejen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naši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zkušení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PEDAGOGOVÉ /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ale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také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…</a:t>
            </a:r>
            <a:r>
              <a:rPr lang="de-DE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GB" sz="30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07000"/>
              </a:lnSpc>
            </a:pPr>
            <a:r>
              <a:rPr lang="de-DE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např</a:t>
            </a:r>
            <a:r>
              <a:rPr lang="de-DE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. 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odborníci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z 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praxe</a:t>
            </a:r>
            <a:endParaRPr lang="cs-CZ" sz="3000" i="1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07000"/>
              </a:lnSpc>
            </a:pPr>
            <a:endParaRPr lang="en-GB" sz="30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07000"/>
              </a:lnSpc>
              <a:buNone/>
            </a:pP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Na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konferenci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vystoupili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nejen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naši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ZKUŠENÍ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pedagogové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/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ale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také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…</a:t>
            </a:r>
            <a:r>
              <a:rPr lang="de-DE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GB" sz="30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07000"/>
              </a:lnSpc>
            </a:pPr>
            <a:r>
              <a:rPr lang="de-DE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např</a:t>
            </a:r>
            <a:r>
              <a:rPr lang="de-DE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čerství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absolventi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pedagogických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škol</a:t>
            </a:r>
            <a:endParaRPr lang="cs-CZ" sz="3000" i="1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07000"/>
              </a:lnSpc>
            </a:pPr>
            <a:endParaRPr lang="en-GB" sz="30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41211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446ACA-01E4-EE98-BB47-04AEBC696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kontextový větný přízvuk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4DB9B9-D931-6C64-CF2A-2B125058F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</a:pP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anebo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o </a:t>
            </a: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nadcházejícím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kontextu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GB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pokračování</a:t>
            </a:r>
            <a:r>
              <a:rPr lang="en-GB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s-CZ" sz="30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en-GB" sz="30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07000"/>
              </a:lnSpc>
              <a:buNone/>
            </a:pP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Na</a:t>
            </a:r>
            <a:r>
              <a:rPr lang="de-DE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konferenci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vystoupili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nejen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naši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zkušení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PEDAGOGOVÉ /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ale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také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…</a:t>
            </a:r>
            <a:r>
              <a:rPr lang="de-DE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GB" sz="30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07000"/>
              </a:lnSpc>
            </a:pPr>
            <a:r>
              <a:rPr lang="de-DE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např</a:t>
            </a:r>
            <a:r>
              <a:rPr lang="de-DE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. 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odborníci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z 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praxe</a:t>
            </a:r>
            <a:endParaRPr lang="cs-CZ" sz="3000" i="1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07000"/>
              </a:lnSpc>
            </a:pPr>
            <a:endParaRPr lang="en-GB" sz="30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07000"/>
              </a:lnSpc>
              <a:buNone/>
            </a:pP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Na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konferenci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vystoupili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nejen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naši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ZKUŠENÍ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pedagogové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/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ale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také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…</a:t>
            </a:r>
            <a:r>
              <a:rPr lang="de-DE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GB" sz="30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07000"/>
              </a:lnSpc>
            </a:pPr>
            <a:r>
              <a:rPr lang="de-DE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např</a:t>
            </a:r>
            <a:r>
              <a:rPr lang="de-DE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čerství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absolventi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pedagogických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škol</a:t>
            </a:r>
            <a:endParaRPr lang="cs-CZ" sz="3000" i="1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07000"/>
              </a:lnSpc>
            </a:pPr>
            <a:endParaRPr lang="en-GB" sz="30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07000"/>
              </a:lnSpc>
              <a:buNone/>
            </a:pP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Na</a:t>
            </a:r>
            <a:r>
              <a:rPr lang="de-DE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konferenci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vystoupili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nejen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NAŠI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zkušení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pedagogové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/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ale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také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…</a:t>
            </a:r>
            <a:r>
              <a:rPr lang="de-DE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GB" sz="30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07000"/>
              </a:lnSpc>
              <a:spcAft>
                <a:spcPts val="800"/>
              </a:spcAft>
            </a:pPr>
            <a:r>
              <a:rPr lang="de-DE" sz="30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např</a:t>
            </a:r>
            <a:r>
              <a:rPr lang="de-DE" sz="30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. 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zahraniční</a:t>
            </a:r>
            <a:r>
              <a:rPr lang="de-DE" sz="30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0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odborníci</a:t>
            </a:r>
            <a:endParaRPr lang="en-GB" sz="30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750516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24F36B-CC4A-83AE-C83E-15490A3C7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kontextový větný přízvuk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597875-F814-BDEB-23B2-2962AB996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Calibri "/>
              </a:rPr>
              <a:t>pokud jediný prostředek prominence (např. kromě slovosledu) – je závazný</a:t>
            </a:r>
          </a:p>
          <a:p>
            <a:endParaRPr lang="cs-CZ" dirty="0">
              <a:latin typeface="Calibri "/>
            </a:endParaRPr>
          </a:p>
          <a:p>
            <a:pPr marL="0" indent="0">
              <a:buNone/>
            </a:pPr>
            <a:r>
              <a:rPr lang="cs-CZ" dirty="0">
                <a:latin typeface="Calibri "/>
              </a:rPr>
              <a:t>+ není-li na posledním taktu úseku </a:t>
            </a:r>
            <a:r>
              <a:rPr lang="cs-CZ" dirty="0">
                <a:latin typeface="Calibri "/>
                <a:sym typeface="Wingdings" panose="05000000000000000000" pitchFamily="2" charset="2"/>
              </a:rPr>
              <a:t> signál záměrné návaznosti na širší kontext (předcházející)</a:t>
            </a:r>
          </a:p>
          <a:p>
            <a:pPr marL="0" indent="0">
              <a:buNone/>
            </a:pPr>
            <a:endParaRPr lang="cs-CZ" dirty="0">
              <a:latin typeface="Calibri "/>
              <a:sym typeface="Wingdings" panose="05000000000000000000" pitchFamily="2" charset="2"/>
            </a:endParaRPr>
          </a:p>
          <a:p>
            <a:endParaRPr lang="cs-CZ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1281387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24F36B-CC4A-83AE-C83E-15490A3C7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kontextový větný přízvuk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597875-F814-BDEB-23B2-2962AB996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Calibri "/>
              </a:rPr>
              <a:t>pokud jediný prostředek prominence (např. kromě slovosledu) – je závazný</a:t>
            </a:r>
          </a:p>
          <a:p>
            <a:pPr marL="0" indent="0">
              <a:buNone/>
            </a:pPr>
            <a:r>
              <a:rPr lang="cs-CZ" dirty="0">
                <a:latin typeface="Calibri "/>
              </a:rPr>
              <a:t>+ není-li na posledním taktu úseku </a:t>
            </a:r>
            <a:r>
              <a:rPr lang="cs-CZ" dirty="0">
                <a:latin typeface="Calibri "/>
                <a:sym typeface="Wingdings" panose="05000000000000000000" pitchFamily="2" charset="2"/>
              </a:rPr>
              <a:t> signál záměrné návaznosti na širší kontext (předcházející)</a:t>
            </a:r>
          </a:p>
          <a:p>
            <a:pPr marL="0" indent="0">
              <a:buNone/>
            </a:pPr>
            <a:endParaRPr lang="cs-CZ" dirty="0">
              <a:latin typeface="Calibri "/>
              <a:sym typeface="Wingdings" panose="05000000000000000000" pitchFamily="2" charset="2"/>
            </a:endParaRPr>
          </a:p>
          <a:p>
            <a:pPr lvl="1">
              <a:lnSpc>
                <a:spcPct val="107000"/>
              </a:lnSpc>
            </a:pPr>
            <a:r>
              <a:rPr lang="de-DE" sz="26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Dnes</a:t>
            </a:r>
            <a:r>
              <a:rPr lang="de-DE" sz="26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6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odpoledne</a:t>
            </a:r>
            <a:r>
              <a:rPr lang="de-DE" sz="26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6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půjdeme</a:t>
            </a:r>
            <a:r>
              <a:rPr lang="de-DE" sz="26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DO KINA.</a:t>
            </a:r>
            <a:r>
              <a:rPr lang="cs-CZ" sz="26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cs-CZ" sz="2600" dirty="0"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(neutrální)</a:t>
            </a:r>
            <a:endParaRPr lang="en-GB" sz="26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</a:pPr>
            <a:r>
              <a:rPr lang="de-DE" sz="26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Dnes</a:t>
            </a:r>
            <a:r>
              <a:rPr lang="de-DE" sz="26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6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odpoledne</a:t>
            </a:r>
            <a:r>
              <a:rPr lang="de-DE" sz="26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PŮJDEME do </a:t>
            </a:r>
            <a:r>
              <a:rPr lang="de-DE" sz="26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kina</a:t>
            </a:r>
            <a:r>
              <a:rPr lang="de-DE" sz="26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de-DE" sz="26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de-DE" sz="26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vyvracíme</a:t>
            </a:r>
            <a:r>
              <a:rPr lang="de-DE" sz="26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6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pochybnost</a:t>
            </a:r>
            <a:r>
              <a:rPr lang="de-DE" sz="26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GB" sz="26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</a:pPr>
            <a:r>
              <a:rPr lang="de-DE" sz="26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Dnes</a:t>
            </a:r>
            <a:r>
              <a:rPr lang="de-DE" sz="26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ODPOLEDNE </a:t>
            </a:r>
            <a:r>
              <a:rPr lang="de-DE" sz="26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půjdeme</a:t>
            </a:r>
            <a:r>
              <a:rPr lang="de-DE" sz="26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do </a:t>
            </a:r>
            <a:r>
              <a:rPr lang="de-DE" sz="26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kina</a:t>
            </a:r>
            <a:r>
              <a:rPr lang="de-DE" sz="26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de-DE" sz="26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de-DE" sz="26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upřesňujeme</a:t>
            </a:r>
            <a:r>
              <a:rPr lang="de-DE" sz="26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6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dobu</a:t>
            </a:r>
            <a:r>
              <a:rPr lang="de-DE" sz="26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GB" sz="26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de-DE" sz="26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DNES </a:t>
            </a:r>
            <a:r>
              <a:rPr lang="de-DE" sz="26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odpoledne</a:t>
            </a:r>
            <a:r>
              <a:rPr lang="de-DE" sz="26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6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půjdeme</a:t>
            </a:r>
            <a:r>
              <a:rPr lang="de-DE" sz="26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do </a:t>
            </a:r>
            <a:r>
              <a:rPr lang="de-DE" sz="2600" i="1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kina</a:t>
            </a:r>
            <a:r>
              <a:rPr lang="de-DE" sz="2600" i="1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de-DE" sz="26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de-DE" sz="2600" dirty="0" err="1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upřesňujeme</a:t>
            </a:r>
            <a:r>
              <a:rPr lang="de-DE" sz="2600" dirty="0">
                <a:effectLst/>
                <a:latin typeface="Calibri "/>
                <a:ea typeface="Calibri" panose="020F0502020204030204" pitchFamily="34" charset="0"/>
                <a:cs typeface="Arial" panose="020B0604020202020204" pitchFamily="34" charset="0"/>
              </a:rPr>
              <a:t> den)</a:t>
            </a:r>
            <a:endParaRPr lang="en-GB" sz="2600" dirty="0">
              <a:effectLst/>
              <a:latin typeface="Calibri 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286604465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4C608F-3EED-A6E7-CB31-860BCF1B4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intonace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6DD687-B1F5-FDDA-6E61-CFE88F28F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změny ve výšce základního hlasivkového tónu = melodická změna hlasu</a:t>
            </a:r>
          </a:p>
        </p:txBody>
      </p:sp>
    </p:spTree>
    <p:extLst>
      <p:ext uri="{BB962C8B-B14F-4D97-AF65-F5344CB8AC3E}">
        <p14:creationId xmlns:p14="http://schemas.microsoft.com/office/powerpoint/2010/main" val="363327837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4C608F-3EED-A6E7-CB31-860BCF1B4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intonace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6DD687-B1F5-FDDA-6E61-CFE88F28F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změny ve výšce základního hlasivkového tónu = melodická změna hlasu</a:t>
            </a:r>
          </a:p>
          <a:p>
            <a:r>
              <a:rPr lang="cs-CZ" dirty="0"/>
              <a:t>čeština = intonační jazyk</a:t>
            </a:r>
          </a:p>
          <a:p>
            <a:pPr lvl="1"/>
            <a:r>
              <a:rPr lang="cs-CZ" dirty="0"/>
              <a:t>změny ve výšce tónu mají funkční využití až na suprasegmentální úrovni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59129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4C608F-3EED-A6E7-CB31-860BCF1B4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intonace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6DD687-B1F5-FDDA-6E61-CFE88F28F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změny ve výšce základního hlasivkového tónu = melodická změna hlasu</a:t>
            </a:r>
          </a:p>
          <a:p>
            <a:r>
              <a:rPr lang="cs-CZ" dirty="0"/>
              <a:t>čeština = intonační jazyk</a:t>
            </a:r>
          </a:p>
          <a:p>
            <a:pPr lvl="1"/>
            <a:r>
              <a:rPr lang="cs-CZ" dirty="0"/>
              <a:t>změny ve výšce tónu mají funkční využití až na suprasegmentální úrovni</a:t>
            </a:r>
          </a:p>
          <a:p>
            <a:pPr lvl="1"/>
            <a:endParaRPr lang="cs-CZ" dirty="0"/>
          </a:p>
          <a:p>
            <a:r>
              <a:rPr lang="cs-CZ" dirty="0"/>
              <a:t>podle intonace poznáme určitý typ věty</a:t>
            </a:r>
          </a:p>
          <a:p>
            <a:pPr lvl="1"/>
            <a:r>
              <a:rPr lang="cs-CZ" dirty="0"/>
              <a:t>ukončená/neukončená</a:t>
            </a:r>
          </a:p>
          <a:p>
            <a:pPr lvl="1"/>
            <a:r>
              <a:rPr lang="cs-CZ" dirty="0"/>
              <a:t>otázka/sdělení</a:t>
            </a:r>
          </a:p>
          <a:p>
            <a:pPr lvl="1"/>
            <a:r>
              <a:rPr lang="cs-CZ" dirty="0"/>
              <a:t>...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234464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48B035-EA6D-A973-7E30-D7FCF915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větná intonace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A826E7-624E-6196-DF18-BBF524118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8023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0BCBA1-6A7C-CEAE-B31F-E669A0EB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prozodie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53C3C8-E116-56B4-CCC5-771DA78B9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= souhrn suprasegmentálních vlastností zvukové stavby jazyka</a:t>
            </a:r>
          </a:p>
          <a:p>
            <a:pPr lvl="1"/>
            <a:r>
              <a:rPr lang="cs-CZ" dirty="0"/>
              <a:t>jednotku je třeba definovat komplexem zvukových charakteristik, málokdy stačí informace pouze o jedné</a:t>
            </a:r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47962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48B035-EA6D-A973-7E30-D7FCF915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větná intonace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A826E7-624E-6196-DF18-BBF524118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klesavá intonace (kadence) = citově neutrální oznamovací věty</a:t>
            </a:r>
          </a:p>
        </p:txBody>
      </p:sp>
    </p:spTree>
    <p:extLst>
      <p:ext uri="{BB962C8B-B14F-4D97-AF65-F5344CB8AC3E}">
        <p14:creationId xmlns:p14="http://schemas.microsoft.com/office/powerpoint/2010/main" val="224528370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48B035-EA6D-A973-7E30-D7FCF915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větná intonace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A826E7-624E-6196-DF18-BBF524118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klesavá intonace (kadence) = citově neutrální oznamovací věty</a:t>
            </a:r>
          </a:p>
          <a:p>
            <a:r>
              <a:rPr lang="cs-CZ" dirty="0"/>
              <a:t>stoupavá intonace (</a:t>
            </a:r>
            <a:r>
              <a:rPr lang="cs-CZ" dirty="0" err="1"/>
              <a:t>antikadence</a:t>
            </a:r>
            <a:r>
              <a:rPr lang="cs-CZ" dirty="0"/>
              <a:t>) = zjišťovací otázky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664377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48B035-EA6D-A973-7E30-D7FCF915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větná intonace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A826E7-624E-6196-DF18-BBF524118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klesavá intonace (kadence) = citově neutrální oznamovací věty</a:t>
            </a:r>
          </a:p>
          <a:p>
            <a:r>
              <a:rPr lang="cs-CZ" dirty="0"/>
              <a:t>stoupavá intonace (</a:t>
            </a:r>
            <a:r>
              <a:rPr lang="cs-CZ" dirty="0" err="1"/>
              <a:t>antikadence</a:t>
            </a:r>
            <a:r>
              <a:rPr lang="cs-CZ" dirty="0"/>
              <a:t>) = zjišťovací otázky</a:t>
            </a:r>
          </a:p>
          <a:p>
            <a:endParaRPr lang="cs-CZ" dirty="0"/>
          </a:p>
          <a:p>
            <a:r>
              <a:rPr lang="cs-CZ" dirty="0" err="1"/>
              <a:t>polokadence</a:t>
            </a:r>
            <a:r>
              <a:rPr lang="cs-CZ" dirty="0"/>
              <a:t> (nekoncová kadence) = signalizuje hranice nekoncových celků (promluvové úseky)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45870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B97938-B364-0D88-6DEC-DCAC9AEB2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prozodické (suprasegmentální) jednotky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37015A-0EE0-9BAD-0351-4F8723CB7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8055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87687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B97938-B364-0D88-6DEC-DCAC9AEB2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prozodické (suprasegmentální) jednotky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37015A-0EE0-9BAD-0351-4F8723CB7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8055"/>
          </a:xfrm>
        </p:spPr>
        <p:txBody>
          <a:bodyPr/>
          <a:lstStyle/>
          <a:p>
            <a:r>
              <a:rPr lang="cs-CZ" b="1" dirty="0"/>
              <a:t>slabika</a:t>
            </a:r>
            <a:r>
              <a:rPr lang="cs-CZ" dirty="0"/>
              <a:t> – sonoritní vrchol (jádro)</a:t>
            </a:r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186059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B97938-B364-0D88-6DEC-DCAC9AEB2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prozodické (suprasegmentální) jednotky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37015A-0EE0-9BAD-0351-4F8723CB7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8055"/>
          </a:xfrm>
        </p:spPr>
        <p:txBody>
          <a:bodyPr/>
          <a:lstStyle/>
          <a:p>
            <a:r>
              <a:rPr lang="cs-CZ" b="1" dirty="0"/>
              <a:t>slabika</a:t>
            </a:r>
            <a:r>
              <a:rPr lang="cs-CZ" dirty="0"/>
              <a:t> – sonoritní vrchol (jádro)</a:t>
            </a:r>
          </a:p>
          <a:p>
            <a:endParaRPr lang="cs-CZ" dirty="0"/>
          </a:p>
          <a:p>
            <a:r>
              <a:rPr lang="cs-CZ" b="1" dirty="0"/>
              <a:t>takt</a:t>
            </a:r>
            <a:r>
              <a:rPr lang="cs-CZ" dirty="0"/>
              <a:t> – skupina slabik s jednou přízvučnou slabikou</a:t>
            </a:r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735540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B97938-B364-0D88-6DEC-DCAC9AEB2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prozodické (suprasegmentální) jednotky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37015A-0EE0-9BAD-0351-4F8723CB7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8055"/>
          </a:xfrm>
        </p:spPr>
        <p:txBody>
          <a:bodyPr/>
          <a:lstStyle/>
          <a:p>
            <a:r>
              <a:rPr lang="cs-CZ" b="1" dirty="0"/>
              <a:t>slabika</a:t>
            </a:r>
            <a:r>
              <a:rPr lang="cs-CZ" dirty="0"/>
              <a:t> – sonoritní vrchol (jádro)</a:t>
            </a:r>
          </a:p>
          <a:p>
            <a:endParaRPr lang="cs-CZ" dirty="0"/>
          </a:p>
          <a:p>
            <a:r>
              <a:rPr lang="cs-CZ" b="1" dirty="0"/>
              <a:t>takt</a:t>
            </a:r>
            <a:r>
              <a:rPr lang="cs-CZ" dirty="0"/>
              <a:t> – skupina slabik s jednou přízvučnou slabikou</a:t>
            </a:r>
          </a:p>
          <a:p>
            <a:endParaRPr lang="cs-CZ" dirty="0"/>
          </a:p>
          <a:p>
            <a:r>
              <a:rPr lang="cs-CZ" b="1" dirty="0"/>
              <a:t>promluvový úsek </a:t>
            </a:r>
            <a:r>
              <a:rPr lang="cs-CZ" dirty="0"/>
              <a:t>– melodicky vyčleněná vyšší jednotka</a:t>
            </a:r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555788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B97938-B364-0D88-6DEC-DCAC9AEB2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prozodické (suprasegmentální) jednotky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37015A-0EE0-9BAD-0351-4F8723CB7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8055"/>
          </a:xfrm>
        </p:spPr>
        <p:txBody>
          <a:bodyPr/>
          <a:lstStyle/>
          <a:p>
            <a:r>
              <a:rPr lang="cs-CZ" b="1" dirty="0"/>
              <a:t>slabika</a:t>
            </a:r>
            <a:r>
              <a:rPr lang="cs-CZ" dirty="0"/>
              <a:t> – sonoritní vrchol (jádro)</a:t>
            </a:r>
          </a:p>
          <a:p>
            <a:endParaRPr lang="cs-CZ" dirty="0"/>
          </a:p>
          <a:p>
            <a:r>
              <a:rPr lang="cs-CZ" b="1" dirty="0"/>
              <a:t>takt</a:t>
            </a:r>
            <a:r>
              <a:rPr lang="cs-CZ" dirty="0"/>
              <a:t> – skupina slabik s jednou přízvučnou slabikou</a:t>
            </a:r>
          </a:p>
          <a:p>
            <a:endParaRPr lang="cs-CZ" dirty="0"/>
          </a:p>
          <a:p>
            <a:r>
              <a:rPr lang="cs-CZ" b="1" dirty="0"/>
              <a:t>promluvový úsek </a:t>
            </a:r>
            <a:r>
              <a:rPr lang="cs-CZ" dirty="0"/>
              <a:t>– melodicky vyčleněná vyšší jednotka</a:t>
            </a:r>
          </a:p>
          <a:p>
            <a:endParaRPr lang="cs-CZ" dirty="0"/>
          </a:p>
          <a:p>
            <a:r>
              <a:rPr lang="cs-CZ" b="1" dirty="0"/>
              <a:t>výpověď</a:t>
            </a:r>
            <a:r>
              <a:rPr lang="cs-CZ" dirty="0"/>
              <a:t> – korespondence s větou</a:t>
            </a:r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59719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B0EC36-30C2-BD71-DB7D-9343872D7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mluvní takt /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B1C67A-376F-70DD-2F89-290E74C43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= fonologické slovo = stopa = přízvukový takt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980970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B0EC36-30C2-BD71-DB7D-9343872D7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mluvní takt /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B1C67A-376F-70DD-2F89-290E74C43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= fonologické slovo = stopa = přízvukový takt</a:t>
            </a:r>
          </a:p>
          <a:p>
            <a:r>
              <a:rPr lang="cs-CZ" dirty="0"/>
              <a:t>skupina slabik s jedním slovním přízvukem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7663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0BCBA1-6A7C-CEAE-B31F-E669A0EB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prozodie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53C3C8-E116-56B4-CCC5-771DA78B9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= souhrn suprasegmentálních vlastností zvukové stavby jazyka</a:t>
            </a:r>
          </a:p>
          <a:p>
            <a:pPr lvl="1"/>
            <a:r>
              <a:rPr lang="cs-CZ" dirty="0"/>
              <a:t>jednotku je třeba definovat komplexem zvukových charakteristik, málokdy stačí informace pouze o jedné</a:t>
            </a:r>
          </a:p>
          <a:p>
            <a:r>
              <a:rPr lang="cs-CZ" b="1" dirty="0"/>
              <a:t>nejmenší stavební prozodická jednotka = slabika</a:t>
            </a:r>
          </a:p>
          <a:p>
            <a:r>
              <a:rPr lang="cs-CZ" dirty="0"/>
              <a:t>hierarchická struktura jednotek</a:t>
            </a:r>
          </a:p>
          <a:p>
            <a:r>
              <a:rPr lang="cs-CZ" dirty="0"/>
              <a:t>různé vymezování jednotek</a:t>
            </a:r>
          </a:p>
          <a:p>
            <a:pPr lvl="1"/>
            <a:r>
              <a:rPr lang="cs-CZ" dirty="0"/>
              <a:t>hláska – slabika – takt – promluvový úsek – výpověď – promluva </a:t>
            </a:r>
          </a:p>
          <a:p>
            <a:pPr lvl="1"/>
            <a:r>
              <a:rPr lang="cs-CZ" dirty="0"/>
              <a:t>segment – slabika – takt – prosodická fráze – promluva – replika </a:t>
            </a:r>
          </a:p>
          <a:p>
            <a:pPr lvl="1"/>
            <a:r>
              <a:rPr lang="cs-CZ" dirty="0"/>
              <a:t>…</a:t>
            </a:r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088719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B0EC36-30C2-BD71-DB7D-9343872D7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mluvní takt /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B1C67A-376F-70DD-2F89-290E74C43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= fonologické slovo = stopa = přízvukový takt</a:t>
            </a:r>
          </a:p>
          <a:p>
            <a:r>
              <a:rPr lang="cs-CZ" dirty="0"/>
              <a:t>skupina slabik s jedním slovním přízvukem</a:t>
            </a:r>
          </a:p>
          <a:p>
            <a:pPr lvl="1"/>
            <a:r>
              <a:rPr lang="cs-CZ" dirty="0"/>
              <a:t>přízvuk nemusí být vždy na začátku taktu – předklonky</a:t>
            </a:r>
          </a:p>
          <a:p>
            <a:pPr marL="457200" lvl="1" indent="0">
              <a:buNone/>
            </a:pPr>
            <a:r>
              <a:rPr lang="cs-CZ" i="1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	</a:t>
            </a:r>
            <a:r>
              <a:rPr lang="cs-CZ" i="1" dirty="0">
                <a:sym typeface="Wingdings" panose="05000000000000000000" pitchFamily="2" charset="2"/>
              </a:rPr>
              <a:t> ˈ Volal, / </a:t>
            </a:r>
            <a:r>
              <a:rPr lang="cs-CZ" b="1" i="1" dirty="0">
                <a:sym typeface="Wingdings" panose="05000000000000000000" pitchFamily="2" charset="2"/>
              </a:rPr>
              <a:t>že</a:t>
            </a:r>
            <a:r>
              <a:rPr lang="cs-CZ" i="1" dirty="0">
                <a:sym typeface="Wingdings" panose="05000000000000000000" pitchFamily="2" charset="2"/>
              </a:rPr>
              <a:t> ˈ nemusíme / ˈ čekat.</a:t>
            </a:r>
            <a:r>
              <a:rPr lang="cs-CZ" i="1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	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72627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B0EC36-30C2-BD71-DB7D-9343872D7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mluvní takt /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B1C67A-376F-70DD-2F89-290E74C43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= fonologické slovo = stopa = přízvukový takt</a:t>
            </a:r>
          </a:p>
          <a:p>
            <a:r>
              <a:rPr lang="cs-CZ" dirty="0"/>
              <a:t>skupina slabik s jedním slovním přízvukem</a:t>
            </a:r>
          </a:p>
          <a:p>
            <a:pPr lvl="1"/>
            <a:r>
              <a:rPr lang="cs-CZ" dirty="0"/>
              <a:t>přízvuk nemusí být vždy na začátku taktu – předklonky</a:t>
            </a:r>
          </a:p>
          <a:p>
            <a:pPr marL="457200" lvl="1" indent="0">
              <a:buNone/>
            </a:pPr>
            <a:r>
              <a:rPr lang="cs-CZ" i="1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	</a:t>
            </a:r>
            <a:r>
              <a:rPr lang="cs-CZ" i="1" dirty="0">
                <a:sym typeface="Wingdings" panose="05000000000000000000" pitchFamily="2" charset="2"/>
              </a:rPr>
              <a:t> ˈ Volal, / že ˈ nemusíme / ˈ čekat.</a:t>
            </a:r>
            <a:r>
              <a:rPr lang="cs-CZ" i="1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	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/>
          </a:p>
          <a:p>
            <a:r>
              <a:rPr lang="cs-CZ" dirty="0"/>
              <a:t>dvou- nebo víceslabičné slovo = 1 mluvní takt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06398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B0EC36-30C2-BD71-DB7D-9343872D7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mluvní takt /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B1C67A-376F-70DD-2F89-290E74C43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= fonologické slovo = stopa = přízvukový takt</a:t>
            </a:r>
          </a:p>
          <a:p>
            <a:r>
              <a:rPr lang="cs-CZ" dirty="0"/>
              <a:t>skupina slabik s jedním slovním přízvukem</a:t>
            </a:r>
          </a:p>
          <a:p>
            <a:pPr lvl="1"/>
            <a:r>
              <a:rPr lang="cs-CZ" dirty="0"/>
              <a:t>přízvuk nemusí být vždy na začátku taktu – předklonky</a:t>
            </a:r>
          </a:p>
          <a:p>
            <a:pPr marL="457200" lvl="1" indent="0">
              <a:buNone/>
            </a:pPr>
            <a:r>
              <a:rPr lang="cs-CZ" i="1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	</a:t>
            </a:r>
            <a:r>
              <a:rPr lang="cs-CZ" i="1" dirty="0">
                <a:sym typeface="Wingdings" panose="05000000000000000000" pitchFamily="2" charset="2"/>
              </a:rPr>
              <a:t> ˈ Volal, / že ˈ nemusíme / ˈ čekat.</a:t>
            </a:r>
            <a:r>
              <a:rPr lang="cs-CZ" i="1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	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/>
          </a:p>
          <a:p>
            <a:r>
              <a:rPr lang="cs-CZ" dirty="0"/>
              <a:t>dvou- nebo víceslabičné slovo = 1 mluvní takt</a:t>
            </a:r>
          </a:p>
          <a:p>
            <a:pPr lvl="1"/>
            <a:r>
              <a:rPr lang="cs-CZ" dirty="0"/>
              <a:t>platí i víceslabičné přeložky i pro vokalizované původně jednoslabičné!</a:t>
            </a:r>
          </a:p>
          <a:p>
            <a:pPr lvl="1"/>
            <a:r>
              <a:rPr lang="cs-CZ" dirty="0"/>
              <a:t>ˈpode ˈlesem, ˈbeze ˈstrachu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52659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B0EC36-30C2-BD71-DB7D-9343872D7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mluvní takt /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B1C67A-376F-70DD-2F89-290E74C43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= fonologické slovo = stopa = přízvukový takt</a:t>
            </a:r>
          </a:p>
          <a:p>
            <a:r>
              <a:rPr lang="cs-CZ" dirty="0"/>
              <a:t>skupina slabik s jedním slovním přízvukem</a:t>
            </a:r>
          </a:p>
          <a:p>
            <a:pPr lvl="1"/>
            <a:r>
              <a:rPr lang="cs-CZ" dirty="0"/>
              <a:t>přízvuk nemusí být vždy na začátku taktu – předklonky</a:t>
            </a:r>
          </a:p>
          <a:p>
            <a:pPr marL="457200" lvl="1" indent="0">
              <a:buNone/>
            </a:pPr>
            <a:r>
              <a:rPr lang="cs-CZ" i="1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	</a:t>
            </a:r>
            <a:r>
              <a:rPr lang="cs-CZ" i="1" dirty="0">
                <a:sym typeface="Wingdings" panose="05000000000000000000" pitchFamily="2" charset="2"/>
              </a:rPr>
              <a:t> ˈ Volal, / že ˈ nemusíme / ˈ čekat.</a:t>
            </a:r>
            <a:r>
              <a:rPr lang="cs-CZ" i="1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	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/>
          </a:p>
          <a:p>
            <a:r>
              <a:rPr lang="cs-CZ" dirty="0"/>
              <a:t>dvou- nebo víceslabičné slovo = 1 mluvní takt</a:t>
            </a:r>
          </a:p>
          <a:p>
            <a:pPr lvl="1"/>
            <a:r>
              <a:rPr lang="cs-CZ" dirty="0"/>
              <a:t>platí i víceslabičné přeložky i pro vokalizované původně jednoslabičné!</a:t>
            </a:r>
          </a:p>
          <a:p>
            <a:pPr lvl="1"/>
            <a:r>
              <a:rPr lang="cs-CZ" dirty="0"/>
              <a:t>ˈpode ˈlesem, ˈbeze ˈstrachu</a:t>
            </a:r>
          </a:p>
          <a:p>
            <a:r>
              <a:rPr lang="cs-CZ" dirty="0"/>
              <a:t>jednoslabičná slova = „problém“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282958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6B395A-AB6C-9AEC-4C26-D9692ACEA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jednoslabičná slova:</a:t>
            </a:r>
            <a:br>
              <a:rPr lang="cs-CZ" b="1" dirty="0"/>
            </a:br>
            <a:r>
              <a:rPr lang="cs-CZ" b="1" dirty="0"/>
              <a:t>předložky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B13C1A-ED2C-07F1-6541-36A3AEE24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pravá </a:t>
            </a:r>
            <a:r>
              <a:rPr lang="cs-CZ" b="1" dirty="0"/>
              <a:t>jednoslabičná předložka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b="1" dirty="0">
                <a:sym typeface="Wingdings" panose="05000000000000000000" pitchFamily="2" charset="2"/>
              </a:rPr>
              <a:t>připojení</a:t>
            </a:r>
            <a:r>
              <a:rPr lang="cs-CZ" dirty="0">
                <a:sym typeface="Wingdings" panose="05000000000000000000" pitchFamily="2" charset="2"/>
              </a:rPr>
              <a:t> k následujícímu slovu</a:t>
            </a:r>
          </a:p>
          <a:p>
            <a:pPr marL="457200" lvl="1" indent="0">
              <a:buNone/>
            </a:pPr>
            <a:endParaRPr 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4804034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6B395A-AB6C-9AEC-4C26-D9692ACEA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jednoslabičná slova:</a:t>
            </a:r>
            <a:br>
              <a:rPr lang="cs-CZ" b="1" dirty="0"/>
            </a:br>
            <a:r>
              <a:rPr lang="cs-CZ" b="1" dirty="0"/>
              <a:t>předložky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B13C1A-ED2C-07F1-6541-36A3AEE24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pravá </a:t>
            </a:r>
            <a:r>
              <a:rPr lang="cs-CZ" b="1" dirty="0"/>
              <a:t>jednoslabičná předložka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b="1" dirty="0">
                <a:sym typeface="Wingdings" panose="05000000000000000000" pitchFamily="2" charset="2"/>
              </a:rPr>
              <a:t>připojení</a:t>
            </a:r>
            <a:r>
              <a:rPr lang="cs-CZ" dirty="0">
                <a:sym typeface="Wingdings" panose="05000000000000000000" pitchFamily="2" charset="2"/>
              </a:rPr>
              <a:t> k následujícímu slovu</a:t>
            </a:r>
          </a:p>
          <a:p>
            <a:pPr lvl="1"/>
            <a:r>
              <a:rPr lang="cs-CZ" b="1" dirty="0">
                <a:sym typeface="Wingdings" panose="05000000000000000000" pitchFamily="2" charset="2"/>
              </a:rPr>
              <a:t>přízvuk na předložce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2850266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6B395A-AB6C-9AEC-4C26-D9692ACEA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jednoslabičná slova:</a:t>
            </a:r>
            <a:br>
              <a:rPr lang="cs-CZ" b="1" dirty="0"/>
            </a:br>
            <a:r>
              <a:rPr lang="cs-CZ" b="1" dirty="0"/>
              <a:t>předložky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B13C1A-ED2C-07F1-6541-36A3AEE24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pravá </a:t>
            </a:r>
            <a:r>
              <a:rPr lang="cs-CZ" b="1" dirty="0"/>
              <a:t>jednoslabičná předložka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b="1" dirty="0">
                <a:sym typeface="Wingdings" panose="05000000000000000000" pitchFamily="2" charset="2"/>
              </a:rPr>
              <a:t>připojení</a:t>
            </a:r>
            <a:r>
              <a:rPr lang="cs-CZ" dirty="0">
                <a:sym typeface="Wingdings" panose="05000000000000000000" pitchFamily="2" charset="2"/>
              </a:rPr>
              <a:t> k následujícímu slovu</a:t>
            </a:r>
          </a:p>
          <a:p>
            <a:pPr lvl="1"/>
            <a:r>
              <a:rPr lang="cs-CZ" b="1" dirty="0">
                <a:sym typeface="Wingdings" panose="05000000000000000000" pitchFamily="2" charset="2"/>
              </a:rPr>
              <a:t>přízvuk na předložce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i="1" dirty="0">
                <a:sym typeface="Wingdings" panose="05000000000000000000" pitchFamily="2" charset="2"/>
              </a:rPr>
              <a:t> ˈna stole		 ˈdo piva		 ˈbez vína</a:t>
            </a:r>
          </a:p>
          <a:p>
            <a:endParaRPr lang="cs-CZ" i="1" dirty="0">
              <a:sym typeface="Wingdings" panose="05000000000000000000" pitchFamily="2" charset="2"/>
            </a:endParaRPr>
          </a:p>
          <a:p>
            <a:pPr lvl="1"/>
            <a:endParaRPr 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9902090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6B395A-AB6C-9AEC-4C26-D9692ACEA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jednoslabičná slova:</a:t>
            </a:r>
            <a:br>
              <a:rPr lang="cs-CZ" b="1" dirty="0"/>
            </a:br>
            <a:r>
              <a:rPr lang="cs-CZ" b="1" dirty="0"/>
              <a:t>předložky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B13C1A-ED2C-07F1-6541-36A3AEE24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cs-CZ" dirty="0"/>
              <a:t>pravá </a:t>
            </a:r>
            <a:r>
              <a:rPr lang="cs-CZ" b="1" dirty="0"/>
              <a:t>jednoslabičná předložka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b="1" dirty="0">
                <a:sym typeface="Wingdings" panose="05000000000000000000" pitchFamily="2" charset="2"/>
              </a:rPr>
              <a:t>připojení</a:t>
            </a:r>
            <a:r>
              <a:rPr lang="cs-CZ" dirty="0">
                <a:sym typeface="Wingdings" panose="05000000000000000000" pitchFamily="2" charset="2"/>
              </a:rPr>
              <a:t> k následujícímu slovu</a:t>
            </a:r>
          </a:p>
          <a:p>
            <a:pPr lvl="1"/>
            <a:r>
              <a:rPr lang="cs-CZ" b="1" dirty="0">
                <a:sym typeface="Wingdings" panose="05000000000000000000" pitchFamily="2" charset="2"/>
              </a:rPr>
              <a:t>přízvuk na předložce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i="1" dirty="0">
                <a:sym typeface="Wingdings" panose="05000000000000000000" pitchFamily="2" charset="2"/>
              </a:rPr>
              <a:t> ˈna stole		 ˈdo piva		 ˈbez vína</a:t>
            </a:r>
          </a:p>
          <a:p>
            <a:endParaRPr lang="cs-CZ" i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r>
              <a:rPr lang="cs-CZ" b="1" dirty="0">
                <a:sym typeface="Wingdings" panose="05000000000000000000" pitchFamily="2" charset="2"/>
              </a:rPr>
              <a:t>bez přízvuku pokud</a:t>
            </a:r>
            <a:r>
              <a:rPr lang="cs-CZ" dirty="0">
                <a:sym typeface="Wingdings" panose="05000000000000000000" pitchFamily="2" charset="2"/>
              </a:rPr>
              <a:t>:</a:t>
            </a:r>
          </a:p>
          <a:p>
            <a:pPr lvl="1"/>
            <a:endParaRPr 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4439538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6B395A-AB6C-9AEC-4C26-D9692ACEA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jednoslabičná slova:</a:t>
            </a:r>
            <a:br>
              <a:rPr lang="cs-CZ" b="1" dirty="0"/>
            </a:br>
            <a:r>
              <a:rPr lang="cs-CZ" b="1" dirty="0"/>
              <a:t>předložky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B13C1A-ED2C-07F1-6541-36A3AEE24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cs-CZ" dirty="0"/>
              <a:t>pravá </a:t>
            </a:r>
            <a:r>
              <a:rPr lang="cs-CZ" b="1" dirty="0"/>
              <a:t>jednoslabičná předložka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b="1" dirty="0">
                <a:sym typeface="Wingdings" panose="05000000000000000000" pitchFamily="2" charset="2"/>
              </a:rPr>
              <a:t>připojení</a:t>
            </a:r>
            <a:r>
              <a:rPr lang="cs-CZ" dirty="0">
                <a:sym typeface="Wingdings" panose="05000000000000000000" pitchFamily="2" charset="2"/>
              </a:rPr>
              <a:t> k následujícímu slovu</a:t>
            </a:r>
          </a:p>
          <a:p>
            <a:pPr lvl="1"/>
            <a:r>
              <a:rPr lang="cs-CZ" b="1" dirty="0">
                <a:sym typeface="Wingdings" panose="05000000000000000000" pitchFamily="2" charset="2"/>
              </a:rPr>
              <a:t>přízvuk na předložce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i="1" dirty="0">
                <a:sym typeface="Wingdings" panose="05000000000000000000" pitchFamily="2" charset="2"/>
              </a:rPr>
              <a:t> ˈna stole		 ˈdo piva		 ˈbez vína</a:t>
            </a:r>
          </a:p>
          <a:p>
            <a:endParaRPr lang="cs-CZ" i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r>
              <a:rPr lang="cs-CZ" b="1" dirty="0">
                <a:sym typeface="Wingdings" panose="05000000000000000000" pitchFamily="2" charset="2"/>
              </a:rPr>
              <a:t>bez přízvuku pokud</a:t>
            </a:r>
            <a:r>
              <a:rPr lang="cs-CZ" dirty="0">
                <a:sym typeface="Wingdings" panose="05000000000000000000" pitchFamily="2" charset="2"/>
              </a:rPr>
              <a:t>: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po jednoslabičné předložce následuje příslovce</a:t>
            </a:r>
          </a:p>
          <a:p>
            <a:pPr marL="457200" lvl="1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i="1" dirty="0">
                <a:sym typeface="Wingdings" panose="05000000000000000000" pitchFamily="2" charset="2"/>
              </a:rPr>
              <a:t> ˈ přišel / za ˈvelmi / ˈzvláštních / ˈokolností</a:t>
            </a:r>
            <a:endParaRPr lang="cs-CZ" dirty="0">
              <a:sym typeface="Wingdings" panose="05000000000000000000" pitchFamily="2" charset="2"/>
            </a:endParaRPr>
          </a:p>
          <a:p>
            <a:pPr lvl="1"/>
            <a:endParaRPr 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1895349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6B395A-AB6C-9AEC-4C26-D9692ACEA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jednoslabičná slova:</a:t>
            </a:r>
            <a:br>
              <a:rPr lang="cs-CZ" b="1" dirty="0"/>
            </a:br>
            <a:r>
              <a:rPr lang="cs-CZ" b="1" dirty="0"/>
              <a:t>předložky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B13C1A-ED2C-07F1-6541-36A3AEE24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cs-CZ" dirty="0"/>
              <a:t>pravá </a:t>
            </a:r>
            <a:r>
              <a:rPr lang="cs-CZ" b="1" dirty="0"/>
              <a:t>jednoslabičná předložka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b="1" dirty="0">
                <a:sym typeface="Wingdings" panose="05000000000000000000" pitchFamily="2" charset="2"/>
              </a:rPr>
              <a:t>připojení</a:t>
            </a:r>
            <a:r>
              <a:rPr lang="cs-CZ" dirty="0">
                <a:sym typeface="Wingdings" panose="05000000000000000000" pitchFamily="2" charset="2"/>
              </a:rPr>
              <a:t> k následujícímu slovu</a:t>
            </a:r>
          </a:p>
          <a:p>
            <a:pPr lvl="1"/>
            <a:r>
              <a:rPr lang="cs-CZ" b="1" dirty="0">
                <a:sym typeface="Wingdings" panose="05000000000000000000" pitchFamily="2" charset="2"/>
              </a:rPr>
              <a:t>přízvuk na předložce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i="1" dirty="0">
                <a:sym typeface="Wingdings" panose="05000000000000000000" pitchFamily="2" charset="2"/>
              </a:rPr>
              <a:t> ˈna stole		 ˈdo piva		 ˈbez vína</a:t>
            </a:r>
          </a:p>
          <a:p>
            <a:endParaRPr lang="cs-CZ" i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r>
              <a:rPr lang="cs-CZ" b="1" dirty="0">
                <a:sym typeface="Wingdings" panose="05000000000000000000" pitchFamily="2" charset="2"/>
              </a:rPr>
              <a:t>bez přízvuku pokud</a:t>
            </a:r>
            <a:r>
              <a:rPr lang="cs-CZ" dirty="0">
                <a:sym typeface="Wingdings" panose="05000000000000000000" pitchFamily="2" charset="2"/>
              </a:rPr>
              <a:t>: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po jednoslabičné předložce následuje příslovce</a:t>
            </a:r>
          </a:p>
          <a:p>
            <a:pPr marL="457200" lvl="1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i="1" dirty="0">
                <a:sym typeface="Wingdings" panose="05000000000000000000" pitchFamily="2" charset="2"/>
              </a:rPr>
              <a:t> ˈ přišel / za ˈvelmi / ˈzvláštních / ˈokolností</a:t>
            </a:r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/>
              <a:t>po předložce hodně dlouhé slovo 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i="1" dirty="0"/>
              <a:t>ˈpamátka / na ˈnezapomenutelnou / ˈudálost</a:t>
            </a:r>
            <a:endParaRPr lang="cs-CZ" i="1" dirty="0">
              <a:sym typeface="Wingdings" panose="05000000000000000000" pitchFamily="2" charset="2"/>
            </a:endParaRPr>
          </a:p>
          <a:p>
            <a:pPr lvl="1"/>
            <a:endParaRPr 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75830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2340A8-7AB4-81E5-3F1F-CB6E07B83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prozodie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6EC10F-3247-4250-738F-AF17E4F43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suprasegmentální jednotky </a:t>
            </a:r>
            <a:r>
              <a:rPr lang="cs-CZ" b="1" dirty="0"/>
              <a:t>vznikají modulací souvislého řečového proudu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161959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F8E76D-40BD-B941-23CD-577219DF0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jednoslabičná slova:</a:t>
            </a:r>
            <a:br>
              <a:rPr lang="cs-CZ" b="1" dirty="0"/>
            </a:br>
            <a:r>
              <a:rPr lang="cs-CZ" b="1" dirty="0"/>
              <a:t>plnovýznamová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2466E9-AC36-8917-1C60-4527596E2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à"/>
            </a:pPr>
            <a:r>
              <a:rPr lang="cs-CZ" dirty="0">
                <a:sym typeface="Wingdings" panose="05000000000000000000" pitchFamily="2" charset="2"/>
              </a:rPr>
              <a:t> samostatný jednoslabičný takt / připojení k předchozímu slovu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</a:p>
          <a:p>
            <a:pPr marL="0" indent="0">
              <a:buNone/>
            </a:pPr>
            <a:r>
              <a:rPr lang="cs-CZ" i="1" dirty="0">
                <a:sym typeface="Wingdings" panose="05000000000000000000" pitchFamily="2" charset="2"/>
              </a:rPr>
              <a:t>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1690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F8E76D-40BD-B941-23CD-577219DF0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jednoslabičná slova:</a:t>
            </a:r>
            <a:br>
              <a:rPr lang="cs-CZ" b="1" dirty="0"/>
            </a:br>
            <a:r>
              <a:rPr lang="cs-CZ" b="1" dirty="0"/>
              <a:t>plnovýznamová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2466E9-AC36-8917-1C60-4527596E2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à"/>
            </a:pPr>
            <a:r>
              <a:rPr lang="cs-CZ" dirty="0">
                <a:sym typeface="Wingdings" panose="05000000000000000000" pitchFamily="2" charset="2"/>
              </a:rPr>
              <a:t> samostatný jednoslabičný takt / připojení k předchozímu slovu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</a:p>
          <a:p>
            <a:pPr marL="0" indent="0">
              <a:buNone/>
            </a:pPr>
            <a:r>
              <a:rPr lang="cs-CZ" i="1" dirty="0">
                <a:sym typeface="Wingdings" panose="05000000000000000000" pitchFamily="2" charset="2"/>
              </a:rPr>
              <a:t>	ˈMusel tam /ˈpřijít. 	</a:t>
            </a:r>
            <a:r>
              <a:rPr lang="cs-CZ" dirty="0">
                <a:sym typeface="Wingdings" panose="05000000000000000000" pitchFamily="2" charset="2"/>
              </a:rPr>
              <a:t>i 	</a:t>
            </a:r>
            <a:r>
              <a:rPr lang="cs-CZ" i="1" dirty="0">
                <a:sym typeface="Wingdings" panose="05000000000000000000" pitchFamily="2" charset="2"/>
              </a:rPr>
              <a:t>ˈMusel / ˈtam / ˈpřijít.</a:t>
            </a: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3600953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F8E76D-40BD-B941-23CD-577219DF0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jednoslabičná slova:</a:t>
            </a:r>
            <a:br>
              <a:rPr lang="cs-CZ" b="1" dirty="0"/>
            </a:br>
            <a:r>
              <a:rPr lang="cs-CZ" b="1" dirty="0"/>
              <a:t>plnovýznamová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2466E9-AC36-8917-1C60-4527596E2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à"/>
            </a:pPr>
            <a:r>
              <a:rPr lang="cs-CZ" dirty="0">
                <a:sym typeface="Wingdings" panose="05000000000000000000" pitchFamily="2" charset="2"/>
              </a:rPr>
              <a:t> samostatný jednoslabičný takt / připojení k předchozímu slovu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</a:p>
          <a:p>
            <a:pPr marL="0" indent="0">
              <a:buNone/>
            </a:pPr>
            <a:r>
              <a:rPr lang="cs-CZ" i="1" dirty="0">
                <a:sym typeface="Wingdings" panose="05000000000000000000" pitchFamily="2" charset="2"/>
              </a:rPr>
              <a:t>	ˈMusel tam /ˈpřijít. 	</a:t>
            </a:r>
            <a:r>
              <a:rPr lang="cs-CZ" dirty="0">
                <a:sym typeface="Wingdings" panose="05000000000000000000" pitchFamily="2" charset="2"/>
              </a:rPr>
              <a:t>i 	</a:t>
            </a:r>
            <a:r>
              <a:rPr lang="cs-CZ" i="1" dirty="0">
                <a:sym typeface="Wingdings" panose="05000000000000000000" pitchFamily="2" charset="2"/>
              </a:rPr>
              <a:t>ˈMusel / ˈtam / ˈpřijít.</a:t>
            </a: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cs-CZ" dirty="0">
                <a:sym typeface="Wingdings" panose="05000000000000000000" pitchFamily="2" charset="2"/>
              </a:rPr>
              <a:t> více jednoslabičných slov vedle sebe na začátku úseku 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 dohromady jeden takt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563408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F8E76D-40BD-B941-23CD-577219DF0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jednoslabičná slova:</a:t>
            </a:r>
            <a:br>
              <a:rPr lang="cs-CZ" b="1" dirty="0"/>
            </a:br>
            <a:r>
              <a:rPr lang="cs-CZ" b="1" dirty="0"/>
              <a:t>plnovýznamová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2466E9-AC36-8917-1C60-4527596E2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à"/>
            </a:pPr>
            <a:r>
              <a:rPr lang="cs-CZ" dirty="0">
                <a:sym typeface="Wingdings" panose="05000000000000000000" pitchFamily="2" charset="2"/>
              </a:rPr>
              <a:t> samostatný jednoslabičný takt / připojení k předchozímu slovu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</a:p>
          <a:p>
            <a:pPr marL="0" indent="0">
              <a:buNone/>
            </a:pPr>
            <a:r>
              <a:rPr lang="cs-CZ" i="1" dirty="0">
                <a:sym typeface="Wingdings" panose="05000000000000000000" pitchFamily="2" charset="2"/>
              </a:rPr>
              <a:t>	ˈMusel tam /ˈpřijít. 	</a:t>
            </a:r>
            <a:r>
              <a:rPr lang="cs-CZ" dirty="0">
                <a:sym typeface="Wingdings" panose="05000000000000000000" pitchFamily="2" charset="2"/>
              </a:rPr>
              <a:t>i 	</a:t>
            </a:r>
            <a:r>
              <a:rPr lang="cs-CZ" i="1" dirty="0">
                <a:sym typeface="Wingdings" panose="05000000000000000000" pitchFamily="2" charset="2"/>
              </a:rPr>
              <a:t>ˈMusel / ˈtam / ˈpřijít.</a:t>
            </a: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cs-CZ" dirty="0">
                <a:sym typeface="Wingdings" panose="05000000000000000000" pitchFamily="2" charset="2"/>
              </a:rPr>
              <a:t> více jednoslabičných slov vedle sebe na začátku úseku 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 dohromady jeden takt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	</a:t>
            </a:r>
            <a:r>
              <a:rPr lang="cs-CZ" i="1" dirty="0">
                <a:sym typeface="Wingdings" panose="05000000000000000000" pitchFamily="2" charset="2"/>
              </a:rPr>
              <a:t>ˈTak to / ˈnechci.</a:t>
            </a: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i="1" dirty="0">
                <a:sym typeface="Wingdings" panose="05000000000000000000" pitchFamily="2" charset="2"/>
              </a:rPr>
              <a:t>ˈChtěl jít / ˈven.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336461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8B77D3-802D-2C5B-F912-094CE5429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příklonky = </a:t>
            </a:r>
            <a:r>
              <a:rPr lang="cs-CZ" b="1" dirty="0" err="1"/>
              <a:t>klitika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CDCBB6-E6D3-2A08-BA71-A20627CA3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0939"/>
            <a:ext cx="10515600" cy="4601936"/>
          </a:xfrm>
        </p:spPr>
        <p:txBody>
          <a:bodyPr>
            <a:normAutofit/>
          </a:bodyPr>
          <a:lstStyle/>
          <a:p>
            <a:r>
              <a:rPr lang="cs-CZ" dirty="0"/>
              <a:t>příklonka = </a:t>
            </a:r>
            <a:r>
              <a:rPr lang="cs-CZ" dirty="0" err="1"/>
              <a:t>klitikon</a:t>
            </a:r>
            <a:endParaRPr lang="cs-CZ" dirty="0"/>
          </a:p>
          <a:p>
            <a:r>
              <a:rPr lang="cs-CZ" dirty="0"/>
              <a:t>typicky nemají vlastní přízvuk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3328445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8B77D3-802D-2C5B-F912-094CE5429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příklonky = </a:t>
            </a:r>
            <a:r>
              <a:rPr lang="cs-CZ" b="1" dirty="0" err="1"/>
              <a:t>klitika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CDCBB6-E6D3-2A08-BA71-A20627CA3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0939"/>
            <a:ext cx="10515600" cy="4601936"/>
          </a:xfrm>
        </p:spPr>
        <p:txBody>
          <a:bodyPr>
            <a:normAutofit/>
          </a:bodyPr>
          <a:lstStyle/>
          <a:p>
            <a:r>
              <a:rPr lang="cs-CZ" dirty="0"/>
              <a:t>příklonka = </a:t>
            </a:r>
            <a:r>
              <a:rPr lang="cs-CZ" dirty="0" err="1"/>
              <a:t>klitikon</a:t>
            </a:r>
            <a:endParaRPr lang="cs-CZ" dirty="0"/>
          </a:p>
          <a:p>
            <a:r>
              <a:rPr lang="cs-CZ" dirty="0"/>
              <a:t>typicky nemají vlastní přízvuk</a:t>
            </a:r>
          </a:p>
          <a:p>
            <a:endParaRPr lang="cs-CZ" dirty="0"/>
          </a:p>
          <a:p>
            <a:r>
              <a:rPr lang="cs-CZ" dirty="0"/>
              <a:t>enklitikon (příklonka) </a:t>
            </a:r>
            <a:r>
              <a:rPr lang="cs-CZ" dirty="0">
                <a:sym typeface="Wingdings" panose="05000000000000000000" pitchFamily="2" charset="2"/>
              </a:rPr>
              <a:t> připojuje se k předchozímu slovu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i="1" dirty="0">
                <a:sym typeface="Wingdings" panose="05000000000000000000" pitchFamily="2" charset="2"/>
              </a:rPr>
              <a:t> ˈpřišel jsem		 ˈšeptala mu		 ˈbál by se</a:t>
            </a: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0564023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8B77D3-802D-2C5B-F912-094CE5429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příklonky = </a:t>
            </a:r>
            <a:r>
              <a:rPr lang="cs-CZ" b="1" dirty="0" err="1"/>
              <a:t>klitika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CDCBB6-E6D3-2A08-BA71-A20627CA3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0939"/>
            <a:ext cx="10515600" cy="4601936"/>
          </a:xfrm>
        </p:spPr>
        <p:txBody>
          <a:bodyPr>
            <a:normAutofit/>
          </a:bodyPr>
          <a:lstStyle/>
          <a:p>
            <a:r>
              <a:rPr lang="cs-CZ" dirty="0"/>
              <a:t>příklonka = </a:t>
            </a:r>
            <a:r>
              <a:rPr lang="cs-CZ" dirty="0" err="1"/>
              <a:t>klitikon</a:t>
            </a:r>
            <a:endParaRPr lang="cs-CZ" dirty="0"/>
          </a:p>
          <a:p>
            <a:r>
              <a:rPr lang="cs-CZ" dirty="0"/>
              <a:t>typicky nemají vlastní přízvuk</a:t>
            </a:r>
          </a:p>
          <a:p>
            <a:endParaRPr lang="cs-CZ" dirty="0"/>
          </a:p>
          <a:p>
            <a:r>
              <a:rPr lang="cs-CZ" dirty="0"/>
              <a:t>enklitikon (příklonka) </a:t>
            </a:r>
            <a:r>
              <a:rPr lang="cs-CZ" dirty="0">
                <a:sym typeface="Wingdings" panose="05000000000000000000" pitchFamily="2" charset="2"/>
              </a:rPr>
              <a:t> připojuje se k předchozímu slovu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i="1" dirty="0">
                <a:sym typeface="Wingdings" panose="05000000000000000000" pitchFamily="2" charset="2"/>
              </a:rPr>
              <a:t> ˈpřišel jsem		 ˈšeptala mu		 ˈbál by se</a:t>
            </a:r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proklitikon (předklonka)  připojuje se k nadcházejícímu slovu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i="1" dirty="0">
                <a:sym typeface="Wingdings" panose="05000000000000000000" pitchFamily="2" charset="2"/>
              </a:rPr>
              <a:t> ˈmyslím, / že ˈpřijde		 ˈskočil / a ˈdopadl</a:t>
            </a: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2759827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34C330-57AC-591E-8B93-3DD9FE658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klitika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43935C-9987-0DCF-CB65-5F8F4FA6A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tvary pomocného </a:t>
            </a:r>
            <a:r>
              <a:rPr lang="cs-CZ" i="1" dirty="0"/>
              <a:t>být </a:t>
            </a:r>
            <a:r>
              <a:rPr lang="cs-CZ" dirty="0"/>
              <a:t>(</a:t>
            </a:r>
            <a:r>
              <a:rPr lang="cs-CZ" i="1" dirty="0"/>
              <a:t>jsem</a:t>
            </a:r>
            <a:r>
              <a:rPr lang="cs-CZ" dirty="0"/>
              <a:t>,</a:t>
            </a:r>
            <a:r>
              <a:rPr lang="cs-CZ" i="1" dirty="0"/>
              <a:t> jsi</a:t>
            </a:r>
            <a:r>
              <a:rPr lang="cs-CZ" dirty="0"/>
              <a:t>,</a:t>
            </a:r>
            <a:r>
              <a:rPr lang="cs-CZ" i="1" dirty="0"/>
              <a:t> je</a:t>
            </a:r>
            <a:r>
              <a:rPr lang="cs-CZ" dirty="0"/>
              <a:t>, </a:t>
            </a:r>
            <a:r>
              <a:rPr lang="cs-CZ" i="1" dirty="0"/>
              <a:t>by</a:t>
            </a:r>
            <a:r>
              <a:rPr lang="cs-CZ" dirty="0"/>
              <a:t>, …)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3638725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34C330-57AC-591E-8B93-3DD9FE658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klitika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43935C-9987-0DCF-CB65-5F8F4FA6A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tvary pomocného </a:t>
            </a:r>
            <a:r>
              <a:rPr lang="cs-CZ" i="1" dirty="0"/>
              <a:t>být </a:t>
            </a:r>
            <a:r>
              <a:rPr lang="cs-CZ" dirty="0"/>
              <a:t>(</a:t>
            </a:r>
            <a:r>
              <a:rPr lang="cs-CZ" i="1" dirty="0"/>
              <a:t>jsem</a:t>
            </a:r>
            <a:r>
              <a:rPr lang="cs-CZ" dirty="0"/>
              <a:t>,</a:t>
            </a:r>
            <a:r>
              <a:rPr lang="cs-CZ" i="1" dirty="0"/>
              <a:t> jsi</a:t>
            </a:r>
            <a:r>
              <a:rPr lang="cs-CZ" dirty="0"/>
              <a:t>,</a:t>
            </a:r>
            <a:r>
              <a:rPr lang="cs-CZ" i="1" dirty="0"/>
              <a:t> je</a:t>
            </a:r>
            <a:r>
              <a:rPr lang="cs-CZ" dirty="0"/>
              <a:t>, </a:t>
            </a:r>
            <a:r>
              <a:rPr lang="cs-CZ" i="1" dirty="0"/>
              <a:t>by</a:t>
            </a:r>
            <a:r>
              <a:rPr lang="cs-CZ" dirty="0"/>
              <a:t>, …)</a:t>
            </a:r>
            <a:endParaRPr lang="cs-CZ" i="1" dirty="0"/>
          </a:p>
          <a:p>
            <a:r>
              <a:rPr lang="cs-CZ" dirty="0"/>
              <a:t>spojka </a:t>
            </a:r>
            <a:r>
              <a:rPr lang="cs-CZ" i="1" dirty="0" err="1"/>
              <a:t>-li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86369963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34C330-57AC-591E-8B93-3DD9FE658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klitika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43935C-9987-0DCF-CB65-5F8F4FA6A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tvary pomocného </a:t>
            </a:r>
            <a:r>
              <a:rPr lang="cs-CZ" i="1" dirty="0"/>
              <a:t>být </a:t>
            </a:r>
            <a:r>
              <a:rPr lang="cs-CZ" dirty="0"/>
              <a:t>(</a:t>
            </a:r>
            <a:r>
              <a:rPr lang="cs-CZ" i="1" dirty="0"/>
              <a:t>jsem</a:t>
            </a:r>
            <a:r>
              <a:rPr lang="cs-CZ" dirty="0"/>
              <a:t>,</a:t>
            </a:r>
            <a:r>
              <a:rPr lang="cs-CZ" i="1" dirty="0"/>
              <a:t> jsi</a:t>
            </a:r>
            <a:r>
              <a:rPr lang="cs-CZ" dirty="0"/>
              <a:t>,</a:t>
            </a:r>
            <a:r>
              <a:rPr lang="cs-CZ" i="1" dirty="0"/>
              <a:t> je</a:t>
            </a:r>
            <a:r>
              <a:rPr lang="cs-CZ" dirty="0"/>
              <a:t>, </a:t>
            </a:r>
            <a:r>
              <a:rPr lang="cs-CZ" i="1" dirty="0"/>
              <a:t>by</a:t>
            </a:r>
            <a:r>
              <a:rPr lang="cs-CZ" dirty="0"/>
              <a:t>, …)</a:t>
            </a:r>
            <a:endParaRPr lang="cs-CZ" i="1" dirty="0"/>
          </a:p>
          <a:p>
            <a:r>
              <a:rPr lang="cs-CZ" dirty="0"/>
              <a:t>spojka </a:t>
            </a:r>
            <a:r>
              <a:rPr lang="cs-CZ" i="1" dirty="0" err="1"/>
              <a:t>-li</a:t>
            </a:r>
            <a:endParaRPr lang="cs-CZ" i="1" dirty="0"/>
          </a:p>
          <a:p>
            <a:r>
              <a:rPr lang="cs-CZ" dirty="0"/>
              <a:t>krátké tvary zájmen</a:t>
            </a:r>
          </a:p>
          <a:p>
            <a:pPr lvl="1"/>
            <a:r>
              <a:rPr lang="cs-CZ" i="1" dirty="0"/>
              <a:t>mi, ti, tě, ho, mu, ji, je</a:t>
            </a:r>
          </a:p>
        </p:txBody>
      </p:sp>
    </p:spTree>
    <p:extLst>
      <p:ext uri="{BB962C8B-B14F-4D97-AF65-F5344CB8AC3E}">
        <p14:creationId xmlns:p14="http://schemas.microsoft.com/office/powerpoint/2010/main" val="2727755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2340A8-7AB4-81E5-3F1F-CB6E07B83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prozodie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6EC10F-3247-4250-738F-AF17E4F43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suprasegmentální jednotky </a:t>
            </a:r>
            <a:r>
              <a:rPr lang="cs-CZ" b="1" dirty="0"/>
              <a:t>vznikají modulací souvislého řečového proudu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základ pro ustanovení jednotek: </a:t>
            </a:r>
            <a:r>
              <a:rPr lang="cs-CZ" b="1" dirty="0"/>
              <a:t>prominence</a:t>
            </a:r>
            <a:r>
              <a:rPr lang="cs-CZ" dirty="0"/>
              <a:t> = zvýraznění některé části řečového proudu v kontrastu s okolím</a:t>
            </a:r>
          </a:p>
          <a:p>
            <a:pPr lvl="1"/>
            <a:r>
              <a:rPr lang="cs-CZ" dirty="0"/>
              <a:t>různé typy prominence – dynamika, melodie, …</a:t>
            </a:r>
          </a:p>
        </p:txBody>
      </p:sp>
    </p:spTree>
    <p:extLst>
      <p:ext uri="{BB962C8B-B14F-4D97-AF65-F5344CB8AC3E}">
        <p14:creationId xmlns:p14="http://schemas.microsoft.com/office/powerpoint/2010/main" val="2441069619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34C330-57AC-591E-8B93-3DD9FE658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klitika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43935C-9987-0DCF-CB65-5F8F4FA6A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tvary pomocného </a:t>
            </a:r>
            <a:r>
              <a:rPr lang="cs-CZ" i="1" dirty="0"/>
              <a:t>být </a:t>
            </a:r>
            <a:r>
              <a:rPr lang="cs-CZ" dirty="0"/>
              <a:t>(</a:t>
            </a:r>
            <a:r>
              <a:rPr lang="cs-CZ" i="1" dirty="0"/>
              <a:t>jsem</a:t>
            </a:r>
            <a:r>
              <a:rPr lang="cs-CZ" dirty="0"/>
              <a:t>,</a:t>
            </a:r>
            <a:r>
              <a:rPr lang="cs-CZ" i="1" dirty="0"/>
              <a:t> jsi</a:t>
            </a:r>
            <a:r>
              <a:rPr lang="cs-CZ" dirty="0"/>
              <a:t>,</a:t>
            </a:r>
            <a:r>
              <a:rPr lang="cs-CZ" i="1" dirty="0"/>
              <a:t> je</a:t>
            </a:r>
            <a:r>
              <a:rPr lang="cs-CZ" dirty="0"/>
              <a:t>, </a:t>
            </a:r>
            <a:r>
              <a:rPr lang="cs-CZ" i="1" dirty="0"/>
              <a:t>by</a:t>
            </a:r>
            <a:r>
              <a:rPr lang="cs-CZ" dirty="0"/>
              <a:t>, …)</a:t>
            </a:r>
            <a:endParaRPr lang="cs-CZ" i="1" dirty="0"/>
          </a:p>
          <a:p>
            <a:r>
              <a:rPr lang="cs-CZ" dirty="0"/>
              <a:t>spojka </a:t>
            </a:r>
            <a:r>
              <a:rPr lang="cs-CZ" i="1" dirty="0" err="1"/>
              <a:t>-li</a:t>
            </a:r>
            <a:endParaRPr lang="cs-CZ" i="1" dirty="0"/>
          </a:p>
          <a:p>
            <a:r>
              <a:rPr lang="cs-CZ" dirty="0"/>
              <a:t>krátké tvary zájmen</a:t>
            </a:r>
          </a:p>
          <a:p>
            <a:pPr lvl="1"/>
            <a:r>
              <a:rPr lang="cs-CZ" i="1" dirty="0"/>
              <a:t>mi, ti, tě, ho, mu, ji, je</a:t>
            </a:r>
          </a:p>
          <a:p>
            <a:r>
              <a:rPr lang="cs-CZ" dirty="0"/>
              <a:t>zvratné </a:t>
            </a:r>
            <a:r>
              <a:rPr lang="cs-CZ" i="1" dirty="0"/>
              <a:t>se, si</a:t>
            </a:r>
          </a:p>
        </p:txBody>
      </p:sp>
    </p:spTree>
    <p:extLst>
      <p:ext uri="{BB962C8B-B14F-4D97-AF65-F5344CB8AC3E}">
        <p14:creationId xmlns:p14="http://schemas.microsoft.com/office/powerpoint/2010/main" val="19688580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34C330-57AC-591E-8B93-3DD9FE658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klitika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43935C-9987-0DCF-CB65-5F8F4FA6A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tvary pomocného </a:t>
            </a:r>
            <a:r>
              <a:rPr lang="cs-CZ" i="1" dirty="0"/>
              <a:t>být </a:t>
            </a:r>
            <a:r>
              <a:rPr lang="cs-CZ" dirty="0"/>
              <a:t>(</a:t>
            </a:r>
            <a:r>
              <a:rPr lang="cs-CZ" i="1" dirty="0"/>
              <a:t>jsem</a:t>
            </a:r>
            <a:r>
              <a:rPr lang="cs-CZ" dirty="0"/>
              <a:t>,</a:t>
            </a:r>
            <a:r>
              <a:rPr lang="cs-CZ" i="1" dirty="0"/>
              <a:t> jsi</a:t>
            </a:r>
            <a:r>
              <a:rPr lang="cs-CZ" dirty="0"/>
              <a:t>,</a:t>
            </a:r>
            <a:r>
              <a:rPr lang="cs-CZ" i="1" dirty="0"/>
              <a:t> je</a:t>
            </a:r>
            <a:r>
              <a:rPr lang="cs-CZ" dirty="0"/>
              <a:t>, </a:t>
            </a:r>
            <a:r>
              <a:rPr lang="cs-CZ" i="1" dirty="0"/>
              <a:t>by</a:t>
            </a:r>
            <a:r>
              <a:rPr lang="cs-CZ" dirty="0"/>
              <a:t>, …)</a:t>
            </a:r>
            <a:endParaRPr lang="cs-CZ" i="1" dirty="0"/>
          </a:p>
          <a:p>
            <a:r>
              <a:rPr lang="cs-CZ" dirty="0"/>
              <a:t>spojka </a:t>
            </a:r>
            <a:r>
              <a:rPr lang="cs-CZ" i="1" dirty="0" err="1"/>
              <a:t>-li</a:t>
            </a:r>
            <a:endParaRPr lang="cs-CZ" i="1" dirty="0"/>
          </a:p>
          <a:p>
            <a:r>
              <a:rPr lang="cs-CZ" dirty="0"/>
              <a:t>krátké tvary zájmen</a:t>
            </a:r>
          </a:p>
          <a:p>
            <a:pPr lvl="1"/>
            <a:r>
              <a:rPr lang="cs-CZ" i="1" dirty="0"/>
              <a:t>mi, ti, tě, ho, mu, ji, je</a:t>
            </a:r>
          </a:p>
          <a:p>
            <a:r>
              <a:rPr lang="cs-CZ" dirty="0"/>
              <a:t>zvratné </a:t>
            </a:r>
            <a:r>
              <a:rPr lang="cs-CZ" i="1" dirty="0"/>
              <a:t>se, si</a:t>
            </a:r>
          </a:p>
          <a:p>
            <a:r>
              <a:rPr lang="cs-CZ" dirty="0"/>
              <a:t>jednoslabičné spojky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74564791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34C330-57AC-591E-8B93-3DD9FE658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klitika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43935C-9987-0DCF-CB65-5F8F4FA6A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tvary pomocného </a:t>
            </a:r>
            <a:r>
              <a:rPr lang="cs-CZ" i="1" dirty="0"/>
              <a:t>být </a:t>
            </a:r>
            <a:r>
              <a:rPr lang="cs-CZ" dirty="0"/>
              <a:t>(</a:t>
            </a:r>
            <a:r>
              <a:rPr lang="cs-CZ" i="1" dirty="0"/>
              <a:t>jsem</a:t>
            </a:r>
            <a:r>
              <a:rPr lang="cs-CZ" dirty="0"/>
              <a:t>,</a:t>
            </a:r>
            <a:r>
              <a:rPr lang="cs-CZ" i="1" dirty="0"/>
              <a:t> jsi</a:t>
            </a:r>
            <a:r>
              <a:rPr lang="cs-CZ" dirty="0"/>
              <a:t>,</a:t>
            </a:r>
            <a:r>
              <a:rPr lang="cs-CZ" i="1" dirty="0"/>
              <a:t> je</a:t>
            </a:r>
            <a:r>
              <a:rPr lang="cs-CZ" dirty="0"/>
              <a:t>, </a:t>
            </a:r>
            <a:r>
              <a:rPr lang="cs-CZ" i="1" dirty="0"/>
              <a:t>by</a:t>
            </a:r>
            <a:r>
              <a:rPr lang="cs-CZ" dirty="0"/>
              <a:t>, …)</a:t>
            </a:r>
            <a:endParaRPr lang="cs-CZ" i="1" dirty="0"/>
          </a:p>
          <a:p>
            <a:r>
              <a:rPr lang="cs-CZ" dirty="0"/>
              <a:t>spojka </a:t>
            </a:r>
            <a:r>
              <a:rPr lang="cs-CZ" i="1" dirty="0" err="1"/>
              <a:t>-li</a:t>
            </a:r>
            <a:endParaRPr lang="cs-CZ" i="1" dirty="0"/>
          </a:p>
          <a:p>
            <a:r>
              <a:rPr lang="cs-CZ" dirty="0"/>
              <a:t>krátké tvary zájmen</a:t>
            </a:r>
          </a:p>
          <a:p>
            <a:pPr lvl="1"/>
            <a:r>
              <a:rPr lang="cs-CZ" i="1" dirty="0"/>
              <a:t>mi, ti, tě, ho, mu, ji, je</a:t>
            </a:r>
          </a:p>
          <a:p>
            <a:r>
              <a:rPr lang="cs-CZ" dirty="0"/>
              <a:t>zvratné </a:t>
            </a:r>
            <a:r>
              <a:rPr lang="cs-CZ" i="1" dirty="0"/>
              <a:t>se, si</a:t>
            </a:r>
          </a:p>
          <a:p>
            <a:r>
              <a:rPr lang="cs-CZ" dirty="0"/>
              <a:t>jednoslabičné spojky</a:t>
            </a:r>
          </a:p>
          <a:p>
            <a:endParaRPr lang="cs-CZ" i="1" dirty="0"/>
          </a:p>
          <a:p>
            <a:r>
              <a:rPr lang="cs-CZ" b="1" dirty="0"/>
              <a:t>!!! různé přístupy definují různě, není pevně daný seznam </a:t>
            </a:r>
            <a:r>
              <a:rPr lang="cs-CZ" b="1" dirty="0" err="1"/>
              <a:t>klitik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414903414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B2F95C-2FDA-D475-9358-D2684C181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neslabičné předložky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2A7D3B-0B9D-CB8C-28C8-E960A3E44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 s v z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282153564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B2F95C-2FDA-D475-9358-D2684C181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neslabičné předložky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2A7D3B-0B9D-CB8C-28C8-E960A3E44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 s v z</a:t>
            </a:r>
          </a:p>
          <a:p>
            <a:endParaRPr lang="cs-CZ" i="1" dirty="0"/>
          </a:p>
          <a:p>
            <a:r>
              <a:rPr lang="cs-CZ" b="1" dirty="0"/>
              <a:t>připojení k následujícímu slovu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>
                <a:sym typeface="Wingdings" panose="05000000000000000000" pitchFamily="2" charset="2"/>
              </a:rPr>
              <a:t>ˈk oknu	 ˈv posteli	 ˈz lesa	 ˈs kyticí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409175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DECC00-AEA6-A057-A7E8-C1D041894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promluvový úsek //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4CAEAF-A7F0-3107-76E9-E7BF7DC66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= prosodická fráze = mluvní úsek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6081954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DECC00-AEA6-A057-A7E8-C1D041894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promluvový úsek //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4CAEAF-A7F0-3107-76E9-E7BF7DC66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= prosodická fráze = mluvní úsek</a:t>
            </a:r>
          </a:p>
          <a:p>
            <a:r>
              <a:rPr lang="cs-CZ" dirty="0"/>
              <a:t>min. jeden mluvní takt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15955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DECC00-AEA6-A057-A7E8-C1D041894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promluvový úsek //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4CAEAF-A7F0-3107-76E9-E7BF7DC66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= prosodická fráze = mluvní úsek</a:t>
            </a:r>
          </a:p>
          <a:p>
            <a:r>
              <a:rPr lang="cs-CZ" dirty="0"/>
              <a:t>min. jeden mluvní takt</a:t>
            </a:r>
          </a:p>
          <a:p>
            <a:r>
              <a:rPr lang="cs-CZ" dirty="0"/>
              <a:t>pociťována jako jeden kohezní zvukový prvek </a:t>
            </a:r>
          </a:p>
          <a:p>
            <a:pPr lvl="1"/>
            <a:r>
              <a:rPr lang="cs-CZ" dirty="0"/>
              <a:t>řečeno jakoby „jedním tahem“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112508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DECC00-AEA6-A057-A7E8-C1D041894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promluvový úsek //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4CAEAF-A7F0-3107-76E9-E7BF7DC66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= prosodická fráze = mluvní úsek</a:t>
            </a:r>
          </a:p>
          <a:p>
            <a:r>
              <a:rPr lang="cs-CZ" dirty="0"/>
              <a:t>min. jeden mluvní takt</a:t>
            </a:r>
          </a:p>
          <a:p>
            <a:r>
              <a:rPr lang="cs-CZ" dirty="0"/>
              <a:t>pociťována jako jeden kohezní zvukový prvek </a:t>
            </a:r>
          </a:p>
          <a:p>
            <a:pPr lvl="1"/>
            <a:r>
              <a:rPr lang="cs-CZ" dirty="0"/>
              <a:t>řečeno jakoby „jedním tahem“</a:t>
            </a:r>
          </a:p>
          <a:p>
            <a:r>
              <a:rPr lang="cs-CZ" dirty="0"/>
              <a:t>zahrnuje kompletní melodický pohyb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9569248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DECC00-AEA6-A057-A7E8-C1D041894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promluvový úsek //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4CAEAF-A7F0-3107-76E9-E7BF7DC66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= prosodická fráze = mluvní úsek</a:t>
            </a:r>
          </a:p>
          <a:p>
            <a:r>
              <a:rPr lang="cs-CZ" dirty="0"/>
              <a:t>min. jeden mluvní takt</a:t>
            </a:r>
          </a:p>
          <a:p>
            <a:r>
              <a:rPr lang="cs-CZ" dirty="0"/>
              <a:t>pociťována jako jeden kohezní zvukový prvek </a:t>
            </a:r>
          </a:p>
          <a:p>
            <a:pPr lvl="1"/>
            <a:r>
              <a:rPr lang="cs-CZ" dirty="0"/>
              <a:t>řečeno jakoby „jedním tahem“</a:t>
            </a:r>
          </a:p>
          <a:p>
            <a:r>
              <a:rPr lang="cs-CZ" dirty="0"/>
              <a:t>zahrnuje kompletní melodický pohyb</a:t>
            </a:r>
          </a:p>
          <a:p>
            <a:r>
              <a:rPr lang="cs-CZ" dirty="0"/>
              <a:t>zvuková hranice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94062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3954</TotalTime>
  <Words>3785</Words>
  <Application>Microsoft Office PowerPoint</Application>
  <PresentationFormat>Širokoúhlá obrazovka</PresentationFormat>
  <Paragraphs>591</Paragraphs>
  <Slides>113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113</vt:i4>
      </vt:variant>
    </vt:vector>
  </HeadingPairs>
  <TitlesOfParts>
    <vt:vector size="119" baseType="lpstr">
      <vt:lpstr>Arial</vt:lpstr>
      <vt:lpstr>Calibri</vt:lpstr>
      <vt:lpstr>Calibri </vt:lpstr>
      <vt:lpstr>Calibri Light</vt:lpstr>
      <vt:lpstr>Wingdings</vt:lpstr>
      <vt:lpstr>Motiv Office</vt:lpstr>
      <vt:lpstr>Zvuková stránka a grafémika češtiny</vt:lpstr>
      <vt:lpstr>za hranicí segmentů</vt:lpstr>
      <vt:lpstr>za hranicí segmentů</vt:lpstr>
      <vt:lpstr>za hranicí segmentů</vt:lpstr>
      <vt:lpstr>Prezentace aplikace PowerPoint</vt:lpstr>
      <vt:lpstr>prozodie</vt:lpstr>
      <vt:lpstr>prozodie</vt:lpstr>
      <vt:lpstr>prozodie</vt:lpstr>
      <vt:lpstr>prozodie</vt:lpstr>
      <vt:lpstr>modulace řeči</vt:lpstr>
      <vt:lpstr>modulace řeči</vt:lpstr>
      <vt:lpstr>modulace řeči</vt:lpstr>
      <vt:lpstr>modulace řeči</vt:lpstr>
      <vt:lpstr>modulace řeči</vt:lpstr>
      <vt:lpstr>modulace řeči</vt:lpstr>
      <vt:lpstr>modulace řeči</vt:lpstr>
      <vt:lpstr>modulace řeči</vt:lpstr>
      <vt:lpstr>modulace řeči</vt:lpstr>
      <vt:lpstr>modulace řeči</vt:lpstr>
      <vt:lpstr>modulace řeči</vt:lpstr>
      <vt:lpstr>modulace řeči</vt:lpstr>
      <vt:lpstr>modulace řeči</vt:lpstr>
      <vt:lpstr>modulace řeči</vt:lpstr>
      <vt:lpstr>emfáze</vt:lpstr>
      <vt:lpstr>emfáze</vt:lpstr>
      <vt:lpstr>emfáze</vt:lpstr>
      <vt:lpstr>slovní přízvuk ˈ </vt:lpstr>
      <vt:lpstr>slovní přízvuk ˈ </vt:lpstr>
      <vt:lpstr>slovní přízvuk ˈ </vt:lpstr>
      <vt:lpstr>slovní přízvuk ˈ </vt:lpstr>
      <vt:lpstr>slovní přízvuk ˈ </vt:lpstr>
      <vt:lpstr>slovní přízvuk ˈ </vt:lpstr>
      <vt:lpstr>slovní přízvuk</vt:lpstr>
      <vt:lpstr>slovní přízvuk</vt:lpstr>
      <vt:lpstr>slovní přízvuk: změna melodického průběhu</vt:lpstr>
      <vt:lpstr>slovní přízvuk: zesílení slabiky</vt:lpstr>
      <vt:lpstr>slovní přízvuk: délka hlásky</vt:lpstr>
      <vt:lpstr>slovní přízvuk: kvalita samohlásek</vt:lpstr>
      <vt:lpstr>větný přízvuk</vt:lpstr>
      <vt:lpstr>větný přízvuk</vt:lpstr>
      <vt:lpstr>větný přízvuk</vt:lpstr>
      <vt:lpstr>větný přízvuk</vt:lpstr>
      <vt:lpstr>větný přízvuk</vt:lpstr>
      <vt:lpstr>větný přízvuk</vt:lpstr>
      <vt:lpstr>větný přízvuk</vt:lpstr>
      <vt:lpstr>větný přízvuk</vt:lpstr>
      <vt:lpstr>kontextový větný přízvuk</vt:lpstr>
      <vt:lpstr>kontextový větný přízvuk</vt:lpstr>
      <vt:lpstr>kontextový větný přízvuk</vt:lpstr>
      <vt:lpstr>kontextový větný přízvuk</vt:lpstr>
      <vt:lpstr>kontextový větný přízvuk</vt:lpstr>
      <vt:lpstr>kontextový větný přízvuk</vt:lpstr>
      <vt:lpstr>kontextový větný přízvuk</vt:lpstr>
      <vt:lpstr>kontextový větný přízvuk</vt:lpstr>
      <vt:lpstr>kontextový větný přízvuk</vt:lpstr>
      <vt:lpstr>intonace</vt:lpstr>
      <vt:lpstr>intonace</vt:lpstr>
      <vt:lpstr>intonace</vt:lpstr>
      <vt:lpstr>větná intonace</vt:lpstr>
      <vt:lpstr>větná intonace</vt:lpstr>
      <vt:lpstr>větná intonace</vt:lpstr>
      <vt:lpstr>větná intonace</vt:lpstr>
      <vt:lpstr>prozodické (suprasegmentální) jednotky</vt:lpstr>
      <vt:lpstr>prozodické (suprasegmentální) jednotky</vt:lpstr>
      <vt:lpstr>prozodické (suprasegmentální) jednotky</vt:lpstr>
      <vt:lpstr>prozodické (suprasegmentální) jednotky</vt:lpstr>
      <vt:lpstr>prozodické (suprasegmentální) jednotky</vt:lpstr>
      <vt:lpstr>mluvní takt /</vt:lpstr>
      <vt:lpstr>mluvní takt /</vt:lpstr>
      <vt:lpstr>mluvní takt /</vt:lpstr>
      <vt:lpstr>mluvní takt /</vt:lpstr>
      <vt:lpstr>mluvní takt /</vt:lpstr>
      <vt:lpstr>mluvní takt /</vt:lpstr>
      <vt:lpstr>jednoslabičná slova: předložky</vt:lpstr>
      <vt:lpstr>jednoslabičná slova: předložky</vt:lpstr>
      <vt:lpstr>jednoslabičná slova: předložky</vt:lpstr>
      <vt:lpstr>jednoslabičná slova: předložky</vt:lpstr>
      <vt:lpstr>jednoslabičná slova: předložky</vt:lpstr>
      <vt:lpstr>jednoslabičná slova: předložky</vt:lpstr>
      <vt:lpstr>jednoslabičná slova: plnovýznamová</vt:lpstr>
      <vt:lpstr>jednoslabičná slova: plnovýznamová</vt:lpstr>
      <vt:lpstr>jednoslabičná slova: plnovýznamová</vt:lpstr>
      <vt:lpstr>jednoslabičná slova: plnovýznamová</vt:lpstr>
      <vt:lpstr>příklonky = klitika</vt:lpstr>
      <vt:lpstr>příklonky = klitika</vt:lpstr>
      <vt:lpstr>příklonky = klitika</vt:lpstr>
      <vt:lpstr>klitika</vt:lpstr>
      <vt:lpstr>klitika</vt:lpstr>
      <vt:lpstr>klitika</vt:lpstr>
      <vt:lpstr>klitika</vt:lpstr>
      <vt:lpstr>klitika</vt:lpstr>
      <vt:lpstr>klitika</vt:lpstr>
      <vt:lpstr>neslabičné předložky</vt:lpstr>
      <vt:lpstr>neslabičné předložky</vt:lpstr>
      <vt:lpstr>promluvový úsek //</vt:lpstr>
      <vt:lpstr>promluvový úsek //</vt:lpstr>
      <vt:lpstr>promluvový úsek //</vt:lpstr>
      <vt:lpstr>promluvový úsek //</vt:lpstr>
      <vt:lpstr>promluvový úsek //</vt:lpstr>
      <vt:lpstr>promluvový úsek //</vt:lpstr>
      <vt:lpstr>promluvový úsek //</vt:lpstr>
      <vt:lpstr>promluvový úsek</vt:lpstr>
      <vt:lpstr>promluvový úsek</vt:lpstr>
      <vt:lpstr>promluvový úsek</vt:lpstr>
      <vt:lpstr>promluvový úsek</vt:lpstr>
      <vt:lpstr>promluvový úsek</vt:lpstr>
      <vt:lpstr>promluvový úsek</vt:lpstr>
      <vt:lpstr>promluvový úsek</vt:lpstr>
      <vt:lpstr>promluvový úsek</vt:lpstr>
      <vt:lpstr>promluvový úsek</vt:lpstr>
      <vt:lpstr>promluvový úsek</vt:lpstr>
      <vt:lpstr>promluvový úsek</vt:lpstr>
      <vt:lpstr>úkol: přepište s přízvuky a takty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Káťa Pelegrinová</dc:creator>
  <cp:lastModifiedBy>Káťa Pelegrinová</cp:lastModifiedBy>
  <cp:revision>407</cp:revision>
  <dcterms:created xsi:type="dcterms:W3CDTF">2022-10-23T14:34:31Z</dcterms:created>
  <dcterms:modified xsi:type="dcterms:W3CDTF">2022-11-15T15:02:14Z</dcterms:modified>
</cp:coreProperties>
</file>