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98" r:id="rId8"/>
    <p:sldId id="264" r:id="rId9"/>
    <p:sldId id="265" r:id="rId10"/>
    <p:sldId id="300" r:id="rId11"/>
    <p:sldId id="268" r:id="rId12"/>
    <p:sldId id="269" r:id="rId13"/>
    <p:sldId id="267" r:id="rId14"/>
    <p:sldId id="271" r:id="rId15"/>
    <p:sldId id="270" r:id="rId16"/>
    <p:sldId id="272" r:id="rId17"/>
    <p:sldId id="297" r:id="rId18"/>
    <p:sldId id="266" r:id="rId19"/>
    <p:sldId id="273" r:id="rId20"/>
    <p:sldId id="274" r:id="rId21"/>
    <p:sldId id="275" r:id="rId22"/>
    <p:sldId id="293" r:id="rId23"/>
    <p:sldId id="276" r:id="rId24"/>
    <p:sldId id="277" r:id="rId25"/>
    <p:sldId id="294" r:id="rId26"/>
    <p:sldId id="299" r:id="rId27"/>
    <p:sldId id="29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7350CA-CF26-69A4-C400-ED0BF852F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09B83B-3B7C-7434-6899-BE6D31040E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BACD37-6023-8DE2-D638-96CEDD79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CDBC4F-4F98-6DE2-D38C-F200185C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9F8CEF-1BEC-5441-1FB7-9E6CDECB1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84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CB85FA-BE9D-365F-9A53-7EEBE93C5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9324FFE-AB93-EC32-998B-9210D15A6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ADB07C-6AED-EDDF-16F5-2D386A50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681103-05D5-DB9A-449C-D3E1A4B15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B67A4B-3898-0BA9-A1C1-0180EC4D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0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612774-1C47-4BE1-35E7-2D9D3178A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E2532F3-711A-AEDA-3B94-A671D9148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ACB4CE-7EE6-B8A7-729B-2947A169E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FF5C36-D59D-C0CB-C0E0-6D6304258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69B56B-A339-F5E9-2AA1-200CA4164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5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8B969-15E8-3B08-69A3-596E4167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398596-1EDD-3BA7-B11F-936B1AFB4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9D1117B-2A45-7555-F8F9-F96E5C338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5C10F2-4FB5-4EF5-321B-8E23C7924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0A2E2-C4E5-B9EB-EF9E-0620243A6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52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C959E-3FC1-39FE-404C-0F269DB16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A96E1E-7D90-032F-080C-CB03B5262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8E59A3-F580-EACA-E4CE-51F31EDC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645270-1B97-DBC7-7263-3D34BA715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C07E90-39CD-35BC-7150-1A9967D5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6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AE197-3596-38EF-54E1-970730D22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4D0EE5-7B85-B01D-BE43-D09EC3E6A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04A739-830F-6A13-F522-4F1F45437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C46A42-39AE-3EF0-9801-E99AAAB8F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B53ECE-AFCF-4CE5-F678-1D33D23E3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F41700-9CDD-8424-AD28-C4D7DFFE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1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268CD-550A-57C2-90F2-4F2C8BED4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2C508A-01DE-59BE-F11C-894E27DAB0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380C02-FB7E-B207-A1B3-D2537706B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DE2AB46-818C-299F-DB5A-42BFF10FBC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F1F443C-0CBC-9DBB-EF4E-A46DEC08A2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7F3D199-0969-E70C-04ED-37CAFCC2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5A9CC4C-9DDA-D34D-5DDA-3D766846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146C701-5676-8313-9F97-3264BE7F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274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60676E-9BF1-4675-0AF5-BF4F6F9B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811BFB5-99FD-7575-1B0F-A400713F2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2EDB98A-F858-6275-C5E6-DD250C58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E58E05-F177-5677-5EF6-837B39D9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42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E588E54-CD28-6149-1935-5234D0890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7CA5A49-52DF-1DF4-5612-FF9049140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2FF27F-BB72-81E9-5173-5518AC9DF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453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07E6F3-EB05-2FF9-A0C5-AC5409704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BC0ADB-69F3-4548-85FE-B7CD22783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D3F3FEF-892F-FFE3-D428-8EE1895F6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149AC6-9EC6-50C9-FC0B-4E184B27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2BEB62-8A03-5417-D733-D205BDFB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282B53-02F1-5112-40B3-09D36CE3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1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D5D41-6E6F-C755-8843-DF53015EC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24A49E-40A1-E383-35FA-F919EB709D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302A69-94DF-D1CA-5BD3-1EA55261D2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2B8B65-19F9-1082-A192-2BF4B0A9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C86DFC-6420-07FB-4474-11CB5B7E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AC2B9F-AF0B-5CA8-D2C0-99DF1AB51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41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58B70F2-3844-C925-220A-CE2270AE8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01FD13-DFB4-1072-E620-4F06ACDB4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27F6DD-E4F8-236C-68C2-1DA810C6AE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05EBE-8D28-4282-804E-9BB70ECED7A1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8EBBC8-3A62-56A6-3E37-B75FAA3DDF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534690-DFCA-7CDE-EAFA-497FFEFC4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CC8A-0988-4F4F-89A1-4F5E3FE3B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52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/>
              <a:t>Zvuková stránka a </a:t>
            </a:r>
            <a:r>
              <a:rPr lang="cs-CZ" b="1" dirty="0" err="1"/>
              <a:t>grafémika</a:t>
            </a:r>
            <a:r>
              <a:rPr lang="cs-CZ" b="1"/>
              <a:t> češtiny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13222"/>
            <a:ext cx="4528456" cy="533400"/>
          </a:xfrm>
        </p:spPr>
        <p:txBody>
          <a:bodyPr/>
          <a:lstStyle/>
          <a:p>
            <a:r>
              <a:rPr lang="cs-CZ" dirty="0"/>
              <a:t>Kateřina Pelegrinová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B59BA-D608-2106-0993-2BE852F3C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31648-CDAB-2B48-328F-CB89AB023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vymyslete slova s následující slabičnou lineární strukturou:</a:t>
            </a:r>
          </a:p>
          <a:p>
            <a:pPr lvl="1"/>
            <a:r>
              <a:rPr lang="cs-CZ" sz="2800" dirty="0"/>
              <a:t>CV		na</a:t>
            </a:r>
          </a:p>
          <a:p>
            <a:pPr lvl="1"/>
            <a:r>
              <a:rPr lang="cs-CZ" sz="2800" dirty="0"/>
              <a:t>CCV		pro</a:t>
            </a:r>
          </a:p>
          <a:p>
            <a:pPr lvl="1"/>
            <a:r>
              <a:rPr lang="cs-CZ" sz="2800" dirty="0"/>
              <a:t>CVC		kam	</a:t>
            </a:r>
          </a:p>
          <a:p>
            <a:pPr lvl="1"/>
            <a:r>
              <a:rPr lang="cs-CZ" sz="2800" dirty="0"/>
              <a:t>VC		on</a:t>
            </a:r>
          </a:p>
          <a:p>
            <a:pPr lvl="1"/>
            <a:r>
              <a:rPr lang="cs-CZ" sz="2800" dirty="0"/>
              <a:t>CV.CVC		</a:t>
            </a:r>
            <a:r>
              <a:rPr lang="cs-CZ" sz="2800" dirty="0" err="1"/>
              <a:t>do.šel</a:t>
            </a:r>
            <a:endParaRPr lang="cs-CZ" sz="2800" dirty="0"/>
          </a:p>
          <a:p>
            <a:pPr lvl="1"/>
            <a:r>
              <a:rPr lang="cs-CZ" sz="2800" dirty="0"/>
              <a:t>CV.CV		</a:t>
            </a:r>
            <a:r>
              <a:rPr lang="cs-CZ" sz="2800" dirty="0" err="1"/>
              <a:t>do.mů</a:t>
            </a:r>
            <a:endParaRPr lang="cs-CZ" sz="2800" dirty="0"/>
          </a:p>
          <a:p>
            <a:pPr lvl="1"/>
            <a:r>
              <a:rPr lang="cs-CZ" sz="2800" dirty="0"/>
              <a:t>CCV.CVC	</a:t>
            </a:r>
            <a:r>
              <a:rPr lang="cs-CZ" sz="2800" dirty="0" err="1"/>
              <a:t>pře.šel</a:t>
            </a:r>
            <a:endParaRPr lang="cs-CZ" sz="2800" dirty="0"/>
          </a:p>
          <a:p>
            <a:pPr lvl="1"/>
            <a:r>
              <a:rPr lang="cs-CZ" sz="2800" dirty="0"/>
              <a:t>CCV.CV		</a:t>
            </a:r>
            <a:r>
              <a:rPr lang="cs-CZ" sz="2800" dirty="0" err="1"/>
              <a:t>pro.dá</a:t>
            </a:r>
            <a:endParaRPr lang="cs-CZ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938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4F7F2-2435-0BB8-4483-5475E3235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hierarchická struktura slabiky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AF5F876-A1DA-20E3-416C-65366202D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222" y="2055063"/>
            <a:ext cx="8077556" cy="395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863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402F97-A0EB-D7AC-31B9-7630D1DD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hierarchická struktura slabiky</a:t>
            </a:r>
            <a:endParaRPr lang="en-GB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68BF6A2-C9C4-BA6E-3C7B-96A007990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880" y="1975680"/>
            <a:ext cx="8302700" cy="426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759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7C7D8-A741-FB92-C4AE-43B96B51E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811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hierarchická struktura slabiky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6DECE-CF58-E4C8-ADA1-A5427062D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13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onset-</a:t>
            </a:r>
            <a:r>
              <a:rPr lang="cs-CZ" dirty="0" err="1"/>
              <a:t>rhyme</a:t>
            </a:r>
            <a:r>
              <a:rPr lang="cs-CZ" dirty="0"/>
              <a:t> model</a:t>
            </a:r>
          </a:p>
          <a:p>
            <a:endParaRPr lang="cs-CZ" dirty="0"/>
          </a:p>
          <a:p>
            <a:r>
              <a:rPr lang="cs-CZ" b="1" dirty="0"/>
              <a:t>jádro slabiky = nukleus</a:t>
            </a:r>
          </a:p>
          <a:p>
            <a:pPr lvl="1"/>
            <a:r>
              <a:rPr lang="cs-CZ" dirty="0"/>
              <a:t>všechny jazyky obsazují hláskou s nejvyšší sonoritou, typicky vokály</a:t>
            </a:r>
          </a:p>
          <a:p>
            <a:pPr lvl="1"/>
            <a:r>
              <a:rPr lang="cs-CZ" dirty="0"/>
              <a:t>nutná pozice</a:t>
            </a:r>
          </a:p>
          <a:p>
            <a:pPr lvl="1"/>
            <a:endParaRPr lang="cs-CZ" dirty="0"/>
          </a:p>
          <a:p>
            <a:r>
              <a:rPr lang="cs-CZ" b="1" dirty="0"/>
              <a:t>svahy slabiky </a:t>
            </a:r>
          </a:p>
          <a:p>
            <a:pPr lvl="1"/>
            <a:r>
              <a:rPr lang="cs-CZ" dirty="0"/>
              <a:t>konsonanty okolo jádra</a:t>
            </a:r>
          </a:p>
          <a:p>
            <a:pPr lvl="1"/>
            <a:r>
              <a:rPr lang="cs-CZ" dirty="0"/>
              <a:t>nemusí být přítomny </a:t>
            </a:r>
            <a:r>
              <a:rPr lang="cs-CZ" b="1" i="1" dirty="0" err="1"/>
              <a:t>o</a:t>
            </a:r>
            <a:r>
              <a:rPr lang="cs-CZ" i="1" dirty="0" err="1"/>
              <a:t>.ko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	a) </a:t>
            </a:r>
            <a:r>
              <a:rPr lang="cs-CZ" b="1" dirty="0"/>
              <a:t>iniciála</a:t>
            </a:r>
            <a:r>
              <a:rPr lang="cs-CZ" dirty="0"/>
              <a:t> = onset = </a:t>
            </a:r>
            <a:r>
              <a:rPr lang="cs-CZ" dirty="0" err="1"/>
              <a:t>pretura</a:t>
            </a:r>
            <a:r>
              <a:rPr lang="cs-CZ" dirty="0"/>
              <a:t> (v češtině 1–5 hlásek)</a:t>
            </a:r>
          </a:p>
          <a:p>
            <a:pPr marL="457200" lvl="1" indent="0">
              <a:buNone/>
            </a:pPr>
            <a:r>
              <a:rPr lang="cs-CZ" dirty="0"/>
              <a:t>	b) </a:t>
            </a:r>
            <a:r>
              <a:rPr lang="cs-CZ" b="1" dirty="0"/>
              <a:t>koda </a:t>
            </a:r>
            <a:r>
              <a:rPr lang="cs-CZ" dirty="0"/>
              <a:t>=</a:t>
            </a:r>
            <a:r>
              <a:rPr lang="cs-CZ" b="1" dirty="0"/>
              <a:t> </a:t>
            </a:r>
            <a:r>
              <a:rPr lang="cs-CZ" dirty="0" err="1"/>
              <a:t>restriktura</a:t>
            </a:r>
            <a:r>
              <a:rPr lang="cs-CZ" dirty="0"/>
              <a:t> (v češtině max 3 hlásky) </a:t>
            </a:r>
            <a:r>
              <a:rPr lang="cs-CZ" dirty="0">
                <a:sym typeface="Wingdings" panose="05000000000000000000" pitchFamily="2" charset="2"/>
              </a:rPr>
              <a:t> otevřené/zavřené slabiky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03963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1EA081-40A6-8A68-4B02-CDA50A7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					</a:t>
            </a:r>
            <a:r>
              <a:rPr lang="cs-CZ" sz="3600" b="1" i="1" dirty="0"/>
              <a:t>pes</a:t>
            </a:r>
            <a:endParaRPr lang="en-GB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41D43BB-14CB-901C-FE89-CF9B43BFB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142" y="1440358"/>
            <a:ext cx="4433716" cy="502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588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0B6A4E-9BC3-F27B-8478-987EFE0A5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2772"/>
            <a:ext cx="10515600" cy="5643563"/>
          </a:xfrm>
        </p:spPr>
        <p:txBody>
          <a:bodyPr/>
          <a:lstStyle/>
          <a:p>
            <a:pPr marL="0" indent="0">
              <a:buNone/>
            </a:pPr>
            <a:r>
              <a:rPr lang="cs-CZ" b="1" i="1" dirty="0"/>
              <a:t>					</a:t>
            </a:r>
            <a:r>
              <a:rPr lang="cs-CZ" sz="3600" b="1" i="1" dirty="0" err="1"/>
              <a:t>zav.řít</a:t>
            </a:r>
            <a:endParaRPr lang="en-GB" sz="3600" b="1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48AC213-9A82-2F00-466E-9DFE8A5B5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809" y="1829847"/>
            <a:ext cx="7152381" cy="38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44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FFFCF9-773E-D0DF-8166-AEEF70EF0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A00184-5B7C-102E-0A29-5670AFD11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zakreslete hierarchickou strukturu slabik v zadaném slově</a:t>
            </a:r>
            <a:endParaRPr lang="en-GB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8B71385-7E62-D7BC-7736-FBF1AEEA8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650" y="2454652"/>
            <a:ext cx="8302700" cy="426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4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AB4E3-987D-80ED-F9EB-97EC1F1FF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cvičení</a:t>
            </a:r>
            <a:endParaRPr lang="en-GB" b="1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E372A-A749-4156-7FBA-C4FF1C4C0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zakreslete hierarchickou strukturu slabiky</a:t>
            </a:r>
          </a:p>
          <a:p>
            <a:endParaRPr lang="cs-CZ" dirty="0"/>
          </a:p>
          <a:p>
            <a:endParaRPr lang="cs-CZ" sz="2800" dirty="0"/>
          </a:p>
          <a:p>
            <a:r>
              <a:rPr lang="cs-CZ" sz="2800" dirty="0"/>
              <a:t>perník, strom, kopec, srnka, divočák, zmrzlina, dárek, grog, trh, lotr, zmije, zbraň, želva, králík, morče, slabika, nuda, hra, hůlka, zjev, jsem, přehrada, stůl, most, pohled, nádrž, bunkr, příští, zkouška, Vánoce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3375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29DCC9-D34E-C93F-2F97-0091F9EF5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sylabifikace dle Zikové (2014)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D40F3-BFAF-0B23-6868-4BC90B06A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cs-CZ" dirty="0"/>
              <a:t>princip maximální iniciály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/>
              <a:t>princip sonority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616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7468F-9039-1687-511F-AA6F23E35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princip maximální iniciály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07A83E-76FB-E62D-46D0-5088549DA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intervokalický C v maximální možné míře </a:t>
            </a:r>
            <a:r>
              <a:rPr lang="cs-CZ" dirty="0" err="1"/>
              <a:t>sylabifikován</a:t>
            </a:r>
            <a:r>
              <a:rPr lang="cs-CZ" dirty="0"/>
              <a:t> jako iniciála</a:t>
            </a:r>
          </a:p>
          <a:p>
            <a:endParaRPr lang="cs-CZ" dirty="0"/>
          </a:p>
          <a:p>
            <a:r>
              <a:rPr lang="cs-CZ" i="1" dirty="0"/>
              <a:t>oko	</a:t>
            </a:r>
            <a:r>
              <a:rPr lang="cs-CZ" dirty="0">
                <a:sym typeface="Wingdings" panose="05000000000000000000" pitchFamily="2" charset="2"/>
              </a:rPr>
              <a:t>		</a:t>
            </a:r>
            <a:r>
              <a:rPr lang="cs-CZ" dirty="0" err="1">
                <a:sym typeface="Wingdings" panose="05000000000000000000" pitchFamily="2" charset="2"/>
              </a:rPr>
              <a:t>o.</a:t>
            </a:r>
            <a:r>
              <a:rPr lang="cs-CZ" b="1" dirty="0" err="1">
                <a:sym typeface="Wingdings" panose="05000000000000000000" pitchFamily="2" charset="2"/>
              </a:rPr>
              <a:t>k</a:t>
            </a:r>
            <a:r>
              <a:rPr lang="cs-CZ" dirty="0" err="1">
                <a:sym typeface="Wingdings" panose="05000000000000000000" pitchFamily="2" charset="2"/>
              </a:rPr>
              <a:t>o</a:t>
            </a:r>
            <a:r>
              <a:rPr lang="cs-CZ" dirty="0">
                <a:sym typeface="Wingdings" panose="05000000000000000000" pitchFamily="2" charset="2"/>
              </a:rPr>
              <a:t>		</a:t>
            </a:r>
            <a:r>
              <a:rPr lang="cs-CZ" strike="sngStrike" dirty="0" err="1">
                <a:sym typeface="Wingdings" panose="05000000000000000000" pitchFamily="2" charset="2"/>
              </a:rPr>
              <a:t>ok.o</a:t>
            </a:r>
            <a:endParaRPr lang="cs-CZ" dirty="0">
              <a:sym typeface="Wingdings" panose="05000000000000000000" pitchFamily="2" charset="2"/>
            </a:endParaRPr>
          </a:p>
          <a:p>
            <a:endParaRPr lang="cs-CZ" i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platí i pro C sousedící s likvidami </a:t>
            </a:r>
            <a:r>
              <a:rPr lang="cs-CZ" i="1" dirty="0">
                <a:sym typeface="Wingdings" panose="05000000000000000000" pitchFamily="2" charset="2"/>
              </a:rPr>
              <a:t>r</a:t>
            </a:r>
            <a:r>
              <a:rPr lang="cs-CZ" dirty="0">
                <a:sym typeface="Wingdings" panose="05000000000000000000" pitchFamily="2" charset="2"/>
              </a:rPr>
              <a:t>/</a:t>
            </a:r>
            <a:r>
              <a:rPr lang="cs-CZ" i="1" dirty="0">
                <a:sym typeface="Wingdings" panose="05000000000000000000" pitchFamily="2" charset="2"/>
              </a:rPr>
              <a:t>l</a:t>
            </a:r>
          </a:p>
          <a:p>
            <a:r>
              <a:rPr lang="cs-CZ" i="1" dirty="0">
                <a:sym typeface="Wingdings" panose="05000000000000000000" pitchFamily="2" charset="2"/>
              </a:rPr>
              <a:t>pudlem </a:t>
            </a:r>
            <a:r>
              <a:rPr lang="cs-CZ" dirty="0">
                <a:sym typeface="Wingdings" panose="05000000000000000000" pitchFamily="2" charset="2"/>
              </a:rPr>
              <a:t>		</a:t>
            </a:r>
            <a:r>
              <a:rPr lang="cs-CZ" dirty="0" err="1">
                <a:sym typeface="Wingdings" panose="05000000000000000000" pitchFamily="2" charset="2"/>
              </a:rPr>
              <a:t>pu.</a:t>
            </a:r>
            <a:r>
              <a:rPr lang="cs-CZ" b="1" dirty="0" err="1">
                <a:sym typeface="Wingdings" panose="05000000000000000000" pitchFamily="2" charset="2"/>
              </a:rPr>
              <a:t>d</a:t>
            </a:r>
            <a:r>
              <a:rPr lang="cs-CZ" dirty="0" err="1">
                <a:sym typeface="Wingdings" panose="05000000000000000000" pitchFamily="2" charset="2"/>
              </a:rPr>
              <a:t>lem</a:t>
            </a: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strike="sngStrike" dirty="0" err="1">
                <a:sym typeface="Wingdings" panose="05000000000000000000" pitchFamily="2" charset="2"/>
              </a:rPr>
              <a:t>pud.lem</a:t>
            </a:r>
            <a:endParaRPr lang="en-GB" strike="sngStrike" dirty="0"/>
          </a:p>
        </p:txBody>
      </p:sp>
    </p:spTree>
    <p:extLst>
      <p:ext uri="{BB962C8B-B14F-4D97-AF65-F5344CB8AC3E}">
        <p14:creationId xmlns:p14="http://schemas.microsoft.com/office/powerpoint/2010/main" val="76613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53D1F-2CDD-8A77-172B-9AE09F0C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slabika = sylaba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6350A-863D-EBBC-EB58-8E483F9D7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nejmenší přirozená jednotka při artikulaci</a:t>
            </a:r>
          </a:p>
          <a:p>
            <a:r>
              <a:rPr lang="cs-CZ" dirty="0"/>
              <a:t>v některých jazycích platí – slabika nese význam</a:t>
            </a:r>
          </a:p>
          <a:p>
            <a:r>
              <a:rPr lang="cs-CZ" dirty="0"/>
              <a:t>neplatí pro češtinu !!!</a:t>
            </a:r>
          </a:p>
          <a:p>
            <a:r>
              <a:rPr lang="cs-CZ" dirty="0"/>
              <a:t>slabika </a:t>
            </a:r>
            <a:r>
              <a:rPr lang="cs-CZ" sz="2800" dirty="0"/>
              <a:t>≠ </a:t>
            </a:r>
            <a:r>
              <a:rPr lang="cs-CZ" dirty="0"/>
              <a:t>morfém</a:t>
            </a:r>
          </a:p>
          <a:p>
            <a:pPr lvl="1"/>
            <a:r>
              <a:rPr lang="cs-CZ" dirty="0"/>
              <a:t>morfém může být i neslabičný</a:t>
            </a:r>
            <a:r>
              <a:rPr lang="cs-CZ"/>
              <a:t>	</a:t>
            </a:r>
            <a:r>
              <a:rPr lang="cs-CZ" i="1"/>
              <a:t>v-pas-ova-t</a:t>
            </a:r>
            <a:endParaRPr lang="cs-CZ" dirty="0"/>
          </a:p>
          <a:p>
            <a:endParaRPr lang="cs-CZ" dirty="0"/>
          </a:p>
          <a:p>
            <a:r>
              <a:rPr lang="cs-CZ" dirty="0"/>
              <a:t>žena = stejný počet jednotek, ale jiná segmentace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že.na</a:t>
            </a:r>
            <a:r>
              <a:rPr lang="cs-CZ" dirty="0">
                <a:sym typeface="Wingdings" panose="05000000000000000000" pitchFamily="2" charset="2"/>
              </a:rPr>
              <a:t>	2 slabiky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</a:t>
            </a:r>
            <a:r>
              <a:rPr lang="cs-CZ" i="1" dirty="0">
                <a:sym typeface="Wingdings" panose="05000000000000000000" pitchFamily="2" charset="2"/>
              </a:rPr>
              <a:t>žen-a</a:t>
            </a:r>
            <a:r>
              <a:rPr lang="cs-CZ" dirty="0">
                <a:sym typeface="Wingdings" panose="05000000000000000000" pitchFamily="2" charset="2"/>
              </a:rPr>
              <a:t>	2 morfémy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467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B8F4E-99A9-97B3-B7ED-BE5066F9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princip sonority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8D06E3-E4CF-0196-C93C-1F9073EA9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sonorita k jádru musí stoupat</a:t>
            </a:r>
          </a:p>
          <a:p>
            <a:r>
              <a:rPr lang="cs-CZ" dirty="0"/>
              <a:t>vrchol slabiky = jádro = hláska s nejvyšší sonoritou</a:t>
            </a:r>
          </a:p>
          <a:p>
            <a:r>
              <a:rPr lang="cs-CZ" dirty="0"/>
              <a:t>počet vrcholů = počet jader = počet slabik</a:t>
            </a:r>
          </a:p>
          <a:p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8E381E-B0AB-E794-D46F-564593E06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3466489"/>
            <a:ext cx="5641888" cy="291483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12B7881-5F50-1C44-42AE-A53295779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1963" y="4556698"/>
            <a:ext cx="1152686" cy="266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40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E6E2960-C679-CFF5-2A3D-4F2E195F7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223" y="469110"/>
            <a:ext cx="8607554" cy="578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89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5359E9C-E27B-86FE-6553-9FF9FDBBD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397" y="1334281"/>
            <a:ext cx="7699205" cy="418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296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282A887-6E58-19F0-5957-A794A45EC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5401" y="1197048"/>
            <a:ext cx="6741197" cy="446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397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5F8EF4A-2B44-1BD1-9A35-CB8239146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465" y="1269850"/>
            <a:ext cx="8023070" cy="431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4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40EF0A42-2F09-19B0-12A2-888600DD3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499" y="1373282"/>
            <a:ext cx="8769001" cy="411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309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40EF0A42-2F09-19B0-12A2-888600DD34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499" y="1373282"/>
            <a:ext cx="8769001" cy="4111435"/>
          </a:xfrm>
          <a:prstGeom prst="rect">
            <a:avLst/>
          </a:prstGeom>
        </p:spPr>
      </p:pic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DC92D246-175E-026B-3F84-81618DEFB0B4}"/>
              </a:ext>
            </a:extLst>
          </p:cNvPr>
          <p:cNvCxnSpPr/>
          <p:nvPr/>
        </p:nvCxnSpPr>
        <p:spPr>
          <a:xfrm>
            <a:off x="3483429" y="1164771"/>
            <a:ext cx="0" cy="383177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6C83A14-342F-B394-8E58-294A9938F17C}"/>
              </a:ext>
            </a:extLst>
          </p:cNvPr>
          <p:cNvCxnSpPr/>
          <p:nvPr/>
        </p:nvCxnSpPr>
        <p:spPr>
          <a:xfrm>
            <a:off x="5758543" y="1164771"/>
            <a:ext cx="0" cy="383177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848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F4DC10-4F1D-654B-1E0C-25A6949C9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F2544-7202-C1D5-F38F-9C40D71C4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zakreslete sonoritní profil zadaného slova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9E46CC3-D16E-A66F-55A5-D9964D1A5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056" y="2693603"/>
            <a:ext cx="5641888" cy="291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63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572F8-5312-A1FE-CF99-BE4C480D2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typy slabik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03477-54F7-0DBC-62B4-29F4CD640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1) podle (ne)přítomnosti přízvuku</a:t>
            </a:r>
          </a:p>
          <a:p>
            <a:pPr lvl="1"/>
            <a:r>
              <a:rPr lang="cs-CZ" dirty="0"/>
              <a:t>přízvučná</a:t>
            </a:r>
          </a:p>
          <a:p>
            <a:pPr lvl="1"/>
            <a:r>
              <a:rPr lang="cs-CZ" dirty="0"/>
              <a:t>nepřízvučná</a:t>
            </a:r>
          </a:p>
          <a:p>
            <a:r>
              <a:rPr lang="cs-CZ" dirty="0"/>
              <a:t>2) podle zakončení</a:t>
            </a:r>
          </a:p>
          <a:p>
            <a:pPr lvl="1"/>
            <a:r>
              <a:rPr lang="cs-CZ" dirty="0"/>
              <a:t>otevřená = zakončená vokálem		</a:t>
            </a:r>
            <a:r>
              <a:rPr lang="cs-CZ" i="1" dirty="0"/>
              <a:t>ko.le.no</a:t>
            </a:r>
            <a:endParaRPr lang="cs-CZ" dirty="0"/>
          </a:p>
          <a:p>
            <a:pPr lvl="1"/>
            <a:r>
              <a:rPr lang="cs-CZ" dirty="0"/>
              <a:t>zavřená = zakončená konsonantem	</a:t>
            </a:r>
            <a:r>
              <a:rPr lang="cs-CZ" i="1" dirty="0" err="1"/>
              <a:t>roz.dám</a:t>
            </a:r>
            <a:endParaRPr lang="cs-CZ" i="1" dirty="0"/>
          </a:p>
          <a:p>
            <a:endParaRPr lang="cs-CZ" i="1" dirty="0"/>
          </a:p>
          <a:p>
            <a:r>
              <a:rPr lang="cs-CZ" dirty="0"/>
              <a:t>+ tzv. pobočná slabika = slabika s </a:t>
            </a:r>
            <a:r>
              <a:rPr lang="cs-CZ" dirty="0" err="1"/>
              <a:t>pseudovrcholem</a:t>
            </a:r>
            <a:endParaRPr lang="cs-CZ" dirty="0"/>
          </a:p>
          <a:p>
            <a:pPr lvl="1"/>
            <a:r>
              <a:rPr lang="cs-CZ" dirty="0"/>
              <a:t>sonora </a:t>
            </a:r>
            <a:r>
              <a:rPr lang="cs-CZ" b="1" dirty="0"/>
              <a:t>m n ň r l j</a:t>
            </a:r>
            <a:r>
              <a:rPr lang="cs-CZ" b="1" i="1" dirty="0"/>
              <a:t> </a:t>
            </a:r>
            <a:r>
              <a:rPr lang="cs-CZ" dirty="0"/>
              <a:t>před </a:t>
            </a:r>
            <a:r>
              <a:rPr lang="cs-CZ" dirty="0" err="1"/>
              <a:t>obstruentem</a:t>
            </a:r>
            <a:endParaRPr lang="cs-CZ" dirty="0"/>
          </a:p>
          <a:p>
            <a:pPr lvl="1"/>
            <a:r>
              <a:rPr lang="cs-CZ" b="1" i="1" dirty="0"/>
              <a:t>j</a:t>
            </a:r>
            <a:r>
              <a:rPr lang="cs-CZ" i="1" dirty="0"/>
              <a:t>sem</a:t>
            </a:r>
            <a:r>
              <a:rPr lang="cs-CZ" dirty="0"/>
              <a:t>, </a:t>
            </a:r>
            <a:r>
              <a:rPr lang="cs-CZ" b="1" i="1" dirty="0"/>
              <a:t>l</a:t>
            </a:r>
            <a:r>
              <a:rPr lang="cs-CZ" i="1" dirty="0"/>
              <a:t>že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5548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9FFFC-4A94-8994-6981-1C008E9F9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otevřené VS zavřené slabiky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2E2B91-414B-2028-E686-CF4917B6F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češtině častější otevřené</a:t>
            </a:r>
          </a:p>
          <a:p>
            <a:pPr marL="0" indent="0">
              <a:buNone/>
            </a:pPr>
            <a:r>
              <a:rPr lang="cs-CZ" dirty="0"/>
              <a:t>	CV	60 %		</a:t>
            </a:r>
            <a:r>
              <a:rPr lang="cs-CZ" b="1" i="1" dirty="0" err="1"/>
              <a:t>pi</a:t>
            </a:r>
            <a:r>
              <a:rPr lang="cs-CZ" i="1" dirty="0" err="1"/>
              <a:t>.</a:t>
            </a:r>
            <a:r>
              <a:rPr lang="cs-CZ" b="1" i="1" dirty="0" err="1"/>
              <a:t>vo</a:t>
            </a:r>
            <a:r>
              <a:rPr lang="cs-CZ" dirty="0"/>
              <a:t>, </a:t>
            </a:r>
            <a:r>
              <a:rPr lang="cs-CZ" b="1" i="1" dirty="0" err="1"/>
              <a:t>krá</a:t>
            </a:r>
            <a:r>
              <a:rPr lang="cs-CZ" i="1" dirty="0" err="1"/>
              <a:t>.lík</a:t>
            </a:r>
            <a:r>
              <a:rPr lang="cs-CZ" dirty="0"/>
              <a:t> 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CCV	10 %		</a:t>
            </a:r>
            <a:r>
              <a:rPr lang="cs-CZ" b="1" i="1" dirty="0"/>
              <a:t>pro</a:t>
            </a:r>
            <a:r>
              <a:rPr lang="cs-CZ" dirty="0"/>
              <a:t>, </a:t>
            </a:r>
            <a:r>
              <a:rPr lang="cs-CZ" b="1" i="1" dirty="0" err="1"/>
              <a:t>sto</a:t>
            </a:r>
            <a:r>
              <a:rPr lang="cs-CZ" i="1" dirty="0" err="1"/>
              <a:t>.če.ná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	V	5 %		</a:t>
            </a:r>
            <a:r>
              <a:rPr lang="cs-CZ" b="1" i="1" dirty="0"/>
              <a:t>a</a:t>
            </a:r>
            <a:r>
              <a:rPr lang="cs-CZ" dirty="0"/>
              <a:t>, </a:t>
            </a:r>
            <a:r>
              <a:rPr lang="cs-CZ" b="1" i="1" dirty="0" err="1"/>
              <a:t>o</a:t>
            </a:r>
            <a:r>
              <a:rPr lang="cs-CZ" i="1" dirty="0" err="1"/>
              <a:t>.ko</a:t>
            </a:r>
            <a:endParaRPr lang="cs-CZ" i="1" dirty="0"/>
          </a:p>
          <a:p>
            <a:endParaRPr lang="cs-CZ" i="1" dirty="0"/>
          </a:p>
          <a:p>
            <a:r>
              <a:rPr lang="cs-CZ" dirty="0"/>
              <a:t>nejčastější typ zavřených</a:t>
            </a:r>
          </a:p>
          <a:p>
            <a:pPr marL="0" indent="0">
              <a:buNone/>
            </a:pPr>
            <a:r>
              <a:rPr lang="cs-CZ" dirty="0"/>
              <a:t>	CVC	17 %		</a:t>
            </a:r>
            <a:r>
              <a:rPr lang="cs-CZ" b="1" i="1" dirty="0"/>
              <a:t>vůl</a:t>
            </a:r>
            <a:r>
              <a:rPr lang="cs-CZ" b="1" dirty="0"/>
              <a:t>, </a:t>
            </a:r>
            <a:r>
              <a:rPr lang="cs-CZ" b="1" i="1" dirty="0" err="1"/>
              <a:t>pok.lad</a:t>
            </a:r>
            <a:r>
              <a:rPr lang="cs-CZ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11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21C36F-C00A-86D5-6CF2-E2CCF844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E9B772-0232-FC81-50C1-3F2B32254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Šla jsem na procházku s pudlem.</a:t>
            </a:r>
          </a:p>
          <a:p>
            <a:endParaRPr lang="cs-CZ" i="1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segmentujte na slabiky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určete délku slova v počtu slabik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určete, zda se jedná o otevřené/zavřené slabiky + najděte pobočné slabiky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16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5A252-35EE-FA4C-9561-903C3F41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řešení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2C56E-9F81-415F-92C6-024C33D4A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šla </a:t>
            </a:r>
          </a:p>
          <a:p>
            <a:r>
              <a:rPr lang="cs-CZ" b="1" i="1" dirty="0"/>
              <a:t>j</a:t>
            </a:r>
            <a:r>
              <a:rPr lang="cs-CZ" i="1" dirty="0"/>
              <a:t>sem </a:t>
            </a:r>
          </a:p>
          <a:p>
            <a:r>
              <a:rPr lang="cs-CZ" i="1" dirty="0"/>
              <a:t>na </a:t>
            </a:r>
          </a:p>
          <a:p>
            <a:r>
              <a:rPr lang="cs-CZ" i="1" dirty="0" err="1"/>
              <a:t>pro.cház.ku</a:t>
            </a:r>
            <a:r>
              <a:rPr lang="cs-CZ" i="1" dirty="0"/>
              <a:t> </a:t>
            </a:r>
            <a:r>
              <a:rPr lang="cs-CZ" dirty="0"/>
              <a:t>i </a:t>
            </a:r>
            <a:r>
              <a:rPr lang="cs-CZ" i="1" dirty="0" err="1"/>
              <a:t>pro.chá.zku</a:t>
            </a:r>
            <a:r>
              <a:rPr lang="cs-CZ" i="1" dirty="0"/>
              <a:t> </a:t>
            </a:r>
          </a:p>
          <a:p>
            <a:r>
              <a:rPr lang="cs-CZ" i="1" dirty="0"/>
              <a:t>s </a:t>
            </a:r>
          </a:p>
          <a:p>
            <a:r>
              <a:rPr lang="cs-CZ" i="1" dirty="0" err="1"/>
              <a:t>pu.dlem</a:t>
            </a:r>
            <a:r>
              <a:rPr lang="cs-CZ" i="1" dirty="0"/>
              <a:t> </a:t>
            </a:r>
            <a:r>
              <a:rPr lang="cs-CZ" dirty="0"/>
              <a:t>i </a:t>
            </a:r>
            <a:r>
              <a:rPr lang="cs-CZ" i="1" dirty="0" err="1"/>
              <a:t>pud.lem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162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5A252-35EE-FA4C-9561-903C3F418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cvičení: řešení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2C56E-9F81-415F-92C6-024C33D4A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šla 					1</a:t>
            </a:r>
          </a:p>
          <a:p>
            <a:r>
              <a:rPr lang="cs-CZ" b="1" i="1" dirty="0"/>
              <a:t>j</a:t>
            </a:r>
            <a:r>
              <a:rPr lang="cs-CZ" i="1" dirty="0"/>
              <a:t>sem 				1	</a:t>
            </a:r>
          </a:p>
          <a:p>
            <a:r>
              <a:rPr lang="cs-CZ" i="1" dirty="0"/>
              <a:t>na 					1	</a:t>
            </a:r>
          </a:p>
          <a:p>
            <a:r>
              <a:rPr lang="cs-CZ" i="1" dirty="0" err="1"/>
              <a:t>pro.cház.ku</a:t>
            </a:r>
            <a:r>
              <a:rPr lang="cs-CZ" i="1" dirty="0"/>
              <a:t> </a:t>
            </a:r>
            <a:r>
              <a:rPr lang="cs-CZ" dirty="0"/>
              <a:t>i </a:t>
            </a:r>
            <a:r>
              <a:rPr lang="cs-CZ" i="1" dirty="0" err="1"/>
              <a:t>pro.chá.zku</a:t>
            </a:r>
            <a:r>
              <a:rPr lang="cs-CZ" i="1" dirty="0"/>
              <a:t> 	3</a:t>
            </a:r>
          </a:p>
          <a:p>
            <a:r>
              <a:rPr lang="cs-CZ" i="1" dirty="0"/>
              <a:t>s 					0</a:t>
            </a:r>
          </a:p>
          <a:p>
            <a:r>
              <a:rPr lang="cs-CZ" i="1" dirty="0" err="1"/>
              <a:t>pu.dlem</a:t>
            </a:r>
            <a:r>
              <a:rPr lang="cs-CZ" i="1" dirty="0"/>
              <a:t> </a:t>
            </a:r>
            <a:r>
              <a:rPr lang="cs-CZ" dirty="0"/>
              <a:t>i </a:t>
            </a:r>
            <a:r>
              <a:rPr lang="cs-CZ" i="1" dirty="0" err="1"/>
              <a:t>pud.lem</a:t>
            </a:r>
            <a:r>
              <a:rPr lang="cs-CZ" i="1" dirty="0"/>
              <a:t>		2</a:t>
            </a:r>
          </a:p>
          <a:p>
            <a:pPr marL="0" indent="0"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33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30CFB-2D60-79E0-EA26-87020B678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teorie CVCV = teorie </a:t>
            </a:r>
            <a:r>
              <a:rPr lang="cs-CZ" b="1" dirty="0" err="1"/>
              <a:t>strict</a:t>
            </a:r>
            <a:r>
              <a:rPr lang="cs-CZ" b="1" dirty="0"/>
              <a:t> CV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812E27-5B3E-B4DC-EE39-B3D3A6F7E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slabičná struktura = lineární řetězec pravidelně se střídajících konsonantických C a vokalických V pozic</a:t>
            </a:r>
          </a:p>
          <a:p>
            <a:r>
              <a:rPr lang="cs-CZ" dirty="0"/>
              <a:t>IPA znak pro slabičnou hranici = 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krá.lík</a:t>
            </a:r>
            <a:r>
              <a:rPr lang="cs-CZ" dirty="0"/>
              <a:t>			</a:t>
            </a:r>
            <a:r>
              <a:rPr lang="cs-CZ" dirty="0" err="1"/>
              <a:t>vlá.ček</a:t>
            </a:r>
            <a:r>
              <a:rPr lang="cs-CZ" dirty="0"/>
              <a:t>		</a:t>
            </a:r>
            <a:r>
              <a:rPr lang="cs-CZ" dirty="0" err="1"/>
              <a:t>pi.vo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CCV.CVC		CCV.CVC		CV.CV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304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B59BA-D608-2106-0993-2BE852F3C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31648-CDAB-2B48-328F-CB89AB023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vymyslete slova s následující slabičnou lineární strukturou:</a:t>
            </a:r>
          </a:p>
          <a:p>
            <a:pPr lvl="1"/>
            <a:r>
              <a:rPr lang="cs-CZ" sz="2800" dirty="0"/>
              <a:t>CV</a:t>
            </a:r>
          </a:p>
          <a:p>
            <a:pPr lvl="1"/>
            <a:r>
              <a:rPr lang="cs-CZ" sz="2800" dirty="0"/>
              <a:t>CCV</a:t>
            </a:r>
          </a:p>
          <a:p>
            <a:pPr lvl="1"/>
            <a:r>
              <a:rPr lang="cs-CZ" sz="2800" dirty="0"/>
              <a:t>CVC</a:t>
            </a:r>
          </a:p>
          <a:p>
            <a:pPr lvl="1"/>
            <a:r>
              <a:rPr lang="cs-CZ" sz="2800" dirty="0"/>
              <a:t>VC</a:t>
            </a:r>
          </a:p>
          <a:p>
            <a:pPr lvl="1"/>
            <a:r>
              <a:rPr lang="cs-CZ" sz="2800" dirty="0"/>
              <a:t>CV.CVC</a:t>
            </a:r>
          </a:p>
          <a:p>
            <a:pPr lvl="1"/>
            <a:r>
              <a:rPr lang="cs-CZ" sz="2800" dirty="0"/>
              <a:t>CV.CV</a:t>
            </a:r>
          </a:p>
          <a:p>
            <a:pPr lvl="1"/>
            <a:r>
              <a:rPr lang="cs-CZ" sz="2800" dirty="0"/>
              <a:t>CCV.CVC</a:t>
            </a:r>
          </a:p>
          <a:p>
            <a:pPr lvl="1"/>
            <a:r>
              <a:rPr lang="cs-CZ" sz="2800" dirty="0"/>
              <a:t>CCV.CV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3738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673</Words>
  <Application>Microsoft Office PowerPoint</Application>
  <PresentationFormat>Širokoúhlá obrazovka</PresentationFormat>
  <Paragraphs>117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Zvuková stránka a grafémika češtiny</vt:lpstr>
      <vt:lpstr>slabika = sylaba</vt:lpstr>
      <vt:lpstr>typy slabik</vt:lpstr>
      <vt:lpstr>otevřené VS zavřené slabiky</vt:lpstr>
      <vt:lpstr>cvičení</vt:lpstr>
      <vt:lpstr>cvičení: řešení</vt:lpstr>
      <vt:lpstr>cvičení: řešení</vt:lpstr>
      <vt:lpstr>teorie CVCV = teorie strict CV</vt:lpstr>
      <vt:lpstr>cvičení</vt:lpstr>
      <vt:lpstr>cvičení</vt:lpstr>
      <vt:lpstr>hierarchická struktura slabiky</vt:lpstr>
      <vt:lpstr>hierarchická struktura slabiky</vt:lpstr>
      <vt:lpstr>hierarchická struktura slabiky</vt:lpstr>
      <vt:lpstr>Prezentace aplikace PowerPoint</vt:lpstr>
      <vt:lpstr>Prezentace aplikace PowerPoint</vt:lpstr>
      <vt:lpstr>cvičení</vt:lpstr>
      <vt:lpstr>cvičení</vt:lpstr>
      <vt:lpstr>sylabifikace dle Zikové (2014)</vt:lpstr>
      <vt:lpstr>princip maximální iniciály</vt:lpstr>
      <vt:lpstr>princip sonority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Zvuková stránka a grafémika češtiny</dc:title>
  <dc:creator>Káťa Pelegrinová</dc:creator>
  <cp:lastModifiedBy>Káťa Pelegrinová</cp:lastModifiedBy>
  <cp:revision>90</cp:revision>
  <dcterms:created xsi:type="dcterms:W3CDTF">2022-10-25T13:52:51Z</dcterms:created>
  <dcterms:modified xsi:type="dcterms:W3CDTF">2022-11-15T14:59:59Z</dcterms:modified>
</cp:coreProperties>
</file>