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68" r:id="rId3"/>
    <p:sldId id="353" r:id="rId4"/>
    <p:sldId id="380" r:id="rId5"/>
    <p:sldId id="388" r:id="rId6"/>
    <p:sldId id="381" r:id="rId7"/>
    <p:sldId id="382" r:id="rId8"/>
    <p:sldId id="383" r:id="rId9"/>
    <p:sldId id="384" r:id="rId10"/>
    <p:sldId id="389" r:id="rId11"/>
    <p:sldId id="390" r:id="rId12"/>
    <p:sldId id="385" r:id="rId13"/>
    <p:sldId id="386" r:id="rId14"/>
    <p:sldId id="267" r:id="rId15"/>
    <p:sldId id="346" r:id="rId16"/>
    <p:sldId id="347" r:id="rId17"/>
    <p:sldId id="348" r:id="rId18"/>
    <p:sldId id="377" r:id="rId19"/>
    <p:sldId id="326" r:id="rId20"/>
    <p:sldId id="331" r:id="rId21"/>
    <p:sldId id="327" r:id="rId22"/>
    <p:sldId id="332" r:id="rId23"/>
    <p:sldId id="328" r:id="rId24"/>
    <p:sldId id="333" r:id="rId25"/>
    <p:sldId id="329" r:id="rId26"/>
    <p:sldId id="360" r:id="rId27"/>
    <p:sldId id="355" r:id="rId28"/>
    <p:sldId id="364" r:id="rId29"/>
    <p:sldId id="359" r:id="rId30"/>
    <p:sldId id="392" r:id="rId31"/>
    <p:sldId id="391" r:id="rId32"/>
    <p:sldId id="367" r:id="rId33"/>
    <p:sldId id="368" r:id="rId34"/>
    <p:sldId id="366" r:id="rId35"/>
    <p:sldId id="361" r:id="rId36"/>
    <p:sldId id="369" r:id="rId37"/>
    <p:sldId id="379" r:id="rId38"/>
    <p:sldId id="378" r:id="rId39"/>
    <p:sldId id="363" r:id="rId40"/>
    <p:sldId id="371" r:id="rId41"/>
    <p:sldId id="372" r:id="rId42"/>
    <p:sldId id="373" r:id="rId43"/>
    <p:sldId id="362" r:id="rId44"/>
    <p:sldId id="374" r:id="rId45"/>
    <p:sldId id="375" r:id="rId46"/>
    <p:sldId id="365" r:id="rId47"/>
    <p:sldId id="376" r:id="rId48"/>
    <p:sldId id="257" r:id="rId49"/>
    <p:sldId id="349" r:id="rId50"/>
    <p:sldId id="298" r:id="rId51"/>
    <p:sldId id="299" r:id="rId52"/>
    <p:sldId id="300" r:id="rId53"/>
    <p:sldId id="301" r:id="rId54"/>
    <p:sldId id="302" r:id="rId55"/>
    <p:sldId id="285" r:id="rId56"/>
    <p:sldId id="350" r:id="rId57"/>
    <p:sldId id="351" r:id="rId58"/>
    <p:sldId id="30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6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9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6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7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6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1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9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040A-72CF-4D89-BEBC-C4D1B436B9A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B318-26CA-4AB2-BEDF-F315AF47B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1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t.mff.cuni.cz/services/udpip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1C1D-40B7-A0F2-32C1-01AF659DE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021"/>
            <a:ext cx="9144000" cy="2387600"/>
          </a:xfrm>
        </p:spPr>
        <p:txBody>
          <a:bodyPr/>
          <a:lstStyle/>
          <a:p>
            <a:r>
              <a:rPr lang="cs-CZ" b="1" dirty="0"/>
              <a:t>Syntax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8BD5F-BA0B-9F0E-DD24-D1E7677F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013222"/>
            <a:ext cx="6683829" cy="533400"/>
          </a:xfrm>
        </p:spPr>
        <p:txBody>
          <a:bodyPr>
            <a:normAutofit fontScale="92500"/>
          </a:bodyPr>
          <a:lstStyle/>
          <a:p>
            <a:r>
              <a:rPr lang="cs-CZ" dirty="0"/>
              <a:t>Kateřina Pelegrinová, katerina.pelegrinova@fpf.slu.cz</a:t>
            </a:r>
            <a:endParaRPr lang="en-GB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9EC3A26-FEE9-E967-CECE-A9212DF61DD1}"/>
              </a:ext>
            </a:extLst>
          </p:cNvPr>
          <p:cNvSpPr txBox="1">
            <a:spLocks/>
          </p:cNvSpPr>
          <p:nvPr/>
        </p:nvSpPr>
        <p:spPr>
          <a:xfrm>
            <a:off x="9165773" y="6013222"/>
            <a:ext cx="300445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2022/2023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</p:txBody>
      </p:sp>
    </p:spTree>
    <p:extLst>
      <p:ext uri="{BB962C8B-B14F-4D97-AF65-F5344CB8AC3E}">
        <p14:creationId xmlns:p14="http://schemas.microsoft.com/office/powerpoint/2010/main" val="386791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Pojďte jíst děti.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01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Pojďte jíst děti.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</a:t>
            </a:r>
            <a:r>
              <a:rPr lang="cs-CZ" i="1" dirty="0">
                <a:sym typeface="Wingdings" panose="05000000000000000000" pitchFamily="2" charset="2"/>
              </a:rPr>
              <a:t>Pojďte jíst, děti. 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945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VS </a:t>
            </a:r>
            <a:r>
              <a:rPr lang="cs-CZ" i="1" dirty="0">
                <a:sym typeface="Wingdings" panose="05000000000000000000" pitchFamily="2" charset="2"/>
              </a:rPr>
              <a:t>Tvoje stará pila, leží ve sklepě.</a:t>
            </a:r>
          </a:p>
          <a:p>
            <a:pPr marL="0" indent="0">
              <a:buNone/>
            </a:pPr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Pojďte jíst děti.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</a:t>
            </a:r>
            <a:r>
              <a:rPr lang="cs-CZ" i="1" dirty="0">
                <a:sym typeface="Wingdings" panose="05000000000000000000" pitchFamily="2" charset="2"/>
              </a:rPr>
              <a:t>Pojďte jíst, děti.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Pojďte jíst děti.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069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sp>
        <p:nvSpPr>
          <p:cNvPr id="6" name="AutoShape 2" descr="VÃ½sledek obrÃ¡zku pro novÃ½ encyklopedickÃ½ slovnÃ­k ÄeÅ¡t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7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sp>
        <p:nvSpPr>
          <p:cNvPr id="6" name="AutoShape 2" descr="VÃ½sledek obrÃ¡zku pro novÃ½ encyklopedickÃ½ slovnÃ­k ÄeÅ¡t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5D0DD9-70FD-791E-FE95-4535DD65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6" y="2668776"/>
            <a:ext cx="2228850" cy="3114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914FE-922C-2FB8-E020-B0AADF184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24" y="2078160"/>
            <a:ext cx="2164248" cy="31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8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sp>
        <p:nvSpPr>
          <p:cNvPr id="6" name="AutoShape 2" descr="VÃ½sledek obrÃ¡zku pro novÃ½ encyklopedickÃ½ slovnÃ­k ÄeÅ¡t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5D0DD9-70FD-791E-FE95-4535DD65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6" y="2668776"/>
            <a:ext cx="2228850" cy="3114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FA893B-9A4F-2D89-2E95-52F1402F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02" y="4010128"/>
            <a:ext cx="1611106" cy="24114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9D333A-0821-4C30-F43A-5BEAA742A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292" y="4010129"/>
            <a:ext cx="1695559" cy="24114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914FE-922C-2FB8-E020-B0AADF184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624" y="2078160"/>
            <a:ext cx="2164248" cy="31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  <a:endParaRPr lang="en-GB" b="1" dirty="0"/>
          </a:p>
        </p:txBody>
      </p:sp>
      <p:sp>
        <p:nvSpPr>
          <p:cNvPr id="6" name="AutoShape 2" descr="VÃ½sledek obrÃ¡zku pro novÃ½ encyklopedickÃ½ slovnÃ­k ÄeÅ¡t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5D0DD9-70FD-791E-FE95-4535DD65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6" y="2668776"/>
            <a:ext cx="2228850" cy="3114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FA893B-9A4F-2D89-2E95-52F1402F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02" y="4010128"/>
            <a:ext cx="1611106" cy="24114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9D333A-0821-4C30-F43A-5BEAA742A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292" y="4010129"/>
            <a:ext cx="1695559" cy="24114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914FE-922C-2FB8-E020-B0AADF184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624" y="2078160"/>
            <a:ext cx="2164248" cy="310657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F13F16D-913C-217B-698F-55B915AEF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578" y="322840"/>
            <a:ext cx="2164248" cy="30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C403A-4D64-A3A8-F9F9-854C085B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internetové zdroje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EB1EA-8EE3-10EC-8ADA-03D5E5397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❤️</a:t>
            </a:r>
            <a:r>
              <a:rPr lang="cs-CZ" b="1" dirty="0"/>
              <a:t> </a:t>
            </a:r>
            <a:r>
              <a:rPr lang="en-GB" dirty="0"/>
              <a:t>https://prirucka.ujc.cas.cz/?dotaz=%C4%8D%C3%A1rka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dirty="0"/>
              <a:t>https://www.czechency.org/slovnik/search?search=v%C4%9Bta</a:t>
            </a:r>
          </a:p>
        </p:txBody>
      </p:sp>
    </p:spTree>
    <p:extLst>
      <p:ext uri="{BB962C8B-B14F-4D97-AF65-F5344CB8AC3E}">
        <p14:creationId xmlns:p14="http://schemas.microsoft.com/office/powerpoint/2010/main" val="224374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2922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požadavky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36511"/>
            <a:ext cx="10515600" cy="4351338"/>
          </a:xfrm>
        </p:spPr>
        <p:txBody>
          <a:bodyPr/>
          <a:lstStyle/>
          <a:p>
            <a:r>
              <a:rPr lang="cs-CZ" dirty="0"/>
              <a:t>zápočet = </a:t>
            </a:r>
            <a:r>
              <a:rPr lang="cs-CZ"/>
              <a:t>2x test</a:t>
            </a:r>
            <a:endParaRPr lang="cs-CZ" dirty="0"/>
          </a:p>
          <a:p>
            <a:endParaRPr lang="cs-CZ" dirty="0"/>
          </a:p>
          <a:p>
            <a:r>
              <a:rPr lang="cs-CZ" dirty="0"/>
              <a:t>listopad + prosinec </a:t>
            </a:r>
            <a:r>
              <a:rPr lang="cs-CZ" dirty="0">
                <a:sym typeface="Wingdings" panose="05000000000000000000" pitchFamily="2" charset="2"/>
              </a:rPr>
              <a:t> součet bodů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22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endParaRPr lang="cs-CZ" i="1" dirty="0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322244F4-B5F8-31E3-F2E7-DF497FEF4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D57360A-1C70-0CBA-B696-C190454DF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67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0B147BBF-9456-5082-D4FA-7CAFEACB1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4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r>
              <a:rPr lang="cs-CZ" i="1" dirty="0" err="1"/>
              <a:t>Mumínci</a:t>
            </a:r>
            <a:r>
              <a:rPr lang="cs-CZ" i="1" dirty="0"/>
              <a:t> si na louce i v lese.</a:t>
            </a:r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5C92F2A5-93E5-0FE8-497C-0A6124346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65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si na louce i v lese.</a:t>
            </a:r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03FE12F-A46D-4626-AE73-09627005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E7768-6BF3-6F61-1B18-DC81BCB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věta?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D205-2728-1840-6B0C-F8448838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Mumínci</a:t>
            </a:r>
            <a:r>
              <a:rPr lang="cs-CZ" i="1" dirty="0"/>
              <a:t> si rádi </a:t>
            </a:r>
            <a:r>
              <a:rPr lang="cs-CZ" i="1" dirty="0" err="1"/>
              <a:t>hrajou</a:t>
            </a:r>
            <a:r>
              <a:rPr lang="cs-CZ" i="1" dirty="0"/>
              <a:t> na louce i v lese.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rádi louce lese i v </a:t>
            </a:r>
            <a:r>
              <a:rPr lang="cs-CZ" i="1" dirty="0" err="1"/>
              <a:t>hrajou</a:t>
            </a:r>
            <a:r>
              <a:rPr lang="cs-CZ" i="1" dirty="0"/>
              <a:t> si.</a:t>
            </a:r>
          </a:p>
          <a:p>
            <a:endParaRPr lang="cs-CZ" i="1" dirty="0"/>
          </a:p>
          <a:p>
            <a:r>
              <a:rPr lang="cs-CZ" i="1" dirty="0"/>
              <a:t>*</a:t>
            </a:r>
            <a:r>
              <a:rPr lang="cs-CZ" i="1" dirty="0" err="1"/>
              <a:t>Mumínci</a:t>
            </a:r>
            <a:r>
              <a:rPr lang="cs-CZ" i="1" dirty="0"/>
              <a:t> si na louce i v lese.</a:t>
            </a:r>
          </a:p>
          <a:p>
            <a:endParaRPr lang="cs-CZ" i="1" dirty="0"/>
          </a:p>
          <a:p>
            <a:r>
              <a:rPr lang="cs-CZ" i="1" dirty="0"/>
              <a:t>Na louce i v lese si rádi </a:t>
            </a:r>
            <a:r>
              <a:rPr lang="cs-CZ" i="1" dirty="0" err="1"/>
              <a:t>hrajou</a:t>
            </a:r>
            <a:r>
              <a:rPr lang="cs-CZ" i="1" dirty="0"/>
              <a:t> </a:t>
            </a:r>
            <a:r>
              <a:rPr lang="cs-CZ" i="1" dirty="0" err="1"/>
              <a:t>mumínci</a:t>
            </a:r>
            <a:r>
              <a:rPr lang="cs-CZ" i="1" dirty="0"/>
              <a:t>.</a:t>
            </a:r>
          </a:p>
          <a:p>
            <a:endParaRPr lang="cs-CZ" i="1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3903F87-07D3-26B9-A3CA-9610A0E5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2" y="377825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D3FC1-1EF3-DB9A-677F-E664DF79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syntax?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7704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B8365-F989-129A-9DDD-567B599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787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B8365-F989-129A-9DDD-567B599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5A5D0-BD40-2B4B-BDE8-1F14A14D9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porozumění souvislé řeči</a:t>
            </a:r>
          </a:p>
          <a:p>
            <a:endParaRPr lang="cs-CZ" dirty="0"/>
          </a:p>
          <a:p>
            <a:r>
              <a:rPr lang="cs-CZ" dirty="0"/>
              <a:t>rozvíjí strukturní myšlení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efektivní kódování – kombinování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273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6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93402-AA3C-4CCA-8148-7CEED8E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cíl předmětu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4269BB-CEC8-4A45-A704-73BE24D8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pochopit, jak fungují pravidla a principy spojování jednotek ve větě a souvětí v češtině</a:t>
            </a:r>
          </a:p>
          <a:p>
            <a:endParaRPr lang="cs-CZ" dirty="0"/>
          </a:p>
          <a:p>
            <a:r>
              <a:rPr lang="cs-CZ" dirty="0"/>
              <a:t>správně používat interpunkci</a:t>
            </a:r>
          </a:p>
        </p:txBody>
      </p:sp>
    </p:spTree>
    <p:extLst>
      <p:ext uri="{BB962C8B-B14F-4D97-AF65-F5344CB8AC3E}">
        <p14:creationId xmlns:p14="http://schemas.microsoft.com/office/powerpoint/2010/main" val="874323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2"/>
            <a:r>
              <a:rPr lang="cs-CZ" dirty="0"/>
              <a:t>1 znak = 1 význam</a:t>
            </a:r>
          </a:p>
          <a:p>
            <a:pPr lvl="2"/>
            <a:r>
              <a:rPr lang="cs-CZ" dirty="0"/>
              <a:t>lidská řeč </a:t>
            </a:r>
            <a:r>
              <a:rPr lang="cs-CZ" dirty="0">
                <a:sym typeface="Wingdings" panose="05000000000000000000" pitchFamily="2" charset="2"/>
              </a:rPr>
              <a:t> 1 znak = obvykle více významů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čím kratší slovo, tím polysémnější; čím kratší slovo, tím frekventovanější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692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2"/>
            <a:r>
              <a:rPr lang="cs-CZ" dirty="0"/>
              <a:t>1 znak = 1 význam</a:t>
            </a:r>
          </a:p>
          <a:p>
            <a:pPr lvl="2"/>
            <a:r>
              <a:rPr lang="cs-CZ" dirty="0"/>
              <a:t>lidská řeč </a:t>
            </a:r>
            <a:r>
              <a:rPr lang="cs-CZ" dirty="0">
                <a:sym typeface="Wingdings" panose="05000000000000000000" pitchFamily="2" charset="2"/>
              </a:rPr>
              <a:t> 1 znak = obvykle více významů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čím kratší slovo, tím polysémnější; čím kratší slovo, tím frekventovanější</a:t>
            </a:r>
            <a:endParaRPr lang="cs-CZ" dirty="0"/>
          </a:p>
          <a:p>
            <a:pPr lvl="1"/>
            <a:r>
              <a:rPr lang="cs-CZ" dirty="0"/>
              <a:t>omezení na paradigmatickou organizaci prvků (F. </a:t>
            </a:r>
            <a:r>
              <a:rPr lang="cs-CZ" dirty="0" err="1"/>
              <a:t>Saussure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09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2"/>
            <a:r>
              <a:rPr lang="cs-CZ" dirty="0"/>
              <a:t>1 znak = 1 význam</a:t>
            </a:r>
          </a:p>
          <a:p>
            <a:pPr lvl="2"/>
            <a:r>
              <a:rPr lang="cs-CZ" dirty="0"/>
              <a:t>lidská řeč </a:t>
            </a:r>
            <a:r>
              <a:rPr lang="cs-CZ" dirty="0">
                <a:sym typeface="Wingdings" panose="05000000000000000000" pitchFamily="2" charset="2"/>
              </a:rPr>
              <a:t> 1 znak = obvykle více významů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čím kratší slovo, tím polysémnější; čím kratší slovo, tím frekventovanější</a:t>
            </a:r>
            <a:endParaRPr lang="cs-CZ" dirty="0"/>
          </a:p>
          <a:p>
            <a:pPr lvl="1"/>
            <a:r>
              <a:rPr lang="cs-CZ" dirty="0"/>
              <a:t>omezení na paradigmatickou organizaci prvků (F. </a:t>
            </a:r>
            <a:r>
              <a:rPr lang="cs-CZ" dirty="0" err="1"/>
              <a:t>Saussure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organizace jazykových znaků – 2 základní způsoby (mechanismy)</a:t>
            </a:r>
          </a:p>
        </p:txBody>
      </p:sp>
    </p:spTree>
    <p:extLst>
      <p:ext uri="{BB962C8B-B14F-4D97-AF65-F5344CB8AC3E}">
        <p14:creationId xmlns:p14="http://schemas.microsoft.com/office/powerpoint/2010/main" val="4255949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1021-AE30-D143-E2AC-A53DC2B6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65C11-3D5E-E361-17CB-5632580D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(pravděpodobně) neexistuje jazyk využívající pouze lexikální významy</a:t>
            </a:r>
          </a:p>
          <a:p>
            <a:pPr lvl="1"/>
            <a:r>
              <a:rPr lang="cs-CZ" dirty="0"/>
              <a:t>omezené konečným množstvím jednotek (kapacita lidské mysli)</a:t>
            </a:r>
          </a:p>
          <a:p>
            <a:pPr lvl="1"/>
            <a:r>
              <a:rPr lang="cs-CZ" dirty="0"/>
              <a:t>takové znakové systémy – zvířecí jazyky, dopravní značky</a:t>
            </a:r>
          </a:p>
          <a:p>
            <a:pPr lvl="2"/>
            <a:r>
              <a:rPr lang="cs-CZ" dirty="0"/>
              <a:t>1 znak = 1 význam</a:t>
            </a:r>
          </a:p>
          <a:p>
            <a:pPr lvl="2"/>
            <a:r>
              <a:rPr lang="cs-CZ" dirty="0"/>
              <a:t>lidská řeč </a:t>
            </a:r>
            <a:r>
              <a:rPr lang="cs-CZ" dirty="0">
                <a:sym typeface="Wingdings" panose="05000000000000000000" pitchFamily="2" charset="2"/>
              </a:rPr>
              <a:t> 1 znak = obvykle více významů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čím kratší slovo, tím polysémnější; čím kratší slovo, tím frekventovanější</a:t>
            </a:r>
            <a:endParaRPr lang="cs-CZ" dirty="0"/>
          </a:p>
          <a:p>
            <a:pPr lvl="1"/>
            <a:r>
              <a:rPr lang="cs-CZ" dirty="0"/>
              <a:t>omezení na paradigmatickou organizaci prvků (F. </a:t>
            </a:r>
            <a:r>
              <a:rPr lang="cs-CZ" dirty="0" err="1"/>
              <a:t>Saussure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organizace jazykových znaků – 2 základní způsoby (mechanismy)</a:t>
            </a:r>
          </a:p>
          <a:p>
            <a:pPr lvl="1"/>
            <a:r>
              <a:rPr lang="cs-CZ" b="1" dirty="0"/>
              <a:t>selekce</a:t>
            </a:r>
          </a:p>
          <a:p>
            <a:pPr lvl="1"/>
            <a:r>
              <a:rPr lang="cs-CZ" b="1" dirty="0"/>
              <a:t>kombinace</a:t>
            </a:r>
          </a:p>
        </p:txBody>
      </p:sp>
    </p:spTree>
    <p:extLst>
      <p:ext uri="{BB962C8B-B14F-4D97-AF65-F5344CB8AC3E}">
        <p14:creationId xmlns:p14="http://schemas.microsoft.com/office/powerpoint/2010/main" val="1472261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A4823-E25A-5B82-B4C2-437FBCFD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pozor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35C81-E4D1-B115-2148-787842CF8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morfologické paradigma slova = soustava všech jeho tvarů vzniklých při flexi (ohýbání – časování/skloňování)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1B9993-98E7-5B14-5AC1-0362D321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213" y="3429000"/>
            <a:ext cx="5321573" cy="2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0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CE10-5BFA-AB01-06F0-865EDA4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paradigma VS syntagma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147CE-E8C7-0384-6C53-ABDFF6C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selekce – paradigmatická organizace – vertikální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507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CE10-5BFA-AB01-06F0-865EDA4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paradigma VS syntagma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147CE-E8C7-0384-6C53-ABDFF6C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selekce – paradigmatická organizace – vertikální</a:t>
            </a:r>
          </a:p>
          <a:p>
            <a:endParaRPr lang="cs-CZ" dirty="0"/>
          </a:p>
          <a:p>
            <a:r>
              <a:rPr lang="cs-CZ" dirty="0"/>
              <a:t>kombinace – syntagmatická organizace – horizontální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45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CE10-5BFA-AB01-06F0-865EDA4E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paradigma VS syntagma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147CE-E8C7-0384-6C53-ABDFF6C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selekce – paradigmatická organizace – vertikální</a:t>
            </a:r>
          </a:p>
          <a:p>
            <a:endParaRPr lang="cs-CZ" dirty="0"/>
          </a:p>
          <a:p>
            <a:r>
              <a:rPr lang="cs-CZ" dirty="0"/>
              <a:t>kombinace – syntagmatická organizace – horizontální </a:t>
            </a:r>
          </a:p>
          <a:p>
            <a:endParaRPr lang="cs-CZ" dirty="0"/>
          </a:p>
          <a:p>
            <a:r>
              <a:rPr lang="cs-CZ" dirty="0"/>
              <a:t>para- = vedle (vedle sebe stojící)</a:t>
            </a:r>
          </a:p>
          <a:p>
            <a:r>
              <a:rPr lang="cs-CZ" dirty="0"/>
              <a:t>syn- = spolu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069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8BD14-065A-BD2B-6350-EE4C9E9E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1125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29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0528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  <a:p>
            <a:r>
              <a:rPr lang="cs-CZ" dirty="0"/>
              <a:t>vybírání jednotlivého slova z každé kategorie = selekce (paradigmatická část organizace/kódování)</a:t>
            </a:r>
          </a:p>
        </p:txBody>
      </p:sp>
    </p:spTree>
    <p:extLst>
      <p:ext uri="{BB962C8B-B14F-4D97-AF65-F5344CB8AC3E}">
        <p14:creationId xmlns:p14="http://schemas.microsoft.com/office/powerpoint/2010/main" val="1079657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  <a:p>
            <a:r>
              <a:rPr lang="cs-CZ" dirty="0"/>
              <a:t>vybírání jednotlivého slova z každé kategorie = selekce (paradigmatická část organizace/kódování)</a:t>
            </a:r>
          </a:p>
          <a:p>
            <a:r>
              <a:rPr lang="cs-CZ" dirty="0"/>
              <a:t>skládání vybraných slov do věty = kombinace (syntagmatická část organizace/kódování)</a:t>
            </a:r>
          </a:p>
        </p:txBody>
      </p:sp>
    </p:spTree>
    <p:extLst>
      <p:ext uri="{BB962C8B-B14F-4D97-AF65-F5344CB8AC3E}">
        <p14:creationId xmlns:p14="http://schemas.microsoft.com/office/powerpoint/2010/main" val="1218388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D2DC-0BEA-8A2A-D45B-281C3F95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/>
              <a:t>kdo</a:t>
            </a:r>
            <a:r>
              <a:rPr lang="cs-CZ" b="1" dirty="0"/>
              <a:t>/</a:t>
            </a:r>
            <a:r>
              <a:rPr lang="cs-CZ" b="1" i="1" dirty="0"/>
              <a:t>co</a:t>
            </a:r>
            <a:r>
              <a:rPr lang="cs-CZ" b="1" dirty="0"/>
              <a:t>, </a:t>
            </a:r>
            <a:r>
              <a:rPr lang="cs-CZ" b="1" i="1" dirty="0"/>
              <a:t>kdy</a:t>
            </a:r>
            <a:r>
              <a:rPr lang="cs-CZ" b="1" dirty="0"/>
              <a:t>, </a:t>
            </a:r>
            <a:r>
              <a:rPr lang="cs-CZ" b="1" i="1" dirty="0"/>
              <a:t>kde</a:t>
            </a:r>
            <a:r>
              <a:rPr lang="cs-CZ" b="1" dirty="0"/>
              <a:t>, </a:t>
            </a:r>
            <a:r>
              <a:rPr lang="cs-CZ" b="1" i="1" dirty="0"/>
              <a:t>s kým</a:t>
            </a:r>
            <a:r>
              <a:rPr lang="cs-CZ" b="1" dirty="0"/>
              <a:t>/</a:t>
            </a:r>
            <a:r>
              <a:rPr lang="cs-CZ" b="1" i="1" dirty="0"/>
              <a:t>čím</a:t>
            </a:r>
            <a:r>
              <a:rPr lang="cs-CZ" b="1" dirty="0"/>
              <a:t>, </a:t>
            </a:r>
            <a:r>
              <a:rPr lang="cs-CZ" b="1" i="1" dirty="0"/>
              <a:t>co dělali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BFFFD-0176-373C-EC89-60A8B6EB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jednotlivé kategorie obsahují položky (slova), které jste do nich vepsali</a:t>
            </a:r>
          </a:p>
          <a:p>
            <a:endParaRPr lang="cs-CZ" dirty="0"/>
          </a:p>
          <a:p>
            <a:r>
              <a:rPr lang="cs-CZ" dirty="0"/>
              <a:t>vybírání jednotlivého slova z každé kategorie = selekce (paradigmatická část organizace/kódování)</a:t>
            </a:r>
          </a:p>
          <a:p>
            <a:r>
              <a:rPr lang="cs-CZ" dirty="0"/>
              <a:t>skládání vybraných slov do věty = kombinace (syntagmatická část organizace/kódování)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!!! při hře mohou vznikat negramatická spojení, v rámci daného kontextu jim však mluvčí rozumí a akceptují je</a:t>
            </a:r>
          </a:p>
        </p:txBody>
      </p:sp>
    </p:spTree>
    <p:extLst>
      <p:ext uri="{BB962C8B-B14F-4D97-AF65-F5344CB8AC3E}">
        <p14:creationId xmlns:p14="http://schemas.microsoft.com/office/powerpoint/2010/main" val="262195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D239B4-E775-88D3-95E2-1C190CE28B65}"/>
              </a:ext>
            </a:extLst>
          </p:cNvPr>
          <p:cNvSpPr txBox="1"/>
          <p:nvPr/>
        </p:nvSpPr>
        <p:spPr>
          <a:xfrm>
            <a:off x="1360714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králík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ptakopysk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kůň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antilopa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err="1"/>
              <a:t>wombat</a:t>
            </a:r>
            <a:endParaRPr lang="cs-CZ" sz="2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7D1CFC-D77D-4FE9-DE10-A44F5E28A758}"/>
              </a:ext>
            </a:extLst>
          </p:cNvPr>
          <p:cNvSpPr txBox="1"/>
          <p:nvPr/>
        </p:nvSpPr>
        <p:spPr>
          <a:xfrm>
            <a:off x="4430486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včera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ráno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večer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poledne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nikdy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92D020-2733-E585-7D2C-F19C96A65469}"/>
              </a:ext>
            </a:extLst>
          </p:cNvPr>
          <p:cNvSpPr txBox="1"/>
          <p:nvPr/>
        </p:nvSpPr>
        <p:spPr>
          <a:xfrm>
            <a:off x="7500258" y="5987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pást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utíkat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spát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vyhřívat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pít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23F12F7-FD07-A0C0-AF0D-8706F97843B4}"/>
              </a:ext>
            </a:extLst>
          </p:cNvPr>
          <p:cNvCxnSpPr>
            <a:cxnSpLocks/>
          </p:cNvCxnSpPr>
          <p:nvPr/>
        </p:nvCxnSpPr>
        <p:spPr>
          <a:xfrm>
            <a:off x="914400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445222-3614-CFD8-2CF0-F8A6E2D35036}"/>
              </a:ext>
            </a:extLst>
          </p:cNvPr>
          <p:cNvCxnSpPr>
            <a:cxnSpLocks/>
          </p:cNvCxnSpPr>
          <p:nvPr/>
        </p:nvCxnSpPr>
        <p:spPr>
          <a:xfrm>
            <a:off x="3995057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3CD4E12-2CA8-1D93-0BE9-D839476A6ADF}"/>
              </a:ext>
            </a:extLst>
          </p:cNvPr>
          <p:cNvCxnSpPr>
            <a:cxnSpLocks/>
          </p:cNvCxnSpPr>
          <p:nvPr/>
        </p:nvCxnSpPr>
        <p:spPr>
          <a:xfrm>
            <a:off x="7162800" y="609523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29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D239B4-E775-88D3-95E2-1C190CE28B65}"/>
              </a:ext>
            </a:extLst>
          </p:cNvPr>
          <p:cNvSpPr txBox="1"/>
          <p:nvPr/>
        </p:nvSpPr>
        <p:spPr>
          <a:xfrm>
            <a:off x="1360714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králík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ptakopysk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kůň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antilopa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err="1"/>
              <a:t>wombat</a:t>
            </a:r>
            <a:endParaRPr lang="cs-CZ" sz="2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7D1CFC-D77D-4FE9-DE10-A44F5E28A758}"/>
              </a:ext>
            </a:extLst>
          </p:cNvPr>
          <p:cNvSpPr txBox="1"/>
          <p:nvPr/>
        </p:nvSpPr>
        <p:spPr>
          <a:xfrm>
            <a:off x="4430486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včera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ráno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večer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poledne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nikdy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92D020-2733-E585-7D2C-F19C96A65469}"/>
              </a:ext>
            </a:extLst>
          </p:cNvPr>
          <p:cNvSpPr txBox="1"/>
          <p:nvPr/>
        </p:nvSpPr>
        <p:spPr>
          <a:xfrm>
            <a:off x="7500258" y="5987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pást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utíkat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spát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vyhřívat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pít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23F12F7-FD07-A0C0-AF0D-8706F97843B4}"/>
              </a:ext>
            </a:extLst>
          </p:cNvPr>
          <p:cNvCxnSpPr>
            <a:cxnSpLocks/>
          </p:cNvCxnSpPr>
          <p:nvPr/>
        </p:nvCxnSpPr>
        <p:spPr>
          <a:xfrm>
            <a:off x="914400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445222-3614-CFD8-2CF0-F8A6E2D35036}"/>
              </a:ext>
            </a:extLst>
          </p:cNvPr>
          <p:cNvCxnSpPr>
            <a:cxnSpLocks/>
          </p:cNvCxnSpPr>
          <p:nvPr/>
        </p:nvCxnSpPr>
        <p:spPr>
          <a:xfrm>
            <a:off x="3995057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3CD4E12-2CA8-1D93-0BE9-D839476A6ADF}"/>
              </a:ext>
            </a:extLst>
          </p:cNvPr>
          <p:cNvCxnSpPr>
            <a:cxnSpLocks/>
          </p:cNvCxnSpPr>
          <p:nvPr/>
        </p:nvCxnSpPr>
        <p:spPr>
          <a:xfrm>
            <a:off x="7162800" y="609523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06D070-5F61-038A-631A-E50D2DF8035A}"/>
              </a:ext>
            </a:extLst>
          </p:cNvPr>
          <p:cNvSpPr txBox="1"/>
          <p:nvPr/>
        </p:nvSpPr>
        <p:spPr>
          <a:xfrm>
            <a:off x="3684814" y="3831771"/>
            <a:ext cx="3897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*Antilopa poledne pást se.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747211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D239B4-E775-88D3-95E2-1C190CE28B65}"/>
              </a:ext>
            </a:extLst>
          </p:cNvPr>
          <p:cNvSpPr txBox="1"/>
          <p:nvPr/>
        </p:nvSpPr>
        <p:spPr>
          <a:xfrm>
            <a:off x="1360714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králík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ptakopysk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kůň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antilopa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err="1"/>
              <a:t>wombat</a:t>
            </a:r>
            <a:endParaRPr lang="cs-CZ" sz="2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7D1CFC-D77D-4FE9-DE10-A44F5E28A758}"/>
              </a:ext>
            </a:extLst>
          </p:cNvPr>
          <p:cNvSpPr txBox="1"/>
          <p:nvPr/>
        </p:nvSpPr>
        <p:spPr>
          <a:xfrm>
            <a:off x="4430486" y="5225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včera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ráno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večer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poledne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nikdy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92D020-2733-E585-7D2C-F19C96A65469}"/>
              </a:ext>
            </a:extLst>
          </p:cNvPr>
          <p:cNvSpPr txBox="1"/>
          <p:nvPr/>
        </p:nvSpPr>
        <p:spPr>
          <a:xfrm>
            <a:off x="7500258" y="598714"/>
            <a:ext cx="2405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pást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utíkat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spát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vyhřívat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pít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23F12F7-FD07-A0C0-AF0D-8706F97843B4}"/>
              </a:ext>
            </a:extLst>
          </p:cNvPr>
          <p:cNvCxnSpPr>
            <a:cxnSpLocks/>
          </p:cNvCxnSpPr>
          <p:nvPr/>
        </p:nvCxnSpPr>
        <p:spPr>
          <a:xfrm>
            <a:off x="914400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B445222-3614-CFD8-2CF0-F8A6E2D35036}"/>
              </a:ext>
            </a:extLst>
          </p:cNvPr>
          <p:cNvCxnSpPr>
            <a:cxnSpLocks/>
          </p:cNvCxnSpPr>
          <p:nvPr/>
        </p:nvCxnSpPr>
        <p:spPr>
          <a:xfrm>
            <a:off x="3995057" y="598714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3CD4E12-2CA8-1D93-0BE9-D839476A6ADF}"/>
              </a:ext>
            </a:extLst>
          </p:cNvPr>
          <p:cNvCxnSpPr>
            <a:cxnSpLocks/>
          </p:cNvCxnSpPr>
          <p:nvPr/>
        </p:nvCxnSpPr>
        <p:spPr>
          <a:xfrm>
            <a:off x="7162800" y="609523"/>
            <a:ext cx="0" cy="16110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06D070-5F61-038A-631A-E50D2DF8035A}"/>
              </a:ext>
            </a:extLst>
          </p:cNvPr>
          <p:cNvSpPr txBox="1"/>
          <p:nvPr/>
        </p:nvSpPr>
        <p:spPr>
          <a:xfrm>
            <a:off x="3684814" y="3831771"/>
            <a:ext cx="3897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*Antilopa poledne pást se.</a:t>
            </a:r>
            <a:endParaRPr lang="en-GB" sz="2600" b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C570836-DCF6-6484-7A3C-A16B1BEA5426}"/>
              </a:ext>
            </a:extLst>
          </p:cNvPr>
          <p:cNvSpPr txBox="1"/>
          <p:nvPr/>
        </p:nvSpPr>
        <p:spPr>
          <a:xfrm>
            <a:off x="3684814" y="4800600"/>
            <a:ext cx="4103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Antilopa se v poledne pase.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07093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5D51D-B8EC-5A05-0F4A-1EF289D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18B198-EA20-9041-3958-CBA043FE5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98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5D51D-B8EC-5A05-0F4A-1EF289D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čemu je dobrá syntax…?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53B9E-F03B-063F-A629-2FFE7CE42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schopnost vyjádřit nekonečné množství významů pomocí konečné (omezené) množiny hodnot (slov)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4C4CC0-E4DA-AC07-3AC7-B1FB74D1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223" y="2772228"/>
            <a:ext cx="3418138" cy="35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7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46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53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1728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b="1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Pád stromu na osobní auto lehce zranil jednoho člověka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34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b="1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Pád stromu na osobní auto lehce zranil jednoho člověka</a:t>
            </a:r>
          </a:p>
          <a:p>
            <a:pPr marL="0" indent="0">
              <a:buNone/>
            </a:pPr>
            <a:r>
              <a:rPr lang="pl-PL" i="1" dirty="0"/>
              <a:t>Stromu pád na auto osobní zranil lehce člověka jednoho 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04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b="1" dirty="0"/>
              <a:t>lineární</a:t>
            </a:r>
          </a:p>
          <a:p>
            <a:pPr lvl="2"/>
            <a:r>
              <a:rPr lang="cs-CZ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Pád stromu na osobní auto lehce zranil jednoho člověka</a:t>
            </a:r>
          </a:p>
          <a:p>
            <a:pPr marL="0" indent="0">
              <a:buNone/>
            </a:pPr>
            <a:r>
              <a:rPr lang="pl-PL" i="1" dirty="0"/>
              <a:t>Stromu pád na auto osobní zranil lehce člověka jednoho </a:t>
            </a:r>
          </a:p>
          <a:p>
            <a:pPr marL="0" indent="0">
              <a:buNone/>
            </a:pPr>
            <a:r>
              <a:rPr lang="pl-PL" i="1" dirty="0"/>
              <a:t>Člověka na zranil stromu auto pád jednoho osobní lehce 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727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dirty="0"/>
              <a:t>lineární</a:t>
            </a:r>
          </a:p>
          <a:p>
            <a:pPr lvl="2"/>
            <a:r>
              <a:rPr lang="cs-CZ" b="1" dirty="0"/>
              <a:t>hierarchická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pl-PL" i="1" dirty="0"/>
              <a:t> 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1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8FB9F4-5871-4A62-80C2-0EECC972D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68" y="372390"/>
            <a:ext cx="4424516" cy="6309517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154B4C-8CEF-4108-9F27-FBE8CE3A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61" y="2359742"/>
            <a:ext cx="2898058" cy="3777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nástroj: </a:t>
            </a:r>
            <a:r>
              <a:rPr lang="cs-CZ" dirty="0" err="1"/>
              <a:t>UDPipe</a:t>
            </a:r>
            <a:r>
              <a:rPr lang="cs-CZ" dirty="0"/>
              <a:t>:</a:t>
            </a:r>
            <a:br>
              <a:rPr lang="cs-CZ" dirty="0"/>
            </a:br>
            <a:br>
              <a:rPr lang="cs-CZ" dirty="0"/>
            </a:br>
            <a:r>
              <a:rPr lang="cs-CZ" dirty="0">
                <a:hlinkClick r:id="rId3"/>
              </a:rPr>
              <a:t>http://lindat.mff.cuni.cz/services/udpipe/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374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dirty="0"/>
              <a:t>hierarchická</a:t>
            </a:r>
          </a:p>
          <a:p>
            <a:pPr lvl="2"/>
            <a:r>
              <a:rPr lang="cs-CZ" dirty="0"/>
              <a:t>lineární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nauka</a:t>
            </a:r>
            <a:r>
              <a:rPr lang="cs-CZ" dirty="0"/>
              <a:t> o mluvnické stavbě vět a souvětí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504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</a:t>
            </a:r>
            <a:r>
              <a:rPr lang="cs-CZ" b="1" dirty="0"/>
              <a:t>pravidel</a:t>
            </a:r>
            <a:r>
              <a:rPr lang="cs-CZ" dirty="0"/>
              <a:t> a </a:t>
            </a:r>
            <a:r>
              <a:rPr lang="cs-CZ" b="1" dirty="0"/>
              <a:t>principů</a:t>
            </a:r>
            <a:r>
              <a:rPr lang="cs-CZ" dirty="0"/>
              <a:t>, na základě kterých se vytvářejí věty daného jazyka</a:t>
            </a:r>
          </a:p>
          <a:p>
            <a:pPr lvl="1"/>
            <a:r>
              <a:rPr lang="cs-CZ" dirty="0"/>
              <a:t>struktura syntaktických jednotek</a:t>
            </a:r>
          </a:p>
          <a:p>
            <a:pPr lvl="2"/>
            <a:r>
              <a:rPr lang="cs-CZ" dirty="0"/>
              <a:t>hierarchická</a:t>
            </a:r>
          </a:p>
          <a:p>
            <a:pPr lvl="2"/>
            <a:r>
              <a:rPr lang="cs-CZ" dirty="0"/>
              <a:t>lineární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nauka</a:t>
            </a:r>
            <a:r>
              <a:rPr lang="cs-CZ" dirty="0"/>
              <a:t> o mluvnické stavbě vět a souvětí</a:t>
            </a:r>
            <a:br>
              <a:rPr lang="cs-CZ" dirty="0"/>
            </a:br>
            <a:endParaRPr lang="cs-CZ" dirty="0"/>
          </a:p>
          <a:p>
            <a:r>
              <a:rPr lang="pl-PL" dirty="0"/>
              <a:t>sémioticky je syntax definována jako nauka o kombinaci znaků</a:t>
            </a:r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494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 jako nauka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různé přístupy</a:t>
            </a:r>
          </a:p>
          <a:p>
            <a:pPr lvl="1"/>
            <a:r>
              <a:rPr lang="cs-CZ" dirty="0"/>
              <a:t>závislostní gramatika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bezprostředněsložková</a:t>
            </a:r>
            <a:r>
              <a:rPr lang="cs-CZ" dirty="0"/>
              <a:t> gramatika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973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syntax jako nauka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různé přístupy</a:t>
            </a:r>
          </a:p>
          <a:p>
            <a:pPr lvl="1"/>
            <a:r>
              <a:rPr lang="cs-CZ" dirty="0"/>
              <a:t>závislostní gramatika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bezprostředněsložková</a:t>
            </a:r>
            <a:r>
              <a:rPr lang="cs-CZ" dirty="0"/>
              <a:t> gramatika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----------------------------------------------------------------------------------------------</a:t>
            </a:r>
          </a:p>
          <a:p>
            <a:pPr lvl="2"/>
            <a:r>
              <a:rPr lang="cs-CZ" dirty="0"/>
              <a:t>valenční syntax</a:t>
            </a:r>
          </a:p>
          <a:p>
            <a:pPr lvl="2"/>
            <a:r>
              <a:rPr lang="cs-CZ" dirty="0"/>
              <a:t>generativní syntax</a:t>
            </a:r>
          </a:p>
          <a:p>
            <a:pPr lvl="2"/>
            <a:r>
              <a:rPr lang="cs-CZ" dirty="0"/>
              <a:t>funkční generativní popis</a:t>
            </a:r>
          </a:p>
          <a:p>
            <a:pPr lvl="2"/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79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43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685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02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72B-2381-2650-03C0-CAD9DD0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 interpunkce důležitá…?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2C659-426D-CEED-CB4D-8984D24E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r>
              <a:rPr lang="cs-CZ" i="1" dirty="0"/>
              <a:t>Válku ne mír!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Válku ne, mír! </a:t>
            </a:r>
            <a:r>
              <a:rPr lang="cs-CZ" dirty="0">
                <a:sym typeface="Wingdings" panose="05000000000000000000" pitchFamily="2" charset="2"/>
              </a:rPr>
              <a:t>VS </a:t>
            </a:r>
            <a:r>
              <a:rPr lang="cs-CZ" i="1" dirty="0">
                <a:sym typeface="Wingdings" panose="05000000000000000000" pitchFamily="2" charset="2"/>
              </a:rPr>
              <a:t>Válku, ne mír!</a:t>
            </a:r>
          </a:p>
          <a:p>
            <a:endParaRPr lang="cs-CZ" i="1" dirty="0">
              <a:sym typeface="Wingdings" panose="05000000000000000000" pitchFamily="2" charset="2"/>
            </a:endParaRPr>
          </a:p>
          <a:p>
            <a:r>
              <a:rPr lang="cs-CZ" i="1" dirty="0">
                <a:sym typeface="Wingdings" panose="05000000000000000000" pitchFamily="2" charset="2"/>
              </a:rPr>
              <a:t>Tvoje stará pila leží ve sklepě. </a:t>
            </a:r>
          </a:p>
          <a:p>
            <a:pPr marL="0" indent="0">
              <a:buNone/>
            </a:pPr>
            <a:r>
              <a:rPr lang="cs-CZ" i="1" dirty="0">
                <a:sym typeface="Wingdings" panose="05000000000000000000" pitchFamily="2" charset="2"/>
              </a:rPr>
              <a:t>	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Tvoje stará pila leží ve sklepě.</a:t>
            </a:r>
            <a:r>
              <a:rPr lang="cs-CZ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024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1601</Words>
  <Application>Microsoft Office PowerPoint</Application>
  <PresentationFormat>Širokoúhlá obrazovka</PresentationFormat>
  <Paragraphs>322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Motiv Office</vt:lpstr>
      <vt:lpstr>Syntax</vt:lpstr>
      <vt:lpstr>požadavky</vt:lpstr>
      <vt:lpstr>cíl předmětu 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je interpunkce důležitá…?</vt:lpstr>
      <vt:lpstr>literatura</vt:lpstr>
      <vt:lpstr>literatura</vt:lpstr>
      <vt:lpstr>literatura</vt:lpstr>
      <vt:lpstr>literatura</vt:lpstr>
      <vt:lpstr>internetové zdroje</vt:lpstr>
      <vt:lpstr>co je věta?</vt:lpstr>
      <vt:lpstr>co je věta?</vt:lpstr>
      <vt:lpstr>co je věta?</vt:lpstr>
      <vt:lpstr>co je věta?</vt:lpstr>
      <vt:lpstr>co je věta?</vt:lpstr>
      <vt:lpstr>co je věta?</vt:lpstr>
      <vt:lpstr>co je věta?</vt:lpstr>
      <vt:lpstr>co je syntax?</vt:lpstr>
      <vt:lpstr>k čemu je dobrá syntax…?</vt:lpstr>
      <vt:lpstr>k čemu je dobrá syntax…?</vt:lpstr>
      <vt:lpstr>k čemu je dobrá syntax…?</vt:lpstr>
      <vt:lpstr>k čemu je dobrá syntax…?</vt:lpstr>
      <vt:lpstr>k čemu je dobrá syntax…?</vt:lpstr>
      <vt:lpstr>k čemu je dobrá syntax…?</vt:lpstr>
      <vt:lpstr>k čemu je dobrá syntax…?</vt:lpstr>
      <vt:lpstr>pozor</vt:lpstr>
      <vt:lpstr>paradigma VS syntagma</vt:lpstr>
      <vt:lpstr>paradigma VS syntagma</vt:lpstr>
      <vt:lpstr>paradigma VS syntagma</vt:lpstr>
      <vt:lpstr>Kdo/co, kdy, kde, s kým/čím, co dělali </vt:lpstr>
      <vt:lpstr>kdo/co, kdy, kde, s kým/čím, co dělali</vt:lpstr>
      <vt:lpstr>kdo/co, kdy, kde, s kým/čím, co dělali</vt:lpstr>
      <vt:lpstr>kdo/co, kdy, kde, s kým/čím, co dělali</vt:lpstr>
      <vt:lpstr>kdo/co, kdy, kde, s kým/čím, co dělali</vt:lpstr>
      <vt:lpstr>Prezentace aplikace PowerPoint</vt:lpstr>
      <vt:lpstr>Prezentace aplikace PowerPoint</vt:lpstr>
      <vt:lpstr>Prezentace aplikace PowerPoint</vt:lpstr>
      <vt:lpstr>k čemu je dobrá syntax…?</vt:lpstr>
      <vt:lpstr>k čemu je dobrá syntax…?</vt:lpstr>
      <vt:lpstr>syntax</vt:lpstr>
      <vt:lpstr>syntax</vt:lpstr>
      <vt:lpstr>syntax</vt:lpstr>
      <vt:lpstr>syntax</vt:lpstr>
      <vt:lpstr>syntax</vt:lpstr>
      <vt:lpstr>syntax</vt:lpstr>
      <vt:lpstr>Prezentace aplikace PowerPoint</vt:lpstr>
      <vt:lpstr>syntax</vt:lpstr>
      <vt:lpstr>syntax</vt:lpstr>
      <vt:lpstr>syntax jako nauka</vt:lpstr>
      <vt:lpstr>syntax jako nauka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RC</dc:creator>
  <cp:lastModifiedBy>Káťa Pelegrinová</cp:lastModifiedBy>
  <cp:revision>394</cp:revision>
  <dcterms:created xsi:type="dcterms:W3CDTF">2019-02-07T11:07:19Z</dcterms:created>
  <dcterms:modified xsi:type="dcterms:W3CDTF">2022-10-31T18:36:34Z</dcterms:modified>
</cp:coreProperties>
</file>