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7" r:id="rId3"/>
    <p:sldId id="321" r:id="rId4"/>
    <p:sldId id="356" r:id="rId5"/>
    <p:sldId id="354" r:id="rId6"/>
    <p:sldId id="324" r:id="rId7"/>
    <p:sldId id="355" r:id="rId8"/>
    <p:sldId id="361" r:id="rId9"/>
    <p:sldId id="325" r:id="rId10"/>
    <p:sldId id="358" r:id="rId11"/>
    <p:sldId id="359" r:id="rId12"/>
    <p:sldId id="322" r:id="rId13"/>
    <p:sldId id="338" r:id="rId14"/>
    <p:sldId id="337" r:id="rId15"/>
    <p:sldId id="363" r:id="rId16"/>
    <p:sldId id="364" r:id="rId17"/>
    <p:sldId id="365" r:id="rId18"/>
    <p:sldId id="336" r:id="rId19"/>
    <p:sldId id="366" r:id="rId20"/>
    <p:sldId id="369" r:id="rId21"/>
    <p:sldId id="368" r:id="rId22"/>
    <p:sldId id="370" r:id="rId23"/>
    <p:sldId id="367" r:id="rId24"/>
    <p:sldId id="371" r:id="rId25"/>
    <p:sldId id="360" r:id="rId26"/>
    <p:sldId id="326" r:id="rId27"/>
    <p:sldId id="372" r:id="rId28"/>
    <p:sldId id="373" r:id="rId29"/>
    <p:sldId id="374" r:id="rId30"/>
    <p:sldId id="375" r:id="rId31"/>
    <p:sldId id="335" r:id="rId32"/>
    <p:sldId id="339" r:id="rId33"/>
    <p:sldId id="376" r:id="rId34"/>
    <p:sldId id="377" r:id="rId35"/>
    <p:sldId id="378" r:id="rId36"/>
    <p:sldId id="379" r:id="rId37"/>
    <p:sldId id="381" r:id="rId38"/>
    <p:sldId id="380" r:id="rId39"/>
    <p:sldId id="340" r:id="rId40"/>
    <p:sldId id="382" r:id="rId41"/>
    <p:sldId id="384" r:id="rId42"/>
    <p:sldId id="385" r:id="rId43"/>
    <p:sldId id="386" r:id="rId44"/>
    <p:sldId id="342" r:id="rId45"/>
    <p:sldId id="343" r:id="rId46"/>
    <p:sldId id="344" r:id="rId47"/>
    <p:sldId id="345" r:id="rId48"/>
    <p:sldId id="346" r:id="rId49"/>
    <p:sldId id="387" r:id="rId50"/>
    <p:sldId id="388" r:id="rId51"/>
    <p:sldId id="347" r:id="rId52"/>
    <p:sldId id="348" r:id="rId53"/>
    <p:sldId id="349" r:id="rId54"/>
    <p:sldId id="350" r:id="rId55"/>
    <p:sldId id="351" r:id="rId56"/>
    <p:sldId id="352" r:id="rId57"/>
    <p:sldId id="353" r:id="rId58"/>
    <p:sldId id="327" r:id="rId59"/>
    <p:sldId id="328" r:id="rId60"/>
    <p:sldId id="329" r:id="rId61"/>
    <p:sldId id="330" r:id="rId62"/>
    <p:sldId id="331" r:id="rId63"/>
    <p:sldId id="332" r:id="rId64"/>
    <p:sldId id="333" r:id="rId65"/>
    <p:sldId id="334" r:id="rId66"/>
    <p:sldId id="389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CF4D6-8E9C-C250-626A-D1930FF961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754F52-40C0-9F4F-DEF3-17D2395EA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DC3400-9774-6906-650C-18FEA025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697EA3-B521-101A-E5EB-5F9FACA7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0D2C71-B9EB-EC89-402F-D22E0DCDC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09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ECABB-5418-8E6E-1D68-FEB95A68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E55CDE-44CC-A6F3-EDD7-124AA585C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E1B0B5-2A27-A981-6AE6-04A703E6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F8EC8-C875-EFF8-002D-FD64EB4C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269B91-E072-D9A8-4F63-907EFF28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5E7C71-BDDC-51B3-709D-4B12E9594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94AF41-454D-9BD2-2266-A40593B33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0B402-3CD3-92FD-8C2B-69E2662D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1F1EB9-600C-E315-591F-820C1CEC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8A74B4-845D-4F7C-2F72-00DF2B00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8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9FD0E-3B1A-CC20-2277-5D21928C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AA8ED-C964-ECB8-F26C-085D5B1C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B9120A-8732-C0DC-544E-1E94FDDC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66F71A-1FE1-C9EE-94E4-8A0D74B2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79ABEF-031E-C0B3-EE0B-27EAAC77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1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E19D2-2DB1-1DF1-B6A7-9403C007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12844B-98CE-C8CB-7D3D-8569BB75D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545062-FF16-4E55-E8B0-2DFD1A1FD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E501F8-D40E-4A5E-37FB-C9C67328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0B33DA-7DFB-17BB-38A1-C9104F10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74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53933-897B-FC05-2241-763643621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D5AD9-DCB3-991F-F286-6287977A8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A466E0-CE35-5DB6-A68D-98F882428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1F0663-BD6A-709F-BC93-FCADAA32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FD0F61-DD81-6545-CDCA-73389490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7F3A75-2CF6-E247-F9AF-ED9BF78B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30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E5995-FA14-15CB-B833-9C4A95112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080D1E-E1C7-986C-DAFE-2E5312E9A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F0C8F7-21AD-8CEF-F621-C558DF4C0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05A37F-3758-6066-9C24-0E1FCD132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DFAABE7-8CAA-EDAB-DC40-A0B07AD56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F806A5F-EC86-9C49-3C15-E25543DA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E04DD0-B829-A961-8004-56D6EA75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7457DDD-EC05-0F40-73D3-2BE838F3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6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67185-0D05-5CF5-C906-14F20DAC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43BB8B-2C9C-330A-49C6-FD298CC16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E47F60-06B4-A82F-D216-46010F7A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AA7977-917A-B87F-1755-B4ADAFD7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78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EBE13A-E21D-CE2B-9E4C-A9112E17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195925-0D00-A738-A349-D0335B29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F5383F-70F6-1F33-F284-46A87DF0C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5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55313-4039-ABA4-1716-374F09B5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B912D5-983E-84CC-D522-D2FCE4BF9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E9EF79-8BDD-F68C-1F6E-FEC2F2201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227BE0-C55F-39AD-2A85-A62DB682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EC4F7F-F6C6-1077-68A7-9390DB0A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E2F6F4-9CF6-CDF1-CB6E-6C9C9C4E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2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F6BC0-AA23-A4A0-5499-30880C07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8ED96B-474D-50F9-B116-254B46554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E776C6-CFA2-9019-823D-6DCABC25C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9F66D3-2499-64D5-94A1-2D6FAA02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C5FEBD-C2F7-98D9-1CD4-40A4EA0F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4846E6-CD07-737E-3091-E6677678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22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2D4B05-0B29-DA70-C685-D20DCB39E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C1A6D3-A290-AE02-1DE1-F390ED8C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17BD7-E676-346A-4CC9-FEFC51C3D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C7103-3937-4088-915E-8A5925BDE2DD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388073-B3E1-C22E-1A48-C5D581E54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6FD76-2029-984F-494B-D068B3AED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9D1DA-F4EA-437E-A78A-BE2D194F00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0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Syntax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6013222"/>
            <a:ext cx="6683829" cy="533400"/>
          </a:xfrm>
        </p:spPr>
        <p:txBody>
          <a:bodyPr>
            <a:normAutofit fontScale="92500"/>
          </a:bodyPr>
          <a:lstStyle/>
          <a:p>
            <a:r>
              <a:rPr lang="cs-CZ" dirty="0"/>
              <a:t>Kateřina Pelegrinová, katerina.pelegrinova@fpf.slu.cz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6518" y="1937657"/>
            <a:ext cx="4265567" cy="4010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sz="2400" dirty="0"/>
              <a:t>= vztah syntaktické závislosti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dominance</a:t>
            </a:r>
            <a:r>
              <a:rPr lang="cs-CZ" sz="2400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199" y="1937657"/>
            <a:ext cx="5638801" cy="4010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sz="2400" dirty="0"/>
              <a:t>= zmnožení syntaktické pozice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koordinace</a:t>
            </a:r>
          </a:p>
          <a:p>
            <a:r>
              <a:rPr lang="cs-CZ" sz="2400" b="1" dirty="0" err="1"/>
              <a:t>adordinace</a:t>
            </a:r>
            <a:r>
              <a:rPr lang="cs-CZ" sz="2400" dirty="0"/>
              <a:t> (apozice)</a:t>
            </a:r>
          </a:p>
          <a:p>
            <a:endParaRPr lang="cs-CZ" sz="2400" b="1" dirty="0"/>
          </a:p>
          <a:p>
            <a:r>
              <a:rPr lang="cs-CZ" sz="2400" i="1" dirty="0"/>
              <a:t>Karla žere </a:t>
            </a:r>
            <a:r>
              <a:rPr lang="cs-CZ" sz="2400" dirty="0"/>
              <a:t>[</a:t>
            </a:r>
            <a:r>
              <a:rPr lang="cs-CZ" sz="2400" i="1" dirty="0"/>
              <a:t>jablka, hrušky a banány</a:t>
            </a:r>
            <a:r>
              <a:rPr lang="cs-CZ" sz="2400" dirty="0"/>
              <a:t>].</a:t>
            </a:r>
          </a:p>
          <a:p>
            <a:endParaRPr lang="cs-CZ" sz="2400" dirty="0"/>
          </a:p>
          <a:p>
            <a:endParaRPr lang="cs-CZ" sz="2400" i="1" dirty="0"/>
          </a:p>
          <a:p>
            <a:endParaRPr lang="en-GB" sz="2400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799114" y="1317171"/>
            <a:ext cx="2122715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035628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1EE5D7AA-88D9-9AD6-73C8-C1116BFC8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519" y="4005463"/>
            <a:ext cx="3231424" cy="285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77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6518" y="1937657"/>
            <a:ext cx="4265567" cy="40107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sz="2400" dirty="0"/>
              <a:t>= vztah syntaktické závislosti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dominance</a:t>
            </a:r>
            <a:r>
              <a:rPr lang="cs-CZ" sz="2400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199" y="1937657"/>
            <a:ext cx="5638801" cy="40107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sz="2400" dirty="0"/>
              <a:t>= zmnožení syntaktické pozice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koordinace</a:t>
            </a:r>
          </a:p>
          <a:p>
            <a:r>
              <a:rPr lang="cs-CZ" sz="2400" b="1" dirty="0" err="1"/>
              <a:t>adordinace</a:t>
            </a:r>
            <a:r>
              <a:rPr lang="cs-CZ" sz="2400" dirty="0"/>
              <a:t> (apozice)</a:t>
            </a:r>
          </a:p>
          <a:p>
            <a:endParaRPr lang="cs-CZ" sz="2400" b="1" dirty="0"/>
          </a:p>
          <a:p>
            <a:r>
              <a:rPr lang="cs-CZ" sz="2400" i="1" dirty="0"/>
              <a:t>Karla žere </a:t>
            </a:r>
            <a:r>
              <a:rPr lang="cs-CZ" sz="2400" dirty="0"/>
              <a:t>[</a:t>
            </a:r>
            <a:r>
              <a:rPr lang="cs-CZ" sz="2400" i="1" dirty="0"/>
              <a:t>jablka, hrušky a banány</a:t>
            </a:r>
            <a:r>
              <a:rPr lang="cs-CZ" sz="2400" dirty="0"/>
              <a:t>].</a:t>
            </a:r>
          </a:p>
          <a:p>
            <a:endParaRPr lang="cs-CZ" sz="2400" dirty="0"/>
          </a:p>
          <a:p>
            <a:r>
              <a:rPr lang="cs-CZ" sz="2400" i="1" dirty="0"/>
              <a:t>Miluju </a:t>
            </a:r>
            <a:r>
              <a:rPr lang="cs-CZ" sz="2400" dirty="0"/>
              <a:t>[</a:t>
            </a:r>
            <a:r>
              <a:rPr lang="cs-CZ" sz="2400" i="1" dirty="0"/>
              <a:t>syntax, nejlepší předmět na světě</a:t>
            </a:r>
            <a:r>
              <a:rPr lang="cs-CZ" sz="2400" dirty="0"/>
              <a:t>].</a:t>
            </a:r>
            <a:endParaRPr lang="cs-CZ" sz="2400" i="1" dirty="0"/>
          </a:p>
          <a:p>
            <a:endParaRPr lang="cs-CZ" sz="2400" i="1" dirty="0"/>
          </a:p>
          <a:p>
            <a:endParaRPr lang="en-GB" sz="2400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799114" y="1317171"/>
            <a:ext cx="2122715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035628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1EE5D7AA-88D9-9AD6-73C8-C1116BFC8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519" y="4005463"/>
            <a:ext cx="3231424" cy="285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7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a) </a:t>
            </a:r>
            <a:r>
              <a:rPr lang="cs-CZ" b="1" dirty="0"/>
              <a:t>koordinace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92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a) </a:t>
            </a:r>
            <a:r>
              <a:rPr lang="cs-CZ" b="1" dirty="0"/>
              <a:t>koordinace</a:t>
            </a:r>
          </a:p>
          <a:p>
            <a:pPr lvl="1"/>
            <a:r>
              <a:rPr lang="cs-CZ" sz="2600" dirty="0"/>
              <a:t>spojuje min. 2 jednotky (podobná sémantická funkce, stejná syntaktická platnost)</a:t>
            </a:r>
          </a:p>
          <a:p>
            <a:pPr lvl="1"/>
            <a:r>
              <a:rPr lang="cs-CZ" sz="2600" dirty="0"/>
              <a:t>jednotky jsou na sobě nezávislé (odkazují k různým referentům)</a:t>
            </a:r>
          </a:p>
          <a:p>
            <a:pPr lvl="1"/>
            <a:r>
              <a:rPr lang="cs-CZ" sz="2600" dirty="0"/>
              <a:t>vzniká koordinační skupina = několikanásobný VČ (nevětný/větný/smíšený)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i="1" dirty="0"/>
              <a:t>	</a:t>
            </a:r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23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a) </a:t>
            </a:r>
            <a:r>
              <a:rPr lang="cs-CZ" b="1" dirty="0"/>
              <a:t>koordinace</a:t>
            </a:r>
          </a:p>
          <a:p>
            <a:pPr lvl="1"/>
            <a:r>
              <a:rPr lang="cs-CZ" sz="2600" dirty="0"/>
              <a:t>spojuje min. 2 jednotky (podobná sémantická funkce, stejná syntaktická platnost)</a:t>
            </a:r>
          </a:p>
          <a:p>
            <a:pPr lvl="1"/>
            <a:r>
              <a:rPr lang="cs-CZ" sz="2600" dirty="0"/>
              <a:t>jednotky jsou na sobě nezávislé (odkazují k různým referentům)</a:t>
            </a:r>
          </a:p>
          <a:p>
            <a:pPr lvl="1"/>
            <a:r>
              <a:rPr lang="cs-CZ" sz="2600" dirty="0"/>
              <a:t>vzniká koordinační skupina = několikanásobný VČ (nevětný/větný/smíšený)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nevětná koordinační skupina: </a:t>
            </a:r>
            <a:r>
              <a:rPr lang="cs-CZ" i="1" dirty="0"/>
              <a:t>Mám ráda </a:t>
            </a:r>
            <a:r>
              <a:rPr lang="cs-CZ" b="1" i="1" dirty="0"/>
              <a:t>králíka, osla i wombata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38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a) </a:t>
            </a:r>
            <a:r>
              <a:rPr lang="cs-CZ" b="1" dirty="0"/>
              <a:t>koordinace</a:t>
            </a:r>
          </a:p>
          <a:p>
            <a:pPr lvl="1"/>
            <a:r>
              <a:rPr lang="cs-CZ" sz="2600" dirty="0"/>
              <a:t>spojuje min. 2 jednotky (podobná sémantická funkce, stejná syntaktická platnost)</a:t>
            </a:r>
          </a:p>
          <a:p>
            <a:pPr lvl="1"/>
            <a:r>
              <a:rPr lang="cs-CZ" sz="2600" dirty="0"/>
              <a:t>jednotky jsou na sobě nezávislé (odkazují k různým referentům)</a:t>
            </a:r>
          </a:p>
          <a:p>
            <a:pPr lvl="1"/>
            <a:r>
              <a:rPr lang="cs-CZ" sz="2600" dirty="0"/>
              <a:t>vzniká koordinační skupina = několikanásobný VČ (nevětný/větný/smíšený)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nevětná koordinační skupina: </a:t>
            </a:r>
            <a:r>
              <a:rPr lang="cs-CZ" i="1" dirty="0"/>
              <a:t>Mám ráda </a:t>
            </a:r>
            <a:r>
              <a:rPr lang="cs-CZ" b="1" i="1" dirty="0"/>
              <a:t>králíka, osla i wombata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větná koordinační skupina: </a:t>
            </a:r>
            <a:r>
              <a:rPr lang="cs-CZ" i="1" dirty="0"/>
              <a:t>Viděl, </a:t>
            </a:r>
            <a:r>
              <a:rPr lang="cs-CZ" b="1" i="1" dirty="0"/>
              <a:t>že </a:t>
            </a:r>
            <a:r>
              <a:rPr lang="cs-CZ" b="1" i="1" dirty="0" err="1"/>
              <a:t>wombat</a:t>
            </a:r>
            <a:r>
              <a:rPr lang="cs-CZ" b="1" i="1" dirty="0"/>
              <a:t> žere a osel odpočívá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345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a) </a:t>
            </a:r>
            <a:r>
              <a:rPr lang="cs-CZ" b="1" dirty="0"/>
              <a:t>koordinace</a:t>
            </a:r>
          </a:p>
          <a:p>
            <a:pPr lvl="1"/>
            <a:r>
              <a:rPr lang="cs-CZ" sz="2600" dirty="0"/>
              <a:t>spojuje min. 2 jednotky (podobná sémantická funkce, stejná syntaktická platnost)</a:t>
            </a:r>
          </a:p>
          <a:p>
            <a:pPr lvl="1"/>
            <a:r>
              <a:rPr lang="cs-CZ" sz="2600" dirty="0"/>
              <a:t>jednotky jsou na sobě nezávislé (odkazují k různým referentům)</a:t>
            </a:r>
          </a:p>
          <a:p>
            <a:pPr lvl="1"/>
            <a:r>
              <a:rPr lang="cs-CZ" sz="2600" dirty="0"/>
              <a:t>vzniká koordinační skupina = několikanásobný VČ (nevětný/větný/smíšený)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nevětná koordinační skupina: </a:t>
            </a:r>
            <a:r>
              <a:rPr lang="cs-CZ" i="1" dirty="0"/>
              <a:t>Mám ráda </a:t>
            </a:r>
            <a:r>
              <a:rPr lang="cs-CZ" b="1" i="1" dirty="0"/>
              <a:t>králíka, osla i wombata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větná koordinační skupina: </a:t>
            </a:r>
            <a:r>
              <a:rPr lang="cs-CZ" i="1" dirty="0"/>
              <a:t>Viděl, </a:t>
            </a:r>
            <a:r>
              <a:rPr lang="cs-CZ" b="1" i="1" dirty="0"/>
              <a:t>že </a:t>
            </a:r>
            <a:r>
              <a:rPr lang="cs-CZ" b="1" i="1" dirty="0" err="1"/>
              <a:t>wombat</a:t>
            </a:r>
            <a:r>
              <a:rPr lang="cs-CZ" b="1" i="1" dirty="0"/>
              <a:t> žere a osel odpočívá</a:t>
            </a:r>
            <a:r>
              <a:rPr lang="cs-CZ" i="1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dirty="0"/>
              <a:t>smíšená koordinační skupina: </a:t>
            </a:r>
            <a:r>
              <a:rPr lang="cs-CZ" i="1" dirty="0"/>
              <a:t>Přišel </a:t>
            </a:r>
            <a:r>
              <a:rPr lang="cs-CZ" b="1" i="1" dirty="0"/>
              <a:t>na zavolání, a protože měl hlad.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774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873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31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0FB60-1C9E-0088-A55E-24B236407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6F1E8-33D6-9139-22D5-D62B14D30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672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 </a:t>
            </a:r>
            <a:r>
              <a:rPr lang="cs-CZ" dirty="0">
                <a:sym typeface="Wingdings" panose="05000000000000000000" pitchFamily="2" charset="2"/>
              </a:rPr>
              <a:t> podmět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017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Karla, našeho nejlepšího houslistu,</a:t>
            </a:r>
            <a:r>
              <a:rPr lang="cs-CZ" i="1" dirty="0"/>
              <a:t> jsme několik dní neviděli.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540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Karla, našeho nejlepšího houslistu,</a:t>
            </a:r>
            <a:r>
              <a:rPr lang="cs-CZ" i="1" dirty="0"/>
              <a:t> jsme několik dní neviděli. </a:t>
            </a:r>
            <a:r>
              <a:rPr lang="cs-CZ" dirty="0">
                <a:sym typeface="Wingdings" panose="05000000000000000000" pitchFamily="2" charset="2"/>
              </a:rPr>
              <a:t> předmět 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81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Karla, našeho nejlepšího houslistu,</a:t>
            </a:r>
            <a:r>
              <a:rPr lang="cs-CZ" i="1" dirty="0"/>
              <a:t> jsme několik dní neviděli.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Toto je </a:t>
            </a:r>
            <a:r>
              <a:rPr lang="cs-CZ" b="1" i="1" dirty="0"/>
              <a:t>Karel, náš nejlepší houslista.</a:t>
            </a:r>
            <a:endParaRPr lang="cs-CZ" dirty="0"/>
          </a:p>
          <a:p>
            <a:pPr lvl="1"/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681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972801" cy="4814661"/>
          </a:xfrm>
        </p:spPr>
        <p:txBody>
          <a:bodyPr>
            <a:normAutofit/>
          </a:bodyPr>
          <a:lstStyle/>
          <a:p>
            <a:r>
              <a:rPr lang="cs-CZ" dirty="0"/>
              <a:t>vztahy mezi členy na stejné syntaktické úrovni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b) </a:t>
            </a:r>
            <a:r>
              <a:rPr lang="cs-CZ" b="1" dirty="0" err="1"/>
              <a:t>adordinace</a:t>
            </a:r>
            <a:endParaRPr lang="cs-CZ" b="1" dirty="0"/>
          </a:p>
          <a:p>
            <a:pPr lvl="1"/>
            <a:r>
              <a:rPr lang="cs-CZ" dirty="0"/>
              <a:t>skupina s přístavkem = vícekrát se pojmenovává stejná realita</a:t>
            </a:r>
          </a:p>
          <a:p>
            <a:pPr lvl="1"/>
            <a:r>
              <a:rPr lang="cs-CZ" i="1" dirty="0"/>
              <a:t>Mám ráda </a:t>
            </a:r>
            <a:r>
              <a:rPr lang="cs-CZ" b="1" i="1" dirty="0"/>
              <a:t>králíka, nejlepšího přítele člověka</a:t>
            </a:r>
            <a:r>
              <a:rPr lang="cs-CZ" i="1" dirty="0"/>
              <a:t>.</a:t>
            </a:r>
          </a:p>
          <a:p>
            <a:pPr lvl="1"/>
            <a:endParaRPr lang="cs-CZ" i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Karel, náš nejlepší houslista</a:t>
            </a:r>
            <a:r>
              <a:rPr lang="cs-CZ" i="1" dirty="0"/>
              <a:t>, odjel do ciziny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Karla, našeho nejlepšího houslistu,</a:t>
            </a:r>
            <a:r>
              <a:rPr lang="cs-CZ" i="1" dirty="0"/>
              <a:t> jsme několik dní neviděli.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Toto je </a:t>
            </a:r>
            <a:r>
              <a:rPr lang="cs-CZ" b="1" i="1" dirty="0"/>
              <a:t>Karel, náš nejlepší houslista. </a:t>
            </a:r>
            <a:r>
              <a:rPr lang="cs-CZ" b="1" dirty="0">
                <a:sym typeface="Wingdings" panose="05000000000000000000" pitchFamily="2" charset="2"/>
              </a:rPr>
              <a:t> </a:t>
            </a:r>
            <a:r>
              <a:rPr lang="cs-CZ" dirty="0">
                <a:sym typeface="Wingdings" panose="05000000000000000000" pitchFamily="2" charset="2"/>
              </a:rPr>
              <a:t>přísudek</a:t>
            </a:r>
            <a:endParaRPr lang="cs-CZ" dirty="0"/>
          </a:p>
          <a:p>
            <a:pPr lvl="1"/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709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26A24-E77C-4B6D-6A28-90CB32F6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/>
          <a:lstStyle/>
          <a:p>
            <a:r>
              <a:rPr lang="cs-CZ" b="1" dirty="0"/>
              <a:t>	koordinace		 VS		   </a:t>
            </a:r>
            <a:r>
              <a:rPr lang="cs-CZ" b="1" dirty="0" err="1"/>
              <a:t>adordinace</a:t>
            </a:r>
            <a:endParaRPr lang="en-GB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72AEA8-9E54-B56C-E0E2-A97C00FA7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670" y="2476088"/>
            <a:ext cx="1962775" cy="195478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B654D54-4CCE-393C-838E-5A6FFB09F9D7}"/>
              </a:ext>
            </a:extLst>
          </p:cNvPr>
          <p:cNvSpPr txBox="1"/>
          <p:nvPr/>
        </p:nvSpPr>
        <p:spPr>
          <a:xfrm>
            <a:off x="833302" y="5137558"/>
            <a:ext cx="43847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Mám ráda</a:t>
            </a:r>
            <a:endParaRPr lang="en-GB" sz="2600" b="1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476B547-D748-A889-6818-A1234CC04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958" y="3812762"/>
            <a:ext cx="2063856" cy="165743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214DD0C9-8032-F970-1637-EF8337D383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48" y="1688648"/>
            <a:ext cx="2114659" cy="1574881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89095AC-CC31-A11C-E8E6-1240823C64A9}"/>
              </a:ext>
            </a:extLst>
          </p:cNvPr>
          <p:cNvSpPr txBox="1"/>
          <p:nvPr/>
        </p:nvSpPr>
        <p:spPr>
          <a:xfrm>
            <a:off x="5823857" y="4509089"/>
            <a:ext cx="70321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Mám ráda wombata, typické australské zvíře.</a:t>
            </a:r>
            <a:endParaRPr lang="en-GB" sz="2600" b="1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6899AEF-238C-2F48-7F5F-80A36ACC6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530" y="1690688"/>
            <a:ext cx="2114659" cy="1574881"/>
          </a:xfrm>
          <a:prstGeom prst="rect">
            <a:avLst/>
          </a:prstGeom>
        </p:spPr>
      </p:pic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869A25BE-6897-54C4-8986-089E66F00CCB}"/>
              </a:ext>
            </a:extLst>
          </p:cNvPr>
          <p:cNvCxnSpPr/>
          <p:nvPr/>
        </p:nvCxnSpPr>
        <p:spPr>
          <a:xfrm flipH="1" flipV="1">
            <a:off x="718457" y="3429000"/>
            <a:ext cx="1905000" cy="190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6A2B733-E96A-B73A-CBE4-0A3C96BB5057}"/>
              </a:ext>
            </a:extLst>
          </p:cNvPr>
          <p:cNvCxnSpPr>
            <a:cxnSpLocks/>
          </p:cNvCxnSpPr>
          <p:nvPr/>
        </p:nvCxnSpPr>
        <p:spPr>
          <a:xfrm flipV="1">
            <a:off x="2623457" y="4381500"/>
            <a:ext cx="130627" cy="95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DEBF36B8-40B6-8007-F4E2-68D81FFC60EA}"/>
              </a:ext>
            </a:extLst>
          </p:cNvPr>
          <p:cNvCxnSpPr>
            <a:cxnSpLocks/>
          </p:cNvCxnSpPr>
          <p:nvPr/>
        </p:nvCxnSpPr>
        <p:spPr>
          <a:xfrm flipV="1">
            <a:off x="2623457" y="5001532"/>
            <a:ext cx="804458" cy="332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A47DA238-9E4B-AC18-DC75-0CECDB6E308E}"/>
              </a:ext>
            </a:extLst>
          </p:cNvPr>
          <p:cNvCxnSpPr>
            <a:cxnSpLocks/>
          </p:cNvCxnSpPr>
          <p:nvPr/>
        </p:nvCxnSpPr>
        <p:spPr>
          <a:xfrm flipV="1">
            <a:off x="8418470" y="3429000"/>
            <a:ext cx="921472" cy="1080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85B53DB9-E756-92EA-C998-40B2AA7A0FFE}"/>
              </a:ext>
            </a:extLst>
          </p:cNvPr>
          <p:cNvCxnSpPr>
            <a:cxnSpLocks/>
          </p:cNvCxnSpPr>
          <p:nvPr/>
        </p:nvCxnSpPr>
        <p:spPr>
          <a:xfrm flipH="1" flipV="1">
            <a:off x="9513859" y="3429000"/>
            <a:ext cx="1057330" cy="1080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656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zmnožení: pravopisný rozdíl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787743" cy="4814661"/>
          </a:xfrm>
        </p:spPr>
        <p:txBody>
          <a:bodyPr>
            <a:normAutofit/>
          </a:bodyPr>
          <a:lstStyle/>
          <a:p>
            <a:r>
              <a:rPr lang="cs-CZ" b="1" dirty="0"/>
              <a:t>u koordinační skupiny </a:t>
            </a:r>
            <a:r>
              <a:rPr lang="cs-CZ" dirty="0"/>
              <a:t>oddělíme čárkami jen její složky, je-li to nutné</a:t>
            </a:r>
          </a:p>
          <a:p>
            <a:pPr lvl="1"/>
            <a:r>
              <a:rPr lang="cs-CZ" i="1" dirty="0"/>
              <a:t>Těšíme se na sníh a mráz. </a:t>
            </a:r>
            <a:r>
              <a:rPr lang="cs-CZ" dirty="0"/>
              <a:t>VS </a:t>
            </a:r>
            <a:r>
              <a:rPr lang="cs-CZ" i="1" dirty="0"/>
              <a:t>Těšíme se na sníh, mráz a Vánoce</a:t>
            </a:r>
            <a:r>
              <a:rPr lang="cs-CZ" dirty="0"/>
              <a:t>. </a:t>
            </a:r>
            <a:endParaRPr lang="cs-CZ" i="1" dirty="0"/>
          </a:p>
          <a:p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49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zmnožení: pravopisný rozdíl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787743" cy="4814661"/>
          </a:xfrm>
        </p:spPr>
        <p:txBody>
          <a:bodyPr>
            <a:normAutofit/>
          </a:bodyPr>
          <a:lstStyle/>
          <a:p>
            <a:r>
              <a:rPr lang="cs-CZ" b="1" dirty="0"/>
              <a:t>u koordinační skupiny </a:t>
            </a:r>
            <a:r>
              <a:rPr lang="cs-CZ" dirty="0"/>
              <a:t>oddělíme čárkami jen její složky, je-li to nutné</a:t>
            </a:r>
          </a:p>
          <a:p>
            <a:pPr lvl="1"/>
            <a:r>
              <a:rPr lang="cs-CZ" i="1" dirty="0"/>
              <a:t>Těšíme se na sníh a mráz. </a:t>
            </a:r>
            <a:r>
              <a:rPr lang="cs-CZ" dirty="0"/>
              <a:t>VS </a:t>
            </a:r>
            <a:r>
              <a:rPr lang="cs-CZ" i="1" dirty="0"/>
              <a:t>Těšíme se na sníh, mráz a Vánoce</a:t>
            </a:r>
            <a:r>
              <a:rPr lang="cs-CZ" dirty="0"/>
              <a:t>. </a:t>
            </a:r>
            <a:endParaRPr lang="cs-CZ" i="1" dirty="0"/>
          </a:p>
          <a:p>
            <a:endParaRPr lang="cs-CZ" b="1" dirty="0"/>
          </a:p>
          <a:p>
            <a:r>
              <a:rPr lang="cs-CZ" b="1" dirty="0"/>
              <a:t>u </a:t>
            </a:r>
            <a:r>
              <a:rPr lang="cs-CZ" b="1" dirty="0" err="1"/>
              <a:t>adordinační</a:t>
            </a:r>
            <a:r>
              <a:rPr lang="cs-CZ" b="1" dirty="0"/>
              <a:t> skupiny </a:t>
            </a:r>
            <a:r>
              <a:rPr lang="cs-CZ" dirty="0"/>
              <a:t>oddělíme </a:t>
            </a:r>
            <a:r>
              <a:rPr lang="cs-CZ" b="1" dirty="0"/>
              <a:t>čárkami</a:t>
            </a:r>
            <a:r>
              <a:rPr lang="cs-CZ" dirty="0"/>
              <a:t> její </a:t>
            </a:r>
            <a:r>
              <a:rPr lang="cs-CZ" b="1" dirty="0"/>
              <a:t>složky</a:t>
            </a:r>
            <a:r>
              <a:rPr lang="cs-CZ" dirty="0"/>
              <a:t> </a:t>
            </a:r>
            <a:r>
              <a:rPr lang="cs-CZ" b="1" dirty="0"/>
              <a:t>i celou skupinu </a:t>
            </a:r>
            <a:r>
              <a:rPr lang="cs-CZ" dirty="0"/>
              <a:t>na konci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111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zmnožení: pravopisný rozdíl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787743" cy="4814661"/>
          </a:xfrm>
        </p:spPr>
        <p:txBody>
          <a:bodyPr>
            <a:normAutofit/>
          </a:bodyPr>
          <a:lstStyle/>
          <a:p>
            <a:r>
              <a:rPr lang="cs-CZ" b="1" dirty="0"/>
              <a:t>u koordinační skupiny </a:t>
            </a:r>
            <a:r>
              <a:rPr lang="cs-CZ" dirty="0"/>
              <a:t>oddělíme čárkami jen její složky, je-li to nutné</a:t>
            </a:r>
          </a:p>
          <a:p>
            <a:pPr lvl="1"/>
            <a:r>
              <a:rPr lang="cs-CZ" i="1" dirty="0"/>
              <a:t>Těšíme se na sníh a mráz. </a:t>
            </a:r>
            <a:r>
              <a:rPr lang="cs-CZ" dirty="0"/>
              <a:t>VS </a:t>
            </a:r>
            <a:r>
              <a:rPr lang="cs-CZ" i="1" dirty="0"/>
              <a:t>Těšíme se na sníh, mráz a Vánoce</a:t>
            </a:r>
            <a:r>
              <a:rPr lang="cs-CZ" dirty="0"/>
              <a:t>. </a:t>
            </a:r>
            <a:endParaRPr lang="cs-CZ" i="1" dirty="0"/>
          </a:p>
          <a:p>
            <a:endParaRPr lang="cs-CZ" b="1" dirty="0"/>
          </a:p>
          <a:p>
            <a:r>
              <a:rPr lang="cs-CZ" b="1" dirty="0"/>
              <a:t>u </a:t>
            </a:r>
            <a:r>
              <a:rPr lang="cs-CZ" b="1" dirty="0" err="1"/>
              <a:t>adordinační</a:t>
            </a:r>
            <a:r>
              <a:rPr lang="cs-CZ" b="1" dirty="0"/>
              <a:t> skupiny </a:t>
            </a:r>
            <a:r>
              <a:rPr lang="cs-CZ" dirty="0"/>
              <a:t>oddělíme </a:t>
            </a:r>
            <a:r>
              <a:rPr lang="cs-CZ" b="1" dirty="0"/>
              <a:t>čárkami</a:t>
            </a:r>
            <a:r>
              <a:rPr lang="cs-CZ" dirty="0"/>
              <a:t> její </a:t>
            </a:r>
            <a:r>
              <a:rPr lang="cs-CZ" b="1" dirty="0"/>
              <a:t>složky</a:t>
            </a:r>
            <a:r>
              <a:rPr lang="cs-CZ" dirty="0"/>
              <a:t> </a:t>
            </a:r>
            <a:r>
              <a:rPr lang="cs-CZ" b="1" dirty="0"/>
              <a:t>i celou skupinu </a:t>
            </a:r>
            <a:r>
              <a:rPr lang="cs-CZ" dirty="0"/>
              <a:t>na konci</a:t>
            </a:r>
          </a:p>
          <a:p>
            <a:pPr lvl="1"/>
            <a:r>
              <a:rPr lang="cs-CZ" i="1" dirty="0"/>
              <a:t>Herečka Olga Scheinpflugová, manželka Karla Čapka, sama také měla spisovatelské ambice.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33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2216A-4D86-7CD6-2538-5AAAEB2A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zmnožení: pravopisný rozdíl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652C-0BAF-7E02-8C6E-321193C0A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0" y="1825624"/>
            <a:ext cx="10787743" cy="4814661"/>
          </a:xfrm>
        </p:spPr>
        <p:txBody>
          <a:bodyPr>
            <a:normAutofit/>
          </a:bodyPr>
          <a:lstStyle/>
          <a:p>
            <a:r>
              <a:rPr lang="cs-CZ" b="1" dirty="0"/>
              <a:t>u koordinační skupiny </a:t>
            </a:r>
            <a:r>
              <a:rPr lang="cs-CZ" dirty="0"/>
              <a:t>oddělíme čárkami jen její složky, je-li to nutné</a:t>
            </a:r>
          </a:p>
          <a:p>
            <a:pPr lvl="1"/>
            <a:r>
              <a:rPr lang="cs-CZ" i="1" dirty="0"/>
              <a:t>Těšíme se na sníh a mráz. </a:t>
            </a:r>
            <a:r>
              <a:rPr lang="cs-CZ" dirty="0"/>
              <a:t>VS </a:t>
            </a:r>
            <a:r>
              <a:rPr lang="cs-CZ" i="1" dirty="0"/>
              <a:t>Těšíme se na sníh, mráz a Vánoce</a:t>
            </a:r>
            <a:r>
              <a:rPr lang="cs-CZ" dirty="0"/>
              <a:t>. </a:t>
            </a:r>
            <a:endParaRPr lang="cs-CZ" i="1" dirty="0"/>
          </a:p>
          <a:p>
            <a:endParaRPr lang="cs-CZ" b="1" dirty="0"/>
          </a:p>
          <a:p>
            <a:r>
              <a:rPr lang="cs-CZ" b="1" dirty="0"/>
              <a:t>u </a:t>
            </a:r>
            <a:r>
              <a:rPr lang="cs-CZ" b="1" dirty="0" err="1"/>
              <a:t>adordinační</a:t>
            </a:r>
            <a:r>
              <a:rPr lang="cs-CZ" b="1" dirty="0"/>
              <a:t> skupiny </a:t>
            </a:r>
            <a:r>
              <a:rPr lang="cs-CZ" dirty="0"/>
              <a:t>oddělíme </a:t>
            </a:r>
            <a:r>
              <a:rPr lang="cs-CZ" b="1" dirty="0"/>
              <a:t>čárkami</a:t>
            </a:r>
            <a:r>
              <a:rPr lang="cs-CZ" dirty="0"/>
              <a:t> její </a:t>
            </a:r>
            <a:r>
              <a:rPr lang="cs-CZ" b="1" dirty="0"/>
              <a:t>složky</a:t>
            </a:r>
            <a:r>
              <a:rPr lang="cs-CZ" dirty="0"/>
              <a:t> </a:t>
            </a:r>
            <a:r>
              <a:rPr lang="cs-CZ" b="1" dirty="0"/>
              <a:t>i celou skupinu </a:t>
            </a:r>
            <a:r>
              <a:rPr lang="cs-CZ" dirty="0"/>
              <a:t>na konci</a:t>
            </a:r>
          </a:p>
          <a:p>
            <a:pPr lvl="1"/>
            <a:r>
              <a:rPr lang="cs-CZ" i="1" dirty="0"/>
              <a:t>Herečka Olga Scheinpflugová, manželka Karla Čapka, sama také měla spisovatelské ambice.</a:t>
            </a:r>
          </a:p>
          <a:p>
            <a:pPr lvl="1"/>
            <a:r>
              <a:rPr lang="cs-CZ" b="1" dirty="0"/>
              <a:t>výjimka: </a:t>
            </a:r>
            <a:r>
              <a:rPr lang="cs-CZ" dirty="0"/>
              <a:t>při </a:t>
            </a:r>
            <a:r>
              <a:rPr lang="cs-CZ" b="1" dirty="0"/>
              <a:t>plném ztotožnění </a:t>
            </a:r>
            <a:r>
              <a:rPr lang="cs-CZ" dirty="0"/>
              <a:t>obou složek skupiny </a:t>
            </a:r>
            <a:r>
              <a:rPr lang="cs-CZ" b="1" dirty="0"/>
              <a:t>čárku</a:t>
            </a:r>
            <a:r>
              <a:rPr lang="cs-CZ" dirty="0"/>
              <a:t> </a:t>
            </a:r>
            <a:r>
              <a:rPr lang="cs-CZ" b="1" dirty="0"/>
              <a:t>nepíšeme</a:t>
            </a:r>
            <a:endParaRPr lang="cs-CZ" dirty="0"/>
          </a:p>
          <a:p>
            <a:pPr lvl="2"/>
            <a:r>
              <a:rPr lang="cs-CZ" b="1" dirty="0"/>
              <a:t>označují výrazy: </a:t>
            </a:r>
            <a:r>
              <a:rPr lang="cs-CZ" b="1" i="1" dirty="0"/>
              <a:t>čili</a:t>
            </a:r>
            <a:r>
              <a:rPr lang="cs-CZ" b="1" dirty="0"/>
              <a:t>, </a:t>
            </a:r>
            <a:r>
              <a:rPr lang="cs-CZ" b="1" i="1" dirty="0"/>
              <a:t>neboli</a:t>
            </a:r>
            <a:r>
              <a:rPr lang="cs-CZ" b="1" dirty="0"/>
              <a:t>, </a:t>
            </a:r>
            <a:r>
              <a:rPr lang="cs-CZ" b="1" i="1" dirty="0"/>
              <a:t>aneb</a:t>
            </a:r>
          </a:p>
          <a:p>
            <a:pPr lvl="2"/>
            <a:r>
              <a:rPr lang="cs-CZ" i="1" dirty="0"/>
              <a:t>Studujeme skladbu čili syntax. Nebaví nás gramatika neboli mluvnice.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13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A53C5-9485-3FAC-0CB9-BF72B216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EBB2FB-6983-6AFD-914C-7FBE58F01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mezi větnými členy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585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47C88-0A90-1150-B993-9C515A85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koordinace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75599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7226E-896D-C749-7918-E947FA5AA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A4E1E1-BD0B-F957-D9BC-D8723D549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spojení koordinovaných složek = </a:t>
            </a:r>
            <a:r>
              <a:rPr lang="cs-CZ" dirty="0" err="1"/>
              <a:t>konjunktů</a:t>
            </a:r>
            <a:endParaRPr lang="cs-CZ" dirty="0"/>
          </a:p>
          <a:p>
            <a:endParaRPr lang="cs-CZ" dirty="0"/>
          </a:p>
          <a:p>
            <a:pPr lvl="1"/>
            <a:r>
              <a:rPr lang="cs-CZ" b="1" dirty="0"/>
              <a:t>souřadící spojky </a:t>
            </a:r>
            <a:r>
              <a:rPr lang="cs-CZ" dirty="0"/>
              <a:t>(a, ale, nebo, až, …)</a:t>
            </a:r>
          </a:p>
          <a:p>
            <a:pPr lvl="2"/>
            <a:r>
              <a:rPr lang="cs-CZ" i="1" dirty="0"/>
              <a:t>Matouš a Marek a Lukáš</a:t>
            </a:r>
          </a:p>
          <a:p>
            <a:pPr lvl="2"/>
            <a:endParaRPr lang="cs-CZ" i="1" dirty="0"/>
          </a:p>
          <a:p>
            <a:pPr lvl="1"/>
            <a:r>
              <a:rPr lang="cs-CZ" b="1" dirty="0"/>
              <a:t>vícečlenné výrazy </a:t>
            </a:r>
            <a:r>
              <a:rPr lang="cs-CZ" dirty="0"/>
              <a:t>(buď – (a)nebo, nejen – ale)</a:t>
            </a:r>
          </a:p>
          <a:p>
            <a:pPr lvl="2"/>
            <a:r>
              <a:rPr lang="cs-CZ" i="1" dirty="0"/>
              <a:t>buď Matouš, nebo Marek</a:t>
            </a:r>
          </a:p>
          <a:p>
            <a:pPr lvl="2"/>
            <a:endParaRPr lang="cs-CZ" i="1" dirty="0"/>
          </a:p>
          <a:p>
            <a:pPr lvl="1"/>
            <a:r>
              <a:rPr lang="cs-CZ" b="1" dirty="0"/>
              <a:t>juxtapozice </a:t>
            </a:r>
            <a:r>
              <a:rPr lang="cs-CZ" b="1"/>
              <a:t>= asyndetické </a:t>
            </a:r>
            <a:r>
              <a:rPr lang="cs-CZ" b="1" dirty="0"/>
              <a:t>spojení </a:t>
            </a:r>
            <a:r>
              <a:rPr lang="cs-CZ" dirty="0"/>
              <a:t>(prosté spojení, označeno čárkou) </a:t>
            </a:r>
          </a:p>
          <a:p>
            <a:pPr lvl="2"/>
            <a:r>
              <a:rPr lang="cs-CZ" i="1" dirty="0"/>
              <a:t>Matouš, Marek, Lukáš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647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5462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530696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  <a:p>
            <a:r>
              <a:rPr lang="cs-CZ" b="1" dirty="0"/>
              <a:t>b) stupňovací (</a:t>
            </a:r>
            <a:r>
              <a:rPr lang="cs-CZ" b="1" i="1" dirty="0"/>
              <a:t>nejen – ale i</a:t>
            </a:r>
            <a:r>
              <a:rPr lang="cs-CZ" b="1" dirty="0"/>
              <a:t>, </a:t>
            </a:r>
            <a:r>
              <a:rPr lang="cs-CZ" b="1" i="1" dirty="0"/>
              <a:t>ba až</a:t>
            </a:r>
            <a:r>
              <a:rPr lang="cs-CZ" b="1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3383938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  <a:p>
            <a:r>
              <a:rPr lang="cs-CZ" b="1" dirty="0"/>
              <a:t>b) stupňovací (</a:t>
            </a:r>
            <a:r>
              <a:rPr lang="cs-CZ" b="1" i="1" dirty="0"/>
              <a:t>nejen – ale i</a:t>
            </a:r>
            <a:r>
              <a:rPr lang="cs-CZ" b="1" dirty="0"/>
              <a:t>, </a:t>
            </a:r>
            <a:r>
              <a:rPr lang="cs-CZ" b="1" i="1" dirty="0"/>
              <a:t>ba až</a:t>
            </a:r>
            <a:r>
              <a:rPr lang="cs-CZ" b="1" dirty="0"/>
              <a:t>, …)</a:t>
            </a:r>
          </a:p>
          <a:p>
            <a:r>
              <a:rPr lang="cs-CZ" b="1" dirty="0"/>
              <a:t>c) odporovací (</a:t>
            </a:r>
            <a:r>
              <a:rPr lang="cs-CZ" b="1" i="1" dirty="0"/>
              <a:t>ne – ale</a:t>
            </a:r>
            <a:r>
              <a:rPr lang="cs-CZ" b="1" dirty="0"/>
              <a:t>, </a:t>
            </a:r>
            <a:r>
              <a:rPr lang="cs-CZ" b="1" i="1" dirty="0"/>
              <a:t>jenže</a:t>
            </a:r>
            <a:r>
              <a:rPr lang="cs-CZ" b="1" dirty="0"/>
              <a:t>, …)</a:t>
            </a:r>
          </a:p>
          <a:p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533759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  <a:p>
            <a:r>
              <a:rPr lang="cs-CZ" b="1" dirty="0"/>
              <a:t>b) stupňovací (</a:t>
            </a:r>
            <a:r>
              <a:rPr lang="cs-CZ" b="1" i="1" dirty="0"/>
              <a:t>nejen – ale i</a:t>
            </a:r>
            <a:r>
              <a:rPr lang="cs-CZ" b="1" dirty="0"/>
              <a:t>, </a:t>
            </a:r>
            <a:r>
              <a:rPr lang="cs-CZ" b="1" i="1" dirty="0"/>
              <a:t>ba až</a:t>
            </a:r>
            <a:r>
              <a:rPr lang="cs-CZ" b="1" dirty="0"/>
              <a:t>, …)</a:t>
            </a:r>
          </a:p>
          <a:p>
            <a:r>
              <a:rPr lang="cs-CZ" b="1" dirty="0"/>
              <a:t>c) odporovací (</a:t>
            </a:r>
            <a:r>
              <a:rPr lang="cs-CZ" b="1" i="1" dirty="0"/>
              <a:t>ne – ale</a:t>
            </a:r>
            <a:r>
              <a:rPr lang="cs-CZ" b="1" dirty="0"/>
              <a:t>, </a:t>
            </a:r>
            <a:r>
              <a:rPr lang="cs-CZ" b="1" i="1" dirty="0"/>
              <a:t>jenže</a:t>
            </a:r>
            <a:r>
              <a:rPr lang="cs-CZ" b="1" dirty="0"/>
              <a:t>, …)</a:t>
            </a:r>
          </a:p>
          <a:p>
            <a:r>
              <a:rPr lang="cs-CZ" b="1" dirty="0"/>
              <a:t>d) vylučovací (</a:t>
            </a:r>
            <a:r>
              <a:rPr lang="cs-CZ" b="1" i="1" dirty="0"/>
              <a:t>buď – (a)nebo</a:t>
            </a:r>
            <a:r>
              <a:rPr lang="cs-CZ" b="1" dirty="0"/>
              <a:t>, </a:t>
            </a:r>
            <a:r>
              <a:rPr lang="cs-CZ" b="1" i="1" dirty="0"/>
              <a:t>ať – či</a:t>
            </a:r>
            <a:r>
              <a:rPr lang="cs-CZ" b="1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2019968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  <a:p>
            <a:r>
              <a:rPr lang="cs-CZ" b="1" dirty="0"/>
              <a:t>b) stupňovací (</a:t>
            </a:r>
            <a:r>
              <a:rPr lang="cs-CZ" b="1" i="1" dirty="0"/>
              <a:t>nejen – ale i</a:t>
            </a:r>
            <a:r>
              <a:rPr lang="cs-CZ" b="1" dirty="0"/>
              <a:t>, </a:t>
            </a:r>
            <a:r>
              <a:rPr lang="cs-CZ" b="1" i="1" dirty="0"/>
              <a:t>ba až</a:t>
            </a:r>
            <a:r>
              <a:rPr lang="cs-CZ" b="1" dirty="0"/>
              <a:t>, …)</a:t>
            </a:r>
          </a:p>
          <a:p>
            <a:r>
              <a:rPr lang="cs-CZ" b="1" dirty="0"/>
              <a:t>c) odporovací (</a:t>
            </a:r>
            <a:r>
              <a:rPr lang="cs-CZ" b="1" i="1" dirty="0"/>
              <a:t>ne – ale</a:t>
            </a:r>
            <a:r>
              <a:rPr lang="cs-CZ" b="1" dirty="0"/>
              <a:t>, </a:t>
            </a:r>
            <a:r>
              <a:rPr lang="cs-CZ" b="1" i="1" dirty="0"/>
              <a:t>jenže</a:t>
            </a:r>
            <a:r>
              <a:rPr lang="cs-CZ" b="1" dirty="0"/>
              <a:t>, …)</a:t>
            </a:r>
          </a:p>
          <a:p>
            <a:r>
              <a:rPr lang="cs-CZ" b="1" dirty="0"/>
              <a:t>d) vylučovací (</a:t>
            </a:r>
            <a:r>
              <a:rPr lang="cs-CZ" b="1" i="1" dirty="0"/>
              <a:t>buď – (a)nebo</a:t>
            </a:r>
            <a:r>
              <a:rPr lang="cs-CZ" b="1" dirty="0"/>
              <a:t>, </a:t>
            </a:r>
            <a:r>
              <a:rPr lang="cs-CZ" b="1" i="1" dirty="0"/>
              <a:t>ať – či</a:t>
            </a:r>
            <a:r>
              <a:rPr lang="cs-CZ" b="1" dirty="0"/>
              <a:t>, …)</a:t>
            </a:r>
          </a:p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e) důsledkový (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proto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tudíž i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…)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08655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DBDC-AE1C-76CC-93A3-6F33B196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významové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DE1C8-72CB-A386-BE77-B92189EA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slučovací (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  <a:r>
              <a:rPr lang="cs-CZ" b="1" dirty="0"/>
              <a:t>, </a:t>
            </a:r>
            <a:r>
              <a:rPr lang="cs-CZ" b="1" i="1" dirty="0"/>
              <a:t>jednak – jednak</a:t>
            </a:r>
            <a:r>
              <a:rPr lang="cs-CZ" b="1" dirty="0"/>
              <a:t>, …)</a:t>
            </a:r>
          </a:p>
          <a:p>
            <a:r>
              <a:rPr lang="cs-CZ" b="1" dirty="0"/>
              <a:t>b) stupňovací (</a:t>
            </a:r>
            <a:r>
              <a:rPr lang="cs-CZ" b="1" i="1" dirty="0"/>
              <a:t>nejen – ale i</a:t>
            </a:r>
            <a:r>
              <a:rPr lang="cs-CZ" b="1" dirty="0"/>
              <a:t>, </a:t>
            </a:r>
            <a:r>
              <a:rPr lang="cs-CZ" b="1" i="1" dirty="0"/>
              <a:t>ba až</a:t>
            </a:r>
            <a:r>
              <a:rPr lang="cs-CZ" b="1" dirty="0"/>
              <a:t>, …)</a:t>
            </a:r>
          </a:p>
          <a:p>
            <a:r>
              <a:rPr lang="cs-CZ" b="1" dirty="0"/>
              <a:t>c) odporovací (</a:t>
            </a:r>
            <a:r>
              <a:rPr lang="cs-CZ" b="1" i="1" dirty="0"/>
              <a:t>ne – ale</a:t>
            </a:r>
            <a:r>
              <a:rPr lang="cs-CZ" b="1" dirty="0"/>
              <a:t>, </a:t>
            </a:r>
            <a:r>
              <a:rPr lang="cs-CZ" b="1" i="1" dirty="0"/>
              <a:t>jenže</a:t>
            </a:r>
            <a:r>
              <a:rPr lang="cs-CZ" b="1" dirty="0"/>
              <a:t>, …)</a:t>
            </a:r>
          </a:p>
          <a:p>
            <a:r>
              <a:rPr lang="cs-CZ" b="1" dirty="0"/>
              <a:t>d) vylučovací (</a:t>
            </a:r>
            <a:r>
              <a:rPr lang="cs-CZ" b="1" i="1" dirty="0"/>
              <a:t>buď – (a)nebo</a:t>
            </a:r>
            <a:r>
              <a:rPr lang="cs-CZ" b="1" dirty="0"/>
              <a:t>, </a:t>
            </a:r>
            <a:r>
              <a:rPr lang="cs-CZ" b="1" i="1" dirty="0"/>
              <a:t>ať – či</a:t>
            </a:r>
            <a:r>
              <a:rPr lang="cs-CZ" b="1" dirty="0"/>
              <a:t>, …)</a:t>
            </a:r>
          </a:p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e) důsledkový (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proto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tudíž i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…)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i="1" dirty="0"/>
              <a:t>neboť </a:t>
            </a:r>
            <a:r>
              <a:rPr lang="cs-CZ" b="1" dirty="0"/>
              <a:t>= souřadicí spojka </a:t>
            </a:r>
            <a:r>
              <a:rPr lang="cs-CZ" b="1" dirty="0">
                <a:sym typeface="Wingdings" panose="05000000000000000000" pitchFamily="2" charset="2"/>
              </a:rPr>
              <a:t> formálně parataxe, významově hypotaxe 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6378959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D5519-3485-5D51-E620-64355E089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psaní čárky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64B83A-677E-84A0-ACEA-84BC5F2A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a) jiný než slučovací poměr</a:t>
            </a:r>
          </a:p>
          <a:p>
            <a:r>
              <a:rPr lang="cs-CZ" dirty="0"/>
              <a:t>b) slučovací poměr vyjádřený jinak než slučovacími spojkami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i</a:t>
            </a:r>
            <a:r>
              <a:rPr lang="cs-CZ" dirty="0"/>
              <a:t>, </a:t>
            </a:r>
            <a:r>
              <a:rPr lang="cs-CZ" i="1" dirty="0"/>
              <a:t>ani</a:t>
            </a:r>
            <a:r>
              <a:rPr lang="cs-CZ" dirty="0"/>
              <a:t>, </a:t>
            </a:r>
            <a:r>
              <a:rPr lang="cs-CZ" i="1" dirty="0"/>
              <a:t>(a)nebo</a:t>
            </a:r>
            <a:r>
              <a:rPr lang="cs-CZ" dirty="0"/>
              <a:t>, </a:t>
            </a:r>
            <a:r>
              <a:rPr lang="cs-CZ" i="1" dirty="0"/>
              <a:t>či</a:t>
            </a:r>
          </a:p>
          <a:p>
            <a:pPr marL="0" indent="0">
              <a:buNone/>
            </a:pPr>
            <a:r>
              <a:rPr lang="cs-CZ" b="1" dirty="0"/>
              <a:t>	= čárka vždy kromě slučovacího poměru vyjádřeného spojkami 	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</a:p>
          <a:p>
            <a:pPr marL="0" indent="0">
              <a:buNone/>
            </a:pPr>
            <a:endParaRPr lang="cs-CZ" b="1" dirty="0"/>
          </a:p>
          <a:p>
            <a:endParaRPr lang="cs-CZ" i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A53C5-9485-3FAC-0CB9-BF72B216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EBB2FB-6983-6AFD-914C-7FBE58F01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mezi větnými členy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mezi větnými celky (v rámci souvětí)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5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D5519-3485-5D51-E620-64355E089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psaní čárky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64B83A-677E-84A0-ACEA-84BC5F2A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a) jiný než slučovací poměr</a:t>
            </a:r>
          </a:p>
          <a:p>
            <a:r>
              <a:rPr lang="cs-CZ" dirty="0"/>
              <a:t>b) slučovací poměr vyjádřený jinak než slučovacími spojkami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i</a:t>
            </a:r>
            <a:r>
              <a:rPr lang="cs-CZ" dirty="0"/>
              <a:t>, </a:t>
            </a:r>
            <a:r>
              <a:rPr lang="cs-CZ" i="1" dirty="0"/>
              <a:t>ani</a:t>
            </a:r>
            <a:r>
              <a:rPr lang="cs-CZ" dirty="0"/>
              <a:t>, </a:t>
            </a:r>
            <a:r>
              <a:rPr lang="cs-CZ" i="1" dirty="0"/>
              <a:t>(a)nebo</a:t>
            </a:r>
            <a:r>
              <a:rPr lang="cs-CZ" dirty="0"/>
              <a:t>, </a:t>
            </a:r>
            <a:r>
              <a:rPr lang="cs-CZ" i="1" dirty="0"/>
              <a:t>či</a:t>
            </a:r>
          </a:p>
          <a:p>
            <a:pPr marL="0" indent="0">
              <a:buNone/>
            </a:pPr>
            <a:r>
              <a:rPr lang="cs-CZ" b="1" dirty="0"/>
              <a:t>	= čárka vždy kromě slučovacího poměru vyjádřeného spojkami 	</a:t>
            </a:r>
            <a:r>
              <a:rPr lang="cs-CZ" b="1" i="1" dirty="0"/>
              <a:t>a</a:t>
            </a:r>
            <a:r>
              <a:rPr lang="cs-CZ" b="1" dirty="0"/>
              <a:t>, </a:t>
            </a:r>
            <a:r>
              <a:rPr lang="cs-CZ" b="1" i="1" dirty="0"/>
              <a:t>i</a:t>
            </a:r>
            <a:r>
              <a:rPr lang="cs-CZ" b="1" dirty="0"/>
              <a:t>, </a:t>
            </a:r>
            <a:r>
              <a:rPr lang="cs-CZ" b="1" i="1" dirty="0"/>
              <a:t>ani</a:t>
            </a:r>
            <a:r>
              <a:rPr lang="cs-CZ" b="1" dirty="0"/>
              <a:t>, </a:t>
            </a:r>
            <a:r>
              <a:rPr lang="cs-CZ" b="1" i="1" dirty="0"/>
              <a:t>(a)nebo</a:t>
            </a:r>
            <a:r>
              <a:rPr lang="cs-CZ" b="1" dirty="0"/>
              <a:t>, </a:t>
            </a:r>
            <a:r>
              <a:rPr lang="cs-CZ" b="1" i="1" dirty="0"/>
              <a:t>či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za celou koordinovanou skupinu se čárka nedává </a:t>
            </a:r>
            <a:r>
              <a:rPr lang="cs-CZ" dirty="0"/>
              <a:t>(nevyžaduje-li to jiný vztah)</a:t>
            </a:r>
          </a:p>
          <a:p>
            <a:pPr lvl="1"/>
            <a:r>
              <a:rPr lang="cs-CZ" i="1" dirty="0"/>
              <a:t>Přišel dokonce Luďa i Mirek, přestože bydlí ze všech nejdál.</a:t>
            </a:r>
          </a:p>
          <a:p>
            <a:pPr lvl="1"/>
            <a:endParaRPr lang="cs-CZ" i="1" dirty="0"/>
          </a:p>
          <a:p>
            <a:endParaRPr lang="cs-CZ" i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8162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19E60-81F8-6546-E951-308CB4C8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psaní čárky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9B4F0-CDD1-5C05-CA7F-ED75AFAF3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setkání s rodiči tak návštěva u přátel mě příjemně naladily.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Setkání s rodiči i návštěva u přátel mě příjemně naladily.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1384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19E60-81F8-6546-E951-308CB4C8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psaní čárky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9B4F0-CDD1-5C05-CA7F-ED75AFAF3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setkání s rodiči, tak návštěva u přátel mě příjemně naladily.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Setkání s rodiči i návštěva u přátel mě příjemně naladily.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3807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19E60-81F8-6546-E951-308CB4C8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koordinace: psaní čárky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9B4F0-CDD1-5C05-CA7F-ED75AFAF3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setkání s rodiči, tak návštěva u přátel mě příjemně naladily.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 slučovací poměr, ale jiná spojka než</a:t>
            </a:r>
            <a:r>
              <a:rPr lang="cs-CZ" i="1" dirty="0"/>
              <a:t> a</a:t>
            </a:r>
            <a:r>
              <a:rPr lang="cs-CZ" dirty="0"/>
              <a:t>, </a:t>
            </a:r>
            <a:r>
              <a:rPr lang="cs-CZ" i="1" dirty="0"/>
              <a:t>i</a:t>
            </a:r>
            <a:r>
              <a:rPr lang="cs-CZ" dirty="0"/>
              <a:t>, </a:t>
            </a:r>
            <a:r>
              <a:rPr lang="cs-CZ" i="1" dirty="0"/>
              <a:t>ani</a:t>
            </a:r>
            <a:r>
              <a:rPr lang="cs-CZ" dirty="0"/>
              <a:t>, </a:t>
            </a:r>
            <a:r>
              <a:rPr lang="cs-CZ" i="1" dirty="0"/>
              <a:t>(a)nebo</a:t>
            </a:r>
            <a:r>
              <a:rPr lang="cs-CZ" dirty="0"/>
              <a:t>, </a:t>
            </a:r>
            <a:r>
              <a:rPr lang="cs-CZ" i="1" dirty="0"/>
              <a:t>či</a:t>
            </a:r>
          </a:p>
          <a:p>
            <a:endParaRPr lang="cs-CZ" i="1" dirty="0"/>
          </a:p>
          <a:p>
            <a:r>
              <a:rPr lang="cs-CZ" i="1" dirty="0"/>
              <a:t>Setkání s rodiči i návštěva u přátel mě příjemně naladily.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 slučovací poměr, spojka </a:t>
            </a:r>
            <a:r>
              <a:rPr lang="cs-CZ" i="1" dirty="0">
                <a:sym typeface="Wingdings" panose="05000000000000000000" pitchFamily="2" charset="2"/>
              </a:rPr>
              <a:t>i</a:t>
            </a: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1241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BCEC3-55D9-37DB-2030-5FCB288A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0BDCD-9443-0E92-CCCE-D9BE5F2BE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 prvky, které označují stejný referent, nemusí být vztah plné synonymie</a:t>
            </a:r>
          </a:p>
          <a:p>
            <a:r>
              <a:rPr lang="cs-CZ" dirty="0"/>
              <a:t>mezi prvky spjatými vztahem </a:t>
            </a:r>
            <a:r>
              <a:rPr lang="cs-CZ" dirty="0" err="1"/>
              <a:t>adordinace</a:t>
            </a:r>
            <a:r>
              <a:rPr lang="cs-CZ" dirty="0"/>
              <a:t> (apozice) mohou být </a:t>
            </a:r>
            <a:r>
              <a:rPr lang="cs-CZ" b="1" dirty="0"/>
              <a:t>různé významové vztahy, odstíny</a:t>
            </a:r>
          </a:p>
          <a:p>
            <a:pPr lvl="1"/>
            <a:r>
              <a:rPr lang="cs-CZ" dirty="0"/>
              <a:t>identifikace</a:t>
            </a:r>
          </a:p>
          <a:p>
            <a:pPr lvl="1"/>
            <a:r>
              <a:rPr lang="cs-CZ" dirty="0"/>
              <a:t>klasifikace</a:t>
            </a:r>
          </a:p>
          <a:p>
            <a:pPr lvl="1"/>
            <a:r>
              <a:rPr lang="cs-CZ" dirty="0"/>
              <a:t>zpřesnění</a:t>
            </a:r>
          </a:p>
          <a:p>
            <a:pPr lvl="1"/>
            <a:r>
              <a:rPr lang="cs-CZ" dirty="0"/>
              <a:t>sumarizace</a:t>
            </a:r>
          </a:p>
          <a:p>
            <a:pPr lvl="1"/>
            <a:r>
              <a:rPr lang="cs-CZ" dirty="0"/>
              <a:t>ztotožnění</a:t>
            </a:r>
          </a:p>
          <a:p>
            <a:pPr lvl="1"/>
            <a:r>
              <a:rPr lang="cs-CZ" dirty="0"/>
              <a:t>výčet</a:t>
            </a:r>
          </a:p>
          <a:p>
            <a:pPr lvl="1"/>
            <a:r>
              <a:rPr lang="cs-CZ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5651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složky: jádro první = proprium, jádro druhé = apelativum</a:t>
            </a:r>
          </a:p>
          <a:p>
            <a:pPr lvl="1"/>
            <a:r>
              <a:rPr lang="cs-CZ" dirty="0"/>
              <a:t>„někdo je</a:t>
            </a:r>
            <a:r>
              <a:rPr lang="cs-CZ" b="1" dirty="0"/>
              <a:t> </a:t>
            </a:r>
            <a:r>
              <a:rPr lang="cs-CZ" dirty="0"/>
              <a:t>něco“</a:t>
            </a:r>
          </a:p>
          <a:p>
            <a:pPr marL="0" indent="0">
              <a:buNone/>
            </a:pPr>
            <a:r>
              <a:rPr lang="cs-CZ" i="1" dirty="0"/>
              <a:t>	Nicholas </a:t>
            </a:r>
            <a:r>
              <a:rPr lang="cs-CZ" i="1" dirty="0" err="1"/>
              <a:t>Winton</a:t>
            </a:r>
            <a:r>
              <a:rPr lang="cs-CZ" i="1" dirty="0"/>
              <a:t>, zachránce 669 převážně židovských dětí z 	okupovaného území Československa před transportem do 	koncentračních táborů, byl pozoruhodnou osobností.</a:t>
            </a:r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5666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složky: jádro první = </a:t>
            </a:r>
            <a:r>
              <a:rPr lang="cs-CZ" b="1" dirty="0"/>
              <a:t>proprium</a:t>
            </a:r>
            <a:r>
              <a:rPr lang="cs-CZ" dirty="0"/>
              <a:t>, jádro druhé = apelativum</a:t>
            </a:r>
          </a:p>
          <a:p>
            <a:pPr lvl="1"/>
            <a:r>
              <a:rPr lang="cs-CZ" dirty="0"/>
              <a:t>„někdo </a:t>
            </a:r>
            <a:r>
              <a:rPr lang="cs-CZ" b="1" dirty="0"/>
              <a:t>je </a:t>
            </a:r>
            <a:r>
              <a:rPr lang="cs-CZ" dirty="0"/>
              <a:t>něco“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b="1" i="1" dirty="0"/>
              <a:t>Nicholas </a:t>
            </a:r>
            <a:r>
              <a:rPr lang="cs-CZ" b="1" i="1" dirty="0" err="1"/>
              <a:t>Winton</a:t>
            </a:r>
            <a:r>
              <a:rPr lang="cs-CZ" i="1" dirty="0"/>
              <a:t>, zachránce 669 převážně židovských dětí z 	okupovaného území Československa před transportem do 	koncentračních táborů, byl pozoruhodnou osobností.</a:t>
            </a:r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6625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složky: jádro první = proprium, jádro druhé = </a:t>
            </a:r>
            <a:r>
              <a:rPr lang="cs-CZ" b="1" dirty="0"/>
              <a:t>apelativum</a:t>
            </a:r>
          </a:p>
          <a:p>
            <a:pPr lvl="1"/>
            <a:r>
              <a:rPr lang="cs-CZ" dirty="0"/>
              <a:t>„někdo </a:t>
            </a:r>
            <a:r>
              <a:rPr lang="cs-CZ" b="1" dirty="0"/>
              <a:t>je </a:t>
            </a:r>
            <a:r>
              <a:rPr lang="cs-CZ" dirty="0"/>
              <a:t>něco“</a:t>
            </a:r>
          </a:p>
          <a:p>
            <a:pPr marL="0" indent="0">
              <a:buNone/>
            </a:pPr>
            <a:r>
              <a:rPr lang="cs-CZ" i="1" dirty="0"/>
              <a:t>	Nicholas </a:t>
            </a:r>
            <a:r>
              <a:rPr lang="cs-CZ" i="1" dirty="0" err="1"/>
              <a:t>Winton</a:t>
            </a:r>
            <a:r>
              <a:rPr lang="cs-CZ" i="1" dirty="0"/>
              <a:t>, </a:t>
            </a:r>
            <a:r>
              <a:rPr lang="cs-CZ" b="1" i="1" dirty="0"/>
              <a:t>zachránce 669 převážně židovských dětí z 	okupovaného území Československa před transportem do 	koncentračních táborů</a:t>
            </a:r>
            <a:r>
              <a:rPr lang="cs-CZ" i="1" dirty="0"/>
              <a:t>, byl pozoruhodnou osobností.</a:t>
            </a:r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3645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14315" cy="4749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!!! pozor !!!</a:t>
            </a:r>
          </a:p>
          <a:p>
            <a:r>
              <a:rPr lang="cs-CZ" b="1" dirty="0"/>
              <a:t>při změně pořadí složek </a:t>
            </a:r>
            <a:r>
              <a:rPr lang="cs-CZ" b="1" dirty="0">
                <a:sym typeface="Wingdings" panose="05000000000000000000" pitchFamily="2" charset="2"/>
              </a:rPr>
              <a:t> změna syntaktické funkce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přívlastek shodný</a:t>
            </a:r>
            <a:endParaRPr lang="cs-CZ" b="1" dirty="0">
              <a:sym typeface="Wingdings" panose="05000000000000000000" pitchFamily="2" charset="2"/>
            </a:endParaRPr>
          </a:p>
          <a:p>
            <a:endParaRPr lang="cs-CZ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/>
          </a:p>
          <a:p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461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14315" cy="4749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!!! pozor !!!</a:t>
            </a:r>
          </a:p>
          <a:p>
            <a:r>
              <a:rPr lang="cs-CZ" b="1" dirty="0"/>
              <a:t>při změně pořadí složek </a:t>
            </a:r>
            <a:r>
              <a:rPr lang="cs-CZ" b="1" dirty="0">
                <a:sym typeface="Wingdings" panose="05000000000000000000" pitchFamily="2" charset="2"/>
              </a:rPr>
              <a:t> změna syntaktické funkce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přívlastek shodný</a:t>
            </a:r>
            <a:endParaRPr lang="cs-CZ" b="1" dirty="0">
              <a:sym typeface="Wingdings" panose="05000000000000000000" pitchFamily="2" charset="2"/>
            </a:endParaRP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i="1" dirty="0"/>
              <a:t>Zachránce 669 převážně židovských dětí z okupovaného území Československa před transportem do koncentračních táborů </a:t>
            </a:r>
            <a:r>
              <a:rPr lang="cs-CZ" b="1" i="1" dirty="0"/>
              <a:t>Nicholas </a:t>
            </a:r>
            <a:r>
              <a:rPr lang="cs-CZ" b="1" i="1" dirty="0" err="1"/>
              <a:t>Winton</a:t>
            </a:r>
            <a:r>
              <a:rPr lang="cs-CZ" i="1" dirty="0"/>
              <a:t> byl pozoruhodnou osobností.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/>
          </a:p>
          <a:p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80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2249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9C868-2003-4AFC-405F-761F9B4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identifikace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D6135-9094-FB47-3611-23C174F96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14315" cy="47493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!!! pozor !!!</a:t>
            </a:r>
          </a:p>
          <a:p>
            <a:r>
              <a:rPr lang="cs-CZ" b="1" dirty="0"/>
              <a:t>při změně pořadí složek </a:t>
            </a:r>
            <a:r>
              <a:rPr lang="cs-CZ" b="1" dirty="0">
                <a:sym typeface="Wingdings" panose="05000000000000000000" pitchFamily="2" charset="2"/>
              </a:rPr>
              <a:t> změna syntaktické funkce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přívlastek shodný</a:t>
            </a:r>
            <a:endParaRPr lang="cs-CZ" b="1" dirty="0">
              <a:sym typeface="Wingdings" panose="05000000000000000000" pitchFamily="2" charset="2"/>
            </a:endParaRP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i="1" dirty="0"/>
              <a:t>Zachránce 669 převážně židovských dětí z okupovaného území Československa před transportem do koncentračních táborů </a:t>
            </a:r>
            <a:r>
              <a:rPr lang="cs-CZ" b="1" i="1" dirty="0"/>
              <a:t>Nicholas </a:t>
            </a:r>
            <a:r>
              <a:rPr lang="cs-CZ" b="1" i="1" dirty="0" err="1"/>
              <a:t>Winton</a:t>
            </a:r>
            <a:r>
              <a:rPr lang="cs-CZ" i="1" dirty="0"/>
              <a:t> byl pozoruhodnou osobností.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i="1" dirty="0"/>
              <a:t>T. G. Masaryk, první prezident ČR, se narodil 7. března 1850.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/>
              <a:t>První prezident ČR </a:t>
            </a:r>
            <a:r>
              <a:rPr lang="cs-CZ" b="1" i="1" dirty="0"/>
              <a:t>T. G. Masaryk </a:t>
            </a:r>
            <a:r>
              <a:rPr lang="cs-CZ" i="1" dirty="0"/>
              <a:t>se narodil 7. března 1850.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/>
          </a:p>
          <a:p>
            <a:endParaRPr lang="cs-CZ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7973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667E8-F30B-AD79-3F31-79B69C59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klasifikace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3853-4648-5BCD-F40B-C00ECA68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výraz označuje, druhý včleňuje do třídy</a:t>
            </a:r>
          </a:p>
          <a:p>
            <a:endParaRPr lang="cs-CZ" dirty="0"/>
          </a:p>
          <a:p>
            <a:r>
              <a:rPr lang="cs-CZ" i="1" dirty="0"/>
              <a:t>Albert Einstein, významný fyzik, žil pozoruhodný život.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9674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667E8-F30B-AD79-3F31-79B69C59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klasifikace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3853-4648-5BCD-F40B-C00ECA68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výraz </a:t>
            </a:r>
            <a:r>
              <a:rPr lang="cs-CZ" b="1" dirty="0"/>
              <a:t>označuje</a:t>
            </a:r>
            <a:r>
              <a:rPr lang="cs-CZ" dirty="0"/>
              <a:t>, druhý včleňuje do třídy</a:t>
            </a:r>
          </a:p>
          <a:p>
            <a:endParaRPr lang="cs-CZ" dirty="0"/>
          </a:p>
          <a:p>
            <a:r>
              <a:rPr lang="cs-CZ" b="1" i="1" dirty="0"/>
              <a:t>Albert Einstein</a:t>
            </a:r>
            <a:r>
              <a:rPr lang="cs-CZ" i="1" dirty="0"/>
              <a:t>, významný fyzik, žil pozoruhodný život.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6542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667E8-F30B-AD79-3F31-79B69C59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klasifikace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3853-4648-5BCD-F40B-C00ECA68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výraz označuje, druhý </a:t>
            </a:r>
            <a:r>
              <a:rPr lang="cs-CZ" b="1" dirty="0"/>
              <a:t>včleňuje do třídy</a:t>
            </a:r>
          </a:p>
          <a:p>
            <a:endParaRPr lang="cs-CZ" dirty="0"/>
          </a:p>
          <a:p>
            <a:r>
              <a:rPr lang="cs-CZ" i="1" dirty="0"/>
              <a:t>Albert Einstein, </a:t>
            </a:r>
            <a:r>
              <a:rPr lang="cs-CZ" b="1" i="1" dirty="0"/>
              <a:t>významný fyzik</a:t>
            </a:r>
            <a:r>
              <a:rPr lang="cs-CZ" i="1" dirty="0"/>
              <a:t>, žil pozoruhodný život.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1291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667E8-F30B-AD79-3F31-79B69C59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klasifikace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3853-4648-5BCD-F40B-C00ECA68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výraz označuje, druhý včleňuje do třídy</a:t>
            </a:r>
          </a:p>
          <a:p>
            <a:endParaRPr lang="cs-CZ" dirty="0"/>
          </a:p>
          <a:p>
            <a:r>
              <a:rPr lang="cs-CZ" i="1" dirty="0"/>
              <a:t>Albert Einstein, významný fyzik, žil pozoruhodný život.</a:t>
            </a:r>
          </a:p>
          <a:p>
            <a:endParaRPr lang="cs-CZ" i="1" dirty="0"/>
          </a:p>
          <a:p>
            <a:r>
              <a:rPr lang="cs-CZ" dirty="0"/>
              <a:t>!!! změna pořadí složek mění syntaktickou funkci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Významný fyzik </a:t>
            </a:r>
            <a:r>
              <a:rPr lang="cs-CZ" b="1" i="1" dirty="0"/>
              <a:t>Albert Einstein </a:t>
            </a:r>
            <a:r>
              <a:rPr lang="cs-CZ" i="1" dirty="0"/>
              <a:t>žil pozoruhodný život.</a:t>
            </a:r>
          </a:p>
          <a:p>
            <a:pPr marL="0" indent="0">
              <a:buNone/>
            </a:pPr>
            <a:r>
              <a:rPr lang="cs-CZ" i="1" dirty="0"/>
              <a:t>		</a:t>
            </a:r>
            <a:r>
              <a:rPr lang="cs-CZ" dirty="0">
                <a:sym typeface="Wingdings" panose="05000000000000000000" pitchFamily="2" charset="2"/>
              </a:rPr>
              <a:t> přívlastek shodný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3566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07C54-D5F3-BE05-6FD2-689FB7078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zpřesnění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563E-5421-79CF-091B-4780BD43E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upřesnění, oprava prvního výrazu</a:t>
            </a:r>
          </a:p>
          <a:p>
            <a:r>
              <a:rPr lang="cs-CZ" i="1" dirty="0"/>
              <a:t>jinak (řečeno)</a:t>
            </a:r>
            <a:r>
              <a:rPr lang="cs-CZ" dirty="0"/>
              <a:t>, </a:t>
            </a:r>
            <a:r>
              <a:rPr lang="cs-CZ" i="1" dirty="0"/>
              <a:t>přesněji</a:t>
            </a:r>
            <a:r>
              <a:rPr lang="cs-CZ" dirty="0"/>
              <a:t>, </a:t>
            </a:r>
            <a:r>
              <a:rPr lang="cs-CZ" i="1" dirty="0"/>
              <a:t>nebo lépe</a:t>
            </a:r>
            <a:r>
              <a:rPr lang="cs-CZ" dirty="0"/>
              <a:t>, </a:t>
            </a:r>
            <a:r>
              <a:rPr lang="cs-CZ" i="1" dirty="0"/>
              <a:t>či spíše</a:t>
            </a:r>
            <a:r>
              <a:rPr lang="cs-CZ" dirty="0"/>
              <a:t>, …</a:t>
            </a:r>
            <a:endParaRPr lang="cs-CZ" i="1" dirty="0"/>
          </a:p>
          <a:p>
            <a:endParaRPr lang="cs-CZ" dirty="0"/>
          </a:p>
          <a:p>
            <a:r>
              <a:rPr lang="cs-CZ" i="1" dirty="0"/>
              <a:t>Na dovolenou pojedeme </a:t>
            </a:r>
            <a:r>
              <a:rPr lang="cs-CZ" b="1" i="1" dirty="0"/>
              <a:t>v zimě, přesněji řečeno v lednu</a:t>
            </a:r>
            <a:r>
              <a:rPr lang="cs-CZ" i="1" dirty="0"/>
              <a:t>.</a:t>
            </a:r>
          </a:p>
          <a:p>
            <a:endParaRPr lang="cs-CZ" i="1" dirty="0"/>
          </a:p>
          <a:p>
            <a:r>
              <a:rPr lang="cs-CZ" i="1" dirty="0"/>
              <a:t>Postavili si nový </a:t>
            </a:r>
            <a:r>
              <a:rPr lang="cs-CZ" b="1" i="1" dirty="0"/>
              <a:t>domek, či spíše výstavní vilu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655493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B703F-22B4-CB54-96DC-7C388454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sumarizace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8CE93-22E6-5544-8C5D-FC1FFB13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  <a:p>
            <a:r>
              <a:rPr lang="cs-CZ" i="1" dirty="0"/>
              <a:t>zkrátka</a:t>
            </a:r>
            <a:r>
              <a:rPr lang="cs-CZ" dirty="0"/>
              <a:t>, </a:t>
            </a:r>
            <a:r>
              <a:rPr lang="cs-CZ" i="1" dirty="0"/>
              <a:t>prostě</a:t>
            </a:r>
            <a:r>
              <a:rPr lang="cs-CZ" dirty="0"/>
              <a:t>, </a:t>
            </a:r>
            <a:r>
              <a:rPr lang="cs-CZ" i="1" dirty="0"/>
              <a:t>jednoduše</a:t>
            </a:r>
            <a:r>
              <a:rPr lang="cs-CZ" dirty="0"/>
              <a:t>, …</a:t>
            </a:r>
          </a:p>
          <a:p>
            <a:endParaRPr lang="cs-CZ" i="1" dirty="0"/>
          </a:p>
          <a:p>
            <a:r>
              <a:rPr lang="cs-CZ" i="1" dirty="0"/>
              <a:t>Přišli k nám </a:t>
            </a:r>
            <a:r>
              <a:rPr lang="cs-CZ" b="1" i="1" dirty="0"/>
              <a:t>Březinovi, Nerudovi, Máchovi, zkrátka všichni sousedé</a:t>
            </a:r>
            <a:r>
              <a:rPr lang="cs-CZ" i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055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F7451-2DF5-B13E-5E93-43170B64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adordinace</a:t>
            </a:r>
            <a:r>
              <a:rPr lang="cs-CZ" b="1" dirty="0"/>
              <a:t>: ztotožnění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957EA-F396-308E-BC13-224F52041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plné ztotožnění obou složek</a:t>
            </a:r>
          </a:p>
          <a:p>
            <a:r>
              <a:rPr lang="cs-CZ" i="1" dirty="0"/>
              <a:t>neboli</a:t>
            </a:r>
            <a:r>
              <a:rPr lang="cs-CZ" dirty="0"/>
              <a:t>, </a:t>
            </a:r>
            <a:r>
              <a:rPr lang="cs-CZ" i="1" dirty="0"/>
              <a:t>čili</a:t>
            </a:r>
            <a:r>
              <a:rPr lang="cs-CZ" dirty="0"/>
              <a:t>, </a:t>
            </a:r>
            <a:r>
              <a:rPr lang="cs-CZ" i="1" dirty="0"/>
              <a:t>aneb</a:t>
            </a:r>
          </a:p>
          <a:p>
            <a:r>
              <a:rPr lang="cs-CZ" b="1" dirty="0"/>
              <a:t>nepíše se čárka</a:t>
            </a:r>
          </a:p>
          <a:p>
            <a:endParaRPr lang="cs-CZ" b="1" dirty="0"/>
          </a:p>
          <a:p>
            <a:r>
              <a:rPr lang="cs-CZ" i="1" dirty="0"/>
              <a:t>Baví nás </a:t>
            </a:r>
            <a:r>
              <a:rPr lang="cs-CZ" b="1" i="1" dirty="0"/>
              <a:t>historie čili dějepis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080349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Koupíme pivo, víno a rum.</a:t>
            </a:r>
          </a:p>
          <a:p>
            <a:r>
              <a:rPr lang="cs-CZ" i="1" dirty="0"/>
              <a:t>Přidejte do těsta buď čokoládu, nebo rozinky.</a:t>
            </a:r>
          </a:p>
          <a:p>
            <a:r>
              <a:rPr lang="cs-CZ" i="1" dirty="0"/>
              <a:t>Hřbitovní kvítí, první básnickou sbírku Jana Nerudy, nepřijala kritika příznivě.</a:t>
            </a:r>
          </a:p>
          <a:p>
            <a:r>
              <a:rPr lang="cs-CZ" i="1" dirty="0"/>
              <a:t>Na vaření potřebujeme nejen pomeranče, ale i citrony.</a:t>
            </a:r>
          </a:p>
          <a:p>
            <a:r>
              <a:rPr lang="cs-CZ" i="1" dirty="0"/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351067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/>
              <a:t>Přidejte do těsta buď čokoládu, nebo rozinky.</a:t>
            </a:r>
          </a:p>
          <a:p>
            <a:r>
              <a:rPr lang="cs-CZ" i="1" dirty="0"/>
              <a:t>Hřbitovní kvítí, první básnickou sbírku Jana Nerudy, nepřijala kritika příznivě.</a:t>
            </a:r>
          </a:p>
          <a:p>
            <a:r>
              <a:rPr lang="cs-CZ" i="1" dirty="0"/>
              <a:t>Na vaření potřebujeme nejen pomeranče, ale i citrony.</a:t>
            </a:r>
          </a:p>
          <a:p>
            <a:r>
              <a:rPr lang="cs-CZ" i="1" dirty="0"/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6246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dominance</a:t>
            </a:r>
            <a:r>
              <a:rPr lang="cs-CZ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9114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/>
              <a:t>Hřbitovní kvítí, první básnickou sbírku Jana Nerudy, nepřijala kritika příznivě.</a:t>
            </a:r>
          </a:p>
          <a:p>
            <a:r>
              <a:rPr lang="cs-CZ" i="1" dirty="0"/>
              <a:t>Na vaření potřebujeme nejen pomeranče, ale i citrony.</a:t>
            </a:r>
          </a:p>
          <a:p>
            <a:r>
              <a:rPr lang="cs-CZ" i="1" dirty="0"/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736119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Hřbitovní kvítí, první básnickou sbírku Jana Nerudy, nepřijala kritika příznivě.</a:t>
            </a:r>
          </a:p>
          <a:p>
            <a:r>
              <a:rPr lang="cs-CZ" i="1" dirty="0"/>
              <a:t>Na vaření potřebujeme nejen pomeranče, ale i citrony.</a:t>
            </a:r>
          </a:p>
          <a:p>
            <a:r>
              <a:rPr lang="cs-CZ" i="1" dirty="0"/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593886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Hřbitovní kvítí, první básnickou sbírku Jana Nerudy, nepřijala kritika příznivě.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Na vaření potřebujeme nejen pomeranče, ale i citrony.</a:t>
            </a:r>
          </a:p>
          <a:p>
            <a:r>
              <a:rPr lang="cs-CZ" i="1" dirty="0"/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926953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Hřbitovní kvítí, první básnickou sbírku Jana Nerudy, nepřijala kritika příznivě.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Na vaření potřebujeme nejen pomeranče, ale i citrony.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Obrazovka přinesla nový druh umění – hraný televizní seriál.</a:t>
            </a:r>
          </a:p>
          <a:p>
            <a:r>
              <a:rPr lang="cs-CZ" i="1" dirty="0"/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338629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Hřbitovní kvítí, první básnickou sbírku Jana Nerudy, nepřijala kritika příznivě.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Na vaření potřebujeme nejen pomeranče, ale i citrony.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Obrazovka přinesla nový druh umění – hraný televizní seriál.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Sněžka, nejvyšší hora v Česku, měří 1602 metrů.</a:t>
            </a:r>
          </a:p>
          <a:p>
            <a:r>
              <a:rPr lang="cs-CZ" i="1" dirty="0"/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426218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604E-30CE-F03E-905C-B951A5A2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rozlište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koordinační</a:t>
            </a:r>
            <a:r>
              <a:rPr lang="cs-CZ" b="1" dirty="0"/>
              <a:t> a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adordinační</a:t>
            </a:r>
            <a:r>
              <a:rPr lang="cs-CZ" b="1" dirty="0"/>
              <a:t> skupinu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55249-B5E8-D554-23FA-CF532B57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Koupíme pivo, víno a rum.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Přidejte do těsta buď čokoládu, nebo rozinky.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Hřbitovní kvítí, první básnickou sbírku Jana Nerudy, nepřijala kritika příznivě.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Na vaření potřebujeme nejen pomeranče, ale i citrony.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Obrazovka přinesla nový druh umění – hraný televizní seriál.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Sněžka, nejvyšší hora v Česku, měří 1602 metrů.</a:t>
            </a:r>
          </a:p>
          <a:p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Žili výstředně, ba až rozmařile.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8715910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DE444-32F9-216B-BFC8-2295E0E8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283028"/>
            <a:ext cx="11636828" cy="6024564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Kolonizace Jesenicka byla zahájena počátkem 13. století, kdy slovanské obyvatelstvo ovládlo dosud liduprázdné oblasti a kdy se charakter kraje začal nápadně měnit.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Divoká zvířata, například medvědi, vlci a rysi, postupně ze zdejších lesů mizeli.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Rozmáhala se řemeslná výroba a narůstala těžba nerostů, krajina se přetvářela jako mávnutím kouzelného proutku.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Kraj pod Jeseníky stojí i dnes za pozornost a nelze dopustit, aby zdejší přírodu některé živočišné druhy opustily.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Jako příklad lze uvést sladkovodního mlže, perlorodku říční, která z povodí Černého potoka na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Vidnavsku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zmizela v 80. letech 20. století.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Ani úvahy o budoucnosti břehule říční nevyznívají příliš optimisticky, neboť tento pták je vázáný na ubývající volné břehy potoků, a proto ohrožený.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Pokud všichni pochopíme, že nižší 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živé organismy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byly na světě mnohem dříve než člověk a že by zde měly zůstat i nadále, může se v budoucnu situace řady rostlin a živočichů změnit k lepšímu.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2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dominance</a:t>
            </a:r>
            <a:r>
              <a:rPr lang="cs-CZ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7"/>
            <a:ext cx="5638801" cy="401070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88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0457" y="2166257"/>
            <a:ext cx="4332514" cy="432661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dirty="0"/>
              <a:t>= vztah syntaktické závislosti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dominance</a:t>
            </a:r>
            <a:r>
              <a:rPr lang="cs-CZ" dirty="0"/>
              <a:t> = subordinace                 		 = determinace</a:t>
            </a:r>
          </a:p>
          <a:p>
            <a:endParaRPr lang="cs-CZ" dirty="0"/>
          </a:p>
          <a:p>
            <a:r>
              <a:rPr lang="cs-CZ" b="1" dirty="0"/>
              <a:t>hypotaktické spojení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200" y="2166256"/>
            <a:ext cx="5638801" cy="432661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dirty="0"/>
              <a:t>= zmnožení syntaktické pozice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koordinace</a:t>
            </a:r>
          </a:p>
          <a:p>
            <a:r>
              <a:rPr lang="cs-CZ" b="1" dirty="0" err="1"/>
              <a:t>adordinace</a:t>
            </a:r>
            <a:r>
              <a:rPr lang="cs-CZ" dirty="0"/>
              <a:t> (apozice)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parataktické spojení</a:t>
            </a:r>
            <a:endParaRPr lang="en-GB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690257" y="1317171"/>
            <a:ext cx="2231572" cy="57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253342" cy="582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3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F827E-A300-734C-9591-FE3DF707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syntaktické vztahy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BEC1F-5EC3-2D85-CD2D-2E536965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6518" y="1937657"/>
            <a:ext cx="4265567" cy="4010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ZÁVISLOST</a:t>
            </a:r>
          </a:p>
          <a:p>
            <a:pPr marL="0" indent="0">
              <a:buNone/>
            </a:pPr>
            <a:r>
              <a:rPr lang="cs-CZ" sz="2400" dirty="0"/>
              <a:t>= vztah syntaktické závislosti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dominance</a:t>
            </a:r>
            <a:r>
              <a:rPr lang="cs-CZ" sz="2400" dirty="0"/>
              <a:t> = subordinace                 		 = determinace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10A7B-CB30-9EF3-D11E-58A09DCE2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3199" y="1937657"/>
            <a:ext cx="5638801" cy="4010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ZMNOŽENÍ</a:t>
            </a:r>
          </a:p>
          <a:p>
            <a:pPr marL="0" indent="0">
              <a:buNone/>
            </a:pPr>
            <a:r>
              <a:rPr lang="cs-CZ" sz="2400" dirty="0"/>
              <a:t>= zmnožení syntaktické pozice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koordinace</a:t>
            </a:r>
          </a:p>
          <a:p>
            <a:r>
              <a:rPr lang="cs-CZ" sz="2400" b="1" dirty="0" err="1"/>
              <a:t>adordinace</a:t>
            </a:r>
            <a:r>
              <a:rPr lang="cs-CZ" sz="2400" dirty="0"/>
              <a:t> (apozice)</a:t>
            </a:r>
          </a:p>
          <a:p>
            <a:endParaRPr lang="cs-CZ" sz="2400" b="1" dirty="0"/>
          </a:p>
          <a:p>
            <a:endParaRPr lang="cs-CZ" sz="2400" dirty="0"/>
          </a:p>
          <a:p>
            <a:endParaRPr lang="cs-CZ" sz="2400" i="1" dirty="0"/>
          </a:p>
          <a:p>
            <a:endParaRPr lang="en-GB" sz="2400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704D788-09CE-0F95-6115-32F578BED459}"/>
              </a:ext>
            </a:extLst>
          </p:cNvPr>
          <p:cNvCxnSpPr>
            <a:cxnSpLocks/>
          </p:cNvCxnSpPr>
          <p:nvPr/>
        </p:nvCxnSpPr>
        <p:spPr>
          <a:xfrm flipH="1">
            <a:off x="3799114" y="1317171"/>
            <a:ext cx="2122715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39AF2D6-C831-CEF3-F0E9-420FB8DDC591}"/>
              </a:ext>
            </a:extLst>
          </p:cNvPr>
          <p:cNvCxnSpPr>
            <a:cxnSpLocks/>
          </p:cNvCxnSpPr>
          <p:nvPr/>
        </p:nvCxnSpPr>
        <p:spPr>
          <a:xfrm>
            <a:off x="5921829" y="1317171"/>
            <a:ext cx="2035628" cy="468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1EE5D7AA-88D9-9AD6-73C8-C1116BFC8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519" y="4005463"/>
            <a:ext cx="3231424" cy="285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13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2988</Words>
  <Application>Microsoft Office PowerPoint</Application>
  <PresentationFormat>Širokoúhlá obrazovka</PresentationFormat>
  <Paragraphs>481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Motiv Office</vt:lpstr>
      <vt:lpstr>Syntax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syntaktické vztahy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zmnožení</vt:lpstr>
      <vt:lpstr> koordinace   VS     adordinace</vt:lpstr>
      <vt:lpstr>zmnožení: pravopisný rozdíl</vt:lpstr>
      <vt:lpstr>zmnožení: pravopisný rozdíl</vt:lpstr>
      <vt:lpstr>zmnožení: pravopisný rozdíl</vt:lpstr>
      <vt:lpstr>zmnožení: pravopisný rozdíl</vt:lpstr>
      <vt:lpstr>koordinace</vt:lpstr>
      <vt:lpstr>koordinace</vt:lpstr>
      <vt:lpstr>koordinace: významové vztahy</vt:lpstr>
      <vt:lpstr>koordinace: významové vztahy</vt:lpstr>
      <vt:lpstr>koordinace: významové vztahy</vt:lpstr>
      <vt:lpstr>koordinace: významové vztahy</vt:lpstr>
      <vt:lpstr>koordinace: významové vztahy</vt:lpstr>
      <vt:lpstr>koordinace: významové vztahy</vt:lpstr>
      <vt:lpstr>koordinace: významové vztahy</vt:lpstr>
      <vt:lpstr>koordinace: psaní čárky</vt:lpstr>
      <vt:lpstr>koordinace: psaní čárky</vt:lpstr>
      <vt:lpstr>koordinace: psaní čárky</vt:lpstr>
      <vt:lpstr>koordinace: psaní čárky</vt:lpstr>
      <vt:lpstr>koordinace: psaní čárky</vt:lpstr>
      <vt:lpstr>adordinace</vt:lpstr>
      <vt:lpstr>adordinace: identifikace</vt:lpstr>
      <vt:lpstr>adordinace: identifikace</vt:lpstr>
      <vt:lpstr>adordinace: identifikace</vt:lpstr>
      <vt:lpstr>adordinace: identifikace</vt:lpstr>
      <vt:lpstr>adordinace: identifikace</vt:lpstr>
      <vt:lpstr>adordinace: identifikace</vt:lpstr>
      <vt:lpstr>adordinace: klasifikace</vt:lpstr>
      <vt:lpstr>adordinace: klasifikace</vt:lpstr>
      <vt:lpstr>adordinace: klasifikace</vt:lpstr>
      <vt:lpstr>adordinace: klasifikace</vt:lpstr>
      <vt:lpstr>adordinace: zpřesnění</vt:lpstr>
      <vt:lpstr>adordinace: sumarizace</vt:lpstr>
      <vt:lpstr>adordinace: ztotožnění</vt:lpstr>
      <vt:lpstr>rozlište koordinační a adordinační skupinu</vt:lpstr>
      <vt:lpstr>rozlište koordinační a adordinační skupinu</vt:lpstr>
      <vt:lpstr>rozlište koordinační a adordinační skupinu</vt:lpstr>
      <vt:lpstr>rozlište koordinační a adordinační skupinu</vt:lpstr>
      <vt:lpstr>rozlište koordinační a adordinační skupinu</vt:lpstr>
      <vt:lpstr>rozlište koordinační a adordinační skupinu</vt:lpstr>
      <vt:lpstr>rozlište koordinační a adordinační skupinu</vt:lpstr>
      <vt:lpstr>rozlište koordinační a adordinační skupinu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Káťa Pelegrinová</dc:creator>
  <cp:lastModifiedBy>Káťa Pelegrinová</cp:lastModifiedBy>
  <cp:revision>206</cp:revision>
  <dcterms:created xsi:type="dcterms:W3CDTF">2022-09-28T15:57:52Z</dcterms:created>
  <dcterms:modified xsi:type="dcterms:W3CDTF">2022-10-24T10:48:25Z</dcterms:modified>
</cp:coreProperties>
</file>