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59" r:id="rId3"/>
    <p:sldId id="324" r:id="rId4"/>
    <p:sldId id="371" r:id="rId5"/>
    <p:sldId id="372" r:id="rId6"/>
    <p:sldId id="374" r:id="rId7"/>
    <p:sldId id="373" r:id="rId8"/>
    <p:sldId id="375" r:id="rId9"/>
    <p:sldId id="376" r:id="rId10"/>
    <p:sldId id="392" r:id="rId11"/>
    <p:sldId id="393" r:id="rId12"/>
    <p:sldId id="394" r:id="rId13"/>
    <p:sldId id="395" r:id="rId14"/>
    <p:sldId id="396" r:id="rId15"/>
    <p:sldId id="397" r:id="rId16"/>
    <p:sldId id="398" r:id="rId17"/>
    <p:sldId id="399" r:id="rId18"/>
    <p:sldId id="400" r:id="rId19"/>
    <p:sldId id="401" r:id="rId20"/>
    <p:sldId id="402" r:id="rId21"/>
    <p:sldId id="403" r:id="rId22"/>
    <p:sldId id="380" r:id="rId23"/>
    <p:sldId id="378" r:id="rId24"/>
    <p:sldId id="404" r:id="rId25"/>
    <p:sldId id="405" r:id="rId26"/>
    <p:sldId id="406" r:id="rId27"/>
    <p:sldId id="407" r:id="rId28"/>
    <p:sldId id="408" r:id="rId29"/>
    <p:sldId id="409" r:id="rId30"/>
    <p:sldId id="410" r:id="rId31"/>
    <p:sldId id="411" r:id="rId32"/>
    <p:sldId id="412" r:id="rId33"/>
    <p:sldId id="381" r:id="rId34"/>
    <p:sldId id="413" r:id="rId35"/>
    <p:sldId id="384" r:id="rId36"/>
    <p:sldId id="385" r:id="rId37"/>
    <p:sldId id="386" r:id="rId38"/>
    <p:sldId id="387" r:id="rId39"/>
    <p:sldId id="388" r:id="rId40"/>
    <p:sldId id="389" r:id="rId41"/>
    <p:sldId id="416" r:id="rId42"/>
    <p:sldId id="417" r:id="rId43"/>
    <p:sldId id="418" r:id="rId44"/>
    <p:sldId id="419" r:id="rId45"/>
    <p:sldId id="420" r:id="rId46"/>
    <p:sldId id="421" r:id="rId47"/>
    <p:sldId id="422" r:id="rId48"/>
    <p:sldId id="423" r:id="rId49"/>
    <p:sldId id="424" r:id="rId50"/>
    <p:sldId id="425" r:id="rId51"/>
    <p:sldId id="426" r:id="rId52"/>
    <p:sldId id="427" r:id="rId53"/>
    <p:sldId id="428" r:id="rId54"/>
    <p:sldId id="429" r:id="rId55"/>
    <p:sldId id="430" r:id="rId56"/>
    <p:sldId id="379" r:id="rId57"/>
    <p:sldId id="323" r:id="rId58"/>
    <p:sldId id="360" r:id="rId59"/>
    <p:sldId id="362" r:id="rId60"/>
    <p:sldId id="363" r:id="rId61"/>
    <p:sldId id="364" r:id="rId62"/>
    <p:sldId id="365" r:id="rId63"/>
    <p:sldId id="366" r:id="rId64"/>
    <p:sldId id="367" r:id="rId65"/>
    <p:sldId id="368" r:id="rId66"/>
    <p:sldId id="390" r:id="rId67"/>
    <p:sldId id="391" r:id="rId68"/>
    <p:sldId id="383" r:id="rId6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2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A55526-A32C-342E-1F20-7D2388467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794E69-1A34-29EA-61EF-6C0F22989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3D6C83-F765-3462-B1FC-3D18940B4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8011-EED6-4D22-9FC4-C4839511BA95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B6DA9F-BDD4-A6AD-7573-8E3816F87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287EB0-7E82-5584-8618-249D192C6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4E536-A862-4552-AC3B-4B5E6820B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84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5C1DA-9F43-86B6-45AB-7FA7DAFAE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E9B974F-01A1-AE79-EB01-7E59946D7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0781BB-F34A-0C53-6118-EAE4671B7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8011-EED6-4D22-9FC4-C4839511BA95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FCF948-A49F-A997-D786-D1BA69B4F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317F39-ADA1-9703-A75B-8AF5FB727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4E536-A862-4552-AC3B-4B5E6820B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282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0B48743-BA88-D7FF-244E-196FF60240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3E86522-2767-3AFD-327F-3F3B5866DE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D388F0-A725-60CF-BF37-503D4DCC2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8011-EED6-4D22-9FC4-C4839511BA95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0D21DF-EBA1-2612-E77D-9AC77EF7B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1CF6CA-37E9-A1CB-6E24-91ABB3873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4E536-A862-4552-AC3B-4B5E6820B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62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701863-8E33-1B54-5A35-5294823DE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1A91CA-A214-E3FE-F973-302A43F74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53A9DD-787A-F06D-3AE2-2EDF29670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8011-EED6-4D22-9FC4-C4839511BA95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6FC334-6631-7206-3A0C-23AD9005D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655C20-8CB8-20FA-7EE8-1AE62BA40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4E536-A862-4552-AC3B-4B5E6820B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826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4C9D27-F74C-269A-8C80-A7B2FF43E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560AF9F-0CE4-A54C-FB2C-50256DF9C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9A0CCC-B0C3-D885-4314-A7AF55169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8011-EED6-4D22-9FC4-C4839511BA95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87B453-F8F4-E5D2-226E-989209779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E107FA-6331-04CB-7418-8503F58D9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4E536-A862-4552-AC3B-4B5E6820B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392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32A01-FEC5-A32F-257D-F4A75B821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A8A15C-2C62-B602-399A-1C502FE49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7DBC7FE-8921-E550-BA30-694EEF571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E826AB-1A8D-14E7-3A65-E91B97660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8011-EED6-4D22-9FC4-C4839511BA95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4ACFDE8-7F50-AF7A-0237-817CFFEEC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37D1FE2-7042-D778-A4E0-7E25D47E5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4E536-A862-4552-AC3B-4B5E6820B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413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BB93F8-0384-374A-6781-5B5BDF46B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20CD63-B207-4336-3DB0-F1B83F406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F806AB1-E157-48E2-20F8-F096A48A7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79EF160-AEE0-CE54-D764-FB2052C78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D368933-51D8-190B-2F03-833EBFE0E0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36064AA-0BBC-FD18-2715-D2BC9C6F1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8011-EED6-4D22-9FC4-C4839511BA95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F011DDA-7A9E-E1E8-7EAB-03686272D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20642A8-1C07-BAE0-3DCC-FAADBC1EB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4E536-A862-4552-AC3B-4B5E6820B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388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9AA858-CE3B-7C34-268D-351ED6631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50B41BE-5C9E-7435-0155-4C4D1E1A4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8011-EED6-4D22-9FC4-C4839511BA95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A1C504F-AA81-98D4-FB13-3DEE56EFF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A67A12C-9A4F-34A7-DD5C-615C863E5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4E536-A862-4552-AC3B-4B5E6820B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45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D1B97C0-124A-2A87-A07A-70A1A429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8011-EED6-4D22-9FC4-C4839511BA95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731A28D-7B55-0EB9-04D5-B8ED249EE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7D333D1-A389-FEB0-BE13-9D21D79A5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4E536-A862-4552-AC3B-4B5E6820B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136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B172F6-0621-65D4-CD7F-E38C29C5B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BDAD0A-4041-B700-A876-8132D83DA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7FC675A-C1C3-504A-CBC8-7A00D974D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0F2F43C-598A-AA99-4FE3-139254004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8011-EED6-4D22-9FC4-C4839511BA95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12C6628-5514-CD47-2D49-8D3D86FB9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FCE507-297E-D07D-BF0B-73862E606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4E536-A862-4552-AC3B-4B5E6820B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21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AED88D-68B7-6EEF-9A18-8CA889E08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33E69BD-24FA-7CA6-4DD9-F5E2F1CB54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AA8FF51-7EE3-24DA-17A2-963F5AB037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96E09EE-070F-F48C-C250-CA6516233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8011-EED6-4D22-9FC4-C4839511BA95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6D0D0E6-18C1-7EF4-F4DB-96EDF01AF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308096-6CC6-74D1-8F96-3D04D314D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4E536-A862-4552-AC3B-4B5E6820B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16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90BB803-1513-E5C6-6252-D8F790906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C4B3A31-9861-5F23-84F1-0CCD5787E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01AE03-9CAA-4FD2-BC4A-D925AB3D21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F8011-EED6-4D22-9FC4-C4839511BA95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FDB8A9-B69C-A792-45CC-8582A0E572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189C3A-177B-F4B6-E754-1529529550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4E536-A862-4552-AC3B-4B5E6820B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04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VStyT4nHD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841C1D-40B7-A0F2-32C1-01AF659DE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55021"/>
            <a:ext cx="9144000" cy="2387600"/>
          </a:xfrm>
        </p:spPr>
        <p:txBody>
          <a:bodyPr/>
          <a:lstStyle/>
          <a:p>
            <a:r>
              <a:rPr lang="cs-CZ" b="1" dirty="0"/>
              <a:t>Syntax</a:t>
            </a:r>
            <a:endParaRPr lang="en-GB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18BD5F-BA0B-9F0E-DD24-D1E7677F0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6013222"/>
            <a:ext cx="6683829" cy="533400"/>
          </a:xfrm>
        </p:spPr>
        <p:txBody>
          <a:bodyPr>
            <a:normAutofit fontScale="92500"/>
          </a:bodyPr>
          <a:lstStyle/>
          <a:p>
            <a:r>
              <a:rPr lang="cs-CZ" dirty="0"/>
              <a:t>Kateřina Pelegrinová, katerina.pelegrinova@fpf.slu.cz</a:t>
            </a:r>
            <a:endParaRPr lang="en-GB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69EC3A26-FEE9-E967-CECE-A9212DF61DD1}"/>
              </a:ext>
            </a:extLst>
          </p:cNvPr>
          <p:cNvSpPr txBox="1">
            <a:spLocks/>
          </p:cNvSpPr>
          <p:nvPr/>
        </p:nvSpPr>
        <p:spPr>
          <a:xfrm>
            <a:off x="9165773" y="6013222"/>
            <a:ext cx="3004454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2022/2023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3967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F6258-F9B1-89F2-803D-BCD80AC76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8CFDF4-F964-AC2B-A03F-871C07AF5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Šér</a:t>
            </a:r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Chán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nejobávanější</a:t>
            </a:r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tvor</a:t>
            </a:r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džungle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Mauglího</a:t>
            </a:r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nenávidě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l.</a:t>
            </a:r>
          </a:p>
          <a:p>
            <a:r>
              <a:rPr lang="cs-CZ" i="1" dirty="0"/>
              <a:t>N</a:t>
            </a:r>
            <a:r>
              <a:rPr lang="en-GB" i="1" dirty="0" err="1"/>
              <a:t>ejobávanější</a:t>
            </a:r>
            <a:r>
              <a:rPr lang="en-GB" i="1" dirty="0"/>
              <a:t> </a:t>
            </a:r>
            <a:r>
              <a:rPr lang="en-GB" i="1" dirty="0" err="1"/>
              <a:t>tvor</a:t>
            </a:r>
            <a:r>
              <a:rPr lang="en-GB" i="1" dirty="0"/>
              <a:t> </a:t>
            </a:r>
            <a:r>
              <a:rPr lang="en-GB" i="1" dirty="0" err="1"/>
              <a:t>džungle</a:t>
            </a:r>
            <a:r>
              <a:rPr lang="en-GB" i="1" dirty="0"/>
              <a:t> </a:t>
            </a:r>
            <a:r>
              <a:rPr lang="en-GB" i="1" dirty="0" err="1"/>
              <a:t>Šér</a:t>
            </a:r>
            <a:r>
              <a:rPr lang="en-GB" i="1" dirty="0"/>
              <a:t> </a:t>
            </a:r>
            <a:r>
              <a:rPr lang="en-GB" i="1" dirty="0" err="1"/>
              <a:t>Chán</a:t>
            </a:r>
            <a:r>
              <a:rPr lang="cs-CZ" i="1" dirty="0"/>
              <a:t> </a:t>
            </a:r>
            <a:r>
              <a:rPr lang="en-GB" i="1" dirty="0" err="1"/>
              <a:t>Mauglího</a:t>
            </a:r>
            <a:r>
              <a:rPr lang="en-GB" i="1" dirty="0"/>
              <a:t> </a:t>
            </a:r>
            <a:r>
              <a:rPr lang="en-GB" i="1" dirty="0" err="1"/>
              <a:t>nenávidě</a:t>
            </a:r>
            <a:r>
              <a:rPr lang="cs-CZ" i="1" dirty="0"/>
              <a:t>l.</a:t>
            </a:r>
          </a:p>
          <a:p>
            <a:r>
              <a:rPr lang="cs-CZ" i="1" dirty="0"/>
              <a:t>Rádi navštěvujeme hrady zámky skanzeny a zříceniny.</a:t>
            </a:r>
          </a:p>
          <a:p>
            <a:r>
              <a:rPr lang="cs-CZ" i="1" dirty="0"/>
              <a:t>Letos jsme navštívili hrad Přimda nejstarší dochovaný kamenný hrad v Čechách.</a:t>
            </a:r>
          </a:p>
          <a:p>
            <a:r>
              <a:rPr lang="cs-CZ" i="1" dirty="0"/>
              <a:t>Při rýmě nemám chuť ani na pivo ani na cigaretu.</a:t>
            </a:r>
          </a:p>
          <a:p>
            <a:r>
              <a:rPr lang="cs-CZ" i="1" dirty="0"/>
              <a:t>Při rýmě nemám chuť na jídlo ani na zmrzlinu.</a:t>
            </a:r>
          </a:p>
          <a:p>
            <a:r>
              <a:rPr lang="cs-CZ" i="1" dirty="0"/>
              <a:t>Náš oblíbený autor psal zajímavě ale pomalu.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632826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F6258-F9B1-89F2-803D-BCD80AC76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8CFDF4-F964-AC2B-A03F-871C07AF5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i="1" dirty="0" err="1"/>
              <a:t>Šér</a:t>
            </a:r>
            <a:r>
              <a:rPr lang="en-GB" i="1" dirty="0"/>
              <a:t> </a:t>
            </a:r>
            <a:r>
              <a:rPr lang="en-GB" i="1" dirty="0" err="1"/>
              <a:t>Chán</a:t>
            </a:r>
            <a:r>
              <a:rPr lang="cs-CZ" i="1" dirty="0"/>
              <a:t>,</a:t>
            </a:r>
            <a:r>
              <a:rPr lang="en-GB" i="1" dirty="0"/>
              <a:t> </a:t>
            </a:r>
            <a:r>
              <a:rPr lang="en-GB" i="1" dirty="0" err="1"/>
              <a:t>nejobávanější</a:t>
            </a:r>
            <a:r>
              <a:rPr lang="en-GB" i="1" dirty="0"/>
              <a:t> </a:t>
            </a:r>
            <a:r>
              <a:rPr lang="en-GB" i="1" dirty="0" err="1"/>
              <a:t>tvor</a:t>
            </a:r>
            <a:r>
              <a:rPr lang="en-GB" i="1" dirty="0"/>
              <a:t> </a:t>
            </a:r>
            <a:r>
              <a:rPr lang="en-GB" i="1" dirty="0" err="1"/>
              <a:t>džungle</a:t>
            </a:r>
            <a:r>
              <a:rPr lang="cs-CZ" i="1" dirty="0"/>
              <a:t>,</a:t>
            </a:r>
            <a:r>
              <a:rPr lang="en-GB" i="1" dirty="0"/>
              <a:t> </a:t>
            </a:r>
            <a:r>
              <a:rPr lang="en-GB" i="1" dirty="0" err="1"/>
              <a:t>Mauglího</a:t>
            </a:r>
            <a:r>
              <a:rPr lang="en-GB" i="1" dirty="0"/>
              <a:t> </a:t>
            </a:r>
            <a:r>
              <a:rPr lang="en-GB" i="1" dirty="0" err="1"/>
              <a:t>nenávidě</a:t>
            </a:r>
            <a:r>
              <a:rPr lang="cs-CZ" i="1" dirty="0"/>
              <a:t>l.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ejobávanější</a:t>
            </a:r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tvor</a:t>
            </a:r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džungle</a:t>
            </a:r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Šér</a:t>
            </a:r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Chán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Mauglího</a:t>
            </a:r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nenávidě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l.</a:t>
            </a:r>
          </a:p>
          <a:p>
            <a:r>
              <a:rPr lang="cs-CZ" i="1" dirty="0"/>
              <a:t>Rádi navštěvujeme hrady zámky skanzeny a zříceniny.</a:t>
            </a:r>
          </a:p>
          <a:p>
            <a:r>
              <a:rPr lang="cs-CZ" i="1" dirty="0"/>
              <a:t>Letos jsme navštívili hrad Přimda nejstarší dochovaný kamenný hrad v Čechách.</a:t>
            </a:r>
          </a:p>
          <a:p>
            <a:r>
              <a:rPr lang="cs-CZ" i="1" dirty="0"/>
              <a:t>Při rýmě nemám chuť ani na pivo ani na cigaretu.</a:t>
            </a:r>
          </a:p>
          <a:p>
            <a:r>
              <a:rPr lang="cs-CZ" i="1" dirty="0"/>
              <a:t>Při rýmě nemám chuť na jídlo ani na zmrzlinu.</a:t>
            </a:r>
          </a:p>
          <a:p>
            <a:r>
              <a:rPr lang="cs-CZ" i="1" dirty="0"/>
              <a:t>Náš oblíbený autor psal zajímavě ale pomalu.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259480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F6258-F9B1-89F2-803D-BCD80AC76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8CFDF4-F964-AC2B-A03F-871C07AF5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i="1" dirty="0" err="1"/>
              <a:t>Šér</a:t>
            </a:r>
            <a:r>
              <a:rPr lang="en-GB" i="1" dirty="0"/>
              <a:t> </a:t>
            </a:r>
            <a:r>
              <a:rPr lang="en-GB" i="1" dirty="0" err="1"/>
              <a:t>Chán</a:t>
            </a:r>
            <a:r>
              <a:rPr lang="cs-CZ" i="1" dirty="0"/>
              <a:t>,</a:t>
            </a:r>
            <a:r>
              <a:rPr lang="en-GB" i="1" dirty="0"/>
              <a:t> </a:t>
            </a:r>
            <a:r>
              <a:rPr lang="en-GB" i="1" dirty="0" err="1"/>
              <a:t>nejobávanější</a:t>
            </a:r>
            <a:r>
              <a:rPr lang="en-GB" i="1" dirty="0"/>
              <a:t> </a:t>
            </a:r>
            <a:r>
              <a:rPr lang="en-GB" i="1" dirty="0" err="1"/>
              <a:t>tvor</a:t>
            </a:r>
            <a:r>
              <a:rPr lang="en-GB" i="1" dirty="0"/>
              <a:t> </a:t>
            </a:r>
            <a:r>
              <a:rPr lang="en-GB" i="1" dirty="0" err="1"/>
              <a:t>džungle</a:t>
            </a:r>
            <a:r>
              <a:rPr lang="cs-CZ" i="1" dirty="0"/>
              <a:t>,</a:t>
            </a:r>
            <a:r>
              <a:rPr lang="en-GB" i="1" dirty="0"/>
              <a:t> </a:t>
            </a:r>
            <a:r>
              <a:rPr lang="en-GB" i="1" dirty="0" err="1"/>
              <a:t>Mauglího</a:t>
            </a:r>
            <a:r>
              <a:rPr lang="en-GB" i="1" dirty="0"/>
              <a:t> </a:t>
            </a:r>
            <a:r>
              <a:rPr lang="en-GB" i="1" dirty="0" err="1"/>
              <a:t>nenávidě</a:t>
            </a:r>
            <a:r>
              <a:rPr lang="cs-CZ" i="1" dirty="0"/>
              <a:t>l.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ejobávanější</a:t>
            </a:r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tvor</a:t>
            </a:r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džungle</a:t>
            </a:r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Šér</a:t>
            </a:r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Chán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Mauglího</a:t>
            </a:r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nenávidě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l.</a:t>
            </a:r>
          </a:p>
          <a:p>
            <a:r>
              <a:rPr lang="cs-CZ" i="1" dirty="0"/>
              <a:t>Rádi navštěvujeme hrady zámky skanzeny a zříceniny.</a:t>
            </a:r>
          </a:p>
          <a:p>
            <a:r>
              <a:rPr lang="cs-CZ" i="1" dirty="0"/>
              <a:t>Letos jsme navštívili hrad Přimda nejstarší dochovaný kamenný hrad v Čechách.</a:t>
            </a:r>
          </a:p>
          <a:p>
            <a:r>
              <a:rPr lang="cs-CZ" i="1" dirty="0"/>
              <a:t>Při rýmě nemám chuť ani na pivo ani na cigaretu.</a:t>
            </a:r>
          </a:p>
          <a:p>
            <a:r>
              <a:rPr lang="cs-CZ" i="1" dirty="0"/>
              <a:t>Při rýmě nemám chuť na jídlo ani na zmrzlinu.</a:t>
            </a:r>
          </a:p>
          <a:p>
            <a:r>
              <a:rPr lang="cs-CZ" i="1" dirty="0"/>
              <a:t>Náš oblíbený autor psal zajímavě ale pomalu.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098685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F6258-F9B1-89F2-803D-BCD80AC76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8CFDF4-F964-AC2B-A03F-871C07AF5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i="1" dirty="0" err="1"/>
              <a:t>Šér</a:t>
            </a:r>
            <a:r>
              <a:rPr lang="en-GB" i="1" dirty="0"/>
              <a:t> </a:t>
            </a:r>
            <a:r>
              <a:rPr lang="en-GB" i="1" dirty="0" err="1"/>
              <a:t>Chán</a:t>
            </a:r>
            <a:r>
              <a:rPr lang="cs-CZ" i="1" dirty="0"/>
              <a:t>,</a:t>
            </a:r>
            <a:r>
              <a:rPr lang="en-GB" i="1" dirty="0"/>
              <a:t> </a:t>
            </a:r>
            <a:r>
              <a:rPr lang="en-GB" i="1" dirty="0" err="1"/>
              <a:t>nejobávanější</a:t>
            </a:r>
            <a:r>
              <a:rPr lang="en-GB" i="1" dirty="0"/>
              <a:t> </a:t>
            </a:r>
            <a:r>
              <a:rPr lang="en-GB" i="1" dirty="0" err="1"/>
              <a:t>tvor</a:t>
            </a:r>
            <a:r>
              <a:rPr lang="en-GB" i="1" dirty="0"/>
              <a:t> </a:t>
            </a:r>
            <a:r>
              <a:rPr lang="en-GB" i="1" dirty="0" err="1"/>
              <a:t>džungle</a:t>
            </a:r>
            <a:r>
              <a:rPr lang="cs-CZ" i="1" dirty="0"/>
              <a:t>,</a:t>
            </a:r>
            <a:r>
              <a:rPr lang="en-GB" i="1" dirty="0"/>
              <a:t> </a:t>
            </a:r>
            <a:r>
              <a:rPr lang="en-GB" i="1" dirty="0" err="1"/>
              <a:t>Mauglího</a:t>
            </a:r>
            <a:r>
              <a:rPr lang="en-GB" i="1" dirty="0"/>
              <a:t> </a:t>
            </a:r>
            <a:r>
              <a:rPr lang="en-GB" i="1" dirty="0" err="1"/>
              <a:t>nenávidě</a:t>
            </a:r>
            <a:r>
              <a:rPr lang="cs-CZ" i="1" dirty="0"/>
              <a:t>l.</a:t>
            </a:r>
          </a:p>
          <a:p>
            <a:r>
              <a:rPr lang="cs-CZ" i="1" dirty="0"/>
              <a:t>N</a:t>
            </a:r>
            <a:r>
              <a:rPr lang="en-GB" i="1" dirty="0" err="1"/>
              <a:t>ejobávanější</a:t>
            </a:r>
            <a:r>
              <a:rPr lang="en-GB" i="1" dirty="0"/>
              <a:t> </a:t>
            </a:r>
            <a:r>
              <a:rPr lang="en-GB" i="1" dirty="0" err="1"/>
              <a:t>tvor</a:t>
            </a:r>
            <a:r>
              <a:rPr lang="en-GB" i="1" dirty="0"/>
              <a:t> </a:t>
            </a:r>
            <a:r>
              <a:rPr lang="en-GB" i="1" dirty="0" err="1"/>
              <a:t>džungle</a:t>
            </a:r>
            <a:r>
              <a:rPr lang="en-GB" i="1" dirty="0"/>
              <a:t> </a:t>
            </a:r>
            <a:r>
              <a:rPr lang="en-GB" i="1" dirty="0" err="1"/>
              <a:t>Šér</a:t>
            </a:r>
            <a:r>
              <a:rPr lang="en-GB" i="1" dirty="0"/>
              <a:t> </a:t>
            </a:r>
            <a:r>
              <a:rPr lang="en-GB" i="1" dirty="0" err="1"/>
              <a:t>Chán</a:t>
            </a:r>
            <a:r>
              <a:rPr lang="cs-CZ" i="1" dirty="0"/>
              <a:t> </a:t>
            </a:r>
            <a:r>
              <a:rPr lang="en-GB" i="1" dirty="0" err="1"/>
              <a:t>Mauglího</a:t>
            </a:r>
            <a:r>
              <a:rPr lang="en-GB" i="1" dirty="0"/>
              <a:t> </a:t>
            </a:r>
            <a:r>
              <a:rPr lang="en-GB" i="1" dirty="0" err="1"/>
              <a:t>nenávidě</a:t>
            </a:r>
            <a:r>
              <a:rPr lang="cs-CZ" i="1" dirty="0"/>
              <a:t>l.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Rádi navštěvujeme hrady zámky skanzeny a zříceniny.</a:t>
            </a:r>
          </a:p>
          <a:p>
            <a:r>
              <a:rPr lang="cs-CZ" i="1" dirty="0"/>
              <a:t>Letos jsme navštívili hrad Přimda nejstarší dochovaný kamenný hrad v Čechách.</a:t>
            </a:r>
          </a:p>
          <a:p>
            <a:r>
              <a:rPr lang="cs-CZ" i="1" dirty="0"/>
              <a:t>Při rýmě nemám chuť ani na pivo ani na cigaretu.</a:t>
            </a:r>
          </a:p>
          <a:p>
            <a:r>
              <a:rPr lang="cs-CZ" i="1" dirty="0"/>
              <a:t>Při rýmě nemám chuť na jídlo ani na zmrzlinu.</a:t>
            </a:r>
          </a:p>
          <a:p>
            <a:r>
              <a:rPr lang="cs-CZ" i="1" dirty="0"/>
              <a:t>Náš oblíbený autor psal zajímavě ale pomalu.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092046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F6258-F9B1-89F2-803D-BCD80AC76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8CFDF4-F964-AC2B-A03F-871C07AF5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i="1" dirty="0" err="1"/>
              <a:t>Šér</a:t>
            </a:r>
            <a:r>
              <a:rPr lang="en-GB" i="1" dirty="0"/>
              <a:t> </a:t>
            </a:r>
            <a:r>
              <a:rPr lang="en-GB" i="1" dirty="0" err="1"/>
              <a:t>Chán</a:t>
            </a:r>
            <a:r>
              <a:rPr lang="cs-CZ" i="1" dirty="0"/>
              <a:t>,</a:t>
            </a:r>
            <a:r>
              <a:rPr lang="en-GB" i="1" dirty="0"/>
              <a:t> </a:t>
            </a:r>
            <a:r>
              <a:rPr lang="en-GB" i="1" dirty="0" err="1"/>
              <a:t>nejobávanější</a:t>
            </a:r>
            <a:r>
              <a:rPr lang="en-GB" i="1" dirty="0"/>
              <a:t> </a:t>
            </a:r>
            <a:r>
              <a:rPr lang="en-GB" i="1" dirty="0" err="1"/>
              <a:t>tvor</a:t>
            </a:r>
            <a:r>
              <a:rPr lang="en-GB" i="1" dirty="0"/>
              <a:t> </a:t>
            </a:r>
            <a:r>
              <a:rPr lang="en-GB" i="1" dirty="0" err="1"/>
              <a:t>džungle</a:t>
            </a:r>
            <a:r>
              <a:rPr lang="cs-CZ" i="1" dirty="0"/>
              <a:t>,</a:t>
            </a:r>
            <a:r>
              <a:rPr lang="en-GB" i="1" dirty="0"/>
              <a:t> </a:t>
            </a:r>
            <a:r>
              <a:rPr lang="en-GB" i="1" dirty="0" err="1"/>
              <a:t>Mauglího</a:t>
            </a:r>
            <a:r>
              <a:rPr lang="en-GB" i="1" dirty="0"/>
              <a:t> </a:t>
            </a:r>
            <a:r>
              <a:rPr lang="en-GB" i="1" dirty="0" err="1"/>
              <a:t>nenávidě</a:t>
            </a:r>
            <a:r>
              <a:rPr lang="cs-CZ" i="1" dirty="0"/>
              <a:t>l.</a:t>
            </a:r>
          </a:p>
          <a:p>
            <a:r>
              <a:rPr lang="cs-CZ" i="1" dirty="0"/>
              <a:t>N</a:t>
            </a:r>
            <a:r>
              <a:rPr lang="en-GB" i="1" dirty="0" err="1"/>
              <a:t>ejobávanější</a:t>
            </a:r>
            <a:r>
              <a:rPr lang="en-GB" i="1" dirty="0"/>
              <a:t> </a:t>
            </a:r>
            <a:r>
              <a:rPr lang="en-GB" i="1" dirty="0" err="1"/>
              <a:t>tvor</a:t>
            </a:r>
            <a:r>
              <a:rPr lang="en-GB" i="1" dirty="0"/>
              <a:t> </a:t>
            </a:r>
            <a:r>
              <a:rPr lang="en-GB" i="1" dirty="0" err="1"/>
              <a:t>džungle</a:t>
            </a:r>
            <a:r>
              <a:rPr lang="en-GB" i="1" dirty="0"/>
              <a:t> </a:t>
            </a:r>
            <a:r>
              <a:rPr lang="en-GB" i="1" dirty="0" err="1"/>
              <a:t>Šér</a:t>
            </a:r>
            <a:r>
              <a:rPr lang="en-GB" i="1" dirty="0"/>
              <a:t> </a:t>
            </a:r>
            <a:r>
              <a:rPr lang="en-GB" i="1" dirty="0" err="1"/>
              <a:t>Chán</a:t>
            </a:r>
            <a:r>
              <a:rPr lang="cs-CZ" i="1" dirty="0"/>
              <a:t> </a:t>
            </a:r>
            <a:r>
              <a:rPr lang="en-GB" i="1" dirty="0" err="1"/>
              <a:t>Mauglího</a:t>
            </a:r>
            <a:r>
              <a:rPr lang="en-GB" i="1" dirty="0"/>
              <a:t> </a:t>
            </a:r>
            <a:r>
              <a:rPr lang="en-GB" i="1" dirty="0" err="1"/>
              <a:t>nenávidě</a:t>
            </a:r>
            <a:r>
              <a:rPr lang="cs-CZ" i="1" dirty="0"/>
              <a:t>l.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Rádi navštěvujeme hrady, zámky, skanzeny a zříceniny.</a:t>
            </a:r>
          </a:p>
          <a:p>
            <a:r>
              <a:rPr lang="cs-CZ" i="1" dirty="0"/>
              <a:t>Letos jsme navštívili hrad Přimda nejstarší dochovaný kamenný hrad v Čechách.</a:t>
            </a:r>
          </a:p>
          <a:p>
            <a:r>
              <a:rPr lang="cs-CZ" i="1" dirty="0"/>
              <a:t>Při rýmě nemám chuť ani na pivo ani na cigaretu.</a:t>
            </a:r>
          </a:p>
          <a:p>
            <a:r>
              <a:rPr lang="cs-CZ" i="1" dirty="0"/>
              <a:t>Při rýmě nemám chuť na jídlo ani na zmrzlinu.</a:t>
            </a:r>
          </a:p>
          <a:p>
            <a:r>
              <a:rPr lang="cs-CZ" i="1" dirty="0"/>
              <a:t>Náš oblíbený autor psal zajímavě ale pomalu.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942692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F6258-F9B1-89F2-803D-BCD80AC76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8CFDF4-F964-AC2B-A03F-871C07AF5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i="1" dirty="0" err="1"/>
              <a:t>Šér</a:t>
            </a:r>
            <a:r>
              <a:rPr lang="en-GB" i="1" dirty="0"/>
              <a:t> </a:t>
            </a:r>
            <a:r>
              <a:rPr lang="en-GB" i="1" dirty="0" err="1"/>
              <a:t>Chán</a:t>
            </a:r>
            <a:r>
              <a:rPr lang="cs-CZ" i="1" dirty="0"/>
              <a:t>,</a:t>
            </a:r>
            <a:r>
              <a:rPr lang="en-GB" i="1" dirty="0"/>
              <a:t> </a:t>
            </a:r>
            <a:r>
              <a:rPr lang="en-GB" i="1" dirty="0" err="1"/>
              <a:t>nejobávanější</a:t>
            </a:r>
            <a:r>
              <a:rPr lang="en-GB" i="1" dirty="0"/>
              <a:t> </a:t>
            </a:r>
            <a:r>
              <a:rPr lang="en-GB" i="1" dirty="0" err="1"/>
              <a:t>tvor</a:t>
            </a:r>
            <a:r>
              <a:rPr lang="en-GB" i="1" dirty="0"/>
              <a:t> </a:t>
            </a:r>
            <a:r>
              <a:rPr lang="en-GB" i="1" dirty="0" err="1"/>
              <a:t>džungle</a:t>
            </a:r>
            <a:r>
              <a:rPr lang="cs-CZ" i="1" dirty="0"/>
              <a:t>,</a:t>
            </a:r>
            <a:r>
              <a:rPr lang="en-GB" i="1" dirty="0"/>
              <a:t> </a:t>
            </a:r>
            <a:r>
              <a:rPr lang="en-GB" i="1" dirty="0" err="1"/>
              <a:t>Mauglího</a:t>
            </a:r>
            <a:r>
              <a:rPr lang="en-GB" i="1" dirty="0"/>
              <a:t> </a:t>
            </a:r>
            <a:r>
              <a:rPr lang="en-GB" i="1" dirty="0" err="1"/>
              <a:t>nenávidě</a:t>
            </a:r>
            <a:r>
              <a:rPr lang="cs-CZ" i="1" dirty="0"/>
              <a:t>l.</a:t>
            </a:r>
          </a:p>
          <a:p>
            <a:r>
              <a:rPr lang="cs-CZ" i="1" dirty="0"/>
              <a:t>N</a:t>
            </a:r>
            <a:r>
              <a:rPr lang="en-GB" i="1" dirty="0" err="1"/>
              <a:t>ejobávanější</a:t>
            </a:r>
            <a:r>
              <a:rPr lang="en-GB" i="1" dirty="0"/>
              <a:t> </a:t>
            </a:r>
            <a:r>
              <a:rPr lang="en-GB" i="1" dirty="0" err="1"/>
              <a:t>tvor</a:t>
            </a:r>
            <a:r>
              <a:rPr lang="en-GB" i="1" dirty="0"/>
              <a:t> </a:t>
            </a:r>
            <a:r>
              <a:rPr lang="en-GB" i="1" dirty="0" err="1"/>
              <a:t>džungle</a:t>
            </a:r>
            <a:r>
              <a:rPr lang="en-GB" i="1" dirty="0"/>
              <a:t> </a:t>
            </a:r>
            <a:r>
              <a:rPr lang="en-GB" i="1" dirty="0" err="1"/>
              <a:t>Šér</a:t>
            </a:r>
            <a:r>
              <a:rPr lang="en-GB" i="1" dirty="0"/>
              <a:t> </a:t>
            </a:r>
            <a:r>
              <a:rPr lang="en-GB" i="1" dirty="0" err="1"/>
              <a:t>Chán</a:t>
            </a:r>
            <a:r>
              <a:rPr lang="cs-CZ" i="1" dirty="0"/>
              <a:t> </a:t>
            </a:r>
            <a:r>
              <a:rPr lang="en-GB" i="1" dirty="0" err="1"/>
              <a:t>Mauglího</a:t>
            </a:r>
            <a:r>
              <a:rPr lang="en-GB" i="1" dirty="0"/>
              <a:t> </a:t>
            </a:r>
            <a:r>
              <a:rPr lang="en-GB" i="1" dirty="0" err="1"/>
              <a:t>nenávidě</a:t>
            </a:r>
            <a:r>
              <a:rPr lang="cs-CZ" i="1" dirty="0"/>
              <a:t>l.</a:t>
            </a:r>
          </a:p>
          <a:p>
            <a:r>
              <a:rPr lang="cs-CZ" i="1" dirty="0"/>
              <a:t>Rádi navštěvujeme hrady, zámky, skanzeny a zříceniny.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Letos jsme navštívili hrad Přimda nejstarší dochovaný kamenný hrad v Čechách.</a:t>
            </a:r>
          </a:p>
          <a:p>
            <a:r>
              <a:rPr lang="cs-CZ" i="1" dirty="0"/>
              <a:t>Při rýmě nemám chuť ani na pivo ani na cigaretu.</a:t>
            </a:r>
          </a:p>
          <a:p>
            <a:r>
              <a:rPr lang="cs-CZ" i="1" dirty="0"/>
              <a:t>Při rýmě nemám chuť na jídlo ani na zmrzlinu.</a:t>
            </a:r>
          </a:p>
          <a:p>
            <a:r>
              <a:rPr lang="cs-CZ" i="1" dirty="0"/>
              <a:t>Náš oblíbený autor psal zajímavě ale pomalu.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743412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F6258-F9B1-89F2-803D-BCD80AC76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8CFDF4-F964-AC2B-A03F-871C07AF5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i="1" dirty="0" err="1"/>
              <a:t>Šér</a:t>
            </a:r>
            <a:r>
              <a:rPr lang="en-GB" i="1" dirty="0"/>
              <a:t> </a:t>
            </a:r>
            <a:r>
              <a:rPr lang="en-GB" i="1" dirty="0" err="1"/>
              <a:t>Chán</a:t>
            </a:r>
            <a:r>
              <a:rPr lang="cs-CZ" i="1" dirty="0"/>
              <a:t>,</a:t>
            </a:r>
            <a:r>
              <a:rPr lang="en-GB" i="1" dirty="0"/>
              <a:t> </a:t>
            </a:r>
            <a:r>
              <a:rPr lang="en-GB" i="1" dirty="0" err="1"/>
              <a:t>nejobávanější</a:t>
            </a:r>
            <a:r>
              <a:rPr lang="en-GB" i="1" dirty="0"/>
              <a:t> </a:t>
            </a:r>
            <a:r>
              <a:rPr lang="en-GB" i="1" dirty="0" err="1"/>
              <a:t>tvor</a:t>
            </a:r>
            <a:r>
              <a:rPr lang="en-GB" i="1" dirty="0"/>
              <a:t> </a:t>
            </a:r>
            <a:r>
              <a:rPr lang="en-GB" i="1" dirty="0" err="1"/>
              <a:t>džungle</a:t>
            </a:r>
            <a:r>
              <a:rPr lang="cs-CZ" i="1" dirty="0"/>
              <a:t>,</a:t>
            </a:r>
            <a:r>
              <a:rPr lang="en-GB" i="1" dirty="0"/>
              <a:t> </a:t>
            </a:r>
            <a:r>
              <a:rPr lang="en-GB" i="1" dirty="0" err="1"/>
              <a:t>Mauglího</a:t>
            </a:r>
            <a:r>
              <a:rPr lang="en-GB" i="1" dirty="0"/>
              <a:t> </a:t>
            </a:r>
            <a:r>
              <a:rPr lang="en-GB" i="1" dirty="0" err="1"/>
              <a:t>nenávidě</a:t>
            </a:r>
            <a:r>
              <a:rPr lang="cs-CZ" i="1" dirty="0"/>
              <a:t>l.</a:t>
            </a:r>
          </a:p>
          <a:p>
            <a:r>
              <a:rPr lang="cs-CZ" i="1" dirty="0"/>
              <a:t>N</a:t>
            </a:r>
            <a:r>
              <a:rPr lang="en-GB" i="1" dirty="0" err="1"/>
              <a:t>ejobávanější</a:t>
            </a:r>
            <a:r>
              <a:rPr lang="en-GB" i="1" dirty="0"/>
              <a:t> </a:t>
            </a:r>
            <a:r>
              <a:rPr lang="en-GB" i="1" dirty="0" err="1"/>
              <a:t>tvor</a:t>
            </a:r>
            <a:r>
              <a:rPr lang="en-GB" i="1" dirty="0"/>
              <a:t> </a:t>
            </a:r>
            <a:r>
              <a:rPr lang="en-GB" i="1" dirty="0" err="1"/>
              <a:t>džungle</a:t>
            </a:r>
            <a:r>
              <a:rPr lang="en-GB" i="1" dirty="0"/>
              <a:t> </a:t>
            </a:r>
            <a:r>
              <a:rPr lang="en-GB" i="1" dirty="0" err="1"/>
              <a:t>Šér</a:t>
            </a:r>
            <a:r>
              <a:rPr lang="en-GB" i="1" dirty="0"/>
              <a:t> </a:t>
            </a:r>
            <a:r>
              <a:rPr lang="en-GB" i="1" dirty="0" err="1"/>
              <a:t>Chán</a:t>
            </a:r>
            <a:r>
              <a:rPr lang="cs-CZ" i="1" dirty="0"/>
              <a:t> </a:t>
            </a:r>
            <a:r>
              <a:rPr lang="en-GB" i="1" dirty="0" err="1"/>
              <a:t>Mauglího</a:t>
            </a:r>
            <a:r>
              <a:rPr lang="en-GB" i="1" dirty="0"/>
              <a:t> </a:t>
            </a:r>
            <a:r>
              <a:rPr lang="en-GB" i="1" dirty="0" err="1"/>
              <a:t>nenávidě</a:t>
            </a:r>
            <a:r>
              <a:rPr lang="cs-CZ" i="1" dirty="0"/>
              <a:t>l.</a:t>
            </a:r>
          </a:p>
          <a:p>
            <a:r>
              <a:rPr lang="cs-CZ" i="1" dirty="0"/>
              <a:t>Rádi navštěvujeme hrady, zámky, skanzeny a zříceniny.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Letos jsme navštívili hrad Přimda, nejstarší dochovaný kamenný hrad v Čechách.</a:t>
            </a:r>
          </a:p>
          <a:p>
            <a:r>
              <a:rPr lang="cs-CZ" i="1" dirty="0"/>
              <a:t>Při rýmě nemám chuť ani na pivo ani na cigaretu.</a:t>
            </a:r>
          </a:p>
          <a:p>
            <a:r>
              <a:rPr lang="cs-CZ" i="1" dirty="0"/>
              <a:t>Při rýmě nemám chuť na jídlo ani na zmrzlinu.</a:t>
            </a:r>
          </a:p>
          <a:p>
            <a:r>
              <a:rPr lang="cs-CZ" i="1" dirty="0"/>
              <a:t>Náš oblíbený autor psal zajímavě ale pomalu.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335359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F6258-F9B1-89F2-803D-BCD80AC76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8CFDF4-F964-AC2B-A03F-871C07AF5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i="1" dirty="0" err="1"/>
              <a:t>Šér</a:t>
            </a:r>
            <a:r>
              <a:rPr lang="en-GB" i="1" dirty="0"/>
              <a:t> </a:t>
            </a:r>
            <a:r>
              <a:rPr lang="en-GB" i="1" dirty="0" err="1"/>
              <a:t>Chán</a:t>
            </a:r>
            <a:r>
              <a:rPr lang="cs-CZ" i="1" dirty="0"/>
              <a:t>,</a:t>
            </a:r>
            <a:r>
              <a:rPr lang="en-GB" i="1" dirty="0"/>
              <a:t> </a:t>
            </a:r>
            <a:r>
              <a:rPr lang="en-GB" i="1" dirty="0" err="1"/>
              <a:t>nejobávanější</a:t>
            </a:r>
            <a:r>
              <a:rPr lang="en-GB" i="1" dirty="0"/>
              <a:t> </a:t>
            </a:r>
            <a:r>
              <a:rPr lang="en-GB" i="1" dirty="0" err="1"/>
              <a:t>tvor</a:t>
            </a:r>
            <a:r>
              <a:rPr lang="en-GB" i="1" dirty="0"/>
              <a:t> </a:t>
            </a:r>
            <a:r>
              <a:rPr lang="en-GB" i="1" dirty="0" err="1"/>
              <a:t>džungle</a:t>
            </a:r>
            <a:r>
              <a:rPr lang="cs-CZ" i="1" dirty="0"/>
              <a:t>,</a:t>
            </a:r>
            <a:r>
              <a:rPr lang="en-GB" i="1" dirty="0"/>
              <a:t> </a:t>
            </a:r>
            <a:r>
              <a:rPr lang="en-GB" i="1" dirty="0" err="1"/>
              <a:t>Mauglího</a:t>
            </a:r>
            <a:r>
              <a:rPr lang="en-GB" i="1" dirty="0"/>
              <a:t> </a:t>
            </a:r>
            <a:r>
              <a:rPr lang="en-GB" i="1" dirty="0" err="1"/>
              <a:t>nenávidě</a:t>
            </a:r>
            <a:r>
              <a:rPr lang="cs-CZ" i="1" dirty="0"/>
              <a:t>l.</a:t>
            </a:r>
          </a:p>
          <a:p>
            <a:r>
              <a:rPr lang="cs-CZ" i="1" dirty="0"/>
              <a:t>N</a:t>
            </a:r>
            <a:r>
              <a:rPr lang="en-GB" i="1" dirty="0" err="1"/>
              <a:t>ejobávanější</a:t>
            </a:r>
            <a:r>
              <a:rPr lang="en-GB" i="1" dirty="0"/>
              <a:t> </a:t>
            </a:r>
            <a:r>
              <a:rPr lang="en-GB" i="1" dirty="0" err="1"/>
              <a:t>tvor</a:t>
            </a:r>
            <a:r>
              <a:rPr lang="en-GB" i="1" dirty="0"/>
              <a:t> </a:t>
            </a:r>
            <a:r>
              <a:rPr lang="en-GB" i="1" dirty="0" err="1"/>
              <a:t>džungle</a:t>
            </a:r>
            <a:r>
              <a:rPr lang="en-GB" i="1" dirty="0"/>
              <a:t> </a:t>
            </a:r>
            <a:r>
              <a:rPr lang="en-GB" i="1" dirty="0" err="1"/>
              <a:t>Šér</a:t>
            </a:r>
            <a:r>
              <a:rPr lang="en-GB" i="1" dirty="0"/>
              <a:t> </a:t>
            </a:r>
            <a:r>
              <a:rPr lang="en-GB" i="1" dirty="0" err="1"/>
              <a:t>Chán</a:t>
            </a:r>
            <a:r>
              <a:rPr lang="cs-CZ" i="1" dirty="0"/>
              <a:t> </a:t>
            </a:r>
            <a:r>
              <a:rPr lang="en-GB" i="1" dirty="0" err="1"/>
              <a:t>Mauglího</a:t>
            </a:r>
            <a:r>
              <a:rPr lang="en-GB" i="1" dirty="0"/>
              <a:t> </a:t>
            </a:r>
            <a:r>
              <a:rPr lang="en-GB" i="1" dirty="0" err="1"/>
              <a:t>nenávidě</a:t>
            </a:r>
            <a:r>
              <a:rPr lang="cs-CZ" i="1" dirty="0"/>
              <a:t>l.</a:t>
            </a:r>
          </a:p>
          <a:p>
            <a:r>
              <a:rPr lang="cs-CZ" i="1" dirty="0"/>
              <a:t>Rádi navštěvujeme hrady, zámky, skanzeny a zříceniny.</a:t>
            </a:r>
          </a:p>
          <a:p>
            <a:r>
              <a:rPr lang="cs-CZ" i="1" dirty="0"/>
              <a:t>Letos jsme navštívili hrad Přimda, nejstarší dochovaný kamenný hrad v Čechách.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Při rýmě nemám chuť ani na pivo ani na cigaretu.</a:t>
            </a:r>
          </a:p>
          <a:p>
            <a:r>
              <a:rPr lang="cs-CZ" i="1" dirty="0"/>
              <a:t>Při rýmě nemám chuť na jídlo ani na zmrzlinu.</a:t>
            </a:r>
          </a:p>
          <a:p>
            <a:r>
              <a:rPr lang="cs-CZ" i="1" dirty="0"/>
              <a:t>Náš oblíbený autor psal zajímavě ale pomalu.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738910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F6258-F9B1-89F2-803D-BCD80AC76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8CFDF4-F964-AC2B-A03F-871C07AF5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i="1" dirty="0" err="1"/>
              <a:t>Šér</a:t>
            </a:r>
            <a:r>
              <a:rPr lang="en-GB" i="1" dirty="0"/>
              <a:t> </a:t>
            </a:r>
            <a:r>
              <a:rPr lang="en-GB" i="1" dirty="0" err="1"/>
              <a:t>Chán</a:t>
            </a:r>
            <a:r>
              <a:rPr lang="cs-CZ" i="1" dirty="0"/>
              <a:t>,</a:t>
            </a:r>
            <a:r>
              <a:rPr lang="en-GB" i="1" dirty="0"/>
              <a:t> </a:t>
            </a:r>
            <a:r>
              <a:rPr lang="en-GB" i="1" dirty="0" err="1"/>
              <a:t>nejobávanější</a:t>
            </a:r>
            <a:r>
              <a:rPr lang="en-GB" i="1" dirty="0"/>
              <a:t> </a:t>
            </a:r>
            <a:r>
              <a:rPr lang="en-GB" i="1" dirty="0" err="1"/>
              <a:t>tvor</a:t>
            </a:r>
            <a:r>
              <a:rPr lang="en-GB" i="1" dirty="0"/>
              <a:t> </a:t>
            </a:r>
            <a:r>
              <a:rPr lang="en-GB" i="1" dirty="0" err="1"/>
              <a:t>džungle</a:t>
            </a:r>
            <a:r>
              <a:rPr lang="cs-CZ" i="1" dirty="0"/>
              <a:t>,</a:t>
            </a:r>
            <a:r>
              <a:rPr lang="en-GB" i="1" dirty="0"/>
              <a:t> </a:t>
            </a:r>
            <a:r>
              <a:rPr lang="en-GB" i="1" dirty="0" err="1"/>
              <a:t>Mauglího</a:t>
            </a:r>
            <a:r>
              <a:rPr lang="en-GB" i="1" dirty="0"/>
              <a:t> </a:t>
            </a:r>
            <a:r>
              <a:rPr lang="en-GB" i="1" dirty="0" err="1"/>
              <a:t>nenávidě</a:t>
            </a:r>
            <a:r>
              <a:rPr lang="cs-CZ" i="1" dirty="0"/>
              <a:t>l.</a:t>
            </a:r>
          </a:p>
          <a:p>
            <a:r>
              <a:rPr lang="cs-CZ" i="1" dirty="0"/>
              <a:t>N</a:t>
            </a:r>
            <a:r>
              <a:rPr lang="en-GB" i="1" dirty="0" err="1"/>
              <a:t>ejobávanější</a:t>
            </a:r>
            <a:r>
              <a:rPr lang="en-GB" i="1" dirty="0"/>
              <a:t> </a:t>
            </a:r>
            <a:r>
              <a:rPr lang="en-GB" i="1" dirty="0" err="1"/>
              <a:t>tvor</a:t>
            </a:r>
            <a:r>
              <a:rPr lang="en-GB" i="1" dirty="0"/>
              <a:t> </a:t>
            </a:r>
            <a:r>
              <a:rPr lang="en-GB" i="1" dirty="0" err="1"/>
              <a:t>džungle</a:t>
            </a:r>
            <a:r>
              <a:rPr lang="en-GB" i="1" dirty="0"/>
              <a:t> </a:t>
            </a:r>
            <a:r>
              <a:rPr lang="en-GB" i="1" dirty="0" err="1"/>
              <a:t>Šér</a:t>
            </a:r>
            <a:r>
              <a:rPr lang="en-GB" i="1" dirty="0"/>
              <a:t> </a:t>
            </a:r>
            <a:r>
              <a:rPr lang="en-GB" i="1" dirty="0" err="1"/>
              <a:t>Chán</a:t>
            </a:r>
            <a:r>
              <a:rPr lang="cs-CZ" i="1" dirty="0"/>
              <a:t> </a:t>
            </a:r>
            <a:r>
              <a:rPr lang="en-GB" i="1" dirty="0" err="1"/>
              <a:t>Mauglího</a:t>
            </a:r>
            <a:r>
              <a:rPr lang="en-GB" i="1" dirty="0"/>
              <a:t> </a:t>
            </a:r>
            <a:r>
              <a:rPr lang="en-GB" i="1" dirty="0" err="1"/>
              <a:t>nenávidě</a:t>
            </a:r>
            <a:r>
              <a:rPr lang="cs-CZ" i="1" dirty="0"/>
              <a:t>l.</a:t>
            </a:r>
          </a:p>
          <a:p>
            <a:r>
              <a:rPr lang="cs-CZ" i="1" dirty="0"/>
              <a:t>Rádi navštěvujeme hrady, zámky, skanzeny a zříceniny.</a:t>
            </a:r>
          </a:p>
          <a:p>
            <a:r>
              <a:rPr lang="cs-CZ" i="1" dirty="0"/>
              <a:t>Letos jsme navštívili hrad Přimda, nejstarší dochovaný kamenný hrad v Čechách.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Při rýmě nemám chuť ani na pivo, ani na cigaretu.</a:t>
            </a:r>
          </a:p>
          <a:p>
            <a:r>
              <a:rPr lang="cs-CZ" i="1" dirty="0"/>
              <a:t>Při rýmě nemám chuť na jídlo ani na zmrzlinu.</a:t>
            </a:r>
          </a:p>
          <a:p>
            <a:r>
              <a:rPr lang="cs-CZ" i="1" dirty="0"/>
              <a:t>Náš oblíbený autor psal zajímavě ale pomalu.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61512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F6258-F9B1-89F2-803D-BCD80AC76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8CFDF4-F964-AC2B-A03F-871C07AF5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i="1" dirty="0" err="1"/>
              <a:t>Šér</a:t>
            </a:r>
            <a:r>
              <a:rPr lang="en-GB" i="1" dirty="0"/>
              <a:t> </a:t>
            </a:r>
            <a:r>
              <a:rPr lang="en-GB" i="1" dirty="0" err="1"/>
              <a:t>Chán</a:t>
            </a:r>
            <a:r>
              <a:rPr lang="cs-CZ" i="1" dirty="0"/>
              <a:t>,</a:t>
            </a:r>
            <a:r>
              <a:rPr lang="en-GB" i="1" dirty="0"/>
              <a:t> </a:t>
            </a:r>
            <a:r>
              <a:rPr lang="en-GB" i="1" dirty="0" err="1"/>
              <a:t>nejobávanější</a:t>
            </a:r>
            <a:r>
              <a:rPr lang="en-GB" i="1" dirty="0"/>
              <a:t> </a:t>
            </a:r>
            <a:r>
              <a:rPr lang="en-GB" i="1" dirty="0" err="1"/>
              <a:t>tvor</a:t>
            </a:r>
            <a:r>
              <a:rPr lang="en-GB" i="1" dirty="0"/>
              <a:t> </a:t>
            </a:r>
            <a:r>
              <a:rPr lang="en-GB" i="1" dirty="0" err="1"/>
              <a:t>džungle</a:t>
            </a:r>
            <a:r>
              <a:rPr lang="cs-CZ" i="1" dirty="0"/>
              <a:t>,</a:t>
            </a:r>
            <a:r>
              <a:rPr lang="en-GB" i="1" dirty="0"/>
              <a:t> </a:t>
            </a:r>
            <a:r>
              <a:rPr lang="en-GB" i="1" dirty="0" err="1"/>
              <a:t>Mauglího</a:t>
            </a:r>
            <a:r>
              <a:rPr lang="en-GB" i="1" dirty="0"/>
              <a:t> </a:t>
            </a:r>
            <a:r>
              <a:rPr lang="en-GB" i="1" dirty="0" err="1"/>
              <a:t>nenávidě</a:t>
            </a:r>
            <a:r>
              <a:rPr lang="cs-CZ" i="1" dirty="0"/>
              <a:t>l.</a:t>
            </a:r>
          </a:p>
          <a:p>
            <a:r>
              <a:rPr lang="cs-CZ" i="1" dirty="0"/>
              <a:t>N</a:t>
            </a:r>
            <a:r>
              <a:rPr lang="en-GB" i="1" dirty="0" err="1"/>
              <a:t>ejobávanější</a:t>
            </a:r>
            <a:r>
              <a:rPr lang="en-GB" i="1" dirty="0"/>
              <a:t> </a:t>
            </a:r>
            <a:r>
              <a:rPr lang="en-GB" i="1" dirty="0" err="1"/>
              <a:t>tvor</a:t>
            </a:r>
            <a:r>
              <a:rPr lang="en-GB" i="1" dirty="0"/>
              <a:t> </a:t>
            </a:r>
            <a:r>
              <a:rPr lang="en-GB" i="1" dirty="0" err="1"/>
              <a:t>džungle</a:t>
            </a:r>
            <a:r>
              <a:rPr lang="en-GB" i="1" dirty="0"/>
              <a:t> </a:t>
            </a:r>
            <a:r>
              <a:rPr lang="en-GB" i="1" dirty="0" err="1"/>
              <a:t>Šér</a:t>
            </a:r>
            <a:r>
              <a:rPr lang="en-GB" i="1" dirty="0"/>
              <a:t> </a:t>
            </a:r>
            <a:r>
              <a:rPr lang="en-GB" i="1" dirty="0" err="1"/>
              <a:t>Chán</a:t>
            </a:r>
            <a:r>
              <a:rPr lang="cs-CZ" i="1" dirty="0"/>
              <a:t> </a:t>
            </a:r>
            <a:r>
              <a:rPr lang="en-GB" i="1" dirty="0" err="1"/>
              <a:t>Mauglího</a:t>
            </a:r>
            <a:r>
              <a:rPr lang="en-GB" i="1" dirty="0"/>
              <a:t> </a:t>
            </a:r>
            <a:r>
              <a:rPr lang="en-GB" i="1" dirty="0" err="1"/>
              <a:t>nenávidě</a:t>
            </a:r>
            <a:r>
              <a:rPr lang="cs-CZ" i="1" dirty="0"/>
              <a:t>l.</a:t>
            </a:r>
          </a:p>
          <a:p>
            <a:r>
              <a:rPr lang="cs-CZ" i="1" dirty="0"/>
              <a:t>Rádi navštěvujeme hrady, zámky, skanzeny a zříceniny.</a:t>
            </a:r>
          </a:p>
          <a:p>
            <a:r>
              <a:rPr lang="cs-CZ" i="1" dirty="0"/>
              <a:t>Letos jsme navštívili hrad Přimda, nejstarší dochovaný kamenný hrad v Čechách.</a:t>
            </a:r>
          </a:p>
          <a:p>
            <a:r>
              <a:rPr lang="cs-CZ" i="1" dirty="0"/>
              <a:t>Při rýmě nemám chuť ani na pivo, ani na cigaretu.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Při rýmě nemám chuť na jídlo ani na zmrzlinu.</a:t>
            </a:r>
          </a:p>
          <a:p>
            <a:r>
              <a:rPr lang="cs-CZ" i="1" dirty="0"/>
              <a:t>Náš oblíbený autor psal zajímavě ale pomalu.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27204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A9DA9F-55EC-19CB-750E-4A06A5893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8536933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F6258-F9B1-89F2-803D-BCD80AC76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8CFDF4-F964-AC2B-A03F-871C07AF5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i="1" dirty="0" err="1"/>
              <a:t>Šér</a:t>
            </a:r>
            <a:r>
              <a:rPr lang="en-GB" i="1" dirty="0"/>
              <a:t> </a:t>
            </a:r>
            <a:r>
              <a:rPr lang="en-GB" i="1" dirty="0" err="1"/>
              <a:t>Chán</a:t>
            </a:r>
            <a:r>
              <a:rPr lang="cs-CZ" i="1" dirty="0"/>
              <a:t>,</a:t>
            </a:r>
            <a:r>
              <a:rPr lang="en-GB" i="1" dirty="0"/>
              <a:t> </a:t>
            </a:r>
            <a:r>
              <a:rPr lang="en-GB" i="1" dirty="0" err="1"/>
              <a:t>nejobávanější</a:t>
            </a:r>
            <a:r>
              <a:rPr lang="en-GB" i="1" dirty="0"/>
              <a:t> </a:t>
            </a:r>
            <a:r>
              <a:rPr lang="en-GB" i="1" dirty="0" err="1"/>
              <a:t>tvor</a:t>
            </a:r>
            <a:r>
              <a:rPr lang="en-GB" i="1" dirty="0"/>
              <a:t> </a:t>
            </a:r>
            <a:r>
              <a:rPr lang="en-GB" i="1" dirty="0" err="1"/>
              <a:t>džungle</a:t>
            </a:r>
            <a:r>
              <a:rPr lang="cs-CZ" i="1" dirty="0"/>
              <a:t>,</a:t>
            </a:r>
            <a:r>
              <a:rPr lang="en-GB" i="1" dirty="0"/>
              <a:t> </a:t>
            </a:r>
            <a:r>
              <a:rPr lang="en-GB" i="1" dirty="0" err="1"/>
              <a:t>Mauglího</a:t>
            </a:r>
            <a:r>
              <a:rPr lang="en-GB" i="1" dirty="0"/>
              <a:t> </a:t>
            </a:r>
            <a:r>
              <a:rPr lang="en-GB" i="1" dirty="0" err="1"/>
              <a:t>nenávidě</a:t>
            </a:r>
            <a:r>
              <a:rPr lang="cs-CZ" i="1" dirty="0"/>
              <a:t>l.</a:t>
            </a:r>
          </a:p>
          <a:p>
            <a:r>
              <a:rPr lang="cs-CZ" i="1" dirty="0"/>
              <a:t>N</a:t>
            </a:r>
            <a:r>
              <a:rPr lang="en-GB" i="1" dirty="0" err="1"/>
              <a:t>ejobávanější</a:t>
            </a:r>
            <a:r>
              <a:rPr lang="en-GB" i="1" dirty="0"/>
              <a:t> </a:t>
            </a:r>
            <a:r>
              <a:rPr lang="en-GB" i="1" dirty="0" err="1"/>
              <a:t>tvor</a:t>
            </a:r>
            <a:r>
              <a:rPr lang="en-GB" i="1" dirty="0"/>
              <a:t> </a:t>
            </a:r>
            <a:r>
              <a:rPr lang="en-GB" i="1" dirty="0" err="1"/>
              <a:t>džungle</a:t>
            </a:r>
            <a:r>
              <a:rPr lang="en-GB" i="1" dirty="0"/>
              <a:t> </a:t>
            </a:r>
            <a:r>
              <a:rPr lang="en-GB" i="1" dirty="0" err="1"/>
              <a:t>Šér</a:t>
            </a:r>
            <a:r>
              <a:rPr lang="en-GB" i="1" dirty="0"/>
              <a:t> </a:t>
            </a:r>
            <a:r>
              <a:rPr lang="en-GB" i="1" dirty="0" err="1"/>
              <a:t>Chán</a:t>
            </a:r>
            <a:r>
              <a:rPr lang="cs-CZ" i="1" dirty="0"/>
              <a:t> </a:t>
            </a:r>
            <a:r>
              <a:rPr lang="en-GB" i="1" dirty="0" err="1"/>
              <a:t>Mauglího</a:t>
            </a:r>
            <a:r>
              <a:rPr lang="en-GB" i="1" dirty="0"/>
              <a:t> </a:t>
            </a:r>
            <a:r>
              <a:rPr lang="en-GB" i="1" dirty="0" err="1"/>
              <a:t>nenávidě</a:t>
            </a:r>
            <a:r>
              <a:rPr lang="cs-CZ" i="1" dirty="0"/>
              <a:t>l.</a:t>
            </a:r>
          </a:p>
          <a:p>
            <a:r>
              <a:rPr lang="cs-CZ" i="1" dirty="0"/>
              <a:t>Rádi navštěvujeme hrady, zámky, skanzeny a zříceniny.</a:t>
            </a:r>
          </a:p>
          <a:p>
            <a:r>
              <a:rPr lang="cs-CZ" i="1" dirty="0"/>
              <a:t>Letos jsme navštívili hrad Přimda, nejstarší dochovaný kamenný hrad v Čechách.</a:t>
            </a:r>
          </a:p>
          <a:p>
            <a:r>
              <a:rPr lang="cs-CZ" i="1" dirty="0"/>
              <a:t>Při rýmě nemám chuť ani na pivo, ani na cigaretu.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Při rýmě nemám chuť na jídlo ani na zmrzlinu.</a:t>
            </a:r>
          </a:p>
          <a:p>
            <a:r>
              <a:rPr lang="cs-CZ" i="1" dirty="0"/>
              <a:t>Náš oblíbený autor psal zajímavě ale pomalu.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586459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F6258-F9B1-89F2-803D-BCD80AC76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8CFDF4-F964-AC2B-A03F-871C07AF5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i="1" dirty="0" err="1"/>
              <a:t>Šér</a:t>
            </a:r>
            <a:r>
              <a:rPr lang="en-GB" i="1" dirty="0"/>
              <a:t> </a:t>
            </a:r>
            <a:r>
              <a:rPr lang="en-GB" i="1" dirty="0" err="1"/>
              <a:t>Chán</a:t>
            </a:r>
            <a:r>
              <a:rPr lang="cs-CZ" i="1" dirty="0"/>
              <a:t>,</a:t>
            </a:r>
            <a:r>
              <a:rPr lang="en-GB" i="1" dirty="0"/>
              <a:t> </a:t>
            </a:r>
            <a:r>
              <a:rPr lang="en-GB" i="1" dirty="0" err="1"/>
              <a:t>nejobávanější</a:t>
            </a:r>
            <a:r>
              <a:rPr lang="en-GB" i="1" dirty="0"/>
              <a:t> </a:t>
            </a:r>
            <a:r>
              <a:rPr lang="en-GB" i="1" dirty="0" err="1"/>
              <a:t>tvor</a:t>
            </a:r>
            <a:r>
              <a:rPr lang="en-GB" i="1" dirty="0"/>
              <a:t> </a:t>
            </a:r>
            <a:r>
              <a:rPr lang="en-GB" i="1" dirty="0" err="1"/>
              <a:t>džungle</a:t>
            </a:r>
            <a:r>
              <a:rPr lang="cs-CZ" i="1" dirty="0"/>
              <a:t>,</a:t>
            </a:r>
            <a:r>
              <a:rPr lang="en-GB" i="1" dirty="0"/>
              <a:t> </a:t>
            </a:r>
            <a:r>
              <a:rPr lang="en-GB" i="1" dirty="0" err="1"/>
              <a:t>Mauglího</a:t>
            </a:r>
            <a:r>
              <a:rPr lang="en-GB" i="1" dirty="0"/>
              <a:t> </a:t>
            </a:r>
            <a:r>
              <a:rPr lang="en-GB" i="1" dirty="0" err="1"/>
              <a:t>nenávidě</a:t>
            </a:r>
            <a:r>
              <a:rPr lang="cs-CZ" i="1" dirty="0"/>
              <a:t>l.</a:t>
            </a:r>
          </a:p>
          <a:p>
            <a:r>
              <a:rPr lang="cs-CZ" i="1" dirty="0"/>
              <a:t>N</a:t>
            </a:r>
            <a:r>
              <a:rPr lang="en-GB" i="1" dirty="0" err="1"/>
              <a:t>ejobávanější</a:t>
            </a:r>
            <a:r>
              <a:rPr lang="en-GB" i="1" dirty="0"/>
              <a:t> </a:t>
            </a:r>
            <a:r>
              <a:rPr lang="en-GB" i="1" dirty="0" err="1"/>
              <a:t>tvor</a:t>
            </a:r>
            <a:r>
              <a:rPr lang="en-GB" i="1" dirty="0"/>
              <a:t> </a:t>
            </a:r>
            <a:r>
              <a:rPr lang="en-GB" i="1" dirty="0" err="1"/>
              <a:t>džungle</a:t>
            </a:r>
            <a:r>
              <a:rPr lang="en-GB" i="1" dirty="0"/>
              <a:t> </a:t>
            </a:r>
            <a:r>
              <a:rPr lang="en-GB" i="1" dirty="0" err="1"/>
              <a:t>Šér</a:t>
            </a:r>
            <a:r>
              <a:rPr lang="en-GB" i="1" dirty="0"/>
              <a:t> </a:t>
            </a:r>
            <a:r>
              <a:rPr lang="en-GB" i="1" dirty="0" err="1"/>
              <a:t>Chán</a:t>
            </a:r>
            <a:r>
              <a:rPr lang="cs-CZ" i="1" dirty="0"/>
              <a:t> </a:t>
            </a:r>
            <a:r>
              <a:rPr lang="en-GB" i="1" dirty="0" err="1"/>
              <a:t>Mauglího</a:t>
            </a:r>
            <a:r>
              <a:rPr lang="en-GB" i="1" dirty="0"/>
              <a:t> </a:t>
            </a:r>
            <a:r>
              <a:rPr lang="en-GB" i="1" dirty="0" err="1"/>
              <a:t>nenávidě</a:t>
            </a:r>
            <a:r>
              <a:rPr lang="cs-CZ" i="1" dirty="0"/>
              <a:t>l.</a:t>
            </a:r>
          </a:p>
          <a:p>
            <a:r>
              <a:rPr lang="cs-CZ" i="1" dirty="0"/>
              <a:t>Rádi navštěvujeme hrady, zámky, skanzeny a zříceniny.</a:t>
            </a:r>
          </a:p>
          <a:p>
            <a:r>
              <a:rPr lang="cs-CZ" i="1" dirty="0"/>
              <a:t>Letos jsme navštívili hrad Přimda, nejstarší dochovaný kamenný hrad v Čechách.</a:t>
            </a:r>
          </a:p>
          <a:p>
            <a:r>
              <a:rPr lang="cs-CZ" i="1" dirty="0"/>
              <a:t>Při rýmě nemám chuť ani na pivo, ani na cigaretu.</a:t>
            </a:r>
          </a:p>
          <a:p>
            <a:r>
              <a:rPr lang="cs-CZ" i="1" dirty="0"/>
              <a:t>Při rýmě nemám chuť na jídlo ani na zmrzlinu.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Náš oblíbený autor psal zajímavě ale pomalu.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072146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F6258-F9B1-89F2-803D-BCD80AC76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8CFDF4-F964-AC2B-A03F-871C07AF5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i="1" dirty="0" err="1"/>
              <a:t>Šér</a:t>
            </a:r>
            <a:r>
              <a:rPr lang="en-GB" i="1" dirty="0"/>
              <a:t> </a:t>
            </a:r>
            <a:r>
              <a:rPr lang="en-GB" i="1" dirty="0" err="1"/>
              <a:t>Chán</a:t>
            </a:r>
            <a:r>
              <a:rPr lang="en-GB" i="1" dirty="0"/>
              <a:t>, </a:t>
            </a:r>
            <a:r>
              <a:rPr lang="en-GB" i="1" dirty="0" err="1"/>
              <a:t>nejobávanější</a:t>
            </a:r>
            <a:r>
              <a:rPr lang="en-GB" i="1" dirty="0"/>
              <a:t> </a:t>
            </a:r>
            <a:r>
              <a:rPr lang="en-GB" i="1" dirty="0" err="1"/>
              <a:t>tvor</a:t>
            </a:r>
            <a:r>
              <a:rPr lang="en-GB" i="1" dirty="0"/>
              <a:t> </a:t>
            </a:r>
            <a:r>
              <a:rPr lang="en-GB" i="1" dirty="0" err="1"/>
              <a:t>džungle</a:t>
            </a:r>
            <a:r>
              <a:rPr lang="en-GB" i="1" dirty="0"/>
              <a:t>, </a:t>
            </a:r>
            <a:r>
              <a:rPr lang="en-GB" i="1" dirty="0" err="1"/>
              <a:t>Mauglího</a:t>
            </a:r>
            <a:r>
              <a:rPr lang="en-GB" i="1" dirty="0"/>
              <a:t> </a:t>
            </a:r>
            <a:r>
              <a:rPr lang="en-GB" i="1" dirty="0" err="1"/>
              <a:t>nenávidě</a:t>
            </a:r>
            <a:r>
              <a:rPr lang="cs-CZ" i="1" dirty="0"/>
              <a:t>l.</a:t>
            </a:r>
          </a:p>
          <a:p>
            <a:r>
              <a:rPr lang="cs-CZ" i="1" dirty="0"/>
              <a:t>N</a:t>
            </a:r>
            <a:r>
              <a:rPr lang="en-GB" i="1" dirty="0" err="1"/>
              <a:t>ejobávanější</a:t>
            </a:r>
            <a:r>
              <a:rPr lang="en-GB" i="1" dirty="0"/>
              <a:t> </a:t>
            </a:r>
            <a:r>
              <a:rPr lang="en-GB" i="1" dirty="0" err="1"/>
              <a:t>tvor</a:t>
            </a:r>
            <a:r>
              <a:rPr lang="en-GB" i="1" dirty="0"/>
              <a:t> </a:t>
            </a:r>
            <a:r>
              <a:rPr lang="en-GB" i="1" dirty="0" err="1"/>
              <a:t>džungle</a:t>
            </a:r>
            <a:r>
              <a:rPr lang="en-GB" i="1" dirty="0"/>
              <a:t> </a:t>
            </a:r>
            <a:r>
              <a:rPr lang="en-GB" i="1" dirty="0" err="1"/>
              <a:t>Šér</a:t>
            </a:r>
            <a:r>
              <a:rPr lang="en-GB" i="1" dirty="0"/>
              <a:t> </a:t>
            </a:r>
            <a:r>
              <a:rPr lang="en-GB" i="1" dirty="0" err="1"/>
              <a:t>Chán</a:t>
            </a:r>
            <a:r>
              <a:rPr lang="cs-CZ" i="1" dirty="0"/>
              <a:t> </a:t>
            </a:r>
            <a:r>
              <a:rPr lang="en-GB" i="1" dirty="0" err="1"/>
              <a:t>Mauglího</a:t>
            </a:r>
            <a:r>
              <a:rPr lang="en-GB" i="1" dirty="0"/>
              <a:t> </a:t>
            </a:r>
            <a:r>
              <a:rPr lang="en-GB" i="1" dirty="0" err="1"/>
              <a:t>nenávidě</a:t>
            </a:r>
            <a:r>
              <a:rPr lang="cs-CZ" i="1" dirty="0"/>
              <a:t>l.</a:t>
            </a:r>
          </a:p>
          <a:p>
            <a:r>
              <a:rPr lang="cs-CZ" i="1" dirty="0"/>
              <a:t>Rádi navštěvujeme hrady, zámky, skanzeny a zříceniny.</a:t>
            </a:r>
          </a:p>
          <a:p>
            <a:r>
              <a:rPr lang="cs-CZ" i="1" dirty="0"/>
              <a:t>Letos jsme navštívili hrad Přimda, nejstarší dochovaný kamenný hrad v Čechách.</a:t>
            </a:r>
          </a:p>
          <a:p>
            <a:r>
              <a:rPr lang="cs-CZ" i="1" dirty="0"/>
              <a:t>Při rýmě nemám chuť ani na pivo, ani na cigaretu.</a:t>
            </a:r>
          </a:p>
          <a:p>
            <a:r>
              <a:rPr lang="cs-CZ" i="1" dirty="0"/>
              <a:t>Při rýmě nemám chuť na jídlo ani na zmrzlinu.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Náš oblíbený autor psal zajímavě, ale pomalu.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4044964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2E089-5159-FE6C-0EE7-A0A287A6F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C5AC09-1987-8A33-CD34-109692AD6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Karla žere noviny a cupuje koberec.</a:t>
            </a:r>
          </a:p>
          <a:p>
            <a:r>
              <a:rPr lang="cs-CZ" i="1" dirty="0"/>
              <a:t>Karla žere banán ale nežere jahody.</a:t>
            </a:r>
          </a:p>
          <a:p>
            <a:r>
              <a:rPr lang="cs-CZ" i="1" dirty="0"/>
              <a:t>Karla žere suchý chleba i rohlíky i housky.</a:t>
            </a:r>
          </a:p>
          <a:p>
            <a:r>
              <a:rPr lang="cs-CZ" i="1" dirty="0"/>
              <a:t>Karla mi sežrala kus koberce ba dokonce veliký kus koberce!</a:t>
            </a:r>
          </a:p>
          <a:p>
            <a:r>
              <a:rPr lang="cs-CZ" i="1" dirty="0"/>
              <a:t>Brzo ráno buď spí anebo žere krabici.</a:t>
            </a:r>
          </a:p>
          <a:p>
            <a:r>
              <a:rPr lang="cs-CZ" i="1" dirty="0"/>
              <a:t>Snaží se mě brzo probudit a proto mi skáče do postele.</a:t>
            </a:r>
            <a:endParaRPr lang="en-GB" i="1" dirty="0"/>
          </a:p>
        </p:txBody>
      </p:sp>
      <p:pic>
        <p:nvPicPr>
          <p:cNvPr id="4" name="Obrázek 3" descr="Obsah obrázku savci, zajícovci&#10;&#10;Popis byl vytvořen automaticky">
            <a:extLst>
              <a:ext uri="{FF2B5EF4-FFF2-40B4-BE49-F238E27FC236}">
                <a16:creationId xmlns:a16="http://schemas.microsoft.com/office/drawing/2014/main" id="{E971AEBE-DF6C-E25D-CAEF-3766CF3378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064" y="345797"/>
            <a:ext cx="2120307" cy="282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8786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2E089-5159-FE6C-0EE7-A0A287A6F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C5AC09-1987-8A33-CD34-109692AD6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Karla žere noviny a cupuje koberec.</a:t>
            </a:r>
          </a:p>
          <a:p>
            <a:r>
              <a:rPr lang="cs-CZ" i="1" dirty="0"/>
              <a:t>Karla žere banán ale nežere jahody.</a:t>
            </a:r>
          </a:p>
          <a:p>
            <a:r>
              <a:rPr lang="cs-CZ" i="1" dirty="0"/>
              <a:t>Karla žere suchý chleba i rohlíky i housky.</a:t>
            </a:r>
          </a:p>
          <a:p>
            <a:r>
              <a:rPr lang="cs-CZ" i="1" dirty="0"/>
              <a:t>Karla mi sežrala kus koberce ba dokonce veliký kus koberce!</a:t>
            </a:r>
          </a:p>
          <a:p>
            <a:r>
              <a:rPr lang="cs-CZ" i="1" dirty="0"/>
              <a:t>Brzo ráno buď spí anebo žere krabici.</a:t>
            </a:r>
          </a:p>
          <a:p>
            <a:r>
              <a:rPr lang="cs-CZ" i="1" dirty="0"/>
              <a:t>Snaží se mě brzo probudit a proto mi skáče do postele.</a:t>
            </a:r>
            <a:endParaRPr lang="en-GB" i="1" dirty="0"/>
          </a:p>
        </p:txBody>
      </p:sp>
      <p:pic>
        <p:nvPicPr>
          <p:cNvPr id="4" name="Obrázek 3" descr="Obsah obrázku savci, zajícovci&#10;&#10;Popis byl vytvořen automaticky">
            <a:extLst>
              <a:ext uri="{FF2B5EF4-FFF2-40B4-BE49-F238E27FC236}">
                <a16:creationId xmlns:a16="http://schemas.microsoft.com/office/drawing/2014/main" id="{D77882F0-42F7-4538-9026-1E0C3E8AE0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064" y="345797"/>
            <a:ext cx="2120307" cy="282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8174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2E089-5159-FE6C-0EE7-A0A287A6F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C5AC09-1987-8A33-CD34-109692AD6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Karla žere noviny a cupuje koberec.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Karla žere banán ale nežere jahody.</a:t>
            </a:r>
          </a:p>
          <a:p>
            <a:r>
              <a:rPr lang="cs-CZ" i="1" dirty="0"/>
              <a:t>Karla žere suchý chleba i rohlíky i housky.</a:t>
            </a:r>
          </a:p>
          <a:p>
            <a:r>
              <a:rPr lang="cs-CZ" i="1" dirty="0"/>
              <a:t>Karla mi sežrala kus koberce ba dokonce veliký kus koberce!</a:t>
            </a:r>
          </a:p>
          <a:p>
            <a:r>
              <a:rPr lang="cs-CZ" i="1" dirty="0"/>
              <a:t>Brzo ráno buď spí anebo žere krabici.</a:t>
            </a:r>
          </a:p>
          <a:p>
            <a:r>
              <a:rPr lang="cs-CZ" i="1" dirty="0"/>
              <a:t>Snaží se mě brzo probudit a proto mi skáče do postele.</a:t>
            </a:r>
            <a:endParaRPr lang="en-GB" i="1" dirty="0"/>
          </a:p>
        </p:txBody>
      </p:sp>
      <p:pic>
        <p:nvPicPr>
          <p:cNvPr id="4" name="Obrázek 3" descr="Obsah obrázku savci, zajícovci&#10;&#10;Popis byl vytvořen automaticky">
            <a:extLst>
              <a:ext uri="{FF2B5EF4-FFF2-40B4-BE49-F238E27FC236}">
                <a16:creationId xmlns:a16="http://schemas.microsoft.com/office/drawing/2014/main" id="{96214731-14E3-9F56-D06B-4A09872A2F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064" y="345797"/>
            <a:ext cx="2120307" cy="282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5630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2E089-5159-FE6C-0EE7-A0A287A6F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C5AC09-1987-8A33-CD34-109692AD6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Karla žere noviny a cupuje koberec.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Karla žere banán, ale nežere jahody.</a:t>
            </a:r>
          </a:p>
          <a:p>
            <a:r>
              <a:rPr lang="cs-CZ" i="1" dirty="0"/>
              <a:t>Karla žere suchý chleba i rohlíky i housky.</a:t>
            </a:r>
          </a:p>
          <a:p>
            <a:r>
              <a:rPr lang="cs-CZ" i="1" dirty="0"/>
              <a:t>Karla mi sežrala kus koberce ba dokonce veliký kus koberce!</a:t>
            </a:r>
          </a:p>
          <a:p>
            <a:r>
              <a:rPr lang="cs-CZ" i="1" dirty="0"/>
              <a:t>Brzo ráno buď spí anebo žere krabici.</a:t>
            </a:r>
          </a:p>
          <a:p>
            <a:r>
              <a:rPr lang="cs-CZ" i="1" dirty="0"/>
              <a:t>Snaží se mě brzo probudit a proto mi skáče do postele.</a:t>
            </a:r>
            <a:endParaRPr lang="en-GB" i="1" dirty="0"/>
          </a:p>
        </p:txBody>
      </p:sp>
      <p:pic>
        <p:nvPicPr>
          <p:cNvPr id="4" name="Obrázek 3" descr="Obsah obrázku savci, zajícovci&#10;&#10;Popis byl vytvořen automaticky">
            <a:extLst>
              <a:ext uri="{FF2B5EF4-FFF2-40B4-BE49-F238E27FC236}">
                <a16:creationId xmlns:a16="http://schemas.microsoft.com/office/drawing/2014/main" id="{2A53E25A-F45B-C7FA-AA1A-97EF636E03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064" y="345797"/>
            <a:ext cx="2120307" cy="282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8619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2E089-5159-FE6C-0EE7-A0A287A6F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C5AC09-1987-8A33-CD34-109692AD6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Karla žere noviny a cupuje koberec.</a:t>
            </a:r>
          </a:p>
          <a:p>
            <a:r>
              <a:rPr lang="cs-CZ" i="1" dirty="0"/>
              <a:t>Karla žere banán, ale nežere jahody.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Karla žere suchý chleba i rohlíky i housky.</a:t>
            </a:r>
          </a:p>
          <a:p>
            <a:r>
              <a:rPr lang="cs-CZ" i="1" dirty="0"/>
              <a:t>Karla mi sežrala kus koberce ba dokonce veliký kus koberce!</a:t>
            </a:r>
          </a:p>
          <a:p>
            <a:r>
              <a:rPr lang="cs-CZ" i="1" dirty="0"/>
              <a:t>Brzo ráno buď spí anebo žere krabici.</a:t>
            </a:r>
          </a:p>
          <a:p>
            <a:r>
              <a:rPr lang="cs-CZ" i="1" dirty="0"/>
              <a:t>Snaží se mě brzo probudit a proto mi skáče do postele.</a:t>
            </a:r>
            <a:endParaRPr lang="en-GB" i="1" dirty="0"/>
          </a:p>
        </p:txBody>
      </p:sp>
      <p:pic>
        <p:nvPicPr>
          <p:cNvPr id="4" name="Obrázek 3" descr="Obsah obrázku savci, zajícovci&#10;&#10;Popis byl vytvořen automaticky">
            <a:extLst>
              <a:ext uri="{FF2B5EF4-FFF2-40B4-BE49-F238E27FC236}">
                <a16:creationId xmlns:a16="http://schemas.microsoft.com/office/drawing/2014/main" id="{7CFA32E2-25DC-AC9A-E42B-B323DFC138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064" y="345797"/>
            <a:ext cx="2120307" cy="282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3385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2E089-5159-FE6C-0EE7-A0A287A6F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C5AC09-1987-8A33-CD34-109692AD6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Karla žere noviny a cupuje koberec.</a:t>
            </a:r>
          </a:p>
          <a:p>
            <a:r>
              <a:rPr lang="cs-CZ" i="1" dirty="0"/>
              <a:t>Karla žere banán, ale nežere jahody.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Karla žere suchý chleba i rohlíky i housky.</a:t>
            </a:r>
          </a:p>
          <a:p>
            <a:r>
              <a:rPr lang="cs-CZ" i="1" dirty="0"/>
              <a:t>Karla mi sežrala kus koberce ba dokonce veliký kus koberce!</a:t>
            </a:r>
          </a:p>
          <a:p>
            <a:r>
              <a:rPr lang="cs-CZ" i="1" dirty="0"/>
              <a:t>Brzo ráno buď spí anebo žere krabici.</a:t>
            </a:r>
          </a:p>
          <a:p>
            <a:r>
              <a:rPr lang="cs-CZ" i="1" dirty="0"/>
              <a:t>Snaží se mě brzo probudit a proto mi skáče do postele.</a:t>
            </a:r>
            <a:endParaRPr lang="en-GB" i="1" dirty="0"/>
          </a:p>
        </p:txBody>
      </p:sp>
      <p:pic>
        <p:nvPicPr>
          <p:cNvPr id="4" name="Obrázek 3" descr="Obsah obrázku savci, zajícovci&#10;&#10;Popis byl vytvořen automaticky">
            <a:extLst>
              <a:ext uri="{FF2B5EF4-FFF2-40B4-BE49-F238E27FC236}">
                <a16:creationId xmlns:a16="http://schemas.microsoft.com/office/drawing/2014/main" id="{E50DBBE5-0479-0E5D-4162-A54552CAA6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064" y="345797"/>
            <a:ext cx="2120307" cy="282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1300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2E089-5159-FE6C-0EE7-A0A287A6F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C5AC09-1987-8A33-CD34-109692AD6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Karla žere noviny a cupuje koberec.</a:t>
            </a:r>
          </a:p>
          <a:p>
            <a:r>
              <a:rPr lang="cs-CZ" i="1" dirty="0"/>
              <a:t>Karla žere banán, ale nežere jahody.</a:t>
            </a:r>
          </a:p>
          <a:p>
            <a:r>
              <a:rPr lang="cs-CZ" i="1" dirty="0"/>
              <a:t>Karla žere suchý chleba i rohlíky i housky.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Karla mi sežrala kus koberce ba dokonce veliký kus koberce!</a:t>
            </a:r>
          </a:p>
          <a:p>
            <a:r>
              <a:rPr lang="cs-CZ" i="1" dirty="0"/>
              <a:t>Brzo ráno buď spí anebo žere krabici.</a:t>
            </a:r>
          </a:p>
          <a:p>
            <a:r>
              <a:rPr lang="cs-CZ" i="1" dirty="0"/>
              <a:t>Snaží se mě brzo probudit a proto mi skáče do postele.</a:t>
            </a:r>
            <a:endParaRPr lang="en-GB" i="1" dirty="0"/>
          </a:p>
        </p:txBody>
      </p:sp>
      <p:pic>
        <p:nvPicPr>
          <p:cNvPr id="4" name="Obrázek 3" descr="Obsah obrázku savci, zajícovci&#10;&#10;Popis byl vytvořen automaticky">
            <a:extLst>
              <a:ext uri="{FF2B5EF4-FFF2-40B4-BE49-F238E27FC236}">
                <a16:creationId xmlns:a16="http://schemas.microsoft.com/office/drawing/2014/main" id="{B3093D34-05D2-19D1-C92E-A7D67DB409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064" y="345797"/>
            <a:ext cx="2120307" cy="282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609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AF827E-A300-734C-9591-FE3DF707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syntaktické vztahy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DBEC1F-5EC3-2D85-CD2D-2E536965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0457" y="2166257"/>
            <a:ext cx="4332514" cy="4010706"/>
          </a:xfrm>
        </p:spPr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210A7B-CB30-9EF3-D11E-58A09DCE2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3200" y="2166257"/>
            <a:ext cx="5638801" cy="4010706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0704D788-09CE-0F95-6115-32F578BED459}"/>
              </a:ext>
            </a:extLst>
          </p:cNvPr>
          <p:cNvCxnSpPr>
            <a:cxnSpLocks/>
          </p:cNvCxnSpPr>
          <p:nvPr/>
        </p:nvCxnSpPr>
        <p:spPr>
          <a:xfrm flipH="1">
            <a:off x="3690257" y="1317171"/>
            <a:ext cx="2231572" cy="576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39AF2D6-C831-CEF3-F0E9-420FB8DDC591}"/>
              </a:ext>
            </a:extLst>
          </p:cNvPr>
          <p:cNvCxnSpPr>
            <a:cxnSpLocks/>
          </p:cNvCxnSpPr>
          <p:nvPr/>
        </p:nvCxnSpPr>
        <p:spPr>
          <a:xfrm>
            <a:off x="5921829" y="1317171"/>
            <a:ext cx="2253342" cy="582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89114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2E089-5159-FE6C-0EE7-A0A287A6F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C5AC09-1987-8A33-CD34-109692AD6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Karla žere noviny a cupuje koberec.</a:t>
            </a:r>
          </a:p>
          <a:p>
            <a:r>
              <a:rPr lang="cs-CZ" i="1" dirty="0"/>
              <a:t>Karla žere banán, ale nežere jahody.</a:t>
            </a:r>
          </a:p>
          <a:p>
            <a:r>
              <a:rPr lang="cs-CZ" i="1" dirty="0"/>
              <a:t>Karla žere suchý chleba i rohlíky i housky.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Karla mi sežrala kus koberce, ba dokonce veliký kus koberce!</a:t>
            </a:r>
          </a:p>
          <a:p>
            <a:r>
              <a:rPr lang="cs-CZ" i="1" dirty="0"/>
              <a:t>Brzo ráno buď spí anebo žere krabici.</a:t>
            </a:r>
          </a:p>
          <a:p>
            <a:r>
              <a:rPr lang="cs-CZ" i="1" dirty="0"/>
              <a:t>Snaží se mě brzo probudit a proto mi skáče do postele.</a:t>
            </a:r>
            <a:endParaRPr lang="en-GB" i="1" dirty="0"/>
          </a:p>
        </p:txBody>
      </p:sp>
      <p:pic>
        <p:nvPicPr>
          <p:cNvPr id="4" name="Obrázek 3" descr="Obsah obrázku savci, zajícovci&#10;&#10;Popis byl vytvořen automaticky">
            <a:extLst>
              <a:ext uri="{FF2B5EF4-FFF2-40B4-BE49-F238E27FC236}">
                <a16:creationId xmlns:a16="http://schemas.microsoft.com/office/drawing/2014/main" id="{658E0FC7-54EB-8A4D-3570-FBAB39511A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064" y="345797"/>
            <a:ext cx="2120307" cy="282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8233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2E089-5159-FE6C-0EE7-A0A287A6F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C5AC09-1987-8A33-CD34-109692AD6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Karla žere noviny a cupuje koberec.</a:t>
            </a:r>
          </a:p>
          <a:p>
            <a:r>
              <a:rPr lang="cs-CZ" i="1" dirty="0"/>
              <a:t>Karla žere banán, ale nežere jahody.</a:t>
            </a:r>
          </a:p>
          <a:p>
            <a:r>
              <a:rPr lang="cs-CZ" i="1" dirty="0"/>
              <a:t>Karla žere suchý chleba i rohlíky i housky.</a:t>
            </a:r>
          </a:p>
          <a:p>
            <a:r>
              <a:rPr lang="cs-CZ" i="1" dirty="0"/>
              <a:t>Karla mi sežrala kus koberce, ba dokonce veliký kus koberce!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Brzo ráno buď spí anebo žere krabici.</a:t>
            </a:r>
          </a:p>
          <a:p>
            <a:r>
              <a:rPr lang="cs-CZ" i="1" dirty="0"/>
              <a:t>Snaží se mě brzo probudit a proto mi skáče do postele.</a:t>
            </a:r>
            <a:endParaRPr lang="en-GB" i="1" dirty="0"/>
          </a:p>
        </p:txBody>
      </p:sp>
      <p:pic>
        <p:nvPicPr>
          <p:cNvPr id="4" name="Obrázek 3" descr="Obsah obrázku savci, zajícovci&#10;&#10;Popis byl vytvořen automaticky">
            <a:extLst>
              <a:ext uri="{FF2B5EF4-FFF2-40B4-BE49-F238E27FC236}">
                <a16:creationId xmlns:a16="http://schemas.microsoft.com/office/drawing/2014/main" id="{296BD557-CA5D-75BD-B927-D66C775E4C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064" y="345797"/>
            <a:ext cx="2120307" cy="282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207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2E089-5159-FE6C-0EE7-A0A287A6F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C5AC09-1987-8A33-CD34-109692AD6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Karla žere noviny a cupuje koberec.</a:t>
            </a:r>
          </a:p>
          <a:p>
            <a:r>
              <a:rPr lang="cs-CZ" i="1" dirty="0"/>
              <a:t>Karla žere banán, ale nežere jahody.</a:t>
            </a:r>
          </a:p>
          <a:p>
            <a:r>
              <a:rPr lang="cs-CZ" i="1" dirty="0"/>
              <a:t>Karla žere suchý chleba i rohlíky i housky.</a:t>
            </a:r>
          </a:p>
          <a:p>
            <a:r>
              <a:rPr lang="cs-CZ" i="1" dirty="0"/>
              <a:t>Karla mi sežrala kus koberce, ba dokonce veliký kus koberce!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Brzo ráno buď spí, anebo žere krabici.</a:t>
            </a:r>
          </a:p>
          <a:p>
            <a:r>
              <a:rPr lang="cs-CZ" i="1" dirty="0"/>
              <a:t>Snaží se mě brzo probudit a proto mi skáče do postele.</a:t>
            </a:r>
            <a:endParaRPr lang="en-GB" i="1" dirty="0"/>
          </a:p>
        </p:txBody>
      </p:sp>
      <p:pic>
        <p:nvPicPr>
          <p:cNvPr id="4" name="Obrázek 3" descr="Obsah obrázku savci, zajícovci&#10;&#10;Popis byl vytvořen automaticky">
            <a:extLst>
              <a:ext uri="{FF2B5EF4-FFF2-40B4-BE49-F238E27FC236}">
                <a16:creationId xmlns:a16="http://schemas.microsoft.com/office/drawing/2014/main" id="{214FDD2F-EFD7-4373-CF06-169B7CC446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064" y="345797"/>
            <a:ext cx="2120307" cy="282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7060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2E089-5159-FE6C-0EE7-A0A287A6F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C5AC09-1987-8A33-CD34-109692AD6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Karla žere noviny a cupuje koberec.</a:t>
            </a:r>
          </a:p>
          <a:p>
            <a:r>
              <a:rPr lang="cs-CZ" i="1" dirty="0"/>
              <a:t>Karla žere banán, ale nežere jahody.</a:t>
            </a:r>
          </a:p>
          <a:p>
            <a:r>
              <a:rPr lang="cs-CZ" i="1" dirty="0"/>
              <a:t>Karla žere suchý chleba i rohlíky i housky.</a:t>
            </a:r>
          </a:p>
          <a:p>
            <a:r>
              <a:rPr lang="cs-CZ" i="1" dirty="0"/>
              <a:t>Karla mi sežrala kus koberce, ba dokonce veliký kus koberce!</a:t>
            </a:r>
          </a:p>
          <a:p>
            <a:r>
              <a:rPr lang="cs-CZ" i="1" dirty="0"/>
              <a:t>Brzo ráno buď spí, anebo žere krabici.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Snaží se mě brzo probudit a proto mi skáče do postele.</a:t>
            </a:r>
            <a:endParaRPr lang="en-GB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Obrázek 3" descr="Obsah obrázku savci, zajícovci&#10;&#10;Popis byl vytvořen automaticky">
            <a:extLst>
              <a:ext uri="{FF2B5EF4-FFF2-40B4-BE49-F238E27FC236}">
                <a16:creationId xmlns:a16="http://schemas.microsoft.com/office/drawing/2014/main" id="{AD6836C4-D2A1-C858-3472-55D0966E0E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064" y="345797"/>
            <a:ext cx="2120307" cy="282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1735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2E089-5159-FE6C-0EE7-A0A287A6F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C5AC09-1987-8A33-CD34-109692AD6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Karla žere noviny a cupuje koberec.</a:t>
            </a:r>
          </a:p>
          <a:p>
            <a:r>
              <a:rPr lang="cs-CZ" i="1" dirty="0"/>
              <a:t>Karla žere banán, ale nežere jahody.</a:t>
            </a:r>
          </a:p>
          <a:p>
            <a:r>
              <a:rPr lang="cs-CZ" i="1" dirty="0"/>
              <a:t>Karla žere suchý chleba i rohlíky i housky.</a:t>
            </a:r>
          </a:p>
          <a:p>
            <a:r>
              <a:rPr lang="cs-CZ" i="1" dirty="0"/>
              <a:t>Karla mi sežrala kus koberce, ba dokonce veliký kus koberce!</a:t>
            </a:r>
          </a:p>
          <a:p>
            <a:r>
              <a:rPr lang="cs-CZ" i="1" dirty="0"/>
              <a:t>Brzo ráno buď spí, anebo žere krabici.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Snaží se mě brzo probudit, a proto mi skáče do postele.</a:t>
            </a:r>
            <a:endParaRPr lang="en-GB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Obrázek 3" descr="Obsah obrázku savci, zajícovci&#10;&#10;Popis byl vytvořen automaticky">
            <a:extLst>
              <a:ext uri="{FF2B5EF4-FFF2-40B4-BE49-F238E27FC236}">
                <a16:creationId xmlns:a16="http://schemas.microsoft.com/office/drawing/2014/main" id="{D0FC938D-1E23-7DC5-07CB-61C679C275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064" y="345797"/>
            <a:ext cx="2120307" cy="282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7158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75F0F7-B4E1-8777-8FEC-6CEAE48C3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cvičení: </a:t>
            </a:r>
            <a:r>
              <a:rPr lang="cs-CZ" b="1" i="1" dirty="0"/>
              <a:t>ani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72FB72-A2D7-5540-5D7E-68B992E1F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slučovací poměr </a:t>
            </a:r>
            <a:r>
              <a:rPr lang="cs-CZ" dirty="0">
                <a:sym typeface="Wingdings" panose="05000000000000000000" pitchFamily="2" charset="2"/>
              </a:rPr>
              <a:t> bez čárky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i="1" dirty="0">
                <a:sym typeface="Wingdings" panose="05000000000000000000" pitchFamily="2" charset="2"/>
              </a:rPr>
              <a:t>Není mu rady ani pomoci. </a:t>
            </a:r>
          </a:p>
          <a:p>
            <a:pPr marL="0" indent="0">
              <a:buNone/>
            </a:pPr>
            <a:endParaRPr lang="cs-CZ" i="1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jiný poměr  čárka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i="1" dirty="0">
                <a:sym typeface="Wingdings" panose="05000000000000000000" pitchFamily="2" charset="2"/>
              </a:rPr>
              <a:t>Byla pořádná tma, ani měsíc nesvítil. </a:t>
            </a:r>
            <a:r>
              <a:rPr lang="cs-CZ" dirty="0">
                <a:sym typeface="Wingdings" panose="05000000000000000000" pitchFamily="2" charset="2"/>
              </a:rPr>
              <a:t> stupňovací poměr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	- </a:t>
            </a:r>
            <a:r>
              <a:rPr lang="cs-CZ" i="1" dirty="0">
                <a:sym typeface="Wingdings" panose="05000000000000000000" pitchFamily="2" charset="2"/>
              </a:rPr>
              <a:t>dokonce ani</a:t>
            </a:r>
            <a:endParaRPr lang="cs-CZ" dirty="0">
              <a:sym typeface="Wingdings" panose="05000000000000000000" pitchFamily="2" charset="2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07892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4B857F-90CD-12D2-C391-17FB624B7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cvičení: </a:t>
            </a:r>
            <a:r>
              <a:rPr lang="cs-CZ" b="1" i="1" dirty="0"/>
              <a:t>ani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EA6587-9FC7-0478-EA5D-5264CD960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Takový vývoj situace nikdo nečekal ani já ne.</a:t>
            </a:r>
          </a:p>
          <a:p>
            <a:r>
              <a:rPr lang="cs-CZ" i="1" dirty="0"/>
              <a:t>Neměl s sebou peníze ani kreditku.</a:t>
            </a:r>
          </a:p>
          <a:p>
            <a:r>
              <a:rPr lang="cs-CZ" i="1" dirty="0"/>
              <a:t>Filip nebyl filmová hvězda dokonce ani filmový herec.</a:t>
            </a:r>
          </a:p>
          <a:p>
            <a:r>
              <a:rPr lang="cs-CZ" i="1" dirty="0"/>
              <a:t>Nedokázala jsem si to představit ani domyslet.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0214810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4B857F-90CD-12D2-C391-17FB624B7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cvičení: </a:t>
            </a:r>
            <a:r>
              <a:rPr lang="cs-CZ" b="1" i="1" dirty="0"/>
              <a:t>ani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EA6587-9FC7-0478-EA5D-5264CD960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Takový vývoj situace nikdo nečekal, ani já ne. </a:t>
            </a:r>
          </a:p>
          <a:p>
            <a:r>
              <a:rPr lang="cs-CZ" i="1" dirty="0"/>
              <a:t>Neměl s sebou peníze ani kreditku. </a:t>
            </a:r>
          </a:p>
          <a:p>
            <a:r>
              <a:rPr lang="cs-CZ" i="1" dirty="0"/>
              <a:t>Filip nebyl filmová hvězda, dokonce ani filmový herec. </a:t>
            </a:r>
          </a:p>
          <a:p>
            <a:r>
              <a:rPr lang="cs-CZ" i="1" dirty="0"/>
              <a:t>Nedokázala jsem si to představit ani domyslet. </a:t>
            </a:r>
          </a:p>
          <a:p>
            <a:endParaRPr lang="cs-CZ" i="1" dirty="0"/>
          </a:p>
          <a:p>
            <a:r>
              <a:rPr lang="cs-CZ" dirty="0"/>
              <a:t>!!! není ostrá a objektivně stanovitelná hranice – prostřednictvím čárky lze signalizovat význam, který chceme danému spojení dát (zda prosté slučování, či stupňování)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68911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9F3AB8-4E12-8FD6-AFF8-7A8C6082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cvičení: </a:t>
            </a:r>
            <a:r>
              <a:rPr lang="cs-CZ" b="1" i="1" dirty="0"/>
              <a:t>ani – ani 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C8A1A-EC59-5787-ABFD-668D1E029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dvojitý spojovací výraz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cs-CZ" i="1" dirty="0">
                <a:sym typeface="Wingdings" panose="05000000000000000000" pitchFamily="2" charset="2"/>
              </a:rPr>
              <a:t>ani</a:t>
            </a:r>
            <a:r>
              <a:rPr lang="cs-CZ" dirty="0">
                <a:sym typeface="Wingdings" panose="05000000000000000000" pitchFamily="2" charset="2"/>
              </a:rPr>
              <a:t> stojí před oběma výrazy, čárka před druhým výrazem</a:t>
            </a:r>
          </a:p>
          <a:p>
            <a:pPr>
              <a:buFont typeface="Wingdings" panose="05000000000000000000" pitchFamily="2" charset="2"/>
              <a:buChar char="à"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Hugo ze sebe batoh nesundal ani v kanceláři, ani v hospodě.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Tak velkou želvu jsme nemohli ani zabít, ani zbavit krunýře.</a:t>
            </a:r>
          </a:p>
          <a:p>
            <a:pPr marL="0" indent="0">
              <a:buNone/>
            </a:pPr>
            <a:endParaRPr lang="cs-CZ" i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!!! čárka před prvním </a:t>
            </a:r>
            <a:r>
              <a:rPr lang="cs-CZ" i="1" dirty="0">
                <a:sym typeface="Wingdings" panose="05000000000000000000" pitchFamily="2" charset="2"/>
              </a:rPr>
              <a:t>ani</a:t>
            </a:r>
            <a:r>
              <a:rPr lang="cs-CZ" dirty="0">
                <a:sym typeface="Wingdings" panose="05000000000000000000" pitchFamily="2" charset="2"/>
              </a:rPr>
              <a:t> se píše v případě přístavku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i="1" dirty="0">
                <a:sym typeface="Wingdings" panose="05000000000000000000" pitchFamily="2" charset="2"/>
              </a:rPr>
              <a:t>Učíte se dobře, ani pomalu, ani rychle.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3519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D063FF-8F15-8766-45ED-38C6AA351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vícenásobné užití </a:t>
            </a:r>
            <a:r>
              <a:rPr lang="cs-CZ" b="1" i="1" dirty="0"/>
              <a:t>ani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22E475-EC02-6584-64EB-446774B2C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a) stojí-li </a:t>
            </a:r>
            <a:r>
              <a:rPr lang="cs-CZ" i="1" dirty="0"/>
              <a:t>ani</a:t>
            </a:r>
            <a:r>
              <a:rPr lang="cs-CZ" dirty="0"/>
              <a:t> i před prvním výrazem </a:t>
            </a:r>
            <a:r>
              <a:rPr lang="cs-CZ" dirty="0">
                <a:sym typeface="Wingdings" panose="05000000000000000000" pitchFamily="2" charset="2"/>
              </a:rPr>
              <a:t> čárka před každým dalším </a:t>
            </a:r>
            <a:r>
              <a:rPr lang="cs-CZ" i="1" dirty="0">
                <a:sym typeface="Wingdings" panose="05000000000000000000" pitchFamily="2" charset="2"/>
              </a:rPr>
              <a:t>ani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Neměli jsme s sebou ani jídlo, ani stan, ani mapu.</a:t>
            </a:r>
          </a:p>
          <a:p>
            <a:pPr marL="0" indent="0">
              <a:buNone/>
            </a:pPr>
            <a:endParaRPr lang="cs-CZ" i="1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b) není-li první výraz uvozen </a:t>
            </a:r>
            <a:r>
              <a:rPr lang="cs-CZ" i="1" dirty="0">
                <a:sym typeface="Wingdings" panose="05000000000000000000" pitchFamily="2" charset="2"/>
              </a:rPr>
              <a:t>ani </a:t>
            </a:r>
            <a:r>
              <a:rPr lang="cs-CZ" dirty="0">
                <a:sym typeface="Wingdings" panose="05000000000000000000" pitchFamily="2" charset="2"/>
              </a:rPr>
              <a:t> čárka se nepíše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i="1" dirty="0">
                <a:sym typeface="Wingdings" panose="05000000000000000000" pitchFamily="2" charset="2"/>
              </a:rPr>
              <a:t>Neměli jsme s tebou jídlo ani stan ani mapu.</a:t>
            </a:r>
          </a:p>
          <a:p>
            <a:pPr marL="0" indent="0">
              <a:buNone/>
            </a:pPr>
            <a:endParaRPr lang="cs-CZ" i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89406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AF827E-A300-734C-9591-FE3DF707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syntaktické vztahy</a:t>
            </a:r>
            <a:endParaRPr lang="en-GB" b="1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210A7B-CB30-9EF3-D11E-58A09DCE2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3200" y="2166257"/>
            <a:ext cx="5638801" cy="4010706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ZMNOŽENÍ</a:t>
            </a:r>
          </a:p>
          <a:p>
            <a:pPr marL="0" indent="0">
              <a:buNone/>
            </a:pPr>
            <a:r>
              <a:rPr lang="cs-CZ" dirty="0"/>
              <a:t>= zmnožení syntaktické pozice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0704D788-09CE-0F95-6115-32F578BED459}"/>
              </a:ext>
            </a:extLst>
          </p:cNvPr>
          <p:cNvCxnSpPr>
            <a:cxnSpLocks/>
          </p:cNvCxnSpPr>
          <p:nvPr/>
        </p:nvCxnSpPr>
        <p:spPr>
          <a:xfrm flipH="1">
            <a:off x="3690257" y="1317171"/>
            <a:ext cx="2231572" cy="576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39AF2D6-C831-CEF3-F0E9-420FB8DDC591}"/>
              </a:ext>
            </a:extLst>
          </p:cNvPr>
          <p:cNvCxnSpPr>
            <a:cxnSpLocks/>
          </p:cNvCxnSpPr>
          <p:nvPr/>
        </p:nvCxnSpPr>
        <p:spPr>
          <a:xfrm>
            <a:off x="5921829" y="1317171"/>
            <a:ext cx="2253342" cy="582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1820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02EF7-1F73-F1B9-7D36-F876DB18C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811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cvičení: </a:t>
            </a:r>
            <a:r>
              <a:rPr lang="cs-CZ" b="1" i="1" dirty="0"/>
              <a:t>ani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60761-F0BE-4B92-EA18-7A7859055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indent="0">
              <a:buNone/>
            </a:pP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Nechtělo se mi ani spát ani vstávat.</a:t>
            </a:r>
          </a:p>
          <a:p>
            <a:pPr marL="0" indent="0">
              <a:buNone/>
            </a:pPr>
            <a:r>
              <a:rPr lang="cs-CZ" i="1" dirty="0"/>
              <a:t>Tohle pivo je dobré ani sladké ani kyselé.</a:t>
            </a:r>
          </a:p>
          <a:p>
            <a:pPr marL="0" indent="0">
              <a:buNone/>
            </a:pPr>
            <a:r>
              <a:rPr lang="cs-CZ" i="1" dirty="0"/>
              <a:t>Nemám ráda sladké ani kyselé pivo.</a:t>
            </a:r>
          </a:p>
          <a:p>
            <a:pPr marL="0" indent="0">
              <a:buNone/>
            </a:pPr>
            <a:r>
              <a:rPr lang="cs-CZ" i="1" dirty="0"/>
              <a:t>Nemám ráda ani sladké ani kyselé pivo.</a:t>
            </a:r>
          </a:p>
          <a:p>
            <a:pPr marL="0" indent="0">
              <a:buNone/>
            </a:pPr>
            <a:r>
              <a:rPr lang="cs-CZ" i="1" dirty="0"/>
              <a:t>Nechce se mi ani pracovat ani psát disertaci ani se učit na zkoušku.</a:t>
            </a:r>
          </a:p>
          <a:p>
            <a:pPr marL="0" indent="0">
              <a:buNone/>
            </a:pPr>
            <a:r>
              <a:rPr lang="cs-CZ" i="1" dirty="0"/>
              <a:t>Nechce se mi pracovat ani psát disertaci ani se učit na zkoušku.</a:t>
            </a:r>
          </a:p>
          <a:p>
            <a:pPr marL="0" indent="0">
              <a:buNone/>
            </a:pPr>
            <a:r>
              <a:rPr lang="cs-CZ" i="1" dirty="0"/>
              <a:t>Polévka nebyla horká ani teplá! </a:t>
            </a:r>
          </a:p>
          <a:p>
            <a:pPr marL="0" indent="0">
              <a:buNone/>
            </a:pPr>
            <a:r>
              <a:rPr lang="cs-CZ" i="1" dirty="0"/>
              <a:t>Přišel včas ani brzo ani pozdě.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4278900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02EF7-1F73-F1B9-7D36-F876DB18C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811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cvičení: </a:t>
            </a:r>
            <a:r>
              <a:rPr lang="cs-CZ" b="1" i="1" dirty="0"/>
              <a:t>ani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60761-F0BE-4B92-EA18-7A7859055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indent="0">
              <a:buNone/>
            </a:pP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Nechtělo se mi ani spát, ani vstávat.</a:t>
            </a:r>
          </a:p>
          <a:p>
            <a:pPr marL="0" indent="0">
              <a:buNone/>
            </a:pPr>
            <a:r>
              <a:rPr lang="cs-CZ" i="1" dirty="0"/>
              <a:t>Tohle pivo je dobré ani sladké ani kyselé.</a:t>
            </a:r>
          </a:p>
          <a:p>
            <a:pPr marL="0" indent="0">
              <a:buNone/>
            </a:pPr>
            <a:r>
              <a:rPr lang="cs-CZ" i="1" dirty="0"/>
              <a:t>Nemám ráda sladké ani kyselé pivo.</a:t>
            </a:r>
          </a:p>
          <a:p>
            <a:pPr marL="0" indent="0">
              <a:buNone/>
            </a:pPr>
            <a:r>
              <a:rPr lang="cs-CZ" i="1" dirty="0"/>
              <a:t>Nemám ráda ani sladké ani kyselé pivo.</a:t>
            </a:r>
          </a:p>
          <a:p>
            <a:pPr marL="0" indent="0">
              <a:buNone/>
            </a:pPr>
            <a:r>
              <a:rPr lang="cs-CZ" i="1" dirty="0"/>
              <a:t>Nechce se mi ani pracovat ani psát disertaci ani se učit na zkoušku.</a:t>
            </a:r>
          </a:p>
          <a:p>
            <a:pPr marL="0" indent="0">
              <a:buNone/>
            </a:pPr>
            <a:r>
              <a:rPr lang="cs-CZ" i="1" dirty="0"/>
              <a:t>Nechce se mi pracovat ani psát disertaci ani se učit na zkoušku.</a:t>
            </a:r>
          </a:p>
          <a:p>
            <a:pPr marL="0" indent="0">
              <a:buNone/>
            </a:pPr>
            <a:r>
              <a:rPr lang="cs-CZ" i="1" dirty="0"/>
              <a:t>Polévka nebyla horká ani teplá! </a:t>
            </a:r>
          </a:p>
          <a:p>
            <a:pPr marL="0" indent="0">
              <a:buNone/>
            </a:pPr>
            <a:r>
              <a:rPr lang="cs-CZ" i="1" dirty="0"/>
              <a:t>Přišel včas ani brzo ani pozdě.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911756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02EF7-1F73-F1B9-7D36-F876DB18C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811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cvičení: </a:t>
            </a:r>
            <a:r>
              <a:rPr lang="cs-CZ" b="1" i="1" dirty="0"/>
              <a:t>ani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60761-F0BE-4B92-EA18-7A7859055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indent="0">
              <a:buNone/>
            </a:pPr>
            <a:r>
              <a:rPr lang="cs-CZ" i="1" dirty="0"/>
              <a:t>Nechtělo se mi ani spát, ani vstávat.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Tohle pivo je dobré ani sladké ani kyselé.</a:t>
            </a:r>
          </a:p>
          <a:p>
            <a:pPr marL="0" indent="0">
              <a:buNone/>
            </a:pPr>
            <a:r>
              <a:rPr lang="cs-CZ" i="1" dirty="0"/>
              <a:t>Nemám ráda sladké ani kyselé pivo.</a:t>
            </a:r>
          </a:p>
          <a:p>
            <a:pPr marL="0" indent="0">
              <a:buNone/>
            </a:pPr>
            <a:r>
              <a:rPr lang="cs-CZ" i="1" dirty="0"/>
              <a:t>Nemám ráda ani sladké ani kyselé pivo.</a:t>
            </a:r>
          </a:p>
          <a:p>
            <a:pPr marL="0" indent="0">
              <a:buNone/>
            </a:pPr>
            <a:r>
              <a:rPr lang="cs-CZ" i="1" dirty="0"/>
              <a:t>Nechce se mi ani pracovat ani psát disertaci ani se učit na zkoušku.</a:t>
            </a:r>
          </a:p>
          <a:p>
            <a:pPr marL="0" indent="0">
              <a:buNone/>
            </a:pPr>
            <a:r>
              <a:rPr lang="cs-CZ" i="1" dirty="0"/>
              <a:t>Nechce se mi pracovat ani psát disertaci ani se učit na zkoušku.</a:t>
            </a:r>
          </a:p>
          <a:p>
            <a:pPr marL="0" indent="0">
              <a:buNone/>
            </a:pPr>
            <a:r>
              <a:rPr lang="cs-CZ" i="1" dirty="0"/>
              <a:t>Polévka nebyla horká ani teplá! </a:t>
            </a:r>
          </a:p>
          <a:p>
            <a:pPr marL="0" indent="0">
              <a:buNone/>
            </a:pPr>
            <a:r>
              <a:rPr lang="cs-CZ" i="1" dirty="0"/>
              <a:t>Přišel včas ani brzo ani pozdě.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916754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02EF7-1F73-F1B9-7D36-F876DB18C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811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cvičení: </a:t>
            </a:r>
            <a:r>
              <a:rPr lang="cs-CZ" b="1" i="1" dirty="0"/>
              <a:t>ani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60761-F0BE-4B92-EA18-7A7859055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indent="0">
              <a:buNone/>
            </a:pPr>
            <a:r>
              <a:rPr lang="cs-CZ" i="1" dirty="0"/>
              <a:t>Nechtělo se mi ani spát, ani vstávat.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Tohle pivo je dobré, ani sladké, ani kyselé.</a:t>
            </a:r>
          </a:p>
          <a:p>
            <a:pPr marL="0" indent="0">
              <a:buNone/>
            </a:pPr>
            <a:r>
              <a:rPr lang="cs-CZ" i="1" dirty="0"/>
              <a:t>Nemám ráda sladké ani kyselé pivo.</a:t>
            </a:r>
          </a:p>
          <a:p>
            <a:pPr marL="0" indent="0">
              <a:buNone/>
            </a:pPr>
            <a:r>
              <a:rPr lang="cs-CZ" i="1" dirty="0"/>
              <a:t>Nemám ráda ani sladké ani kyselé pivo.</a:t>
            </a:r>
          </a:p>
          <a:p>
            <a:pPr marL="0" indent="0">
              <a:buNone/>
            </a:pPr>
            <a:r>
              <a:rPr lang="cs-CZ" i="1" dirty="0"/>
              <a:t>Nechce se mi ani pracovat ani psát disertaci ani se učit na zkoušku.</a:t>
            </a:r>
          </a:p>
          <a:p>
            <a:pPr marL="0" indent="0">
              <a:buNone/>
            </a:pPr>
            <a:r>
              <a:rPr lang="cs-CZ" i="1" dirty="0"/>
              <a:t>Nechce se mi pracovat ani psát disertaci ani se učit na zkoušku.</a:t>
            </a:r>
          </a:p>
          <a:p>
            <a:pPr marL="0" indent="0">
              <a:buNone/>
            </a:pPr>
            <a:r>
              <a:rPr lang="cs-CZ" i="1" dirty="0"/>
              <a:t>Polévka nebyla horká ani teplá! </a:t>
            </a:r>
          </a:p>
          <a:p>
            <a:pPr marL="0" indent="0">
              <a:buNone/>
            </a:pPr>
            <a:r>
              <a:rPr lang="cs-CZ" i="1" dirty="0"/>
              <a:t>Přišel včas ani brzo ani pozdě.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204760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02EF7-1F73-F1B9-7D36-F876DB18C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811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cvičení: </a:t>
            </a:r>
            <a:r>
              <a:rPr lang="cs-CZ" b="1" i="1" dirty="0"/>
              <a:t>ani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60761-F0BE-4B92-EA18-7A7859055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indent="0">
              <a:buNone/>
            </a:pPr>
            <a:r>
              <a:rPr lang="cs-CZ" i="1" dirty="0"/>
              <a:t>Nechtělo se mi ani spát, ani vstávat.</a:t>
            </a:r>
          </a:p>
          <a:p>
            <a:pPr marL="0" indent="0">
              <a:buNone/>
            </a:pPr>
            <a:r>
              <a:rPr lang="cs-CZ" i="1" dirty="0"/>
              <a:t>Tohle pivo je dobré, ani sladké, ani kyselé.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Nemám ráda sladké ani kyselé pivo.</a:t>
            </a:r>
          </a:p>
          <a:p>
            <a:pPr marL="0" indent="0">
              <a:buNone/>
            </a:pPr>
            <a:r>
              <a:rPr lang="cs-CZ" i="1" dirty="0"/>
              <a:t>Nemám ráda ani sladké ani kyselé pivo.</a:t>
            </a:r>
          </a:p>
          <a:p>
            <a:pPr marL="0" indent="0">
              <a:buNone/>
            </a:pPr>
            <a:r>
              <a:rPr lang="cs-CZ" i="1" dirty="0"/>
              <a:t>Nechce se mi ani pracovat ani psát disertaci ani se učit na zkoušku.</a:t>
            </a:r>
          </a:p>
          <a:p>
            <a:pPr marL="0" indent="0">
              <a:buNone/>
            </a:pPr>
            <a:r>
              <a:rPr lang="cs-CZ" i="1" dirty="0"/>
              <a:t>Nechce se mi pracovat ani psát disertaci ani se učit na zkoušku.</a:t>
            </a:r>
          </a:p>
          <a:p>
            <a:pPr marL="0" indent="0">
              <a:buNone/>
            </a:pPr>
            <a:r>
              <a:rPr lang="cs-CZ" i="1" dirty="0"/>
              <a:t>Polévka nebyla horká ani teplá! </a:t>
            </a:r>
          </a:p>
          <a:p>
            <a:pPr marL="0" indent="0">
              <a:buNone/>
            </a:pPr>
            <a:r>
              <a:rPr lang="cs-CZ" i="1" dirty="0"/>
              <a:t>Přišel včas ani brzo ani pozdě.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9040370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02EF7-1F73-F1B9-7D36-F876DB18C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811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cvičení: </a:t>
            </a:r>
            <a:r>
              <a:rPr lang="cs-CZ" b="1" i="1" dirty="0"/>
              <a:t>ani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60761-F0BE-4B92-EA18-7A7859055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indent="0">
              <a:buNone/>
            </a:pPr>
            <a:r>
              <a:rPr lang="cs-CZ" i="1" dirty="0"/>
              <a:t>Nechtělo se mi ani spát, ani vstávat.</a:t>
            </a:r>
          </a:p>
          <a:p>
            <a:pPr marL="0" indent="0">
              <a:buNone/>
            </a:pPr>
            <a:r>
              <a:rPr lang="cs-CZ" i="1" dirty="0"/>
              <a:t>Tohle pivo je dobré, ani sladké, ani kyselé.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Nemám ráda sladké ani kyselé pivo.</a:t>
            </a:r>
          </a:p>
          <a:p>
            <a:pPr marL="0" indent="0">
              <a:buNone/>
            </a:pPr>
            <a:r>
              <a:rPr lang="cs-CZ" i="1" dirty="0"/>
              <a:t>Nemám ráda ani sladké ani kyselé pivo.</a:t>
            </a:r>
          </a:p>
          <a:p>
            <a:pPr marL="0" indent="0">
              <a:buNone/>
            </a:pPr>
            <a:r>
              <a:rPr lang="cs-CZ" i="1" dirty="0"/>
              <a:t>Nechce se mi ani pracovat ani psát disertaci ani se učit na zkoušku.</a:t>
            </a:r>
          </a:p>
          <a:p>
            <a:pPr marL="0" indent="0">
              <a:buNone/>
            </a:pPr>
            <a:r>
              <a:rPr lang="cs-CZ" i="1" dirty="0"/>
              <a:t>Nechce se mi pracovat ani psát disertaci ani se učit na zkoušku.</a:t>
            </a:r>
          </a:p>
          <a:p>
            <a:pPr marL="0" indent="0">
              <a:buNone/>
            </a:pPr>
            <a:r>
              <a:rPr lang="cs-CZ" i="1" dirty="0"/>
              <a:t>Polévka nebyla horká ani teplá! </a:t>
            </a:r>
          </a:p>
          <a:p>
            <a:pPr marL="0" indent="0">
              <a:buNone/>
            </a:pPr>
            <a:r>
              <a:rPr lang="cs-CZ" i="1" dirty="0"/>
              <a:t>Přišel včas ani brzo ani pozdě.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14982991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02EF7-1F73-F1B9-7D36-F876DB18C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811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cvičení: </a:t>
            </a:r>
            <a:r>
              <a:rPr lang="cs-CZ" b="1" i="1" dirty="0"/>
              <a:t>ani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60761-F0BE-4B92-EA18-7A7859055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indent="0">
              <a:buNone/>
            </a:pPr>
            <a:r>
              <a:rPr lang="cs-CZ" i="1" dirty="0"/>
              <a:t>Nechtělo se mi ani spát, ani vstávat.</a:t>
            </a:r>
          </a:p>
          <a:p>
            <a:pPr marL="0" indent="0">
              <a:buNone/>
            </a:pPr>
            <a:r>
              <a:rPr lang="cs-CZ" i="1" dirty="0"/>
              <a:t>Tohle pivo je dobré, ani sladké, ani kyselé.</a:t>
            </a:r>
          </a:p>
          <a:p>
            <a:pPr marL="0" indent="0">
              <a:buNone/>
            </a:pPr>
            <a:r>
              <a:rPr lang="cs-CZ" i="1" dirty="0"/>
              <a:t>Nemám ráda sladké ani kyselé pivo.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Nemám ráda ani sladké ani kyselé pivo.</a:t>
            </a:r>
          </a:p>
          <a:p>
            <a:pPr marL="0" indent="0">
              <a:buNone/>
            </a:pPr>
            <a:r>
              <a:rPr lang="cs-CZ" i="1" dirty="0"/>
              <a:t>Nechce se mi ani pracovat ani psát disertaci ani se učit na zkoušku.</a:t>
            </a:r>
          </a:p>
          <a:p>
            <a:pPr marL="0" indent="0">
              <a:buNone/>
            </a:pPr>
            <a:r>
              <a:rPr lang="cs-CZ" i="1" dirty="0"/>
              <a:t>Nechce se mi pracovat ani psát disertaci ani se učit na zkoušku.</a:t>
            </a:r>
          </a:p>
          <a:p>
            <a:pPr marL="0" indent="0">
              <a:buNone/>
            </a:pPr>
            <a:r>
              <a:rPr lang="cs-CZ" i="1" dirty="0"/>
              <a:t>Polévka nebyla horká ani teplá! </a:t>
            </a:r>
          </a:p>
          <a:p>
            <a:pPr marL="0" indent="0">
              <a:buNone/>
            </a:pPr>
            <a:r>
              <a:rPr lang="cs-CZ" i="1" dirty="0"/>
              <a:t>Přišel včas ani brzo ani pozdě.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59643455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02EF7-1F73-F1B9-7D36-F876DB18C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811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cvičení: </a:t>
            </a:r>
            <a:r>
              <a:rPr lang="cs-CZ" b="1" i="1" dirty="0"/>
              <a:t>ani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60761-F0BE-4B92-EA18-7A7859055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indent="0">
              <a:buNone/>
            </a:pPr>
            <a:r>
              <a:rPr lang="cs-CZ" i="1" dirty="0"/>
              <a:t>Nechtělo se mi ani spát, ani vstávat.</a:t>
            </a:r>
          </a:p>
          <a:p>
            <a:pPr marL="0" indent="0">
              <a:buNone/>
            </a:pPr>
            <a:r>
              <a:rPr lang="cs-CZ" i="1" dirty="0"/>
              <a:t>Tohle pivo je dobré, ani sladké, ani kyselé.</a:t>
            </a:r>
          </a:p>
          <a:p>
            <a:pPr marL="0" indent="0">
              <a:buNone/>
            </a:pPr>
            <a:r>
              <a:rPr lang="cs-CZ" i="1" dirty="0"/>
              <a:t>Nemám ráda sladké ani kyselé pivo.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Nemám ráda ani sladké, ani kyselé pivo.</a:t>
            </a:r>
          </a:p>
          <a:p>
            <a:pPr marL="0" indent="0">
              <a:buNone/>
            </a:pPr>
            <a:r>
              <a:rPr lang="cs-CZ" i="1" dirty="0"/>
              <a:t>Nechce se mi ani pracovat ani psát disertaci ani se učit na zkoušku.</a:t>
            </a:r>
          </a:p>
          <a:p>
            <a:pPr marL="0" indent="0">
              <a:buNone/>
            </a:pPr>
            <a:r>
              <a:rPr lang="cs-CZ" i="1" dirty="0"/>
              <a:t>Nechce se mi pracovat ani psát disertaci ani se učit na zkoušku.</a:t>
            </a:r>
          </a:p>
          <a:p>
            <a:pPr marL="0" indent="0">
              <a:buNone/>
            </a:pPr>
            <a:r>
              <a:rPr lang="cs-CZ" i="1" dirty="0"/>
              <a:t>Polévka nebyla horká ani teplá! </a:t>
            </a:r>
          </a:p>
          <a:p>
            <a:pPr marL="0" indent="0">
              <a:buNone/>
            </a:pPr>
            <a:r>
              <a:rPr lang="cs-CZ" i="1" dirty="0"/>
              <a:t>Přišel včas ani brzo ani pozdě.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3240218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02EF7-1F73-F1B9-7D36-F876DB18C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811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cvičení: </a:t>
            </a:r>
            <a:r>
              <a:rPr lang="cs-CZ" b="1" i="1" dirty="0"/>
              <a:t>ani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60761-F0BE-4B92-EA18-7A7859055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indent="0">
              <a:buNone/>
            </a:pPr>
            <a:r>
              <a:rPr lang="cs-CZ" i="1" dirty="0"/>
              <a:t>Nechtělo se mi ani spát, ani vstávat.</a:t>
            </a:r>
          </a:p>
          <a:p>
            <a:pPr marL="0" indent="0">
              <a:buNone/>
            </a:pPr>
            <a:r>
              <a:rPr lang="cs-CZ" i="1" dirty="0"/>
              <a:t>Tohle pivo je dobré, ani sladké, ani kyselé.</a:t>
            </a:r>
          </a:p>
          <a:p>
            <a:pPr marL="0" indent="0">
              <a:buNone/>
            </a:pPr>
            <a:r>
              <a:rPr lang="cs-CZ" i="1" dirty="0"/>
              <a:t>Nemám ráda sladké ani kyselé pivo.</a:t>
            </a:r>
          </a:p>
          <a:p>
            <a:pPr marL="0" indent="0">
              <a:buNone/>
            </a:pPr>
            <a:r>
              <a:rPr lang="cs-CZ" i="1" dirty="0"/>
              <a:t>Nemám ráda ani sladké, ani kyselé pivo.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Nechce se mi ani pracovat ani psát disertaci ani se učit na zkoušku.</a:t>
            </a:r>
          </a:p>
          <a:p>
            <a:pPr marL="0" indent="0">
              <a:buNone/>
            </a:pPr>
            <a:r>
              <a:rPr lang="cs-CZ" i="1" dirty="0"/>
              <a:t>Nechce se mi pracovat ani psát disertaci ani se učit na zkoušku.</a:t>
            </a:r>
          </a:p>
          <a:p>
            <a:pPr marL="0" indent="0">
              <a:buNone/>
            </a:pPr>
            <a:r>
              <a:rPr lang="cs-CZ" i="1" dirty="0"/>
              <a:t>Polévka nebyla horká ani teplá! </a:t>
            </a:r>
          </a:p>
          <a:p>
            <a:pPr marL="0" indent="0">
              <a:buNone/>
            </a:pPr>
            <a:r>
              <a:rPr lang="cs-CZ" i="1" dirty="0"/>
              <a:t>Přišel včas ani brzo ani pozdě.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197596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02EF7-1F73-F1B9-7D36-F876DB18C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811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cvičení: </a:t>
            </a:r>
            <a:r>
              <a:rPr lang="cs-CZ" b="1" i="1" dirty="0"/>
              <a:t>ani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60761-F0BE-4B92-EA18-7A7859055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indent="0">
              <a:buNone/>
            </a:pPr>
            <a:r>
              <a:rPr lang="cs-CZ" i="1" dirty="0"/>
              <a:t>Nechtělo se mi ani spát, ani vstávat.</a:t>
            </a:r>
          </a:p>
          <a:p>
            <a:pPr marL="0" indent="0">
              <a:buNone/>
            </a:pPr>
            <a:r>
              <a:rPr lang="cs-CZ" i="1" dirty="0"/>
              <a:t>Tohle pivo je dobré, ani sladké, ani kyselé.</a:t>
            </a:r>
          </a:p>
          <a:p>
            <a:pPr marL="0" indent="0">
              <a:buNone/>
            </a:pPr>
            <a:r>
              <a:rPr lang="cs-CZ" i="1" dirty="0"/>
              <a:t>Nemám ráda sladké ani kyselé pivo.</a:t>
            </a:r>
          </a:p>
          <a:p>
            <a:pPr marL="0" indent="0">
              <a:buNone/>
            </a:pPr>
            <a:r>
              <a:rPr lang="cs-CZ" i="1" dirty="0"/>
              <a:t>Nemám ráda ani sladké, ani kyselé pivo.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Nechce se mi ani pracovat, ani psát disertaci, ani se učit na zkoušku.</a:t>
            </a:r>
          </a:p>
          <a:p>
            <a:pPr marL="0" indent="0">
              <a:buNone/>
            </a:pPr>
            <a:r>
              <a:rPr lang="cs-CZ" i="1" dirty="0"/>
              <a:t>Nechce se mi pracovat ani psát disertaci ani se učit na zkoušku.</a:t>
            </a:r>
          </a:p>
          <a:p>
            <a:pPr marL="0" indent="0">
              <a:buNone/>
            </a:pPr>
            <a:r>
              <a:rPr lang="cs-CZ" i="1" dirty="0"/>
              <a:t>Polévka nebyla horká ani teplá! </a:t>
            </a:r>
          </a:p>
          <a:p>
            <a:pPr marL="0" indent="0">
              <a:buNone/>
            </a:pPr>
            <a:r>
              <a:rPr lang="cs-CZ" i="1" dirty="0"/>
              <a:t>Přišel včas ani brzo ani pozdě.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11877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AF827E-A300-734C-9591-FE3DF707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syntaktické vztahy</a:t>
            </a:r>
            <a:endParaRPr lang="en-GB" b="1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210A7B-CB30-9EF3-D11E-58A09DCE2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3200" y="2166257"/>
            <a:ext cx="5638801" cy="4010706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ZMNOŽENÍ</a:t>
            </a:r>
          </a:p>
          <a:p>
            <a:pPr marL="0" indent="0">
              <a:buNone/>
            </a:pPr>
            <a:r>
              <a:rPr lang="cs-CZ" dirty="0"/>
              <a:t>= zmnožení syntaktické pozice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koordinace</a:t>
            </a:r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0704D788-09CE-0F95-6115-32F578BED459}"/>
              </a:ext>
            </a:extLst>
          </p:cNvPr>
          <p:cNvCxnSpPr>
            <a:cxnSpLocks/>
          </p:cNvCxnSpPr>
          <p:nvPr/>
        </p:nvCxnSpPr>
        <p:spPr>
          <a:xfrm flipH="1">
            <a:off x="3690257" y="1317171"/>
            <a:ext cx="2231572" cy="576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39AF2D6-C831-CEF3-F0E9-420FB8DDC591}"/>
              </a:ext>
            </a:extLst>
          </p:cNvPr>
          <p:cNvCxnSpPr>
            <a:cxnSpLocks/>
          </p:cNvCxnSpPr>
          <p:nvPr/>
        </p:nvCxnSpPr>
        <p:spPr>
          <a:xfrm>
            <a:off x="5921829" y="1317171"/>
            <a:ext cx="2253342" cy="582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9266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02EF7-1F73-F1B9-7D36-F876DB18C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811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cvičení: </a:t>
            </a:r>
            <a:r>
              <a:rPr lang="cs-CZ" b="1" i="1" dirty="0"/>
              <a:t>ani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60761-F0BE-4B92-EA18-7A7859055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indent="0">
              <a:buNone/>
            </a:pPr>
            <a:r>
              <a:rPr lang="cs-CZ" i="1" dirty="0"/>
              <a:t>Nechtělo se mi ani spát, ani vstávat.</a:t>
            </a:r>
          </a:p>
          <a:p>
            <a:pPr marL="0" indent="0">
              <a:buNone/>
            </a:pPr>
            <a:r>
              <a:rPr lang="cs-CZ" i="1" dirty="0"/>
              <a:t>Tohle pivo je dobré, ani sladké, ani kyselé.</a:t>
            </a:r>
          </a:p>
          <a:p>
            <a:pPr marL="0" indent="0">
              <a:buNone/>
            </a:pPr>
            <a:r>
              <a:rPr lang="cs-CZ" i="1" dirty="0"/>
              <a:t>Nemám ráda sladké ani kyselé pivo.</a:t>
            </a:r>
          </a:p>
          <a:p>
            <a:pPr marL="0" indent="0">
              <a:buNone/>
            </a:pPr>
            <a:r>
              <a:rPr lang="cs-CZ" i="1" dirty="0"/>
              <a:t>Nemám ráda ani sladké, ani kyselé pivo.</a:t>
            </a:r>
          </a:p>
          <a:p>
            <a:pPr marL="0" indent="0">
              <a:buNone/>
            </a:pPr>
            <a:r>
              <a:rPr lang="cs-CZ" i="1" dirty="0"/>
              <a:t>Nechce se mi ani pracovat, ani psát disertaci, ani se učit na zkoušku.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Nechce se mi pracovat ani psát disertaci ani se učit na zkoušku.</a:t>
            </a:r>
          </a:p>
          <a:p>
            <a:pPr marL="0" indent="0">
              <a:buNone/>
            </a:pPr>
            <a:r>
              <a:rPr lang="cs-CZ" i="1" dirty="0"/>
              <a:t>Polévka nebyla horká ani teplá! </a:t>
            </a:r>
          </a:p>
          <a:p>
            <a:pPr marL="0" indent="0">
              <a:buNone/>
            </a:pPr>
            <a:r>
              <a:rPr lang="cs-CZ" i="1" dirty="0"/>
              <a:t>Přišel včas ani brzo ani pozdě.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3445646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02EF7-1F73-F1B9-7D36-F876DB18C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811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cvičení: </a:t>
            </a:r>
            <a:r>
              <a:rPr lang="cs-CZ" b="1" i="1" dirty="0"/>
              <a:t>ani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60761-F0BE-4B92-EA18-7A7859055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indent="0">
              <a:buNone/>
            </a:pPr>
            <a:r>
              <a:rPr lang="cs-CZ" i="1" dirty="0"/>
              <a:t>Nechtělo se mi ani spát, ani vstávat.</a:t>
            </a:r>
          </a:p>
          <a:p>
            <a:pPr marL="0" indent="0">
              <a:buNone/>
            </a:pPr>
            <a:r>
              <a:rPr lang="cs-CZ" i="1" dirty="0"/>
              <a:t>Tohle pivo je dobré, ani sladké, ani kyselé.</a:t>
            </a:r>
          </a:p>
          <a:p>
            <a:pPr marL="0" indent="0">
              <a:buNone/>
            </a:pPr>
            <a:r>
              <a:rPr lang="cs-CZ" i="1" dirty="0"/>
              <a:t>Nemám ráda sladké ani kyselé pivo.</a:t>
            </a:r>
          </a:p>
          <a:p>
            <a:pPr marL="0" indent="0">
              <a:buNone/>
            </a:pPr>
            <a:r>
              <a:rPr lang="cs-CZ" i="1" dirty="0"/>
              <a:t>Nemám ráda ani sladké, ani kyselé pivo.</a:t>
            </a:r>
          </a:p>
          <a:p>
            <a:pPr marL="0" indent="0">
              <a:buNone/>
            </a:pPr>
            <a:r>
              <a:rPr lang="cs-CZ" i="1" dirty="0"/>
              <a:t>Nechce se mi ani pracovat, ani psát disertaci, ani se učit na zkoušku.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Nechce se mi pracovat ani psát disertaci ani se učit na zkoušku.</a:t>
            </a:r>
          </a:p>
          <a:p>
            <a:pPr marL="0" indent="0">
              <a:buNone/>
            </a:pPr>
            <a:r>
              <a:rPr lang="cs-CZ" i="1" dirty="0"/>
              <a:t>Polévka nebyla horká ani teplá! </a:t>
            </a:r>
          </a:p>
          <a:p>
            <a:pPr marL="0" indent="0">
              <a:buNone/>
            </a:pPr>
            <a:r>
              <a:rPr lang="cs-CZ" i="1" dirty="0"/>
              <a:t>Přišel včas ani brzo ani pozdě.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5920203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02EF7-1F73-F1B9-7D36-F876DB18C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811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cvičení: </a:t>
            </a:r>
            <a:r>
              <a:rPr lang="cs-CZ" b="1" i="1" dirty="0"/>
              <a:t>ani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60761-F0BE-4B92-EA18-7A7859055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indent="0">
              <a:buNone/>
            </a:pPr>
            <a:r>
              <a:rPr lang="cs-CZ" i="1" dirty="0"/>
              <a:t>Nechtělo se mi ani spát, ani vstávat.</a:t>
            </a:r>
          </a:p>
          <a:p>
            <a:pPr marL="0" indent="0">
              <a:buNone/>
            </a:pPr>
            <a:r>
              <a:rPr lang="cs-CZ" i="1" dirty="0"/>
              <a:t>Tohle pivo je dobré, ani sladké, ani kyselé.</a:t>
            </a:r>
          </a:p>
          <a:p>
            <a:pPr marL="0" indent="0">
              <a:buNone/>
            </a:pPr>
            <a:r>
              <a:rPr lang="cs-CZ" i="1" dirty="0"/>
              <a:t>Nemám ráda sladké ani kyselé pivo.</a:t>
            </a:r>
          </a:p>
          <a:p>
            <a:pPr marL="0" indent="0">
              <a:buNone/>
            </a:pPr>
            <a:r>
              <a:rPr lang="cs-CZ" i="1" dirty="0"/>
              <a:t>Nemám ráda ani sladké, ani kyselé pivo.</a:t>
            </a:r>
          </a:p>
          <a:p>
            <a:pPr marL="0" indent="0">
              <a:buNone/>
            </a:pPr>
            <a:r>
              <a:rPr lang="cs-CZ" i="1" dirty="0"/>
              <a:t>Nechce se mi ani pracovat, ani psát disertaci, ani se učit na zkoušku.</a:t>
            </a:r>
          </a:p>
          <a:p>
            <a:pPr marL="0" indent="0">
              <a:buNone/>
            </a:pPr>
            <a:r>
              <a:rPr lang="cs-CZ" i="1" dirty="0"/>
              <a:t>Nechce se mi pracovat ani psát disertaci ani se učit na zkoušku.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Polévka nebyla horká ani teplá! </a:t>
            </a:r>
          </a:p>
          <a:p>
            <a:pPr marL="0" indent="0">
              <a:buNone/>
            </a:pPr>
            <a:r>
              <a:rPr lang="cs-CZ" i="1" dirty="0"/>
              <a:t>Přišel včas ani brzo ani pozdě.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66290998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02EF7-1F73-F1B9-7D36-F876DB18C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811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cvičení: </a:t>
            </a:r>
            <a:r>
              <a:rPr lang="cs-CZ" b="1" i="1" dirty="0"/>
              <a:t>ani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60761-F0BE-4B92-EA18-7A7859055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indent="0">
              <a:buNone/>
            </a:pPr>
            <a:r>
              <a:rPr lang="cs-CZ" i="1" dirty="0"/>
              <a:t>Nechtělo se mi ani spát, ani vstávat.</a:t>
            </a:r>
          </a:p>
          <a:p>
            <a:pPr marL="0" indent="0">
              <a:buNone/>
            </a:pPr>
            <a:r>
              <a:rPr lang="cs-CZ" i="1" dirty="0"/>
              <a:t>Tohle pivo je dobré, ani sladké, ani kyselé.</a:t>
            </a:r>
          </a:p>
          <a:p>
            <a:pPr marL="0" indent="0">
              <a:buNone/>
            </a:pPr>
            <a:r>
              <a:rPr lang="cs-CZ" i="1" dirty="0"/>
              <a:t>Nemám ráda sladké ani kyselé pivo.</a:t>
            </a:r>
          </a:p>
          <a:p>
            <a:pPr marL="0" indent="0">
              <a:buNone/>
            </a:pPr>
            <a:r>
              <a:rPr lang="cs-CZ" i="1" dirty="0"/>
              <a:t>Nemám ráda ani sladké, ani kyselé pivo.</a:t>
            </a:r>
          </a:p>
          <a:p>
            <a:pPr marL="0" indent="0">
              <a:buNone/>
            </a:pPr>
            <a:r>
              <a:rPr lang="cs-CZ" i="1" dirty="0"/>
              <a:t>Nechce se mi ani pracovat, ani psát disertaci, ani se učit na zkoušku.</a:t>
            </a:r>
          </a:p>
          <a:p>
            <a:pPr marL="0" indent="0">
              <a:buNone/>
            </a:pPr>
            <a:r>
              <a:rPr lang="cs-CZ" i="1" dirty="0"/>
              <a:t>Nechce se mi pracovat ani psát disertaci ani se učit na zkoušku.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Polévka nebyla horká, ani teplá! </a:t>
            </a:r>
          </a:p>
          <a:p>
            <a:pPr marL="0" indent="0">
              <a:buNone/>
            </a:pPr>
            <a:r>
              <a:rPr lang="cs-CZ" i="1" dirty="0"/>
              <a:t>Přišel včas ani brzo ani pozdě.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16760434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02EF7-1F73-F1B9-7D36-F876DB18C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811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cvičení: </a:t>
            </a:r>
            <a:r>
              <a:rPr lang="cs-CZ" b="1" i="1" dirty="0"/>
              <a:t>ani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60761-F0BE-4B92-EA18-7A7859055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indent="0">
              <a:buNone/>
            </a:pPr>
            <a:r>
              <a:rPr lang="cs-CZ" i="1" dirty="0"/>
              <a:t>Nechtělo se mi ani spát, ani vstávat.</a:t>
            </a:r>
          </a:p>
          <a:p>
            <a:pPr marL="0" indent="0">
              <a:buNone/>
            </a:pPr>
            <a:r>
              <a:rPr lang="cs-CZ" i="1" dirty="0"/>
              <a:t>Tohle pivo je dobré, ani sladké, ani kyselé.</a:t>
            </a:r>
          </a:p>
          <a:p>
            <a:pPr marL="0" indent="0">
              <a:buNone/>
            </a:pPr>
            <a:r>
              <a:rPr lang="cs-CZ" i="1" dirty="0"/>
              <a:t>Nemám ráda sladké ani kyselé pivo.</a:t>
            </a:r>
          </a:p>
          <a:p>
            <a:pPr marL="0" indent="0">
              <a:buNone/>
            </a:pPr>
            <a:r>
              <a:rPr lang="cs-CZ" i="1" dirty="0"/>
              <a:t>Nemám ráda ani sladké, ani kyselé pivo.</a:t>
            </a:r>
          </a:p>
          <a:p>
            <a:pPr marL="0" indent="0">
              <a:buNone/>
            </a:pPr>
            <a:r>
              <a:rPr lang="cs-CZ" i="1" dirty="0"/>
              <a:t>Nechce se mi ani pracovat, ani psát disertaci, ani se učit na zkoušku.</a:t>
            </a:r>
          </a:p>
          <a:p>
            <a:pPr marL="0" indent="0">
              <a:buNone/>
            </a:pPr>
            <a:r>
              <a:rPr lang="cs-CZ" i="1" dirty="0"/>
              <a:t>Nechce se mi pracovat ani psát disertaci ani se učit na zkoušku.</a:t>
            </a:r>
          </a:p>
          <a:p>
            <a:pPr marL="0" indent="0">
              <a:buNone/>
            </a:pPr>
            <a:r>
              <a:rPr lang="cs-CZ" i="1" dirty="0"/>
              <a:t>Polévka nebyla horká, ani teplá! 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Přišel včas ani brzo ani pozdě.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09676364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02EF7-1F73-F1B9-7D36-F876DB18C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811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cvičení: </a:t>
            </a:r>
            <a:r>
              <a:rPr lang="cs-CZ" b="1" i="1" dirty="0"/>
              <a:t>ani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60761-F0BE-4B92-EA18-7A7859055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indent="0">
              <a:buNone/>
            </a:pPr>
            <a:r>
              <a:rPr lang="cs-CZ" i="1" dirty="0"/>
              <a:t>Nechtělo se mi ani spát, ani vstávat.</a:t>
            </a:r>
          </a:p>
          <a:p>
            <a:pPr marL="0" indent="0">
              <a:buNone/>
            </a:pPr>
            <a:r>
              <a:rPr lang="cs-CZ" i="1" dirty="0"/>
              <a:t>Tohle pivo je dobré, ani sladké, ani kyselé.</a:t>
            </a:r>
          </a:p>
          <a:p>
            <a:pPr marL="0" indent="0">
              <a:buNone/>
            </a:pPr>
            <a:r>
              <a:rPr lang="cs-CZ" i="1" dirty="0"/>
              <a:t>Nemám ráda sladké ani kyselé pivo.</a:t>
            </a:r>
          </a:p>
          <a:p>
            <a:pPr marL="0" indent="0">
              <a:buNone/>
            </a:pPr>
            <a:r>
              <a:rPr lang="cs-CZ" i="1" dirty="0"/>
              <a:t>Nemám ráda ani sladké, ani kyselé pivo.</a:t>
            </a:r>
          </a:p>
          <a:p>
            <a:pPr marL="0" indent="0">
              <a:buNone/>
            </a:pPr>
            <a:r>
              <a:rPr lang="cs-CZ" i="1" dirty="0"/>
              <a:t>Nechce se mi ani pracovat, ani psát disertaci, ani se učit na zkoušku.</a:t>
            </a:r>
          </a:p>
          <a:p>
            <a:pPr marL="0" indent="0">
              <a:buNone/>
            </a:pPr>
            <a:r>
              <a:rPr lang="cs-CZ" i="1" dirty="0"/>
              <a:t>Nechce se mi pracovat ani psát disertaci ani se učit na zkoušku.</a:t>
            </a:r>
          </a:p>
          <a:p>
            <a:pPr marL="0" indent="0">
              <a:buNone/>
            </a:pPr>
            <a:r>
              <a:rPr lang="cs-CZ" i="1" dirty="0"/>
              <a:t>Polévka nebyla horká, ani teplá! 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Přišel včas, ani brzo, ani pozdě.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52972725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AF827E-A300-734C-9591-FE3DF707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syntaktické vztahy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DBEC1F-5EC3-2D85-CD2D-2E536965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0457" y="2166257"/>
            <a:ext cx="4332514" cy="4010706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ZÁVISLOST</a:t>
            </a:r>
          </a:p>
          <a:p>
            <a:pPr marL="0" indent="0">
              <a:buNone/>
            </a:pPr>
            <a:r>
              <a:rPr lang="cs-CZ" dirty="0"/>
              <a:t>= vztah syntaktické závislosti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dominance</a:t>
            </a:r>
            <a:r>
              <a:rPr lang="cs-CZ" dirty="0"/>
              <a:t> = subordinace                 		 = determinace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210A7B-CB30-9EF3-D11E-58A09DCE2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3200" y="2166257"/>
            <a:ext cx="5638801" cy="4010706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ZMNOŽENÍ</a:t>
            </a:r>
          </a:p>
          <a:p>
            <a:pPr marL="0" indent="0">
              <a:buNone/>
            </a:pPr>
            <a:r>
              <a:rPr lang="cs-CZ" dirty="0"/>
              <a:t>= zmnožení syntaktické pozice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koordinace</a:t>
            </a:r>
          </a:p>
          <a:p>
            <a:r>
              <a:rPr lang="cs-CZ" b="1" dirty="0" err="1"/>
              <a:t>adordinace</a:t>
            </a:r>
            <a:r>
              <a:rPr lang="cs-CZ" dirty="0"/>
              <a:t> (apozice)</a:t>
            </a:r>
            <a:endParaRPr lang="en-GB" b="1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0704D788-09CE-0F95-6115-32F578BED459}"/>
              </a:ext>
            </a:extLst>
          </p:cNvPr>
          <p:cNvCxnSpPr>
            <a:cxnSpLocks/>
          </p:cNvCxnSpPr>
          <p:nvPr/>
        </p:nvCxnSpPr>
        <p:spPr>
          <a:xfrm flipH="1">
            <a:off x="3690257" y="1317171"/>
            <a:ext cx="2231572" cy="576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39AF2D6-C831-CEF3-F0E9-420FB8DDC591}"/>
              </a:ext>
            </a:extLst>
          </p:cNvPr>
          <p:cNvCxnSpPr>
            <a:cxnSpLocks/>
          </p:cNvCxnSpPr>
          <p:nvPr/>
        </p:nvCxnSpPr>
        <p:spPr>
          <a:xfrm>
            <a:off x="5921829" y="1317171"/>
            <a:ext cx="2253342" cy="582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77991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3CA8A8-37AB-6CC6-3F10-B9BAC36F4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závislost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5EA88E-501A-FC3A-CA6D-C9841FDC3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vztah mezi členy na různých úrovních </a:t>
            </a:r>
          </a:p>
          <a:p>
            <a:pPr marL="0" indent="0">
              <a:buNone/>
            </a:pPr>
            <a:r>
              <a:rPr lang="cs-CZ" dirty="0"/>
              <a:t>	= </a:t>
            </a:r>
            <a:r>
              <a:rPr lang="cs-CZ" b="1" dirty="0"/>
              <a:t>dominance </a:t>
            </a:r>
            <a:r>
              <a:rPr lang="cs-CZ" dirty="0"/>
              <a:t>(= subordinace = determinace)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formálně signalizováno </a:t>
            </a:r>
            <a:r>
              <a:rPr lang="cs-CZ" b="1" dirty="0"/>
              <a:t>hypotaxí</a:t>
            </a:r>
            <a:r>
              <a:rPr lang="cs-CZ" dirty="0"/>
              <a:t> = mluvnickou závislostí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u VČ vzniká syntagma (skladební dvojice)</a:t>
            </a:r>
          </a:p>
          <a:p>
            <a:r>
              <a:rPr lang="cs-CZ" dirty="0"/>
              <a:t>u vět vzniká hypotaktické souvětí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0072544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EC4CA-E163-E82D-D81F-2544376D6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závislost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FCC5F7-14D9-8919-4440-A3A764EEE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733314" cy="4869089"/>
          </a:xfrm>
        </p:spPr>
        <p:txBody>
          <a:bodyPr>
            <a:normAutofit/>
          </a:bodyPr>
          <a:lstStyle/>
          <a:p>
            <a:r>
              <a:rPr lang="cs-CZ" b="1" dirty="0"/>
              <a:t>rozvíjející výraz</a:t>
            </a:r>
          </a:p>
          <a:p>
            <a:pPr lvl="1"/>
            <a:r>
              <a:rPr lang="cs-CZ" dirty="0"/>
              <a:t>mluvnicky podřízený = dominovaný</a:t>
            </a:r>
            <a:endParaRPr lang="cs-CZ" b="1" dirty="0"/>
          </a:p>
          <a:p>
            <a:endParaRPr lang="cs-CZ" b="1" dirty="0"/>
          </a:p>
          <a:p>
            <a:r>
              <a:rPr lang="cs-CZ" b="1" dirty="0"/>
              <a:t>rozvíjený výraz</a:t>
            </a:r>
          </a:p>
          <a:p>
            <a:pPr lvl="1"/>
            <a:r>
              <a:rPr lang="cs-CZ" dirty="0"/>
              <a:t>mluvnicky nadřazený = dominující</a:t>
            </a:r>
          </a:p>
          <a:p>
            <a:pPr lvl="1"/>
            <a:endParaRPr lang="cs-CZ" dirty="0"/>
          </a:p>
          <a:p>
            <a:r>
              <a:rPr lang="cs-CZ" i="1" dirty="0"/>
              <a:t>Můj nejoblíbenější spolužák velmi dobře rozumí anglické fotbalové lize.</a:t>
            </a:r>
          </a:p>
          <a:p>
            <a:pPr lvl="1"/>
            <a:r>
              <a:rPr lang="cs-CZ" i="1" dirty="0"/>
              <a:t>lize </a:t>
            </a:r>
            <a:r>
              <a:rPr lang="cs-CZ" dirty="0"/>
              <a:t>= rozvíjející (podřízený) vzhledem k </a:t>
            </a:r>
            <a:r>
              <a:rPr lang="cs-CZ" i="1" dirty="0"/>
              <a:t>rozumí</a:t>
            </a:r>
            <a:endParaRPr lang="cs-CZ" dirty="0"/>
          </a:p>
          <a:p>
            <a:pPr lvl="1"/>
            <a:r>
              <a:rPr lang="cs-CZ" i="1" dirty="0"/>
              <a:t>anglické </a:t>
            </a:r>
            <a:r>
              <a:rPr lang="cs-CZ" dirty="0"/>
              <a:t>a </a:t>
            </a:r>
            <a:r>
              <a:rPr lang="cs-CZ" i="1" dirty="0"/>
              <a:t>fotbalové</a:t>
            </a:r>
            <a:r>
              <a:rPr lang="cs-CZ" dirty="0"/>
              <a:t> = rozvíjející (podřízené) vzhledem k </a:t>
            </a:r>
            <a:r>
              <a:rPr lang="cs-CZ" i="1" dirty="0"/>
              <a:t>lize</a:t>
            </a:r>
            <a:endParaRPr lang="cs-CZ" dirty="0"/>
          </a:p>
          <a:p>
            <a:pPr lvl="1"/>
            <a:r>
              <a:rPr lang="cs-CZ" i="1" dirty="0"/>
              <a:t>rozumí </a:t>
            </a:r>
            <a:r>
              <a:rPr lang="cs-CZ" dirty="0"/>
              <a:t>= rozvíjený vůči </a:t>
            </a:r>
            <a:r>
              <a:rPr lang="cs-CZ" i="1" dirty="0"/>
              <a:t>spolužák</a:t>
            </a:r>
            <a:r>
              <a:rPr lang="cs-CZ" dirty="0"/>
              <a:t>, </a:t>
            </a:r>
            <a:r>
              <a:rPr lang="cs-CZ" i="1" dirty="0"/>
              <a:t>dobře</a:t>
            </a:r>
            <a:r>
              <a:rPr lang="cs-CZ" dirty="0"/>
              <a:t> a </a:t>
            </a:r>
            <a:r>
              <a:rPr lang="cs-CZ" i="1" dirty="0"/>
              <a:t>lize</a:t>
            </a:r>
          </a:p>
          <a:p>
            <a:pPr lvl="1"/>
            <a:r>
              <a:rPr lang="cs-CZ" i="1" dirty="0"/>
              <a:t>lize </a:t>
            </a:r>
            <a:r>
              <a:rPr lang="cs-CZ" dirty="0"/>
              <a:t>= rozvíjený (nadřazený) vzhledem k </a:t>
            </a:r>
            <a:r>
              <a:rPr lang="cs-CZ" i="1" dirty="0"/>
              <a:t>anglické</a:t>
            </a:r>
            <a:r>
              <a:rPr lang="cs-CZ" dirty="0"/>
              <a:t> a </a:t>
            </a:r>
            <a:r>
              <a:rPr lang="cs-CZ" i="1" dirty="0"/>
              <a:t>fotbalové</a:t>
            </a:r>
          </a:p>
          <a:p>
            <a:pPr lvl="1"/>
            <a:endParaRPr lang="cs-CZ" i="1" dirty="0"/>
          </a:p>
          <a:p>
            <a:pPr lvl="1"/>
            <a:endParaRPr lang="cs-CZ" i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22654CB-E6EE-D27A-D9CE-243817642F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83" t="51150" r="75876" b="27193"/>
          <a:stretch/>
        </p:blipFill>
        <p:spPr>
          <a:xfrm>
            <a:off x="6770709" y="1251399"/>
            <a:ext cx="5097169" cy="2791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74477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AF827E-A300-734C-9591-FE3DF707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závislost (dominance)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DBEC1F-5EC3-2D85-CD2D-2E536965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0457" y="2166257"/>
            <a:ext cx="4332514" cy="4010706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morfologicky vyjádřena</a:t>
            </a:r>
          </a:p>
          <a:p>
            <a:r>
              <a:rPr lang="cs-CZ" dirty="0"/>
              <a:t>kongruence = shoda</a:t>
            </a:r>
          </a:p>
          <a:p>
            <a:r>
              <a:rPr lang="cs-CZ" dirty="0"/>
              <a:t>rekce = řízenost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210A7B-CB30-9EF3-D11E-58A09DCE2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3200" y="2166257"/>
            <a:ext cx="5638801" cy="4010706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morfologicky nevyjádřena</a:t>
            </a:r>
          </a:p>
          <a:p>
            <a:r>
              <a:rPr lang="cs-CZ" dirty="0"/>
              <a:t>adjunkce = přimykání</a:t>
            </a:r>
            <a:endParaRPr lang="en-GB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0704D788-09CE-0F95-6115-32F578BED459}"/>
              </a:ext>
            </a:extLst>
          </p:cNvPr>
          <p:cNvCxnSpPr>
            <a:cxnSpLocks/>
          </p:cNvCxnSpPr>
          <p:nvPr/>
        </p:nvCxnSpPr>
        <p:spPr>
          <a:xfrm flipH="1">
            <a:off x="3690257" y="1317171"/>
            <a:ext cx="2231572" cy="576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39AF2D6-C831-CEF3-F0E9-420FB8DDC591}"/>
              </a:ext>
            </a:extLst>
          </p:cNvPr>
          <p:cNvCxnSpPr>
            <a:cxnSpLocks/>
          </p:cNvCxnSpPr>
          <p:nvPr/>
        </p:nvCxnSpPr>
        <p:spPr>
          <a:xfrm>
            <a:off x="5921829" y="1317171"/>
            <a:ext cx="2253342" cy="582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651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AF827E-A300-734C-9591-FE3DF707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syntaktické vztahy</a:t>
            </a:r>
            <a:endParaRPr lang="en-GB" b="1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210A7B-CB30-9EF3-D11E-58A09DCE2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3200" y="2166257"/>
            <a:ext cx="5638801" cy="4010706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ZMNOŽENÍ</a:t>
            </a:r>
          </a:p>
          <a:p>
            <a:pPr marL="0" indent="0">
              <a:buNone/>
            </a:pPr>
            <a:r>
              <a:rPr lang="cs-CZ" dirty="0"/>
              <a:t>= zmnožení syntaktické pozice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koordinace</a:t>
            </a:r>
          </a:p>
          <a:p>
            <a:r>
              <a:rPr lang="cs-CZ" b="1" dirty="0" err="1"/>
              <a:t>adordinace</a:t>
            </a:r>
            <a:r>
              <a:rPr lang="cs-CZ" dirty="0"/>
              <a:t> (apozice)</a:t>
            </a:r>
            <a:endParaRPr lang="en-GB" b="1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0704D788-09CE-0F95-6115-32F578BED459}"/>
              </a:ext>
            </a:extLst>
          </p:cNvPr>
          <p:cNvCxnSpPr>
            <a:cxnSpLocks/>
          </p:cNvCxnSpPr>
          <p:nvPr/>
        </p:nvCxnSpPr>
        <p:spPr>
          <a:xfrm flipH="1">
            <a:off x="3690257" y="1317171"/>
            <a:ext cx="2231572" cy="576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39AF2D6-C831-CEF3-F0E9-420FB8DDC591}"/>
              </a:ext>
            </a:extLst>
          </p:cNvPr>
          <p:cNvCxnSpPr>
            <a:cxnSpLocks/>
          </p:cNvCxnSpPr>
          <p:nvPr/>
        </p:nvCxnSpPr>
        <p:spPr>
          <a:xfrm>
            <a:off x="5921829" y="1317171"/>
            <a:ext cx="2253342" cy="582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279605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FB30E8-633E-3571-2769-F052170BF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kongruence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8C2826-0657-5B79-9A8B-941DEFFC3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rozvíjející výraz přebírá (kopíruje) od rozvíjeného některé </a:t>
            </a:r>
            <a:r>
              <a:rPr lang="cs-CZ" b="1" dirty="0"/>
              <a:t>gramatické</a:t>
            </a:r>
            <a:r>
              <a:rPr lang="cs-CZ" dirty="0"/>
              <a:t> kategorie</a:t>
            </a:r>
          </a:p>
          <a:p>
            <a:endParaRPr lang="cs-CZ" dirty="0"/>
          </a:p>
          <a:p>
            <a:r>
              <a:rPr lang="cs-CZ" dirty="0"/>
              <a:t>shodný atribut (přívlastek)</a:t>
            </a:r>
          </a:p>
          <a:p>
            <a:pPr lvl="2"/>
            <a:r>
              <a:rPr lang="cs-CZ" u="sng" dirty="0"/>
              <a:t>pád</a:t>
            </a:r>
            <a:r>
              <a:rPr lang="cs-CZ" dirty="0"/>
              <a:t>: </a:t>
            </a:r>
            <a:r>
              <a:rPr lang="cs-CZ" i="1" dirty="0"/>
              <a:t>velk</a:t>
            </a:r>
            <a:r>
              <a:rPr lang="cs-CZ" b="1" i="1" dirty="0"/>
              <a:t>á</a:t>
            </a:r>
            <a:r>
              <a:rPr lang="cs-CZ" i="1" dirty="0"/>
              <a:t> hlav</a:t>
            </a:r>
            <a:r>
              <a:rPr lang="cs-CZ" b="1" i="1" dirty="0"/>
              <a:t>a</a:t>
            </a:r>
            <a:r>
              <a:rPr lang="cs-CZ" i="1" dirty="0"/>
              <a:t>,</a:t>
            </a:r>
            <a:r>
              <a:rPr lang="cs-CZ" b="1" i="1" dirty="0"/>
              <a:t> </a:t>
            </a:r>
            <a:r>
              <a:rPr lang="cs-CZ" i="1" dirty="0"/>
              <a:t>velk</a:t>
            </a:r>
            <a:r>
              <a:rPr lang="cs-CZ" b="1" i="1" dirty="0"/>
              <a:t>ou</a:t>
            </a:r>
            <a:r>
              <a:rPr lang="cs-CZ" i="1" dirty="0"/>
              <a:t> hlav</a:t>
            </a:r>
            <a:r>
              <a:rPr lang="cs-CZ" b="1" i="1" dirty="0"/>
              <a:t>u</a:t>
            </a:r>
            <a:r>
              <a:rPr lang="cs-CZ" i="1" dirty="0"/>
              <a:t>, velk</a:t>
            </a:r>
            <a:r>
              <a:rPr lang="cs-CZ" b="1" i="1" dirty="0"/>
              <a:t>é</a:t>
            </a:r>
            <a:r>
              <a:rPr lang="cs-CZ" i="1" dirty="0"/>
              <a:t> hlav</a:t>
            </a:r>
            <a:r>
              <a:rPr lang="cs-CZ" b="1" i="1" dirty="0"/>
              <a:t>ě </a:t>
            </a:r>
            <a:r>
              <a:rPr lang="cs-CZ" dirty="0"/>
              <a:t>... </a:t>
            </a:r>
            <a:endParaRPr lang="cs-CZ" b="1" dirty="0"/>
          </a:p>
          <a:p>
            <a:pPr lvl="2"/>
            <a:r>
              <a:rPr lang="cs-CZ" u="sng" dirty="0"/>
              <a:t>číslo</a:t>
            </a:r>
            <a:r>
              <a:rPr lang="cs-CZ" dirty="0"/>
              <a:t>: </a:t>
            </a:r>
            <a:r>
              <a:rPr lang="cs-CZ" i="1" dirty="0"/>
              <a:t>velk</a:t>
            </a:r>
            <a:r>
              <a:rPr lang="cs-CZ" b="1" i="1" dirty="0"/>
              <a:t>á</a:t>
            </a:r>
            <a:r>
              <a:rPr lang="cs-CZ" i="1" dirty="0"/>
              <a:t> hlav</a:t>
            </a:r>
            <a:r>
              <a:rPr lang="cs-CZ" b="1" i="1" dirty="0"/>
              <a:t>a</a:t>
            </a:r>
            <a:r>
              <a:rPr lang="cs-CZ" i="1" dirty="0"/>
              <a:t>,</a:t>
            </a:r>
            <a:r>
              <a:rPr lang="cs-CZ" b="1" i="1" dirty="0"/>
              <a:t> </a:t>
            </a:r>
            <a:r>
              <a:rPr lang="cs-CZ" i="1" dirty="0"/>
              <a:t>velk</a:t>
            </a:r>
            <a:r>
              <a:rPr lang="cs-CZ" b="1" i="1" dirty="0"/>
              <a:t>é</a:t>
            </a:r>
            <a:r>
              <a:rPr lang="cs-CZ" i="1" dirty="0"/>
              <a:t> hlav</a:t>
            </a:r>
            <a:r>
              <a:rPr lang="cs-CZ" b="1" i="1" dirty="0"/>
              <a:t>y</a:t>
            </a:r>
            <a:endParaRPr lang="cs-CZ" i="1" dirty="0"/>
          </a:p>
          <a:p>
            <a:pPr lvl="2"/>
            <a:r>
              <a:rPr lang="cs-CZ" u="sng" dirty="0"/>
              <a:t>rod:</a:t>
            </a:r>
            <a:r>
              <a:rPr lang="cs-CZ" dirty="0"/>
              <a:t> </a:t>
            </a:r>
            <a:r>
              <a:rPr lang="cs-CZ" i="1" dirty="0"/>
              <a:t>velk</a:t>
            </a:r>
            <a:r>
              <a:rPr lang="cs-CZ" b="1" i="1" dirty="0"/>
              <a:t>á</a:t>
            </a:r>
            <a:r>
              <a:rPr lang="cs-CZ" i="1" dirty="0"/>
              <a:t> hlav</a:t>
            </a:r>
            <a:r>
              <a:rPr lang="cs-CZ" b="1" i="1" dirty="0"/>
              <a:t>a</a:t>
            </a:r>
            <a:r>
              <a:rPr lang="cs-CZ" i="1" dirty="0"/>
              <a:t>,</a:t>
            </a:r>
            <a:r>
              <a:rPr lang="cs-CZ" b="1" i="1" dirty="0"/>
              <a:t> </a:t>
            </a:r>
            <a:r>
              <a:rPr lang="cs-CZ" i="1" dirty="0"/>
              <a:t>velk</a:t>
            </a:r>
            <a:r>
              <a:rPr lang="cs-CZ" b="1" i="1" dirty="0"/>
              <a:t>ý</a:t>
            </a:r>
            <a:r>
              <a:rPr lang="cs-CZ" i="1" dirty="0"/>
              <a:t> mozek, velk</a:t>
            </a:r>
            <a:r>
              <a:rPr lang="cs-CZ" b="1" i="1" dirty="0"/>
              <a:t>é</a:t>
            </a:r>
            <a:r>
              <a:rPr lang="cs-CZ" i="1" dirty="0"/>
              <a:t> pokušení</a:t>
            </a:r>
            <a:endParaRPr lang="cs-CZ" i="1" u="sng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47354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FB30E8-633E-3571-2769-F052170BF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kongruence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8C2826-0657-5B79-9A8B-941DEFFC3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rozvíjející výraz přebírá (kopíruje) od rozvíjeného některé </a:t>
            </a:r>
            <a:r>
              <a:rPr lang="cs-CZ" b="1" dirty="0"/>
              <a:t>gramatické</a:t>
            </a:r>
            <a:r>
              <a:rPr lang="cs-CZ" dirty="0"/>
              <a:t> kategorie</a:t>
            </a:r>
          </a:p>
          <a:p>
            <a:endParaRPr lang="cs-CZ" dirty="0"/>
          </a:p>
          <a:p>
            <a:r>
              <a:rPr lang="cs-CZ" dirty="0"/>
              <a:t>predikát (přísudek)</a:t>
            </a:r>
          </a:p>
          <a:p>
            <a:pPr lvl="1"/>
            <a:r>
              <a:rPr lang="cs-CZ" u="sng" dirty="0"/>
              <a:t>osoba</a:t>
            </a:r>
            <a:r>
              <a:rPr lang="cs-CZ" dirty="0"/>
              <a:t>: </a:t>
            </a:r>
            <a:r>
              <a:rPr lang="cs-CZ" b="1" i="1" dirty="0"/>
              <a:t>já</a:t>
            </a:r>
            <a:r>
              <a:rPr lang="cs-CZ" i="1" dirty="0"/>
              <a:t> pij</a:t>
            </a:r>
            <a:r>
              <a:rPr lang="cs-CZ" b="1" i="1" dirty="0"/>
              <a:t>u</a:t>
            </a:r>
            <a:r>
              <a:rPr lang="cs-CZ" i="1" dirty="0"/>
              <a:t>, </a:t>
            </a:r>
            <a:r>
              <a:rPr lang="cs-CZ" b="1" i="1" dirty="0"/>
              <a:t>ty</a:t>
            </a:r>
            <a:r>
              <a:rPr lang="cs-CZ" i="1" dirty="0"/>
              <a:t> pij</a:t>
            </a:r>
            <a:r>
              <a:rPr lang="cs-CZ" b="1" i="1" dirty="0"/>
              <a:t>eš</a:t>
            </a:r>
            <a:r>
              <a:rPr lang="cs-CZ" i="1" dirty="0"/>
              <a:t>, </a:t>
            </a:r>
            <a:r>
              <a:rPr lang="cs-CZ" b="1" i="1" dirty="0"/>
              <a:t>on</a:t>
            </a:r>
            <a:r>
              <a:rPr lang="cs-CZ" i="1" dirty="0"/>
              <a:t> pij</a:t>
            </a:r>
            <a:r>
              <a:rPr lang="cs-CZ" b="1" i="1" dirty="0"/>
              <a:t>e</a:t>
            </a:r>
            <a:endParaRPr lang="cs-CZ" i="1" dirty="0"/>
          </a:p>
          <a:p>
            <a:pPr lvl="1"/>
            <a:r>
              <a:rPr lang="cs-CZ" u="sng" dirty="0"/>
              <a:t>číslo</a:t>
            </a:r>
            <a:r>
              <a:rPr lang="cs-CZ" dirty="0"/>
              <a:t>: </a:t>
            </a:r>
            <a:r>
              <a:rPr lang="cs-CZ" i="1" dirty="0"/>
              <a:t>tiskárna tiskn</a:t>
            </a:r>
            <a:r>
              <a:rPr lang="cs-CZ" b="1" i="1" dirty="0"/>
              <a:t>e</a:t>
            </a:r>
            <a:r>
              <a:rPr lang="cs-CZ" i="1" dirty="0"/>
              <a:t>, tiskárny tiskn</a:t>
            </a:r>
            <a:r>
              <a:rPr lang="cs-CZ" b="1" i="1" dirty="0"/>
              <a:t>ou</a:t>
            </a:r>
            <a:endParaRPr lang="cs-CZ" i="1" dirty="0"/>
          </a:p>
          <a:p>
            <a:pPr lvl="1"/>
            <a:r>
              <a:rPr lang="cs-CZ" u="sng" dirty="0"/>
              <a:t>jmenný rod</a:t>
            </a:r>
            <a:r>
              <a:rPr lang="cs-CZ" dirty="0"/>
              <a:t> (jen u participií): </a:t>
            </a:r>
            <a:r>
              <a:rPr lang="cs-CZ" b="1" i="1" dirty="0"/>
              <a:t>muž</a:t>
            </a:r>
            <a:r>
              <a:rPr lang="cs-CZ" i="1" dirty="0"/>
              <a:t> přišel, </a:t>
            </a:r>
            <a:r>
              <a:rPr lang="cs-CZ" b="1" i="1" dirty="0"/>
              <a:t>žena</a:t>
            </a:r>
            <a:r>
              <a:rPr lang="cs-CZ" i="1" dirty="0"/>
              <a:t> přišl</a:t>
            </a:r>
            <a:r>
              <a:rPr lang="cs-CZ" b="1" i="1" dirty="0"/>
              <a:t>a</a:t>
            </a:r>
            <a:r>
              <a:rPr lang="cs-CZ" i="1" dirty="0"/>
              <a:t>, </a:t>
            </a:r>
            <a:r>
              <a:rPr lang="cs-CZ" b="1" i="1" dirty="0"/>
              <a:t>dítě</a:t>
            </a:r>
            <a:r>
              <a:rPr lang="cs-CZ" i="1" dirty="0"/>
              <a:t> přišl</a:t>
            </a:r>
            <a:r>
              <a:rPr lang="cs-CZ" b="1" i="1" dirty="0"/>
              <a:t>o</a:t>
            </a:r>
            <a:r>
              <a:rPr lang="cs-CZ" i="1" dirty="0"/>
              <a:t>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095760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617583-BF35-1540-F566-7BD484D03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rekce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C34037-A934-DAD9-5C8B-2B2487D2C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pád</a:t>
            </a:r>
            <a:r>
              <a:rPr lang="cs-CZ" dirty="0"/>
              <a:t> rozvíjejícího výrazu je diktován rozvíjeným výrazem</a:t>
            </a:r>
          </a:p>
          <a:p>
            <a:endParaRPr lang="cs-CZ" dirty="0"/>
          </a:p>
          <a:p>
            <a:r>
              <a:rPr lang="cs-CZ" dirty="0"/>
              <a:t>objekt (předmět)</a:t>
            </a:r>
          </a:p>
          <a:p>
            <a:pPr lvl="1"/>
            <a:r>
              <a:rPr lang="cs-CZ" i="1" dirty="0"/>
              <a:t>napsal dopis, napsala dopis, napsali dopis, napíšu dopis, napsat dopis</a:t>
            </a:r>
          </a:p>
          <a:p>
            <a:pPr lvl="2"/>
            <a:r>
              <a:rPr lang="cs-CZ" dirty="0"/>
              <a:t>vždy akuzativ </a:t>
            </a:r>
          </a:p>
          <a:p>
            <a:pPr lvl="1"/>
            <a:r>
              <a:rPr lang="cs-CZ" i="1" dirty="0"/>
              <a:t>pomůžu rodičům, pomohl rodičům, pomohli rodičům</a:t>
            </a:r>
          </a:p>
          <a:p>
            <a:pPr lvl="2"/>
            <a:r>
              <a:rPr lang="cs-CZ" dirty="0"/>
              <a:t>vždy dativ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202020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617583-BF35-1540-F566-7BD484D03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rekce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C34037-A934-DAD9-5C8B-2B2487D2C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pád</a:t>
            </a:r>
            <a:r>
              <a:rPr lang="cs-CZ" dirty="0"/>
              <a:t> rozvíjejícího výrazu je diktován rozvíjeným výrazem</a:t>
            </a:r>
          </a:p>
          <a:p>
            <a:endParaRPr lang="cs-CZ" dirty="0"/>
          </a:p>
          <a:p>
            <a:r>
              <a:rPr lang="cs-CZ" dirty="0"/>
              <a:t>atribut neshodný </a:t>
            </a:r>
          </a:p>
          <a:p>
            <a:pPr lvl="2"/>
            <a:r>
              <a:rPr lang="cs-CZ" b="1" dirty="0"/>
              <a:t>ne všechny neshodné atributy jsou rekční</a:t>
            </a:r>
          </a:p>
          <a:p>
            <a:pPr lvl="2"/>
            <a:r>
              <a:rPr lang="cs-CZ" i="1" dirty="0"/>
              <a:t>sud piva, sudy piva, o sudech piva, se sudem piva</a:t>
            </a:r>
          </a:p>
          <a:p>
            <a:pPr lvl="3"/>
            <a:r>
              <a:rPr lang="cs-CZ" dirty="0"/>
              <a:t>vždy genitiv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81325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40C54A-19AF-DE31-B36A-ADCD7AD25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adjunkce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608488-E3CB-5C71-C967-C4F05B84A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14739"/>
            <a:ext cx="11005457" cy="4351338"/>
          </a:xfrm>
        </p:spPr>
        <p:txBody>
          <a:bodyPr>
            <a:normAutofit fontScale="92500"/>
          </a:bodyPr>
          <a:lstStyle/>
          <a:p>
            <a:r>
              <a:rPr lang="cs-CZ" dirty="0"/>
              <a:t>forma rozvíjejícího výrazu </a:t>
            </a:r>
            <a:r>
              <a:rPr lang="cs-CZ" b="1" dirty="0"/>
              <a:t>nesouvisí</a:t>
            </a:r>
            <a:r>
              <a:rPr lang="cs-CZ" dirty="0"/>
              <a:t> s rozvíjeným výrazem (není jím nijak diktována), je dána </a:t>
            </a:r>
            <a:r>
              <a:rPr lang="cs-CZ" b="1" dirty="0"/>
              <a:t>sémantikou</a:t>
            </a:r>
          </a:p>
          <a:p>
            <a:r>
              <a:rPr lang="cs-CZ" dirty="0"/>
              <a:t>tzn. závislost dominovaného členu není formálně (v jeho tvaru) vyjádřena</a:t>
            </a:r>
          </a:p>
          <a:p>
            <a:endParaRPr lang="cs-CZ" b="1" dirty="0"/>
          </a:p>
          <a:p>
            <a:r>
              <a:rPr lang="cs-CZ" dirty="0" err="1"/>
              <a:t>adverbiále</a:t>
            </a:r>
            <a:r>
              <a:rPr lang="cs-CZ" dirty="0"/>
              <a:t> (příslovečné určení)</a:t>
            </a:r>
          </a:p>
          <a:p>
            <a:pPr lvl="1"/>
            <a:r>
              <a:rPr lang="cs-CZ" i="1" dirty="0"/>
              <a:t>napsal pozdě, napsala pozdě, napsali pozdě, napsal jsem pozdě, napsat pozdě</a:t>
            </a:r>
          </a:p>
          <a:p>
            <a:pPr lvl="1"/>
            <a:r>
              <a:rPr lang="cs-CZ" i="1" dirty="0"/>
              <a:t>přespal v domě, přespala v domě, přespali v domě, přespal jsem v domě, přespat v domě</a:t>
            </a:r>
          </a:p>
          <a:p>
            <a:pPr lvl="2"/>
            <a:r>
              <a:rPr lang="cs-CZ" dirty="0"/>
              <a:t>předložkový lokál</a:t>
            </a:r>
          </a:p>
          <a:p>
            <a:pPr lvl="1"/>
            <a:r>
              <a:rPr lang="cs-CZ" i="1" dirty="0"/>
              <a:t>přespal za domem, přespala za domem, přespali za domem, přespal jsem za domem, přespat za domem</a:t>
            </a:r>
          </a:p>
          <a:p>
            <a:pPr lvl="2"/>
            <a:r>
              <a:rPr lang="cs-CZ" dirty="0"/>
              <a:t>předložkový instrumentál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24844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40C54A-19AF-DE31-B36A-ADCD7AD25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adjunkce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608488-E3CB-5C71-C967-C4F05B84A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forma rozvíjejícího výrazu </a:t>
            </a:r>
            <a:r>
              <a:rPr lang="cs-CZ" b="1" dirty="0"/>
              <a:t>nesouvisí</a:t>
            </a:r>
            <a:r>
              <a:rPr lang="cs-CZ" dirty="0"/>
              <a:t> s rozvíjeným výrazem (není jím nijak diktována), je dána </a:t>
            </a:r>
            <a:r>
              <a:rPr lang="cs-CZ" b="1" dirty="0"/>
              <a:t>sémantikou</a:t>
            </a:r>
          </a:p>
          <a:p>
            <a:r>
              <a:rPr lang="cs-CZ" dirty="0"/>
              <a:t>tzn. závislost dominovaného členu není formálně (v jeho tvaru) vyjádřena</a:t>
            </a:r>
          </a:p>
          <a:p>
            <a:endParaRPr lang="cs-CZ" b="1" dirty="0"/>
          </a:p>
          <a:p>
            <a:r>
              <a:rPr lang="cs-CZ" dirty="0"/>
              <a:t>atribut neshodný (ne vždy)</a:t>
            </a:r>
          </a:p>
          <a:p>
            <a:pPr lvl="1"/>
            <a:r>
              <a:rPr lang="cs-CZ" i="1" dirty="0"/>
              <a:t>cesta kolem domu, o cestách kolem domu, cesty kolem domu, bez cest kolem domu</a:t>
            </a:r>
          </a:p>
          <a:p>
            <a:pPr lvl="2"/>
            <a:r>
              <a:rPr lang="cs-CZ" dirty="0"/>
              <a:t>předložkový genitiv</a:t>
            </a:r>
          </a:p>
          <a:p>
            <a:pPr lvl="1"/>
            <a:r>
              <a:rPr lang="cs-CZ" dirty="0"/>
              <a:t> </a:t>
            </a:r>
            <a:r>
              <a:rPr lang="cs-CZ" i="1" dirty="0"/>
              <a:t>cesta před domem, o cestách před domem, cesty před domem, bez cest před domem</a:t>
            </a:r>
          </a:p>
          <a:p>
            <a:pPr lvl="2"/>
            <a:r>
              <a:rPr lang="cs-CZ" dirty="0"/>
              <a:t>předložkový instrumentál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817241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4E5CB9-AE3A-BE84-2D2F-14F743B51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adjunkce VS rekce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5F24F7-636C-7667-602D-D5A4C8564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rozhoduje valence</a:t>
            </a:r>
          </a:p>
          <a:p>
            <a:endParaRPr lang="cs-CZ" dirty="0"/>
          </a:p>
          <a:p>
            <a:r>
              <a:rPr lang="cs-CZ" i="1" dirty="0"/>
              <a:t>chodit s Frantou </a:t>
            </a:r>
            <a:r>
              <a:rPr lang="cs-CZ" dirty="0">
                <a:sym typeface="Wingdings" panose="05000000000000000000" pitchFamily="2" charset="2"/>
              </a:rPr>
              <a:t> rekce (řízení)</a:t>
            </a:r>
          </a:p>
          <a:p>
            <a:r>
              <a:rPr lang="cs-CZ" i="1" dirty="0">
                <a:sym typeface="Wingdings" panose="05000000000000000000" pitchFamily="2" charset="2"/>
              </a:rPr>
              <a:t>chodit s holí </a:t>
            </a:r>
            <a:r>
              <a:rPr lang="cs-CZ" dirty="0">
                <a:sym typeface="Wingdings" panose="05000000000000000000" pitchFamily="2" charset="2"/>
              </a:rPr>
              <a:t> adjunkce (přimykání)</a:t>
            </a:r>
          </a:p>
          <a:p>
            <a:r>
              <a:rPr lang="cs-CZ" i="1" dirty="0">
                <a:sym typeface="Wingdings" panose="05000000000000000000" pitchFamily="2" charset="2"/>
              </a:rPr>
              <a:t>chodit po lese</a:t>
            </a:r>
            <a:r>
              <a:rPr lang="cs-CZ" dirty="0">
                <a:sym typeface="Wingdings" panose="05000000000000000000" pitchFamily="2" charset="2"/>
              </a:rPr>
              <a:t>  adjunkce (přimykání)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43913640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4E5CB9-AE3A-BE84-2D2F-14F743B51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adjunkce VS rekce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5F24F7-636C-7667-602D-D5A4C8564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rozhoduje valence</a:t>
            </a:r>
          </a:p>
          <a:p>
            <a:endParaRPr lang="cs-CZ" dirty="0"/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chodit s </a:t>
            </a:r>
            <a:r>
              <a:rPr lang="cs-CZ" i="1" dirty="0"/>
              <a:t>Frantou </a:t>
            </a:r>
            <a:r>
              <a:rPr lang="cs-CZ" dirty="0">
                <a:sym typeface="Wingdings" panose="05000000000000000000" pitchFamily="2" charset="2"/>
              </a:rPr>
              <a:t> rekce (řízení)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chodit</a:t>
            </a:r>
            <a:r>
              <a:rPr lang="cs-CZ" i="1" dirty="0">
                <a:sym typeface="Wingdings" panose="05000000000000000000" pitchFamily="2" charset="2"/>
              </a:rPr>
              <a:t> s holí </a:t>
            </a:r>
            <a:r>
              <a:rPr lang="cs-CZ" dirty="0">
                <a:sym typeface="Wingdings" panose="05000000000000000000" pitchFamily="2" charset="2"/>
              </a:rPr>
              <a:t> adjunkce (přimykání)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chodit</a:t>
            </a:r>
            <a:r>
              <a:rPr lang="cs-CZ" i="1" dirty="0">
                <a:sym typeface="Wingdings" panose="05000000000000000000" pitchFamily="2" charset="2"/>
              </a:rPr>
              <a:t> po lese</a:t>
            </a:r>
            <a:r>
              <a:rPr lang="cs-CZ" dirty="0">
                <a:sym typeface="Wingdings" panose="05000000000000000000" pitchFamily="2" charset="2"/>
              </a:rPr>
              <a:t>  adjunkce (přimykání)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86026280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29EAE-335B-504E-7A65-30FD970ED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shrnutí syntaktických vztahů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B2C0A1-CA6A-8009-D54E-C4C26C849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en-GB" dirty="0">
                <a:hlinkClick r:id="rId2"/>
              </a:rPr>
              <a:t>https://www.youtube.com/watch?v=lVStyT4nHDs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8791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AF827E-A300-734C-9591-FE3DF707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syntaktické vztahy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DBEC1F-5EC3-2D85-CD2D-2E536965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0457" y="2166257"/>
            <a:ext cx="4332514" cy="4010706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ZÁVISLOST</a:t>
            </a:r>
          </a:p>
          <a:p>
            <a:pPr marL="0" indent="0">
              <a:buNone/>
            </a:pPr>
            <a:r>
              <a:rPr lang="cs-CZ" dirty="0"/>
              <a:t>= vztah syntaktické závislosti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210A7B-CB30-9EF3-D11E-58A09DCE2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3200" y="2166257"/>
            <a:ext cx="5638801" cy="4010706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ZMNOŽENÍ</a:t>
            </a:r>
          </a:p>
          <a:p>
            <a:pPr marL="0" indent="0">
              <a:buNone/>
            </a:pPr>
            <a:r>
              <a:rPr lang="cs-CZ" dirty="0"/>
              <a:t>= zmnožení syntaktické pozice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koordinace</a:t>
            </a:r>
          </a:p>
          <a:p>
            <a:r>
              <a:rPr lang="cs-CZ" b="1" dirty="0" err="1"/>
              <a:t>adordinace</a:t>
            </a:r>
            <a:r>
              <a:rPr lang="cs-CZ" dirty="0"/>
              <a:t> (apozice)</a:t>
            </a:r>
            <a:endParaRPr lang="en-GB" b="1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0704D788-09CE-0F95-6115-32F578BED459}"/>
              </a:ext>
            </a:extLst>
          </p:cNvPr>
          <p:cNvCxnSpPr>
            <a:cxnSpLocks/>
          </p:cNvCxnSpPr>
          <p:nvPr/>
        </p:nvCxnSpPr>
        <p:spPr>
          <a:xfrm flipH="1">
            <a:off x="3690257" y="1317171"/>
            <a:ext cx="2231572" cy="576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39AF2D6-C831-CEF3-F0E9-420FB8DDC591}"/>
              </a:ext>
            </a:extLst>
          </p:cNvPr>
          <p:cNvCxnSpPr>
            <a:cxnSpLocks/>
          </p:cNvCxnSpPr>
          <p:nvPr/>
        </p:nvCxnSpPr>
        <p:spPr>
          <a:xfrm>
            <a:off x="5921829" y="1317171"/>
            <a:ext cx="2253342" cy="582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811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AF827E-A300-734C-9591-FE3DF707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syntaktické vztahy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DBEC1F-5EC3-2D85-CD2D-2E536965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0457" y="2166257"/>
            <a:ext cx="4332514" cy="4010706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ZÁVISLOST</a:t>
            </a:r>
          </a:p>
          <a:p>
            <a:pPr marL="0" indent="0">
              <a:buNone/>
            </a:pPr>
            <a:r>
              <a:rPr lang="cs-CZ" dirty="0"/>
              <a:t>= vztah syntaktické závislosti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dominance</a:t>
            </a:r>
            <a:r>
              <a:rPr lang="cs-CZ" dirty="0"/>
              <a:t> = subordinace                 		 = determinace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210A7B-CB30-9EF3-D11E-58A09DCE2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3200" y="2166257"/>
            <a:ext cx="5638801" cy="4010706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ZMNOŽENÍ</a:t>
            </a:r>
          </a:p>
          <a:p>
            <a:pPr marL="0" indent="0">
              <a:buNone/>
            </a:pPr>
            <a:r>
              <a:rPr lang="cs-CZ" dirty="0"/>
              <a:t>= zmnožení syntaktické pozice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koordinace</a:t>
            </a:r>
          </a:p>
          <a:p>
            <a:r>
              <a:rPr lang="cs-CZ" b="1" dirty="0" err="1"/>
              <a:t>adordinace</a:t>
            </a:r>
            <a:r>
              <a:rPr lang="cs-CZ" dirty="0"/>
              <a:t> (apozice)</a:t>
            </a:r>
            <a:endParaRPr lang="en-GB" b="1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0704D788-09CE-0F95-6115-32F578BED459}"/>
              </a:ext>
            </a:extLst>
          </p:cNvPr>
          <p:cNvCxnSpPr>
            <a:cxnSpLocks/>
          </p:cNvCxnSpPr>
          <p:nvPr/>
        </p:nvCxnSpPr>
        <p:spPr>
          <a:xfrm flipH="1">
            <a:off x="3690257" y="1317171"/>
            <a:ext cx="2231572" cy="576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39AF2D6-C831-CEF3-F0E9-420FB8DDC591}"/>
              </a:ext>
            </a:extLst>
          </p:cNvPr>
          <p:cNvCxnSpPr>
            <a:cxnSpLocks/>
          </p:cNvCxnSpPr>
          <p:nvPr/>
        </p:nvCxnSpPr>
        <p:spPr>
          <a:xfrm>
            <a:off x="5921829" y="1317171"/>
            <a:ext cx="2253342" cy="582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372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F6258-F9B1-89F2-803D-BCD80AC76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OPAKOVÁNÍ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8CFDF4-F964-AC2B-A03F-871C07AF5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Šér</a:t>
            </a:r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Chán</a:t>
            </a:r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nejobávanější</a:t>
            </a:r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tvor</a:t>
            </a:r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džungle</a:t>
            </a:r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Mauglího</a:t>
            </a:r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accent2">
                    <a:lumMod val="75000"/>
                  </a:schemeClr>
                </a:solidFill>
              </a:rPr>
              <a:t>nenávidě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l.</a:t>
            </a:r>
          </a:p>
          <a:p>
            <a:r>
              <a:rPr lang="cs-CZ" i="1" dirty="0"/>
              <a:t>N</a:t>
            </a:r>
            <a:r>
              <a:rPr lang="en-GB" i="1" dirty="0" err="1"/>
              <a:t>ejobávanější</a:t>
            </a:r>
            <a:r>
              <a:rPr lang="en-GB" i="1" dirty="0"/>
              <a:t> </a:t>
            </a:r>
            <a:r>
              <a:rPr lang="en-GB" i="1" dirty="0" err="1"/>
              <a:t>tvor</a:t>
            </a:r>
            <a:r>
              <a:rPr lang="en-GB" i="1" dirty="0"/>
              <a:t> </a:t>
            </a:r>
            <a:r>
              <a:rPr lang="en-GB" i="1" dirty="0" err="1"/>
              <a:t>džungle</a:t>
            </a:r>
            <a:r>
              <a:rPr lang="en-GB" i="1" dirty="0"/>
              <a:t> </a:t>
            </a:r>
            <a:r>
              <a:rPr lang="en-GB" i="1" dirty="0" err="1"/>
              <a:t>Šér</a:t>
            </a:r>
            <a:r>
              <a:rPr lang="en-GB" i="1" dirty="0"/>
              <a:t> </a:t>
            </a:r>
            <a:r>
              <a:rPr lang="en-GB" i="1" dirty="0" err="1"/>
              <a:t>Chán</a:t>
            </a:r>
            <a:r>
              <a:rPr lang="cs-CZ" i="1" dirty="0"/>
              <a:t> </a:t>
            </a:r>
            <a:r>
              <a:rPr lang="en-GB" i="1" dirty="0" err="1"/>
              <a:t>Mauglího</a:t>
            </a:r>
            <a:r>
              <a:rPr lang="en-GB" i="1" dirty="0"/>
              <a:t> </a:t>
            </a:r>
            <a:r>
              <a:rPr lang="en-GB" i="1" dirty="0" err="1"/>
              <a:t>nenávidě</a:t>
            </a:r>
            <a:r>
              <a:rPr lang="cs-CZ" i="1" dirty="0"/>
              <a:t>l.</a:t>
            </a:r>
          </a:p>
          <a:p>
            <a:r>
              <a:rPr lang="cs-CZ" i="1" dirty="0"/>
              <a:t>Rádi navštěvujeme hrady zámky skanzeny a zříceniny.</a:t>
            </a:r>
          </a:p>
          <a:p>
            <a:r>
              <a:rPr lang="cs-CZ" i="1" dirty="0"/>
              <a:t>Letos jsme navštívili hrad Přimda nejstarší dochovaný kamenný hrad v Čechách.</a:t>
            </a:r>
          </a:p>
          <a:p>
            <a:r>
              <a:rPr lang="cs-CZ" i="1" dirty="0"/>
              <a:t>Při rýmě nemám chuť ani na pivo ani na cigaretu.</a:t>
            </a:r>
          </a:p>
          <a:p>
            <a:r>
              <a:rPr lang="cs-CZ" i="1" dirty="0"/>
              <a:t>Při rýmě nemám chuť na jídlo ani na zmrzlinu.</a:t>
            </a:r>
          </a:p>
          <a:p>
            <a:r>
              <a:rPr lang="cs-CZ" i="1" dirty="0"/>
              <a:t>Náš oblíbený autor psal zajímavě ale pomalu.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272724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3856</Words>
  <Application>Microsoft Office PowerPoint</Application>
  <PresentationFormat>Širokoúhlá obrazovka</PresentationFormat>
  <Paragraphs>530</Paragraphs>
  <Slides>68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73" baseType="lpstr">
      <vt:lpstr>Arial</vt:lpstr>
      <vt:lpstr>Calibri</vt:lpstr>
      <vt:lpstr>Calibri Light</vt:lpstr>
      <vt:lpstr>Wingdings</vt:lpstr>
      <vt:lpstr>Motiv Office</vt:lpstr>
      <vt:lpstr>Syntax</vt:lpstr>
      <vt:lpstr>OPAKOVÁNÍ</vt:lpstr>
      <vt:lpstr>syntaktické vztahy</vt:lpstr>
      <vt:lpstr>syntaktické vztahy</vt:lpstr>
      <vt:lpstr>syntaktické vztahy</vt:lpstr>
      <vt:lpstr>syntaktické vztahy</vt:lpstr>
      <vt:lpstr>syntaktické vztahy</vt:lpstr>
      <vt:lpstr>syntaktické vztahy</vt:lpstr>
      <vt:lpstr>OPAKOVÁNÍ</vt:lpstr>
      <vt:lpstr>OPAKOVÁNÍ</vt:lpstr>
      <vt:lpstr>OPAKOVÁNÍ</vt:lpstr>
      <vt:lpstr>OPAKOVÁNÍ</vt:lpstr>
      <vt:lpstr>OPAKOVÁNÍ</vt:lpstr>
      <vt:lpstr>OPAKOVÁNÍ</vt:lpstr>
      <vt:lpstr>OPAKOVÁNÍ</vt:lpstr>
      <vt:lpstr>OPAKOVÁNÍ</vt:lpstr>
      <vt:lpstr>OPAKOVÁNÍ</vt:lpstr>
      <vt:lpstr>OPAKOVÁNÍ</vt:lpstr>
      <vt:lpstr>OPAKOVÁNÍ</vt:lpstr>
      <vt:lpstr>OPAKOVÁNÍ</vt:lpstr>
      <vt:lpstr>OPAKOVÁNÍ</vt:lpstr>
      <vt:lpstr>OPAKOVÁNÍ</vt:lpstr>
      <vt:lpstr>OPAKOVÁNÍ</vt:lpstr>
      <vt:lpstr>OPAKOVÁNÍ</vt:lpstr>
      <vt:lpstr>OPAKOVÁNÍ</vt:lpstr>
      <vt:lpstr>OPAKOVÁNÍ</vt:lpstr>
      <vt:lpstr>OPAKOVÁNÍ</vt:lpstr>
      <vt:lpstr>OPAKOVÁNÍ</vt:lpstr>
      <vt:lpstr>OPAKOVÁNÍ</vt:lpstr>
      <vt:lpstr>OPAKOVÁNÍ</vt:lpstr>
      <vt:lpstr>OPAKOVÁNÍ</vt:lpstr>
      <vt:lpstr>OPAKOVÁNÍ</vt:lpstr>
      <vt:lpstr>OPAKOVÁNÍ</vt:lpstr>
      <vt:lpstr>OPAKOVÁNÍ</vt:lpstr>
      <vt:lpstr>cvičení: ani</vt:lpstr>
      <vt:lpstr>cvičení: ani</vt:lpstr>
      <vt:lpstr>cvičení: ani</vt:lpstr>
      <vt:lpstr>cvičení: ani – ani </vt:lpstr>
      <vt:lpstr>vícenásobné užití ani</vt:lpstr>
      <vt:lpstr>cvičení: ani</vt:lpstr>
      <vt:lpstr>cvičení: ani</vt:lpstr>
      <vt:lpstr>cvičení: ani</vt:lpstr>
      <vt:lpstr>cvičení: ani</vt:lpstr>
      <vt:lpstr>cvičení: ani</vt:lpstr>
      <vt:lpstr>cvičení: ani</vt:lpstr>
      <vt:lpstr>cvičení: ani</vt:lpstr>
      <vt:lpstr>cvičení: ani</vt:lpstr>
      <vt:lpstr>cvičení: ani</vt:lpstr>
      <vt:lpstr>cvičení: ani</vt:lpstr>
      <vt:lpstr>cvičení: ani</vt:lpstr>
      <vt:lpstr>cvičení: ani</vt:lpstr>
      <vt:lpstr>cvičení: ani</vt:lpstr>
      <vt:lpstr>cvičení: ani</vt:lpstr>
      <vt:lpstr>cvičení: ani</vt:lpstr>
      <vt:lpstr>cvičení: ani</vt:lpstr>
      <vt:lpstr>syntaktické vztahy</vt:lpstr>
      <vt:lpstr>závislost</vt:lpstr>
      <vt:lpstr>závislost</vt:lpstr>
      <vt:lpstr>závislost (dominance)</vt:lpstr>
      <vt:lpstr>kongruence</vt:lpstr>
      <vt:lpstr>kongruence</vt:lpstr>
      <vt:lpstr>rekce</vt:lpstr>
      <vt:lpstr>rekce</vt:lpstr>
      <vt:lpstr>adjunkce</vt:lpstr>
      <vt:lpstr>adjunkce</vt:lpstr>
      <vt:lpstr>adjunkce VS rekce</vt:lpstr>
      <vt:lpstr>adjunkce VS rekce</vt:lpstr>
      <vt:lpstr>shrnutí syntaktických vztahů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</dc:title>
  <dc:creator>Káťa Pelegrinová</dc:creator>
  <cp:lastModifiedBy>Káťa Pelegrinová</cp:lastModifiedBy>
  <cp:revision>149</cp:revision>
  <dcterms:created xsi:type="dcterms:W3CDTF">2022-09-28T17:22:12Z</dcterms:created>
  <dcterms:modified xsi:type="dcterms:W3CDTF">2022-10-17T13:17:02Z</dcterms:modified>
</cp:coreProperties>
</file>