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20" r:id="rId2"/>
    <p:sldId id="321" r:id="rId3"/>
    <p:sldId id="329" r:id="rId4"/>
    <p:sldId id="342" r:id="rId5"/>
    <p:sldId id="343" r:id="rId6"/>
    <p:sldId id="345" r:id="rId7"/>
    <p:sldId id="344" r:id="rId8"/>
    <p:sldId id="346" r:id="rId9"/>
    <p:sldId id="347" r:id="rId10"/>
    <p:sldId id="348" r:id="rId11"/>
    <p:sldId id="349" r:id="rId12"/>
    <p:sldId id="351" r:id="rId13"/>
    <p:sldId id="352" r:id="rId14"/>
    <p:sldId id="350" r:id="rId15"/>
    <p:sldId id="355" r:id="rId16"/>
    <p:sldId id="353" r:id="rId17"/>
    <p:sldId id="356" r:id="rId18"/>
    <p:sldId id="354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67" r:id="rId30"/>
    <p:sldId id="368" r:id="rId31"/>
    <p:sldId id="369" r:id="rId32"/>
    <p:sldId id="370" r:id="rId33"/>
    <p:sldId id="371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139C8-ABAB-40DC-80C0-CF7A1736C347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50724-16F5-4261-A910-A8998D22A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49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950724-16F5-4261-A910-A8998D22A73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7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7D4BE-3122-4852-FDCB-7B4D2B69C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FE0930-D331-AEEF-17CF-894B57BF8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F5D251-E40A-E8C9-64D4-AF64EE702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CE35CD-A6FA-21B8-ABA7-894DDFFD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7A541D-D85E-F0F1-C0E3-DAFF0C63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96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3115D-553F-A4AB-6169-49DAA558D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A40D92-09B6-4515-F2C2-5F16051F2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C3738E-5CF0-5A28-6F83-4395EFAC7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16DD5A-7A90-20A0-6111-25D8F8128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1B9E9D-5172-B582-3045-D7BC6D12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84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5EF81D-4196-DDD6-F3D7-816BEEF6A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F2A0C4-F4BE-929A-68B3-AB8FBC701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351286-E2A6-CC50-941D-808451218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061538-9598-21A0-4312-BA420DE3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F95BE4-50AA-0C74-3826-B37B74A7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93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21B14-C249-4119-0234-D2FA2CC8E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19F56-1397-F9C1-328C-F51064C1B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C8EB4D-C7E9-342D-77DA-427BC067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3231F3-1F6B-D118-F299-E838AC679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F085B0-5E16-915B-4F80-F0C26D23A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7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6CB20-AB46-2066-09E7-1C6C78189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ABCE03-A051-89D2-03AE-80CB21007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849E0F-38B1-34B0-E3EA-5F6B5C28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CCDD3D-47B3-9D4C-2867-DD8D53D8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022465-4212-D394-E987-6DCFF6B9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87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4CF66-6DC5-4B42-B3E0-5C9276BF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3FE412-A78A-9FEB-2361-E6DE00BF58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7E7BB6-40B8-AF39-6B82-EF74AD0EC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2810B5-7347-7F47-1F53-8515829DD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3BD48C-1F6E-E507-B0F8-42F6E916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F012C7-123E-FE57-9113-B29D4739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69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CC3CB-8537-52C9-7BB7-A5FB2DB1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6BFC26-452B-2CF9-34D3-1732FE5F7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A17ED9-1D40-D62F-082D-E17D9703D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EF07E61-569F-CB15-92D9-D8516B2BF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82778B-625A-0EE1-21E1-396D0E59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12E9D4D-C93E-6590-C333-AD187ACDF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AB60518-5899-35F7-4BB5-A990793E9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B86529-6479-E666-7493-FED61C52F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89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BEDC0-59C2-DC37-D447-52AB5440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BF3057-5EDD-1788-569D-C00200DE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EA6D36-3AFB-B3D4-0AA7-225318A4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DB40E17-35BD-62F0-4DC8-BDE23F10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05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08D1C99-0103-DE89-314D-20D31D11A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DCD804-E7D2-E750-E433-23BE534CC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ACB6E5-20AD-2133-BA7C-C9739E5FD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16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EBD1C-0E76-D69E-04BA-5F420FC2A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6B522-13E9-83CF-9FD6-EF85E12C4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465561-C70E-20EF-D17B-6093D8470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A51C04-5345-F105-8B5C-1DB8B582A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78DF47-E74F-3E32-5944-5692EDA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054A82-72A8-ED7E-3E9D-61366D1F8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5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9AFA7-A6C5-A144-C2FA-7FAF06CF1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E25A5B-6740-EE11-F4DD-DEC3538B44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43E679-9045-E353-3684-F0116FE41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F82F54-184E-864C-DE45-7789085D9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E0669C-66AF-751E-9A5D-10B234BE1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BC0A7B-D862-ED11-9547-20FADDA13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92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F3FBFC8-6549-A5BB-071E-A6825822F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584874-3D03-56D5-DD86-38566FF9F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85F735-64B3-F587-BF42-3DCAEB480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0DE0-F2CD-4C23-8314-EA75F3F1AE84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4CED3F-D3BD-7AAB-8678-2AB1CDEEA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3FE398-7FDB-E4EC-AADD-52E39D95A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2C07A-AD96-4294-84A1-5F95EE8CB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91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/>
          <a:lstStyle/>
          <a:p>
            <a:r>
              <a:rPr lang="cs-CZ" b="1" dirty="0"/>
              <a:t>Syntax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6013222"/>
            <a:ext cx="6683829" cy="533400"/>
          </a:xfrm>
        </p:spPr>
        <p:txBody>
          <a:bodyPr>
            <a:normAutofit fontScale="92500"/>
          </a:bodyPr>
          <a:lstStyle/>
          <a:p>
            <a:r>
              <a:rPr lang="cs-CZ" dirty="0"/>
              <a:t>Kateřina Pelegrinová, katerina.pelegrinova@fpf.slu.cz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EDC757-13C8-27CD-6E00-11F5D33E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oddělování souřadně spojených vět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2BBDFB-AFEA-BA4A-3749-FD1B69966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čárka když jiné než prostě slučovací spojky 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  <a:r>
              <a:rPr lang="cs-CZ" b="1" dirty="0"/>
              <a:t> </a:t>
            </a:r>
          </a:p>
          <a:p>
            <a:pPr lvl="1"/>
            <a:r>
              <a:rPr lang="cs-CZ" b="1" dirty="0"/>
              <a:t>popř. spojení bezespoječné = asyndetické</a:t>
            </a:r>
          </a:p>
          <a:p>
            <a:endParaRPr lang="cs-CZ" dirty="0"/>
          </a:p>
          <a:p>
            <a:r>
              <a:rPr lang="cs-CZ" dirty="0"/>
              <a:t>a) souřadně spojené hlavní věty</a:t>
            </a:r>
          </a:p>
          <a:p>
            <a:r>
              <a:rPr lang="cs-CZ" dirty="0"/>
              <a:t>b) souřadně spojené vedlejší věty</a:t>
            </a:r>
          </a:p>
          <a:p>
            <a:endParaRPr lang="cs-CZ" dirty="0"/>
          </a:p>
          <a:p>
            <a:r>
              <a:rPr lang="cs-CZ" dirty="0"/>
              <a:t>! vložená věta může být vložená i do už vedlejší věty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Ověřili jsme si, že cesta, kterou jsme se vydali, je správná.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805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A7067-F795-7E11-D0D1-907E6B3F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bezespoječné spojení: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34181-B052-DDF0-8099-4F756B6B4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Definitivně jsem se rozhodl neslevit ze svých zásad nemohl bych se lidem podívat do očí.</a:t>
            </a:r>
          </a:p>
          <a:p>
            <a:endParaRPr lang="cs-CZ" i="1" dirty="0"/>
          </a:p>
          <a:p>
            <a:r>
              <a:rPr lang="cs-CZ" i="1" dirty="0"/>
              <a:t>Advokát byl muž s věčně zakaboněnou tváří nikdy se neusmál v rozhovorech se choval rozpačitě navenek budil nedůvěru.</a:t>
            </a:r>
          </a:p>
          <a:p>
            <a:endParaRPr lang="cs-CZ" i="1" dirty="0"/>
          </a:p>
          <a:p>
            <a:r>
              <a:rPr lang="cs-CZ" i="1" dirty="0"/>
              <a:t>Pražské mezinárodní letiště v Ruzyni se z ledového sevření vzpamatovává téměř celý den většina letů musela být zrušena řada letadel byla přesměrována jinam.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67141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A7067-F795-7E11-D0D1-907E6B3F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bezespoječné spojení: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34181-B052-DDF0-8099-4F756B6B4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Definitivně jsem se rozhodl neslevit ze svých zásad, nemohl bych se lidem podívat do očí.</a:t>
            </a:r>
          </a:p>
          <a:p>
            <a:endParaRPr lang="cs-CZ" i="1" dirty="0"/>
          </a:p>
          <a:p>
            <a:r>
              <a:rPr lang="cs-CZ" i="1" dirty="0"/>
              <a:t>Advokát byl muž s věčně zakaboněnou tváří nikdy se neusmál v rozhovorech se choval rozpačitě navenek budil nedůvěru.</a:t>
            </a:r>
          </a:p>
          <a:p>
            <a:endParaRPr lang="cs-CZ" i="1" dirty="0"/>
          </a:p>
          <a:p>
            <a:r>
              <a:rPr lang="cs-CZ" i="1" dirty="0"/>
              <a:t>Pražské mezinárodní letiště v Ruzyni se z ledového sevření vzpamatovává téměř celý den většina letů musela být zrušena řada letadel byla přesměrována jinam.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33766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A7067-F795-7E11-D0D1-907E6B3F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bezespoječné spojení: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34181-B052-DDF0-8099-4F756B6B4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Definitivně jsem se rozhodl neslevit ze svých zásad, nemohl bych se lidem podívat do očí.</a:t>
            </a:r>
          </a:p>
          <a:p>
            <a:endParaRPr lang="cs-CZ" i="1" dirty="0"/>
          </a:p>
          <a:p>
            <a:r>
              <a:rPr lang="cs-CZ" i="1" dirty="0"/>
              <a:t>Advokát byl muž s věčně zakaboněnou tváří, nikdy se neusmál, v rozhovorech se choval rozpačitě, navenek budil nedůvěru.</a:t>
            </a:r>
          </a:p>
          <a:p>
            <a:endParaRPr lang="cs-CZ" i="1" dirty="0"/>
          </a:p>
          <a:p>
            <a:r>
              <a:rPr lang="cs-CZ" i="1" dirty="0"/>
              <a:t>Pražské mezinárodní letiště v Ruzyni se z ledového sevření vzpamatovává téměř celý den většina letů musela být zrušena řada letadel byla přesměrována jinam.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53644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A7067-F795-7E11-D0D1-907E6B3F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bezespoječné spojení VH: cvičení 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34181-B052-DDF0-8099-4F756B6B4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Definitivně jsem se rozhodl neslevit ze svých zásad, nemohl bych se lidem podívat do očí.</a:t>
            </a:r>
          </a:p>
          <a:p>
            <a:endParaRPr lang="cs-CZ" i="1" dirty="0"/>
          </a:p>
          <a:p>
            <a:r>
              <a:rPr lang="cs-CZ" i="1" dirty="0"/>
              <a:t>Advokát byl muž s věčně zakaboněnou tváří, nikdy se neusmál, v rozhovorech se choval rozpačitě, navenek budil nedůvěru.</a:t>
            </a:r>
          </a:p>
          <a:p>
            <a:endParaRPr lang="cs-CZ" i="1" dirty="0"/>
          </a:p>
          <a:p>
            <a:r>
              <a:rPr lang="cs-CZ" i="1" dirty="0"/>
              <a:t>Pražské mezinárodní letiště v Ruzyni se z ledového sevření vzpamatovává téměř celý den, většina letů musela být zrušena, řada letadel byla přesměrována jinam.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20374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83D1D-5B24-1D36-1DB1-B5C01BA0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bezespoječné spojení: cvičení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3F23A5-1F0D-D30F-9E42-4EE3B8660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Popřejme tomuto pracovišti ať se mu nadále daří ať jeho rozvoj neustává.</a:t>
            </a:r>
          </a:p>
          <a:p>
            <a:endParaRPr lang="cs-CZ" i="1" dirty="0"/>
          </a:p>
          <a:p>
            <a:r>
              <a:rPr lang="cs-CZ" i="1" dirty="0"/>
              <a:t>Netušil ani jak matka v daleké cizině strádá jak je blízka zoufalství.</a:t>
            </a:r>
          </a:p>
          <a:p>
            <a:endParaRPr lang="cs-CZ" i="1" dirty="0"/>
          </a:p>
          <a:p>
            <a:r>
              <a:rPr lang="cs-CZ" i="1" dirty="0"/>
              <a:t>Svěřil se mi že řešení se našlo že dostaneme úvěr.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04080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83D1D-5B24-1D36-1DB1-B5C01BA0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bezespoječné spojení: cvičení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3F23A5-1F0D-D30F-9E42-4EE3B8660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Popřejme tomuto pracovišti, ať se mu nadále daří, ať jeho rozvoj neustává.</a:t>
            </a:r>
          </a:p>
          <a:p>
            <a:endParaRPr lang="cs-CZ" i="1" dirty="0"/>
          </a:p>
          <a:p>
            <a:r>
              <a:rPr lang="cs-CZ" i="1" dirty="0"/>
              <a:t>Netušil ani jak matka v daleké cizině strádá jak je blízka zoufalství.</a:t>
            </a:r>
          </a:p>
          <a:p>
            <a:endParaRPr lang="cs-CZ" i="1" dirty="0"/>
          </a:p>
          <a:p>
            <a:r>
              <a:rPr lang="cs-CZ" i="1" dirty="0"/>
              <a:t>Svěřil se mi že řešení se našlo že dostaneme úvěr.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45944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83D1D-5B24-1D36-1DB1-B5C01BA0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bezespoječné spojení: cvičení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3F23A5-1F0D-D30F-9E42-4EE3B8660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Popřejme tomuto pracovišti, ať se mu nadále daří, ať jeho rozvoj neustává.</a:t>
            </a:r>
          </a:p>
          <a:p>
            <a:endParaRPr lang="cs-CZ" i="1" dirty="0"/>
          </a:p>
          <a:p>
            <a:r>
              <a:rPr lang="cs-CZ" i="1" dirty="0"/>
              <a:t>Netušil ani, jak matka v daleké cizině strádá, jak je blízka zoufalství.</a:t>
            </a:r>
          </a:p>
          <a:p>
            <a:endParaRPr lang="cs-CZ" i="1" dirty="0"/>
          </a:p>
          <a:p>
            <a:r>
              <a:rPr lang="cs-CZ" i="1" dirty="0"/>
              <a:t>Svěřil se mi že řešení se našlo že dostaneme úvěr.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5397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83D1D-5B24-1D36-1DB1-B5C01BA0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bezespoječné spojení VV: cvičení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3F23A5-1F0D-D30F-9E42-4EE3B8660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Popřejme tomuto pracovišti, ať se mu nadále daří, ať jeho rozvoj neustává.</a:t>
            </a:r>
          </a:p>
          <a:p>
            <a:endParaRPr lang="cs-CZ" i="1" dirty="0"/>
          </a:p>
          <a:p>
            <a:r>
              <a:rPr lang="cs-CZ" i="1" dirty="0"/>
              <a:t>Netušil ani, jak matka v daleké cizině strádá, jak je blízka zoufalství.</a:t>
            </a:r>
          </a:p>
          <a:p>
            <a:endParaRPr lang="cs-CZ" i="1" dirty="0"/>
          </a:p>
          <a:p>
            <a:r>
              <a:rPr lang="cs-CZ" i="1" dirty="0"/>
              <a:t>Svěřil se mi, že řešení se našlo, že dostaneme úvěr.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68935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BAFD2-EB36-6BE2-6023-0CC8DB40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/>
              <a:t>a</a:t>
            </a:r>
            <a:endParaRPr lang="en-GB" b="1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0B28B-57CC-F9D9-1CFF-6E12DE9F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je-li součástí </a:t>
            </a:r>
            <a:r>
              <a:rPr lang="cs-CZ" b="1" dirty="0"/>
              <a:t>víceslovného</a:t>
            </a:r>
            <a:r>
              <a:rPr lang="cs-CZ" dirty="0"/>
              <a:t> slučovacího </a:t>
            </a:r>
            <a:r>
              <a:rPr lang="cs-CZ" b="1" dirty="0"/>
              <a:t>prostředku</a:t>
            </a:r>
            <a:r>
              <a:rPr lang="cs-CZ" dirty="0"/>
              <a:t> (</a:t>
            </a:r>
            <a:r>
              <a:rPr lang="cs-CZ" i="1" dirty="0"/>
              <a:t>a proto</a:t>
            </a:r>
            <a:r>
              <a:rPr lang="cs-CZ" dirty="0"/>
              <a:t>, </a:t>
            </a:r>
            <a:r>
              <a:rPr lang="cs-CZ" i="1" dirty="0"/>
              <a:t>a tak</a:t>
            </a:r>
            <a:r>
              <a:rPr lang="cs-CZ" dirty="0"/>
              <a:t>, </a:t>
            </a:r>
            <a:r>
              <a:rPr lang="cs-CZ" i="1" dirty="0"/>
              <a:t>a přesto</a:t>
            </a:r>
            <a:r>
              <a:rPr lang="cs-CZ" dirty="0"/>
              <a:t>, </a:t>
            </a:r>
            <a:r>
              <a:rPr lang="cs-CZ" i="1" dirty="0"/>
              <a:t>a přece</a:t>
            </a:r>
            <a:r>
              <a:rPr lang="cs-CZ" dirty="0"/>
              <a:t>, </a:t>
            </a:r>
            <a:r>
              <a:rPr lang="cs-CZ" i="1" dirty="0"/>
              <a:t>a tedy</a:t>
            </a:r>
            <a:r>
              <a:rPr lang="cs-CZ" dirty="0"/>
              <a:t>, </a:t>
            </a:r>
            <a:r>
              <a:rPr lang="cs-CZ" i="1" dirty="0"/>
              <a:t>a tudíž</a:t>
            </a:r>
            <a:r>
              <a:rPr lang="cs-CZ" dirty="0"/>
              <a:t>) </a:t>
            </a:r>
            <a:r>
              <a:rPr lang="cs-CZ" b="1" dirty="0"/>
              <a:t>bez</a:t>
            </a:r>
            <a:r>
              <a:rPr lang="cs-CZ" dirty="0"/>
              <a:t> prostě slučovacího významu </a:t>
            </a:r>
            <a:r>
              <a:rPr lang="cs-CZ" dirty="0">
                <a:sym typeface="Wingdings" panose="05000000000000000000" pitchFamily="2" charset="2"/>
              </a:rPr>
              <a:t> čárka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b="1" i="1" dirty="0">
                <a:sym typeface="Wingdings" panose="05000000000000000000" pitchFamily="2" charset="2"/>
              </a:rPr>
              <a:t>a tak</a:t>
            </a:r>
            <a:r>
              <a:rPr lang="cs-CZ" b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– s čárkou pouze u důsledkového významu (možno nahradit </a:t>
            </a:r>
            <a:r>
              <a:rPr lang="cs-CZ" i="1" dirty="0">
                <a:sym typeface="Wingdings" panose="05000000000000000000" pitchFamily="2" charset="2"/>
              </a:rPr>
              <a:t>a proto</a:t>
            </a:r>
            <a:r>
              <a:rPr lang="cs-CZ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a tak</a:t>
            </a:r>
            <a:r>
              <a:rPr lang="cs-CZ" dirty="0">
                <a:sym typeface="Wingdings" panose="05000000000000000000" pitchFamily="2" charset="2"/>
              </a:rPr>
              <a:t> ve smyslu „tím(to) způsobem“ je slučovací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Chci číst pomalu a tak to taky udělám!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Děti si přály zvířátko, a tak jim otec sehnal štěně.</a:t>
            </a:r>
          </a:p>
          <a:p>
            <a:r>
              <a:rPr lang="cs-CZ" i="1" dirty="0">
                <a:sym typeface="Wingdings" panose="05000000000000000000" pitchFamily="2" charset="2"/>
              </a:rPr>
              <a:t>V Austrálii nikdy žádná divoká kočka nežila, a tak jsou všechny domácí kočky přistěhovalci.</a:t>
            </a:r>
          </a:p>
          <a:p>
            <a:r>
              <a:rPr lang="cs-CZ" i="1" dirty="0">
                <a:sym typeface="Wingdings" panose="05000000000000000000" pitchFamily="2" charset="2"/>
              </a:rPr>
              <a:t>Bratr nečekaně uspěl při konkurzu na výhodné místo, a tudíž z rodinné firmy odešel.</a:t>
            </a:r>
          </a:p>
          <a:p>
            <a:r>
              <a:rPr lang="cs-CZ" i="1" dirty="0">
                <a:sym typeface="Wingdings" panose="05000000000000000000" pitchFamily="2" charset="2"/>
              </a:rPr>
              <a:t>Už jednou se spálil, a přece udělal tutéž chybu znova.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0616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BEE70A-A320-AA4F-449E-1150D4F3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pravidla </a:t>
            </a:r>
            <a:r>
              <a:rPr lang="cs-CZ" b="1"/>
              <a:t>psaní interpunkce</a:t>
            </a:r>
            <a:endParaRPr lang="en-GB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B3EBAA-5037-0E5A-A0AF-9B1813822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033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72BD3-A9F6-1AD3-23D6-8017FACE9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/>
              <a:t>než</a:t>
            </a:r>
            <a:endParaRPr lang="en-GB" b="1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D01D0-6865-CB45-6CE3-790076BEE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srovnání</a:t>
            </a:r>
          </a:p>
          <a:p>
            <a:r>
              <a:rPr lang="cs-CZ" dirty="0"/>
              <a:t>čárku, pokud spojujeme věty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Hořké pivo chutná lépe, než chutná pivo kyselé.</a:t>
            </a:r>
          </a:p>
          <a:p>
            <a:pPr marL="0" indent="0">
              <a:buNone/>
            </a:pPr>
            <a:r>
              <a:rPr lang="cs-CZ" i="1" dirty="0"/>
              <a:t>	Radši seděli v hospodě, než se učili o syntaxi.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dirty="0"/>
              <a:t>bez čárky připojujeme-li nevětný výraz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	Hořké pivo je lepší než kyselé.</a:t>
            </a:r>
          </a:p>
          <a:p>
            <a:pPr marL="0" indent="0">
              <a:buNone/>
            </a:pPr>
            <a:r>
              <a:rPr lang="cs-CZ" i="1" dirty="0"/>
              <a:t>	Radši seděli v hospodě než ve škole.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362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07E01-7F33-DBF0-E8F9-658D10210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/>
              <a:t>než</a:t>
            </a:r>
            <a:endParaRPr lang="en-GB" b="1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E5E211-7633-79B2-8F38-1B3BD78E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spojení dvou určitých slovesných tvarů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dvě rovnocenné varianty, nelze určit, zda několikanásobný 	  	      přísudek nebo spojení dvou vět v souvětí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Spíš si hověl než pracoval. </a:t>
            </a:r>
            <a:r>
              <a:rPr lang="cs-CZ" dirty="0">
                <a:sym typeface="Wingdings" panose="05000000000000000000" pitchFamily="2" charset="2"/>
              </a:rPr>
              <a:t>i </a:t>
            </a:r>
            <a:r>
              <a:rPr lang="cs-CZ" i="1" dirty="0">
                <a:sym typeface="Wingdings" panose="05000000000000000000" pitchFamily="2" charset="2"/>
              </a:rPr>
              <a:t>Spíš si hověl, než pracoval.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Víc ho kritizovali než chválili. </a:t>
            </a:r>
            <a:r>
              <a:rPr lang="cs-CZ" dirty="0">
                <a:sym typeface="Wingdings" panose="05000000000000000000" pitchFamily="2" charset="2"/>
              </a:rPr>
              <a:t>i </a:t>
            </a:r>
            <a:r>
              <a:rPr lang="cs-CZ" i="1" dirty="0">
                <a:sym typeface="Wingdings" panose="05000000000000000000" pitchFamily="2" charset="2"/>
              </a:rPr>
              <a:t>Víc ho kritizovali, než chválili.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56538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C5F7A-DA19-0399-9F5E-25F31084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VV + výraz s oslabenou větnou platností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BC16A9-95C1-881C-20BD-2CB28C8B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dvě varianty – s čárkou i bez čárky</a:t>
            </a:r>
          </a:p>
          <a:p>
            <a:r>
              <a:rPr lang="cs-CZ" i="1" dirty="0"/>
              <a:t>dobře, raději, hlavně, možná, samozřejmě, mimochodem, bohužel, naštěstí, celkem vzato, upřímně řečeno, prosím, přirozeně, …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		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77479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89E88-006A-F4AC-B399-98EDB429C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VV + výraz s oslabenou větnou platností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514D8-9DF9-7ADC-49D7-E6A8725C0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Možná, že Karla žere novou sedačku. </a:t>
            </a:r>
          </a:p>
          <a:p>
            <a:r>
              <a:rPr lang="cs-CZ" i="1" dirty="0"/>
              <a:t>Možná že Karla žere novou sedačku.</a:t>
            </a:r>
          </a:p>
          <a:p>
            <a:endParaRPr lang="cs-CZ" i="1" dirty="0"/>
          </a:p>
          <a:p>
            <a:r>
              <a:rPr lang="cs-CZ" i="1" dirty="0"/>
              <a:t>Pošlete nám, prosím, všechny údaje.</a:t>
            </a:r>
          </a:p>
          <a:p>
            <a:r>
              <a:rPr lang="cs-CZ" i="1" dirty="0"/>
              <a:t>Pošlete nám prosím všechny údaje.</a:t>
            </a:r>
          </a:p>
          <a:p>
            <a:endParaRPr lang="cs-CZ" i="1" dirty="0"/>
          </a:p>
          <a:p>
            <a:r>
              <a:rPr lang="cs-CZ" i="1" dirty="0"/>
              <a:t>Syntax je, celkem vzato, docela zajímavá.</a:t>
            </a:r>
          </a:p>
          <a:p>
            <a:r>
              <a:rPr lang="cs-CZ" i="1" dirty="0"/>
              <a:t>Syntax je celkem vzato docela zajímavá.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04861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E7E49-3377-558A-29F0-F8384799B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VV + výraz s oslabenou větnou platností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7B17FA-0714-6429-AC33-B3DB70B0E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Samozřejmě, že ne.</a:t>
            </a:r>
          </a:p>
          <a:p>
            <a:r>
              <a:rPr lang="cs-CZ" i="1" dirty="0"/>
              <a:t>Samozřejmě že ne.</a:t>
            </a:r>
          </a:p>
          <a:p>
            <a:endParaRPr lang="cs-CZ" i="1" dirty="0"/>
          </a:p>
          <a:p>
            <a:r>
              <a:rPr lang="cs-CZ" i="1" dirty="0"/>
              <a:t>Možná, že přijde.</a:t>
            </a:r>
          </a:p>
          <a:p>
            <a:r>
              <a:rPr lang="cs-CZ" i="1" dirty="0"/>
              <a:t>Možná že přijde.</a:t>
            </a:r>
          </a:p>
          <a:p>
            <a:endParaRPr lang="cs-CZ" i="1" dirty="0"/>
          </a:p>
          <a:p>
            <a:r>
              <a:rPr lang="cs-CZ" i="1" dirty="0"/>
              <a:t>ať děláme co děláme</a:t>
            </a:r>
          </a:p>
          <a:p>
            <a:r>
              <a:rPr lang="cs-CZ" i="1" dirty="0"/>
              <a:t>buď jak buď</a:t>
            </a:r>
          </a:p>
          <a:p>
            <a:r>
              <a:rPr lang="cs-CZ" i="1" dirty="0"/>
              <a:t>ať je jaký je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515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9D89F-DADE-F9EB-FF2D-E1B1DE792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VV + výraz s oslabenou větnou platností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67D93-B4E3-E8EE-FE1B-DE364FBB5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40143" cy="4351338"/>
          </a:xfrm>
        </p:spPr>
        <p:txBody>
          <a:bodyPr/>
          <a:lstStyle/>
          <a:p>
            <a:r>
              <a:rPr lang="cs-CZ" dirty="0"/>
              <a:t>!!! </a:t>
            </a:r>
          </a:p>
          <a:p>
            <a:r>
              <a:rPr lang="cs-CZ" dirty="0"/>
              <a:t>stojí-li modální částice na začátku věty a následuje příklonka (enklitikon)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 bez čárky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Bohužel jsem neměl čas.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Možná jsi to nevěděl.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Samozřejmě mu to dal.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317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2D73B-8685-57B8-43CD-A034232DD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zásady u složitějších konstrukcí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174309-5FA5-1226-19BD-6F51ECFF2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6857" cy="4351338"/>
          </a:xfrm>
        </p:spPr>
        <p:txBody>
          <a:bodyPr>
            <a:normAutofit/>
          </a:bodyPr>
          <a:lstStyle/>
          <a:p>
            <a:r>
              <a:rPr lang="cs-CZ" dirty="0"/>
              <a:t>spojovací prostředek + zesilovací/vytýkací výraz – čárka před tento výraz</a:t>
            </a:r>
          </a:p>
          <a:p>
            <a:pPr lvl="1"/>
            <a:r>
              <a:rPr lang="cs-CZ" b="1" i="1" dirty="0"/>
              <a:t>teprve, jen, zvláště, právě, hned, ještě, zrovna, dříve</a:t>
            </a:r>
          </a:p>
          <a:p>
            <a:endParaRPr lang="cs-CZ" dirty="0"/>
          </a:p>
          <a:p>
            <a:r>
              <a:rPr lang="cs-CZ" i="1" dirty="0"/>
              <a:t>Starosti ti nastanou, </a:t>
            </a:r>
            <a:r>
              <a:rPr lang="cs-CZ" b="1" i="1" dirty="0"/>
              <a:t>teprve až </a:t>
            </a:r>
            <a:r>
              <a:rPr lang="cs-CZ" i="1" dirty="0"/>
              <a:t>se budeš muset učit na zkoušku.</a:t>
            </a:r>
          </a:p>
          <a:p>
            <a:r>
              <a:rPr lang="cs-CZ" i="1" dirty="0"/>
              <a:t>Moderátor soutěž ukončí, </a:t>
            </a:r>
            <a:r>
              <a:rPr lang="cs-CZ" b="1" i="1" dirty="0"/>
              <a:t>teprve když </a:t>
            </a:r>
            <a:r>
              <a:rPr lang="cs-CZ" i="1" dirty="0"/>
              <a:t>mu soutěžící dá příslušný pokyn.</a:t>
            </a:r>
          </a:p>
          <a:p>
            <a:r>
              <a:rPr lang="cs-CZ" i="1" dirty="0"/>
              <a:t>Do soutěže bych se přihlásil, </a:t>
            </a:r>
            <a:r>
              <a:rPr lang="cs-CZ" b="1" i="1" dirty="0"/>
              <a:t>jen kdybych </a:t>
            </a:r>
            <a:r>
              <a:rPr lang="cs-CZ" i="1" dirty="0"/>
              <a:t>měl opravdu hluboko do kapsy.</a:t>
            </a:r>
          </a:p>
          <a:p>
            <a:r>
              <a:rPr lang="cs-CZ" i="1" dirty="0"/>
              <a:t>Jako začátečník se bál předjíždět, </a:t>
            </a:r>
            <a:r>
              <a:rPr lang="cs-CZ" b="1" i="1" dirty="0"/>
              <a:t>zvláště když </a:t>
            </a:r>
            <a:r>
              <a:rPr lang="cs-CZ" i="1" dirty="0"/>
              <a:t>jel za kamionem.</a:t>
            </a:r>
          </a:p>
          <a:p>
            <a:r>
              <a:rPr lang="cs-CZ" i="1" dirty="0"/>
              <a:t>Znala správnou odpověď, </a:t>
            </a:r>
            <a:r>
              <a:rPr lang="cs-CZ" b="1" i="1" dirty="0"/>
              <a:t>ještě než </a:t>
            </a:r>
            <a:r>
              <a:rPr lang="cs-CZ" i="1" dirty="0"/>
              <a:t>dozněla celá otázka.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35894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55AF3-03C3-2C19-EE56-9153E515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zásady u složitějších konstrukcí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C8CA6F-A712-CB15-ED0B-0250329A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cs-CZ" dirty="0"/>
              <a:t>výskyt </a:t>
            </a:r>
            <a:r>
              <a:rPr lang="cs-CZ" dirty="0" err="1"/>
              <a:t>různovětných</a:t>
            </a:r>
            <a:r>
              <a:rPr lang="cs-CZ" dirty="0"/>
              <a:t> podřadicích spojovacích prostředků – čárka (jedna) před první z nich</a:t>
            </a:r>
          </a:p>
          <a:p>
            <a:pPr lvl="1"/>
            <a:r>
              <a:rPr lang="cs-CZ" dirty="0"/>
              <a:t>= každý náleží jiné větě</a:t>
            </a:r>
          </a:p>
          <a:p>
            <a:endParaRPr lang="cs-CZ" dirty="0"/>
          </a:p>
          <a:p>
            <a:r>
              <a:rPr lang="cs-CZ" i="1" dirty="0"/>
              <a:t>Přísloví tvrdí, </a:t>
            </a:r>
            <a:r>
              <a:rPr lang="cs-CZ" b="1" i="1" dirty="0"/>
              <a:t>že když </a:t>
            </a:r>
            <a:r>
              <a:rPr lang="cs-CZ" i="1" dirty="0"/>
              <a:t>se dva hádají, třetí se směje.</a:t>
            </a:r>
          </a:p>
          <a:p>
            <a:pPr lvl="1"/>
            <a:r>
              <a:rPr lang="cs-CZ" i="1" dirty="0"/>
              <a:t>= Přísloví tvrdí, že třetí se směje, když se dva hádají.</a:t>
            </a:r>
          </a:p>
          <a:p>
            <a:r>
              <a:rPr lang="cs-CZ" i="1" dirty="0"/>
              <a:t>Nic neviděla, </a:t>
            </a:r>
            <a:r>
              <a:rPr lang="cs-CZ" b="1" i="1" dirty="0"/>
              <a:t>protože když </a:t>
            </a:r>
            <a:r>
              <a:rPr lang="cs-CZ" i="1" dirty="0"/>
              <a:t>uklouzla, brýle jí upadly na zem.</a:t>
            </a:r>
          </a:p>
          <a:p>
            <a:pPr lvl="1"/>
            <a:r>
              <a:rPr lang="cs-CZ" i="1" dirty="0"/>
              <a:t>Nic neviděla, protože brýle jí upadly na zem, když uklouzla.</a:t>
            </a:r>
          </a:p>
          <a:p>
            <a:r>
              <a:rPr lang="cs-CZ" i="1" dirty="0"/>
              <a:t>Vím, </a:t>
            </a:r>
            <a:r>
              <a:rPr lang="cs-CZ" b="1" i="1" dirty="0"/>
              <a:t>že ať </a:t>
            </a:r>
            <a:r>
              <a:rPr lang="cs-CZ" i="1" dirty="0"/>
              <a:t>tvrdíte cokoliv, nic už nebude jako dřív.</a:t>
            </a:r>
          </a:p>
          <a:p>
            <a:pPr lvl="1"/>
            <a:r>
              <a:rPr lang="cs-CZ" i="1" dirty="0"/>
              <a:t>Vím, že nic už nebude jako dřív, ať tvrdíte cokoliv.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5406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38B5A-B082-3E7C-79CD-091F691C6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zásady u složitějších konstrukcí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3C737-0BF8-33F3-8321-5265B1445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cs-CZ" dirty="0"/>
              <a:t>zdvojené spojky – souřadicí (parataktická) + podřadicí (hypotaktická)</a:t>
            </a:r>
          </a:p>
          <a:p>
            <a:pPr lvl="1"/>
            <a:r>
              <a:rPr lang="cs-CZ" dirty="0"/>
              <a:t>i když je první spojka </a:t>
            </a:r>
            <a:r>
              <a:rPr lang="cs-CZ" i="1" dirty="0"/>
              <a:t>a</a:t>
            </a:r>
          </a:p>
          <a:p>
            <a:pPr lvl="1"/>
            <a:endParaRPr lang="cs-CZ" dirty="0"/>
          </a:p>
          <a:p>
            <a:r>
              <a:rPr lang="cs-CZ" i="1" dirty="0"/>
              <a:t>Nemám představu, kdy se nám bude dařit lépe, </a:t>
            </a:r>
            <a:r>
              <a:rPr lang="cs-CZ" b="1" i="1" dirty="0"/>
              <a:t>ale až </a:t>
            </a:r>
            <a:r>
              <a:rPr lang="cs-CZ" i="1" dirty="0"/>
              <a:t>ta šťastná chvíle nastane, určitě se ti pochlubím.</a:t>
            </a:r>
          </a:p>
          <a:p>
            <a:pPr lvl="1"/>
            <a:r>
              <a:rPr lang="cs-CZ" i="1" dirty="0"/>
              <a:t>Nemám představu, kdy se nám bude dařit lépe, ale určitě se ti pochlubím, až ta šťastná doba nastane.</a:t>
            </a:r>
          </a:p>
          <a:p>
            <a:r>
              <a:rPr lang="cs-CZ" i="1" dirty="0"/>
              <a:t>Chtěla jsem jí ještě něco poradit</a:t>
            </a:r>
            <a:r>
              <a:rPr lang="cs-CZ" b="1" i="1" dirty="0"/>
              <a:t>, avšak když </a:t>
            </a:r>
            <a:r>
              <a:rPr lang="cs-CZ" i="1" dirty="0"/>
              <a:t>se na mě obořila, raději jsem zmlkla.</a:t>
            </a:r>
          </a:p>
          <a:p>
            <a:pPr lvl="1"/>
            <a:r>
              <a:rPr lang="cs-CZ" i="1" dirty="0"/>
              <a:t>Chtěla jsem jí ještě něco poradit, avšak raději jsem zmlkla, když se na mě obořila.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21408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B713D-1C15-22B9-4E5F-578238181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zásady u složitějších konstrukcí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C7AC4F-5E70-0997-8B89-0F9D26B69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Obilí kvapem rostlo, a nežli jsem se nadál, bylo větší než já.</a:t>
            </a:r>
          </a:p>
          <a:p>
            <a:pPr lvl="1"/>
            <a:r>
              <a:rPr lang="cs-CZ" i="1" dirty="0"/>
              <a:t>Obilí kvapem rostlo a bylo větší než já, nežli jsem se nadál.</a:t>
            </a:r>
          </a:p>
          <a:p>
            <a:r>
              <a:rPr lang="cs-CZ" i="1" dirty="0"/>
              <a:t>Pomalu couvala ke dveřím, a než zhasla baterka, sklouzla tenkým kuželem světla po obličejích usínajících dětí.</a:t>
            </a:r>
          </a:p>
          <a:p>
            <a:pPr lvl="1"/>
            <a:r>
              <a:rPr lang="cs-CZ" i="1" dirty="0"/>
              <a:t>Pomalu couvala ke dveřím a sklouzla tenkým kuželem světla po obličejích usínajících dětí, než zhasla baterka.</a:t>
            </a:r>
          </a:p>
          <a:p>
            <a:r>
              <a:rPr lang="cs-CZ" i="1" dirty="0"/>
              <a:t>Při aktivaci přístroje postupujeme podle návodu, a máme-li problémy, konzultujeme je na bezplatné telefonní lince.</a:t>
            </a:r>
          </a:p>
          <a:p>
            <a:pPr lvl="1"/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9853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56C2A-8A16-0DBF-D919-BD7071F9B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čárka v souvětí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9C474-F524-953E-2052-0388B7908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 čárky, pokud prostě slučovací spojky 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  <a:r>
              <a:rPr lang="cs-CZ" b="1" dirty="0"/>
              <a:t> </a:t>
            </a:r>
          </a:p>
          <a:p>
            <a:r>
              <a:rPr lang="cs-CZ" dirty="0"/>
              <a:t> nevyžaduje-li to jiný vztah!!!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6783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6B040-EEF9-44DB-CAE8-2BF03CF6B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zásady u složitějších konstrukcí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ED582-E4DC-2396-652A-3C70C979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obecnější pravidlo: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= nezáleží na typu souřadicí spojky – důvod ke kladení čárky automaticky nastane, když se setkají věty na rozdílných mluvnických úrovních</a:t>
            </a:r>
          </a:p>
        </p:txBody>
      </p:sp>
    </p:spTree>
    <p:extLst>
      <p:ext uri="{BB962C8B-B14F-4D97-AF65-F5344CB8AC3E}">
        <p14:creationId xmlns:p14="http://schemas.microsoft.com/office/powerpoint/2010/main" val="12276652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47D94-8E9C-84FC-B9BF-C8AB2A47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infinitivní konstrukce: čárka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722CFF-A279-901F-8E5E-17335840B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infinitiv zastupující VV </a:t>
            </a:r>
            <a:r>
              <a:rPr lang="cs-CZ" dirty="0"/>
              <a:t>(nejčastěji předmětnou/přívlastkovou)</a:t>
            </a:r>
          </a:p>
          <a:p>
            <a:endParaRPr lang="cs-CZ" i="1" dirty="0"/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	Maminka hledala, co snést nemocnému Pavlovi nejlepšího.</a:t>
            </a:r>
          </a:p>
          <a:p>
            <a:pPr marL="0" indent="0">
              <a:buNone/>
            </a:pPr>
            <a:r>
              <a:rPr lang="cs-CZ" i="1" dirty="0"/>
              <a:t>	Poraďte mi spolehlivý způsob, jak zapůsobit na publikum.</a:t>
            </a:r>
          </a:p>
          <a:p>
            <a:pPr lvl="1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745753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4229F9-5482-D7CF-2583-CB9375F94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infinitivní konstrukce: čárka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F7B7A-C68D-5FE3-0873-48087764B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zastupuje-li VV s podřadicí spojkou kromě </a:t>
            </a:r>
            <a:r>
              <a:rPr lang="cs-CZ" i="1" dirty="0"/>
              <a:t>než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	Přemýšlel, jak začít.</a:t>
            </a:r>
          </a:p>
          <a:p>
            <a:pPr marL="0" indent="0">
              <a:buNone/>
            </a:pPr>
            <a:r>
              <a:rPr lang="cs-CZ" i="1" dirty="0"/>
              <a:t>	Nevěděl, kam dřív skočit.	</a:t>
            </a:r>
          </a:p>
          <a:p>
            <a:pPr marL="0" indent="0">
              <a:buNone/>
            </a:pPr>
            <a:r>
              <a:rPr lang="cs-CZ" i="1" dirty="0"/>
              <a:t>	Dosud se nepodařilo najít způsob, jak diagnostikovat toto 	onemocnění.</a:t>
            </a:r>
          </a:p>
          <a:p>
            <a:pPr marL="0" indent="0">
              <a:buNone/>
            </a:pPr>
            <a:r>
              <a:rPr lang="cs-CZ" i="1" dirty="0"/>
              <a:t>	Řešili otázku, zda změnit strategii.</a:t>
            </a:r>
          </a:p>
        </p:txBody>
      </p:sp>
    </p:spTree>
    <p:extLst>
      <p:ext uri="{BB962C8B-B14F-4D97-AF65-F5344CB8AC3E}">
        <p14:creationId xmlns:p14="http://schemas.microsoft.com/office/powerpoint/2010/main" val="19793319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028FF-1F1B-C381-4056-A4E2976E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infinitivní konstrukce: čárka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5BA4C1-C7BE-F627-A80B-E6A5B9DEF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s významem podmínkovým nebo </a:t>
            </a:r>
            <a:r>
              <a:rPr lang="cs-CZ" dirty="0" err="1">
                <a:sym typeface="Wingdings" panose="05000000000000000000" pitchFamily="2" charset="2"/>
              </a:rPr>
              <a:t>možnostním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Žít v dávných dobách, psali bychom husím brkem.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Sklonit víc hlavu, neuhodil by se o nízké dveře.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Mít víc peněz, jela bych </a:t>
            </a:r>
            <a:r>
              <a:rPr lang="cs-CZ" i="1">
                <a:sym typeface="Wingdings" panose="05000000000000000000" pitchFamily="2" charset="2"/>
              </a:rPr>
              <a:t>na dovolenou.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06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EC6B7-30FC-ED1A-EC25-DDDE1C12F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 čárky – hlavní věty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F9C135-FDF0-84AC-5595-DF365BAE9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9089"/>
          </a:xfrm>
        </p:spPr>
        <p:txBody>
          <a:bodyPr/>
          <a:lstStyle/>
          <a:p>
            <a:r>
              <a:rPr lang="cs-CZ" i="1" dirty="0"/>
              <a:t>Hugo připluje lodí </a:t>
            </a:r>
            <a:r>
              <a:rPr lang="cs-CZ" b="1" i="1" dirty="0"/>
              <a:t>a </a:t>
            </a:r>
            <a:r>
              <a:rPr lang="cs-CZ" i="1" dirty="0"/>
              <a:t>Ludmila přijede traktorem.</a:t>
            </a:r>
          </a:p>
          <a:p>
            <a:endParaRPr lang="cs-CZ" i="1" dirty="0"/>
          </a:p>
          <a:p>
            <a:r>
              <a:rPr lang="cs-CZ" i="1" dirty="0"/>
              <a:t>Policejní člun udělal velkou kličku </a:t>
            </a:r>
            <a:r>
              <a:rPr lang="cs-CZ" b="1" i="1" dirty="0"/>
              <a:t>a</a:t>
            </a:r>
            <a:r>
              <a:rPr lang="cs-CZ" i="1" dirty="0"/>
              <a:t> šikovně se vyhnul nákladní lodi.</a:t>
            </a:r>
          </a:p>
          <a:p>
            <a:pPr lvl="1"/>
            <a:endParaRPr lang="cs-CZ" dirty="0"/>
          </a:p>
          <a:p>
            <a:r>
              <a:rPr lang="cs-CZ" i="1" dirty="0"/>
              <a:t>Navzdory slibu se u nás nikdo nezastavil </a:t>
            </a:r>
            <a:r>
              <a:rPr lang="cs-CZ" b="1" i="1" dirty="0"/>
              <a:t>ani</a:t>
            </a:r>
            <a:r>
              <a:rPr lang="cs-CZ" i="1" dirty="0"/>
              <a:t> nám telefonicky nesdělil podrobnosti.</a:t>
            </a:r>
          </a:p>
          <a:p>
            <a:endParaRPr lang="cs-CZ" i="1" dirty="0"/>
          </a:p>
          <a:p>
            <a:r>
              <a:rPr lang="cs-CZ" i="1" dirty="0"/>
              <a:t>Naše kočky si na zahradě pěkně </a:t>
            </a:r>
            <a:r>
              <a:rPr lang="cs-CZ" i="1"/>
              <a:t>hrály </a:t>
            </a:r>
            <a:r>
              <a:rPr lang="cs-CZ" b="1" i="1"/>
              <a:t>nebo </a:t>
            </a:r>
            <a:r>
              <a:rPr lang="cs-CZ" i="1"/>
              <a:t>se </a:t>
            </a:r>
            <a:r>
              <a:rPr lang="cs-CZ" i="1" dirty="0"/>
              <a:t>kolem domu proháněly se sousedovic kočkou.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08081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3741D-6F1A-E1CA-49F2-103922C32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 čárky – vedlejší věty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58686C-5FC2-6C9D-E390-293022E74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VV stejného druhu a na stejné syntaktické úrovni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i="1" dirty="0"/>
              <a:t>Písnička vznikne, když se hudba se slovem v pravou chvíli sejdou </a:t>
            </a:r>
            <a:r>
              <a:rPr lang="cs-CZ" b="1" i="1" dirty="0"/>
              <a:t>a</a:t>
            </a:r>
            <a:r>
              <a:rPr lang="cs-CZ" i="1" dirty="0"/>
              <a:t> když si spolu porozumí.</a:t>
            </a:r>
          </a:p>
          <a:p>
            <a:endParaRPr lang="cs-CZ" i="1" dirty="0"/>
          </a:p>
          <a:p>
            <a:r>
              <a:rPr lang="cs-CZ" i="1" dirty="0"/>
              <a:t>Nevěděl, kdo se mu ještě ozve telefonicky </a:t>
            </a:r>
            <a:r>
              <a:rPr lang="cs-CZ" b="1" i="1" dirty="0"/>
              <a:t>ani</a:t>
            </a:r>
            <a:r>
              <a:rPr lang="cs-CZ" i="1" dirty="0"/>
              <a:t> kdo už na sraz přijel.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7449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3741D-6F1A-E1CA-49F2-103922C32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 čárky – vedlejší věty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58686C-5FC2-6C9D-E390-293022E74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VV stejného druhu a na stejné syntaktické úrovni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i="1" dirty="0"/>
              <a:t>Písnička vznikne, </a:t>
            </a:r>
            <a:r>
              <a:rPr lang="cs-CZ" i="1" u="sng" dirty="0"/>
              <a:t>když</a:t>
            </a:r>
            <a:r>
              <a:rPr lang="cs-CZ" i="1" dirty="0"/>
              <a:t> se hudba se slovem v pravou chvíli sejdou </a:t>
            </a:r>
            <a:r>
              <a:rPr lang="cs-CZ" b="1" i="1" dirty="0"/>
              <a:t>a</a:t>
            </a:r>
            <a:r>
              <a:rPr lang="cs-CZ" i="1" dirty="0"/>
              <a:t> </a:t>
            </a:r>
            <a:r>
              <a:rPr lang="cs-CZ" i="1" u="sng" dirty="0"/>
              <a:t>když</a:t>
            </a:r>
            <a:r>
              <a:rPr lang="cs-CZ" i="1" dirty="0"/>
              <a:t> si spolu porozumí.</a:t>
            </a:r>
          </a:p>
          <a:p>
            <a:endParaRPr lang="cs-CZ" i="1" dirty="0"/>
          </a:p>
          <a:p>
            <a:r>
              <a:rPr lang="cs-CZ" i="1" dirty="0"/>
              <a:t>Nevěděl, </a:t>
            </a:r>
            <a:r>
              <a:rPr lang="cs-CZ" i="1" u="sng" dirty="0"/>
              <a:t>kdo</a:t>
            </a:r>
            <a:r>
              <a:rPr lang="cs-CZ" i="1" dirty="0"/>
              <a:t> se mu ještě ozve telefonicky </a:t>
            </a:r>
            <a:r>
              <a:rPr lang="cs-CZ" b="1" i="1" dirty="0"/>
              <a:t>ani</a:t>
            </a:r>
            <a:r>
              <a:rPr lang="cs-CZ" i="1" dirty="0"/>
              <a:t> </a:t>
            </a:r>
            <a:r>
              <a:rPr lang="cs-CZ" i="1" u="sng" dirty="0"/>
              <a:t>kdo</a:t>
            </a:r>
            <a:r>
              <a:rPr lang="cs-CZ" i="1" dirty="0"/>
              <a:t> už na sraz přijel.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3067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458DB-3259-F675-AE23-1A79E84CB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 čárky – vedlejší věty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1752D-1A73-80E2-61F3-C919CEEFC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spojovací prostředek nemusí být stejný nebo se ve druhé VV opakovat</a:t>
            </a:r>
          </a:p>
          <a:p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Byla velmi unavená, </a:t>
            </a:r>
            <a:r>
              <a:rPr lang="cs-CZ" i="1" u="sng" dirty="0"/>
              <a:t>jelikož</a:t>
            </a:r>
            <a:r>
              <a:rPr lang="cs-CZ" i="1" dirty="0"/>
              <a:t> špatně spala </a:t>
            </a:r>
            <a:r>
              <a:rPr lang="cs-CZ" b="1" i="1" dirty="0"/>
              <a:t>a</a:t>
            </a:r>
            <a:r>
              <a:rPr lang="cs-CZ" i="1" dirty="0"/>
              <a:t> málo pila.</a:t>
            </a:r>
          </a:p>
          <a:p>
            <a:r>
              <a:rPr lang="cs-CZ" i="1" dirty="0"/>
              <a:t>Nejlepší by bylo, </a:t>
            </a:r>
            <a:r>
              <a:rPr lang="cs-CZ" i="1" u="sng" dirty="0"/>
              <a:t>kdybyste</a:t>
            </a:r>
            <a:r>
              <a:rPr lang="cs-CZ" i="1" dirty="0"/>
              <a:t> se mnou spolupracovala </a:t>
            </a:r>
            <a:r>
              <a:rPr lang="cs-CZ" b="1" i="1" dirty="0"/>
              <a:t>a</a:t>
            </a:r>
            <a:r>
              <a:rPr lang="cs-CZ" i="1" dirty="0"/>
              <a:t> poskytla mi všechny potřebné informace.</a:t>
            </a:r>
          </a:p>
          <a:p>
            <a:r>
              <a:rPr lang="cs-CZ" i="1" dirty="0"/>
              <a:t>Karla žere krabice, </a:t>
            </a:r>
            <a:r>
              <a:rPr lang="cs-CZ" i="1" u="sng" dirty="0"/>
              <a:t>protože</a:t>
            </a:r>
            <a:r>
              <a:rPr lang="cs-CZ" i="1" dirty="0"/>
              <a:t> se nudí </a:t>
            </a:r>
            <a:r>
              <a:rPr lang="cs-CZ" b="1" i="1" dirty="0"/>
              <a:t>nebo</a:t>
            </a:r>
            <a:r>
              <a:rPr lang="cs-CZ" i="1" dirty="0"/>
              <a:t> mě chce naštvat.</a:t>
            </a: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62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A851C-B1DF-D906-FA31-BD1AA031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prostě slučovací spojka v jiném kontextu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39603-C53A-3CB8-B8C7-B8F32565F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nespojuje-li těsně sousedící věty – pokud se vloží věta mluvnicky závislá, popř. blok takových vět (střídání syntaktických úrovní)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 psaní čárky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/>
              <a:t>Pověz mi, </a:t>
            </a:r>
            <a:r>
              <a:rPr lang="cs-CZ" b="1" i="1" dirty="0"/>
              <a:t>co</a:t>
            </a:r>
            <a:r>
              <a:rPr lang="cs-CZ" i="1" dirty="0"/>
              <a:t> čteš</a:t>
            </a:r>
            <a:r>
              <a:rPr lang="cs-CZ" b="1" i="1" dirty="0"/>
              <a:t>,</a:t>
            </a:r>
            <a:r>
              <a:rPr lang="cs-CZ" i="1" dirty="0"/>
              <a:t> </a:t>
            </a:r>
            <a:r>
              <a:rPr lang="cs-CZ" b="1" i="1" dirty="0"/>
              <a:t>a</a:t>
            </a:r>
            <a:r>
              <a:rPr lang="cs-CZ" i="1" dirty="0"/>
              <a:t> já ti povím, </a:t>
            </a:r>
            <a:r>
              <a:rPr lang="cs-CZ" b="1" i="1" dirty="0"/>
              <a:t>jaký</a:t>
            </a:r>
            <a:r>
              <a:rPr lang="cs-CZ" i="1" dirty="0"/>
              <a:t> jsi.</a:t>
            </a:r>
          </a:p>
          <a:p>
            <a:r>
              <a:rPr lang="cs-CZ" i="1" dirty="0"/>
              <a:t>Jirka se podivil, </a:t>
            </a:r>
            <a:r>
              <a:rPr lang="cs-CZ" b="1" i="1" dirty="0"/>
              <a:t>že</a:t>
            </a:r>
            <a:r>
              <a:rPr lang="cs-CZ" i="1" dirty="0"/>
              <a:t> pes mluví lidskou řečí</a:t>
            </a:r>
            <a:r>
              <a:rPr lang="cs-CZ" b="1" i="1" dirty="0"/>
              <a:t>,</a:t>
            </a:r>
            <a:r>
              <a:rPr lang="cs-CZ" i="1" dirty="0"/>
              <a:t> </a:t>
            </a:r>
            <a:r>
              <a:rPr lang="cs-CZ" b="1" i="1" dirty="0"/>
              <a:t>a</a:t>
            </a:r>
            <a:r>
              <a:rPr lang="cs-CZ" i="1" dirty="0"/>
              <a:t> třikrát zapískal na píšťalku.</a:t>
            </a:r>
          </a:p>
          <a:p>
            <a:r>
              <a:rPr lang="cs-CZ" i="1" dirty="0"/>
              <a:t>V roztržitosti zapomněl, </a:t>
            </a:r>
            <a:r>
              <a:rPr lang="cs-CZ" b="1" i="1" dirty="0"/>
              <a:t>že</a:t>
            </a:r>
            <a:r>
              <a:rPr lang="cs-CZ" i="1" dirty="0"/>
              <a:t> je schod ještě měkký</a:t>
            </a:r>
            <a:r>
              <a:rPr lang="cs-CZ" b="1" i="1" dirty="0"/>
              <a:t>,</a:t>
            </a:r>
            <a:r>
              <a:rPr lang="cs-CZ" i="1" dirty="0"/>
              <a:t> </a:t>
            </a:r>
            <a:r>
              <a:rPr lang="cs-CZ" b="1" i="1" dirty="0"/>
              <a:t>a</a:t>
            </a:r>
            <a:r>
              <a:rPr lang="cs-CZ" i="1" dirty="0"/>
              <a:t> udělal do betonu otisk boty.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36221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05C10-F028-5A3A-83B0-BD5A65C3E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prostě slučovací spojka v jiném kontextu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2147BA-F238-11AE-8997-1967693F6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vklíněná vedlejší věta nemusí být nutně závislá na první větě hlavní</a:t>
            </a:r>
          </a:p>
          <a:p>
            <a:endParaRPr lang="cs-CZ" dirty="0"/>
          </a:p>
          <a:p>
            <a:r>
              <a:rPr lang="cs-CZ" i="1" dirty="0"/>
              <a:t>Horečně se balili, a aby se vyhnuli odhalení, pozhasínali všechna světla v bytě.</a:t>
            </a:r>
          </a:p>
          <a:p>
            <a:endParaRPr lang="cs-CZ" i="1" dirty="0"/>
          </a:p>
          <a:p>
            <a:r>
              <a:rPr lang="cs-CZ" i="1" dirty="0"/>
              <a:t>Během jízdy si pozorně prohlédla půl tuctu nákladních aut, a když se policista začal vyptávat, věrohodně mu vůz popsala.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185887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1830</Words>
  <Application>Microsoft Office PowerPoint</Application>
  <PresentationFormat>Širokoúhlá obrazovka</PresentationFormat>
  <Paragraphs>225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Motiv Office</vt:lpstr>
      <vt:lpstr>Syntax</vt:lpstr>
      <vt:lpstr>pravidla psaní interpunkce</vt:lpstr>
      <vt:lpstr>čárka v souvětí</vt:lpstr>
      <vt:lpstr>bez čárky – hlavní věty</vt:lpstr>
      <vt:lpstr>bez čárky – vedlejší věty</vt:lpstr>
      <vt:lpstr>bez čárky – vedlejší věty</vt:lpstr>
      <vt:lpstr>bez čárky – vedlejší věty</vt:lpstr>
      <vt:lpstr>prostě slučovací spojka v jiném kontextu</vt:lpstr>
      <vt:lpstr>prostě slučovací spojka v jiném kontextu</vt:lpstr>
      <vt:lpstr>oddělování souřadně spojených vět</vt:lpstr>
      <vt:lpstr>bezespoječné spojení: cvičení</vt:lpstr>
      <vt:lpstr>bezespoječné spojení: cvičení</vt:lpstr>
      <vt:lpstr>bezespoječné spojení: cvičení</vt:lpstr>
      <vt:lpstr>bezespoječné spojení VH: cvičení  </vt:lpstr>
      <vt:lpstr>bezespoječné spojení: cvičení </vt:lpstr>
      <vt:lpstr>bezespoječné spojení: cvičení </vt:lpstr>
      <vt:lpstr>bezespoječné spojení: cvičení </vt:lpstr>
      <vt:lpstr>bezespoječné spojení VV: cvičení </vt:lpstr>
      <vt:lpstr>a</vt:lpstr>
      <vt:lpstr>než</vt:lpstr>
      <vt:lpstr>než</vt:lpstr>
      <vt:lpstr>VV + výraz s oslabenou větnou platností</vt:lpstr>
      <vt:lpstr>VV + výraz s oslabenou větnou platností</vt:lpstr>
      <vt:lpstr>VV + výraz s oslabenou větnou platností</vt:lpstr>
      <vt:lpstr>VV + výraz s oslabenou větnou platností</vt:lpstr>
      <vt:lpstr>zásady u složitějších konstrukcí</vt:lpstr>
      <vt:lpstr>zásady u složitějších konstrukcí</vt:lpstr>
      <vt:lpstr>zásady u složitějších konstrukcí</vt:lpstr>
      <vt:lpstr>zásady u složitějších konstrukcí</vt:lpstr>
      <vt:lpstr>zásady u složitějších konstrukcí</vt:lpstr>
      <vt:lpstr>infinitivní konstrukce: čárka</vt:lpstr>
      <vt:lpstr>infinitivní konstrukce: čárka</vt:lpstr>
      <vt:lpstr>infinitivní konstrukce: čárka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Káťa Pelegrinová</dc:creator>
  <cp:lastModifiedBy>Káťa Pelegrinová</cp:lastModifiedBy>
  <cp:revision>182</cp:revision>
  <dcterms:created xsi:type="dcterms:W3CDTF">2022-09-28T17:29:10Z</dcterms:created>
  <dcterms:modified xsi:type="dcterms:W3CDTF">2022-10-24T10:56:43Z</dcterms:modified>
</cp:coreProperties>
</file>