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384" r:id="rId4"/>
    <p:sldId id="385" r:id="rId5"/>
    <p:sldId id="386" r:id="rId6"/>
    <p:sldId id="387" r:id="rId7"/>
    <p:sldId id="390" r:id="rId8"/>
    <p:sldId id="388" r:id="rId9"/>
    <p:sldId id="389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273" r:id="rId20"/>
    <p:sldId id="341" r:id="rId21"/>
    <p:sldId id="349" r:id="rId22"/>
    <p:sldId id="350" r:id="rId23"/>
    <p:sldId id="283" r:id="rId24"/>
    <p:sldId id="274" r:id="rId25"/>
    <p:sldId id="282" r:id="rId26"/>
    <p:sldId id="281" r:id="rId27"/>
    <p:sldId id="280" r:id="rId28"/>
    <p:sldId id="297" r:id="rId29"/>
    <p:sldId id="354" r:id="rId30"/>
    <p:sldId id="359" r:id="rId31"/>
    <p:sldId id="361" r:id="rId32"/>
    <p:sldId id="370" r:id="rId33"/>
    <p:sldId id="362" r:id="rId34"/>
    <p:sldId id="355" r:id="rId35"/>
    <p:sldId id="356" r:id="rId36"/>
    <p:sldId id="363" r:id="rId37"/>
    <p:sldId id="364" r:id="rId38"/>
    <p:sldId id="367" r:id="rId39"/>
    <p:sldId id="368" r:id="rId40"/>
    <p:sldId id="366" r:id="rId41"/>
    <p:sldId id="357" r:id="rId42"/>
    <p:sldId id="372" r:id="rId43"/>
    <p:sldId id="371" r:id="rId44"/>
    <p:sldId id="373" r:id="rId45"/>
    <p:sldId id="374" r:id="rId46"/>
    <p:sldId id="375" r:id="rId47"/>
    <p:sldId id="376" r:id="rId48"/>
    <p:sldId id="377" r:id="rId49"/>
    <p:sldId id="379" r:id="rId50"/>
    <p:sldId id="380" r:id="rId51"/>
    <p:sldId id="381" r:id="rId52"/>
    <p:sldId id="382" r:id="rId53"/>
    <p:sldId id="383" r:id="rId54"/>
    <p:sldId id="352" r:id="rId55"/>
    <p:sldId id="365" r:id="rId56"/>
    <p:sldId id="400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BFBA5-8DED-44B2-CA38-59664ED11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599382-6D70-18F4-0DB8-9C713AC91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7B16C8-418C-2953-CD20-A817DF63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9CBE-35AA-490E-B595-F2FDEADACD0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9F03C9-1B8B-D83F-53AC-22B06EE9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2FAECA-42A1-D7E7-EDAA-6CEC5937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ED3D-A177-4ED2-8620-FAAF44209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FD8A0-2BFF-F4E1-9F11-B86011C9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E0E350-1AE7-378A-7253-8DD6A063E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DFA4EC-DD9A-2F42-5AAB-0AA8023B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9CBE-35AA-490E-B595-F2FDEADACD0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D67AC5-EE4C-E98C-1C7D-6D6720EB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760898-7795-D104-541B-5D76ACFC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ED3D-A177-4ED2-8620-FAAF44209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0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2829BA-8A92-DFA2-6CD1-09EF70F12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0890D6B-7FDA-EADB-AF3E-0A7E5DAAF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26D86F-69C8-8A27-3AAB-23218406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9CBE-35AA-490E-B595-F2FDEADACD0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444F9F-6488-593F-24A6-DC4B7B6E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908BC1-0345-0FE2-93D8-1BC71EDF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ED3D-A177-4ED2-8620-FAAF44209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6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C3B0E-4424-6165-2D31-58D0B250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01522-DC5D-D063-A865-A78F56A8B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264F32-C773-B17E-D6E6-190CECBC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9CBE-35AA-490E-B595-F2FDEADACD0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56A119-BFE2-496B-EC8A-5547E8A3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8C62B0-AF59-3FC5-8C5E-96552A94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ED3D-A177-4ED2-8620-FAAF44209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32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4DB27-5AD2-DB8B-1F40-41BBECEF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E77F29-A025-6382-8FFD-83D5A1EBE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E29624-79AA-F808-E2C2-87268DCA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9CBE-35AA-490E-B595-F2FDEADACD0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EBA2C5-EAFE-DD5F-51D6-BBCD9F4B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D68BBA-76D2-AEEC-5FC6-D43A5494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ED3D-A177-4ED2-8620-FAAF44209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4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FBD32-7EE9-B2A2-B3D7-ACFD87DA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FDFAF-16B8-BBCE-8DEF-2C17E35D8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F3CB49-87D1-CBA1-D51C-DC6F4528F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DD0469-2A73-4370-79E4-EB8FA6DB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9CBE-35AA-490E-B595-F2FDEADACD0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8E87F1-5B37-8372-7389-4D2AA05A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48267A-A354-4895-1407-AE4E44A4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ED3D-A177-4ED2-8620-FAAF44209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0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49A62-0632-E390-DFDE-5E964492E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BC609F-1B3D-3605-9429-F36E9CEE4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425AE9-91EF-2A90-F51F-AAA6060D9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E2D5E3-FD9A-C428-C82C-44D22CCFD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4BC4CA3-192F-8F1C-1DF5-6CFC2FA37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7DD78F4-1C31-9661-4A0D-6D380F70C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9CBE-35AA-490E-B595-F2FDEADACD0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F8D0C97-7E26-85B9-8A40-1A796459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C40F073-1824-C66D-1187-C55BDC64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ED3D-A177-4ED2-8620-FAAF44209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48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9C7FB-7854-E83F-A3DE-4486CC2C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A9D3FE4-B2DE-6AA6-B308-04ED73B2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9CBE-35AA-490E-B595-F2FDEADACD0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B749D0-31D3-94DF-077B-736E9873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1B1FD0-F916-E131-A51C-BD17DD9A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ED3D-A177-4ED2-8620-FAAF44209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88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929564-57EC-974D-E985-135A6277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9CBE-35AA-490E-B595-F2FDEADACD0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6DE50C3-985D-B2ED-A8E5-199464A25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CDEDA4-4CDC-D7B7-E290-684F360E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ED3D-A177-4ED2-8620-FAAF44209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77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7CC48-5A42-B49E-7629-F2B0A6A7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AC4C07-7584-91A3-957D-D1EED2CFE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5E73E2-A8D8-222A-F930-B0DF29E16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567F21-E49C-ED3B-C20F-5CBFDF62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9CBE-35AA-490E-B595-F2FDEADACD0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41204D-879E-DC33-8A32-87854AB8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4B2747-6220-B6BB-494B-CB24F351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ED3D-A177-4ED2-8620-FAAF44209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47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166BD-46B4-5A6D-44B2-2FD299B7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332D43D-9DD2-16D5-C9E6-F86E49938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C97624-FACE-31EB-DF5C-E759D3F4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45AE9D-80C5-C36E-C0BC-DAB041E5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9CBE-35AA-490E-B595-F2FDEADACD0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277220-AB84-4009-121C-6A8FF3B9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FF742D-C47F-2C0C-C8DC-01C7D1B4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ED3D-A177-4ED2-8620-FAAF44209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16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ECA727-9711-615E-29DF-F225022A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27DCB2-8E70-25E7-E27E-C1472CD74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51EE8E-7AC0-A466-FE48-AED1FD284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9CBE-35AA-490E-B595-F2FDEADACD0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9D6BF4-2312-7179-C465-6367FBDD8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85E132-BBB9-C2CB-F5EB-9421D3578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CED3D-A177-4ED2-8620-FAAF44209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0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rirucka.ujc.cas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41C1D-40B7-A0F2-32C1-01AF659DE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5021"/>
            <a:ext cx="9144000" cy="2387600"/>
          </a:xfrm>
        </p:spPr>
        <p:txBody>
          <a:bodyPr/>
          <a:lstStyle/>
          <a:p>
            <a:r>
              <a:rPr lang="cs-CZ" b="1" dirty="0"/>
              <a:t>Syntax</a:t>
            </a:r>
            <a:endParaRPr lang="en-GB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18BD5F-BA0B-9F0E-DD24-D1E7677F0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013222"/>
            <a:ext cx="6683829" cy="533400"/>
          </a:xfrm>
        </p:spPr>
        <p:txBody>
          <a:bodyPr>
            <a:normAutofit fontScale="92500"/>
          </a:bodyPr>
          <a:lstStyle/>
          <a:p>
            <a:r>
              <a:rPr lang="cs-CZ" dirty="0"/>
              <a:t>Kateřina Pelegrinová, katerina.pelegrinova@fpf.slu.cz</a:t>
            </a:r>
            <a:endParaRPr lang="en-GB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9EC3A26-FEE9-E967-CECE-A9212DF61DD1}"/>
              </a:ext>
            </a:extLst>
          </p:cNvPr>
          <p:cNvSpPr txBox="1">
            <a:spLocks/>
          </p:cNvSpPr>
          <p:nvPr/>
        </p:nvSpPr>
        <p:spPr>
          <a:xfrm>
            <a:off x="9165773" y="6013222"/>
            <a:ext cx="3004454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2022/2023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96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68D8E-75A8-F593-C50D-A5A41D95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postupně rozvíjející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D1589-DD3E-65CC-93C3-46FECDB69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rozpoznávací znaky</a:t>
            </a:r>
          </a:p>
          <a:p>
            <a:pPr lvl="1"/>
            <a:r>
              <a:rPr lang="cs-CZ" dirty="0"/>
              <a:t>pořadí nelze měnit</a:t>
            </a:r>
          </a:p>
          <a:p>
            <a:pPr lvl="1"/>
            <a:r>
              <a:rPr lang="cs-CZ" i="1" strike="sngStrike" dirty="0"/>
              <a:t>německý bačův starý ovčák</a:t>
            </a:r>
            <a:r>
              <a:rPr lang="cs-CZ" i="1" dirty="0"/>
              <a:t>	</a:t>
            </a:r>
            <a:r>
              <a:rPr lang="cs-CZ" i="1" strike="sngStrike" dirty="0"/>
              <a:t>vycházková moje hůl</a:t>
            </a:r>
            <a:endParaRPr lang="cs-CZ" i="1" dirty="0"/>
          </a:p>
          <a:p>
            <a:r>
              <a:rPr lang="cs-CZ" dirty="0"/>
              <a:t>nelze mezi ně vložit spojku </a:t>
            </a:r>
            <a:r>
              <a:rPr lang="cs-CZ" i="1" dirty="0"/>
              <a:t>a</a:t>
            </a:r>
            <a:endParaRPr lang="cs-CZ" dirty="0"/>
          </a:p>
          <a:p>
            <a:pPr lvl="1"/>
            <a:r>
              <a:rPr lang="cs-CZ" i="1" strike="sngStrike" dirty="0"/>
              <a:t>německý a bačův a starý ovčák</a:t>
            </a:r>
            <a:r>
              <a:rPr lang="cs-CZ" i="1" dirty="0"/>
              <a:t>		</a:t>
            </a:r>
            <a:r>
              <a:rPr lang="cs-CZ" i="1" strike="sngStrike" dirty="0"/>
              <a:t>vycházková a moje hůl</a:t>
            </a:r>
            <a:endParaRPr lang="cs-CZ" i="1" dirty="0"/>
          </a:p>
          <a:p>
            <a:r>
              <a:rPr lang="cs-CZ" dirty="0"/>
              <a:t>shodné i neshodné!!!</a:t>
            </a:r>
          </a:p>
          <a:p>
            <a:pPr lvl="1"/>
            <a:r>
              <a:rPr lang="cs-CZ" dirty="0"/>
              <a:t>neshodné: </a:t>
            </a:r>
            <a:r>
              <a:rPr lang="cs-CZ" i="1" dirty="0"/>
              <a:t>steak ze svíčkové z menu</a:t>
            </a:r>
          </a:p>
          <a:p>
            <a:pPr lvl="1"/>
            <a:r>
              <a:rPr lang="cs-CZ" dirty="0"/>
              <a:t>kombinace: </a:t>
            </a:r>
            <a:r>
              <a:rPr lang="cs-CZ" i="1" dirty="0"/>
              <a:t>pikantní vepřový guláš s karlovarským knedlíkem</a:t>
            </a:r>
          </a:p>
          <a:p>
            <a:pPr lvl="1"/>
            <a:endParaRPr lang="cs-CZ" i="1" dirty="0"/>
          </a:p>
          <a:p>
            <a:endParaRPr lang="cs-CZ" i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29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E058-3C9F-8FC5-3B38-E31AEFE0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několikanásobný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1B0AEB-B102-B2FD-E8EE-EDC1C4CCD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cs-CZ" dirty="0"/>
              <a:t>volné seskupení přívlastků rozvíjejících totéž jméno</a:t>
            </a:r>
          </a:p>
          <a:p>
            <a:r>
              <a:rPr lang="cs-CZ" dirty="0"/>
              <a:t>ne postupně, ale atributy jsou navěšeny přímo na rozvíjené jméno</a:t>
            </a:r>
          </a:p>
          <a:p>
            <a:r>
              <a:rPr lang="cs-CZ" dirty="0"/>
              <a:t>paralelní přívlastky, vůči sobě na stejné úrovni</a:t>
            </a:r>
          </a:p>
          <a:p>
            <a:endParaRPr lang="cs-CZ" dirty="0"/>
          </a:p>
          <a:p>
            <a:r>
              <a:rPr lang="cs-CZ" i="1" dirty="0"/>
              <a:t>Ponořila se do studených, výhružně syčících vln.</a:t>
            </a:r>
          </a:p>
          <a:p>
            <a:r>
              <a:rPr lang="cs-CZ" i="1" dirty="0"/>
              <a:t>Ponořila se do studených a výhružně syčících vln.</a:t>
            </a:r>
          </a:p>
          <a:p>
            <a:endParaRPr lang="cs-CZ" i="1" dirty="0"/>
          </a:p>
          <a:p>
            <a:r>
              <a:rPr lang="cs-CZ" i="1" dirty="0"/>
              <a:t>Nabízíme zmrzlinu čokoládovou, mangovou, </a:t>
            </a:r>
            <a:r>
              <a:rPr lang="cs-CZ" i="1" dirty="0" err="1"/>
              <a:t>perníčkovou</a:t>
            </a:r>
            <a:r>
              <a:rPr lang="cs-CZ" i="1" dirty="0"/>
              <a:t>.</a:t>
            </a:r>
          </a:p>
          <a:p>
            <a:r>
              <a:rPr lang="cs-CZ" i="1" dirty="0"/>
              <a:t>Nabízíme zmrzlinu čokoládovou a mangovou a </a:t>
            </a:r>
            <a:r>
              <a:rPr lang="cs-CZ" i="1" dirty="0" err="1"/>
              <a:t>perníčkovou</a:t>
            </a:r>
            <a:r>
              <a:rPr lang="cs-CZ" i="1" dirty="0"/>
              <a:t>.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08211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359E9-1833-00F4-1FC8-B8E615BC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několikanásobný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D07C3B-00A5-47E2-FB44-72D7065F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89"/>
          </a:xfrm>
        </p:spPr>
        <p:txBody>
          <a:bodyPr>
            <a:normAutofit/>
          </a:bodyPr>
          <a:lstStyle/>
          <a:p>
            <a:r>
              <a:rPr lang="cs-CZ" dirty="0"/>
              <a:t>pořadí můžeme zpravidla měnit</a:t>
            </a:r>
          </a:p>
          <a:p>
            <a:r>
              <a:rPr lang="cs-CZ" dirty="0"/>
              <a:t>často povaha výčtu</a:t>
            </a:r>
          </a:p>
          <a:p>
            <a:pPr lvl="1"/>
            <a:r>
              <a:rPr lang="en-GB" i="1" dirty="0">
                <a:effectLst/>
                <a:latin typeface="Calibri "/>
              </a:rPr>
              <a:t>V </a:t>
            </a:r>
            <a:r>
              <a:rPr lang="en-GB" i="1" dirty="0" err="1">
                <a:effectLst/>
                <a:latin typeface="Calibri "/>
              </a:rPr>
              <a:t>nabídce</a:t>
            </a:r>
            <a:r>
              <a:rPr lang="en-GB" i="1" dirty="0">
                <a:effectLst/>
                <a:latin typeface="Calibri "/>
              </a:rPr>
              <a:t> </a:t>
            </a:r>
            <a:r>
              <a:rPr lang="en-GB" i="1" dirty="0" err="1">
                <a:effectLst/>
                <a:latin typeface="Calibri "/>
              </a:rPr>
              <a:t>měli</a:t>
            </a:r>
            <a:r>
              <a:rPr lang="en-GB" i="1" dirty="0">
                <a:effectLst/>
                <a:latin typeface="Calibri "/>
              </a:rPr>
              <a:t> </a:t>
            </a:r>
            <a:r>
              <a:rPr lang="en-GB" i="1" dirty="0" err="1">
                <a:effectLst/>
                <a:latin typeface="Calibri "/>
              </a:rPr>
              <a:t>bohužel</a:t>
            </a:r>
            <a:r>
              <a:rPr lang="en-GB" i="1" dirty="0">
                <a:effectLst/>
                <a:latin typeface="Calibri "/>
              </a:rPr>
              <a:t> jen </a:t>
            </a:r>
            <a:r>
              <a:rPr lang="en-GB" i="1" dirty="0" err="1">
                <a:effectLst/>
                <a:latin typeface="Calibri "/>
              </a:rPr>
              <a:t>hnědé</a:t>
            </a:r>
            <a:r>
              <a:rPr lang="en-GB" i="1" dirty="0">
                <a:effectLst/>
                <a:latin typeface="Calibri "/>
              </a:rPr>
              <a:t>, </a:t>
            </a:r>
            <a:r>
              <a:rPr lang="en-GB" i="1" dirty="0" err="1">
                <a:effectLst/>
                <a:latin typeface="Calibri "/>
              </a:rPr>
              <a:t>bílé</a:t>
            </a:r>
            <a:r>
              <a:rPr lang="en-GB" i="1" dirty="0">
                <a:effectLst/>
                <a:latin typeface="Calibri "/>
              </a:rPr>
              <a:t> a </a:t>
            </a:r>
            <a:r>
              <a:rPr lang="en-GB" i="1" dirty="0" err="1">
                <a:effectLst/>
                <a:latin typeface="Calibri "/>
              </a:rPr>
              <a:t>růžové</a:t>
            </a:r>
            <a:r>
              <a:rPr lang="en-GB" i="1" dirty="0">
                <a:effectLst/>
                <a:latin typeface="Calibri "/>
              </a:rPr>
              <a:t> </a:t>
            </a:r>
            <a:r>
              <a:rPr lang="en-GB" i="1" dirty="0" err="1">
                <a:effectLst/>
                <a:latin typeface="Calibri "/>
              </a:rPr>
              <a:t>vozy</a:t>
            </a:r>
            <a:r>
              <a:rPr lang="en-GB" i="1" dirty="0">
                <a:effectLst/>
                <a:latin typeface="Calibri "/>
              </a:rPr>
              <a:t>.</a:t>
            </a:r>
            <a:endParaRPr lang="cs-CZ" i="1" dirty="0">
              <a:effectLst/>
              <a:latin typeface="Calibri "/>
            </a:endParaRPr>
          </a:p>
          <a:p>
            <a:r>
              <a:rPr lang="cs-CZ" dirty="0"/>
              <a:t>lze mezi ně vložit souřadnou spojku </a:t>
            </a:r>
            <a:r>
              <a:rPr lang="cs-CZ" i="1" dirty="0"/>
              <a:t>a </a:t>
            </a:r>
            <a:r>
              <a:rPr lang="cs-CZ" dirty="0"/>
              <a:t>či jiné výrazy</a:t>
            </a:r>
          </a:p>
          <a:p>
            <a:pPr lvl="1"/>
            <a:r>
              <a:rPr lang="cs-CZ" i="1" dirty="0"/>
              <a:t>prostě, zkrátka, jednoduše, tentokrát, spíše</a:t>
            </a:r>
          </a:p>
          <a:p>
            <a:pPr lvl="1"/>
            <a:endParaRPr lang="cs-CZ" i="1" dirty="0"/>
          </a:p>
          <a:p>
            <a:r>
              <a:rPr lang="en-GB" i="1" dirty="0" err="1">
                <a:effectLst/>
                <a:latin typeface="Calibri "/>
              </a:rPr>
              <a:t>Nakonec</a:t>
            </a:r>
            <a:r>
              <a:rPr lang="en-GB" i="1" dirty="0">
                <a:effectLst/>
                <a:latin typeface="Calibri "/>
              </a:rPr>
              <a:t> se </a:t>
            </a:r>
            <a:r>
              <a:rPr lang="en-GB" i="1" dirty="0" err="1">
                <a:effectLst/>
                <a:latin typeface="Calibri "/>
              </a:rPr>
              <a:t>rozhodl</a:t>
            </a:r>
            <a:r>
              <a:rPr lang="en-GB" i="1" dirty="0">
                <a:effectLst/>
                <a:latin typeface="Calibri "/>
              </a:rPr>
              <a:t> koupit si </a:t>
            </a:r>
            <a:r>
              <a:rPr lang="en-GB" i="1" dirty="0" err="1">
                <a:effectLst/>
                <a:latin typeface="Calibri "/>
              </a:rPr>
              <a:t>nové</a:t>
            </a:r>
            <a:r>
              <a:rPr lang="en-GB" i="1" dirty="0">
                <a:effectLst/>
                <a:latin typeface="Calibri "/>
              </a:rPr>
              <a:t>, </a:t>
            </a:r>
            <a:r>
              <a:rPr lang="cs-CZ" i="1" dirty="0">
                <a:effectLst/>
                <a:latin typeface="Calibri "/>
              </a:rPr>
              <a:t>tentokrát </a:t>
            </a:r>
            <a:r>
              <a:rPr lang="en-GB" i="1" dirty="0" err="1">
                <a:effectLst/>
                <a:latin typeface="Calibri "/>
              </a:rPr>
              <a:t>levnější</a:t>
            </a:r>
            <a:r>
              <a:rPr lang="en-GB" i="1" dirty="0">
                <a:effectLst/>
                <a:latin typeface="Calibri "/>
              </a:rPr>
              <a:t> </a:t>
            </a:r>
            <a:r>
              <a:rPr lang="en-GB" i="1" dirty="0" err="1">
                <a:effectLst/>
                <a:latin typeface="Calibri "/>
              </a:rPr>
              <a:t>letenky</a:t>
            </a:r>
            <a:r>
              <a:rPr lang="en-GB" i="1" dirty="0">
                <a:effectLst/>
                <a:latin typeface="Calibri "/>
              </a:rPr>
              <a:t>.</a:t>
            </a:r>
            <a:endParaRPr lang="cs-CZ" i="1" dirty="0">
              <a:effectLst/>
              <a:latin typeface="Calibri "/>
            </a:endParaRPr>
          </a:p>
          <a:p>
            <a:r>
              <a:rPr lang="en-GB" i="1" dirty="0" err="1">
                <a:effectLst/>
                <a:latin typeface="Calibri "/>
              </a:rPr>
              <a:t>Nemáte</a:t>
            </a:r>
            <a:r>
              <a:rPr lang="en-GB" i="1" dirty="0">
                <a:effectLst/>
                <a:latin typeface="Calibri "/>
              </a:rPr>
              <a:t> </a:t>
            </a:r>
            <a:r>
              <a:rPr lang="en-GB" i="1" dirty="0" err="1">
                <a:effectLst/>
                <a:latin typeface="Calibri "/>
              </a:rPr>
              <a:t>nějaké</a:t>
            </a:r>
            <a:r>
              <a:rPr lang="en-GB" i="1" dirty="0">
                <a:effectLst/>
                <a:latin typeface="Calibri "/>
              </a:rPr>
              <a:t> </a:t>
            </a:r>
            <a:r>
              <a:rPr lang="en-GB" i="1" dirty="0" err="1">
                <a:effectLst/>
                <a:latin typeface="Calibri "/>
              </a:rPr>
              <a:t>jiné</a:t>
            </a:r>
            <a:r>
              <a:rPr lang="en-GB" i="1" dirty="0">
                <a:effectLst/>
                <a:latin typeface="Calibri "/>
              </a:rPr>
              <a:t>, </a:t>
            </a:r>
            <a:r>
              <a:rPr lang="en-GB" i="1" dirty="0" err="1">
                <a:effectLst/>
                <a:latin typeface="Calibri "/>
              </a:rPr>
              <a:t>spíše</a:t>
            </a:r>
            <a:r>
              <a:rPr lang="en-GB" i="1" dirty="0">
                <a:effectLst/>
                <a:latin typeface="Calibri "/>
              </a:rPr>
              <a:t> </a:t>
            </a:r>
            <a:r>
              <a:rPr lang="en-GB" i="1" dirty="0" err="1">
                <a:effectLst/>
                <a:latin typeface="Calibri "/>
              </a:rPr>
              <a:t>levnější</a:t>
            </a:r>
            <a:r>
              <a:rPr lang="en-GB" i="1" dirty="0">
                <a:effectLst/>
                <a:latin typeface="Calibri "/>
              </a:rPr>
              <a:t> auto?</a:t>
            </a:r>
            <a:endParaRPr lang="cs-CZ" i="1" dirty="0">
              <a:latin typeface="Calibri "/>
            </a:endParaRPr>
          </a:p>
          <a:p>
            <a:endParaRPr lang="cs-CZ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22262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C63B7-000E-16C7-7775-1B57E22F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ustálená spojení bez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856B2A-FE7C-206B-2F60-8DDD9B5EA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křížem krážem</a:t>
            </a:r>
          </a:p>
          <a:p>
            <a:r>
              <a:rPr lang="cs-CZ" i="1" dirty="0"/>
              <a:t>hlava nehlava</a:t>
            </a:r>
          </a:p>
          <a:p>
            <a:r>
              <a:rPr lang="cs-CZ" i="1" dirty="0"/>
              <a:t>chtěj nechtěj</a:t>
            </a:r>
          </a:p>
          <a:p>
            <a:r>
              <a:rPr lang="cs-CZ" i="1" dirty="0"/>
              <a:t>čím dál tím víc</a:t>
            </a:r>
          </a:p>
          <a:p>
            <a:r>
              <a:rPr lang="cs-CZ" i="1" dirty="0"/>
              <a:t>jakž takž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736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747A8-9FA5-05EE-47AA-24EC57A16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vsuvka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CB991A-149A-ADCA-153B-39A7D3E40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68000" cy="48037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sdělení z jiné promluvové skupiny, nesouvisí se svým okolím mluvnicky</a:t>
            </a:r>
          </a:p>
          <a:p>
            <a:r>
              <a:rPr lang="cs-CZ" dirty="0"/>
              <a:t>oddělení z obou stran čárkami (či jiným znaménkem)</a:t>
            </a:r>
          </a:p>
          <a:p>
            <a:r>
              <a:rPr lang="cs-CZ" dirty="0"/>
              <a:t>formálně vypadá jako další hlavní/vedlejší věta, ale není v žádném syntaktickém vztahu s okolními větami</a:t>
            </a:r>
          </a:p>
          <a:p>
            <a:pPr lvl="1"/>
            <a:r>
              <a:rPr lang="cs-CZ" dirty="0"/>
              <a:t>spojky </a:t>
            </a:r>
            <a:r>
              <a:rPr lang="cs-CZ" i="1" dirty="0"/>
              <a:t>aby, jak, </a:t>
            </a:r>
            <a:r>
              <a:rPr lang="cs-CZ" i="1" dirty="0" err="1"/>
              <a:t>-li</a:t>
            </a:r>
            <a:endParaRPr lang="cs-CZ" dirty="0"/>
          </a:p>
          <a:p>
            <a:endParaRPr lang="cs-CZ" dirty="0"/>
          </a:p>
          <a:p>
            <a:r>
              <a:rPr lang="cs-CZ" i="1" dirty="0"/>
              <a:t>Nepřehledná doba, </a:t>
            </a:r>
            <a:r>
              <a:rPr lang="cs-CZ" b="1" i="1" dirty="0"/>
              <a:t>jak se později ukázalo</a:t>
            </a:r>
            <a:r>
              <a:rPr lang="cs-CZ" i="1" dirty="0"/>
              <a:t>, některým lidem umožnila zbohatnout.</a:t>
            </a:r>
          </a:p>
          <a:p>
            <a:r>
              <a:rPr lang="cs-CZ" i="1" dirty="0"/>
              <a:t>Vsuvka čili parenteze, </a:t>
            </a:r>
            <a:r>
              <a:rPr lang="cs-CZ" b="1" i="1" dirty="0"/>
              <a:t>a to byste si měli pamatovat</a:t>
            </a:r>
            <a:r>
              <a:rPr lang="cs-CZ" i="1" dirty="0"/>
              <a:t>, mluvnicky nesouvisí se svým okolím.</a:t>
            </a:r>
          </a:p>
          <a:p>
            <a:r>
              <a:rPr lang="cs-CZ" i="1" dirty="0"/>
              <a:t>Určitě všichni napíšete, </a:t>
            </a:r>
            <a:r>
              <a:rPr lang="cs-CZ" b="1" i="1" dirty="0"/>
              <a:t>abych to nezakřikla</a:t>
            </a:r>
            <a:r>
              <a:rPr lang="cs-CZ" i="1" dirty="0"/>
              <a:t>, závěrečný test správně.</a:t>
            </a:r>
          </a:p>
        </p:txBody>
      </p:sp>
    </p:spTree>
    <p:extLst>
      <p:ext uri="{BB962C8B-B14F-4D97-AF65-F5344CB8AC3E}">
        <p14:creationId xmlns:p14="http://schemas.microsoft.com/office/powerpoint/2010/main" val="102578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2E7B7-A729-4DA5-A01E-A62AE96C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a to</a:t>
            </a:r>
            <a:endParaRPr lang="en-GB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F784A6-6247-2032-527E-5861F05EA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pomocí </a:t>
            </a:r>
            <a:r>
              <a:rPr lang="cs-CZ" i="1" dirty="0"/>
              <a:t>a to</a:t>
            </a:r>
            <a:r>
              <a:rPr lang="cs-CZ" dirty="0"/>
              <a:t> lze k větě připojit VČ přinášející nové informace </a:t>
            </a:r>
            <a:r>
              <a:rPr lang="cs-CZ" dirty="0">
                <a:sym typeface="Wingdings" panose="05000000000000000000" pitchFamily="2" charset="2"/>
              </a:rPr>
              <a:t> čárka</a:t>
            </a:r>
          </a:p>
          <a:p>
            <a:pPr lvl="1"/>
            <a:r>
              <a:rPr lang="cs-CZ" i="1" dirty="0">
                <a:sym typeface="Wingdings" panose="05000000000000000000" pitchFamily="2" charset="2"/>
              </a:rPr>
              <a:t>Zboží můžete reklamovat, a to do tří dnů.</a:t>
            </a:r>
          </a:p>
          <a:p>
            <a:pPr lvl="1"/>
            <a:r>
              <a:rPr lang="cs-CZ" i="1" dirty="0">
                <a:sym typeface="Wingdings" panose="05000000000000000000" pitchFamily="2" charset="2"/>
              </a:rPr>
              <a:t>Odpovězte co nejrychleji, a to písemně.</a:t>
            </a:r>
          </a:p>
          <a:p>
            <a:pPr lvl="1"/>
            <a:endParaRPr lang="cs-CZ" i="1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!!! VS souvětí, kde věty spojeny souřadně spojkou </a:t>
            </a:r>
            <a:r>
              <a:rPr lang="cs-CZ" i="1" dirty="0">
                <a:sym typeface="Wingdings" panose="05000000000000000000" pitchFamily="2" charset="2"/>
              </a:rPr>
              <a:t>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i="1" dirty="0">
                <a:sym typeface="Wingdings" panose="05000000000000000000" pitchFamily="2" charset="2"/>
              </a:rPr>
              <a:t>to</a:t>
            </a:r>
            <a:r>
              <a:rPr lang="cs-CZ" dirty="0">
                <a:sym typeface="Wingdings" panose="05000000000000000000" pitchFamily="2" charset="2"/>
              </a:rPr>
              <a:t> je zájmenem odkazujícím na obsah předchozí věty</a:t>
            </a:r>
          </a:p>
          <a:p>
            <a:pPr lvl="1"/>
            <a:r>
              <a:rPr lang="cs-CZ" i="1" dirty="0"/>
              <a:t>Příliš dlouho váhal a to se mu nevyplatilo. </a:t>
            </a:r>
            <a:r>
              <a:rPr lang="cs-CZ" dirty="0"/>
              <a:t>= váhání</a:t>
            </a:r>
          </a:p>
          <a:p>
            <a:pPr lvl="1"/>
            <a:r>
              <a:rPr lang="cs-CZ" i="1" dirty="0"/>
              <a:t>Bylo jednou jedno černé kuře a to si jednoho dne vyrazilo do světa.</a:t>
            </a:r>
            <a:r>
              <a:rPr lang="cs-CZ" dirty="0"/>
              <a:t> = kuře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07591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72ADF-768A-4FFC-776E-F6EE7FDA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doplněk 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F2E23E-F54B-2B2B-FF4E-DB6C6D66E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holý </a:t>
            </a:r>
            <a:r>
              <a:rPr lang="cs-CZ" dirty="0">
                <a:sym typeface="Wingdings" panose="05000000000000000000" pitchFamily="2" charset="2"/>
              </a:rPr>
              <a:t> bez čárky</a:t>
            </a:r>
          </a:p>
          <a:p>
            <a:r>
              <a:rPr lang="cs-CZ" dirty="0">
                <a:sym typeface="Wingdings" panose="05000000000000000000" pitchFamily="2" charset="2"/>
              </a:rPr>
              <a:t>rozvitý  s čárkou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en-GB" b="1" i="1" dirty="0" err="1"/>
              <a:t>Dojat</a:t>
            </a:r>
            <a:r>
              <a:rPr lang="en-GB" i="1" dirty="0"/>
              <a:t> </a:t>
            </a:r>
            <a:r>
              <a:rPr lang="en-GB" i="1" dirty="0" err="1"/>
              <a:t>tleskal</a:t>
            </a:r>
            <a:r>
              <a:rPr lang="en-GB" i="1" dirty="0"/>
              <a:t> </a:t>
            </a:r>
            <a:r>
              <a:rPr lang="en-GB" i="1" dirty="0" err="1"/>
              <a:t>bravurnímu</a:t>
            </a:r>
            <a:r>
              <a:rPr lang="en-GB" i="1" dirty="0"/>
              <a:t> </a:t>
            </a:r>
            <a:r>
              <a:rPr lang="en-GB" i="1" dirty="0" err="1"/>
              <a:t>výkonu</a:t>
            </a:r>
            <a:r>
              <a:rPr lang="en-GB" i="1" dirty="0"/>
              <a:t> </a:t>
            </a:r>
            <a:r>
              <a:rPr lang="en-GB" i="1" dirty="0" err="1"/>
              <a:t>hlavního</a:t>
            </a:r>
            <a:r>
              <a:rPr lang="en-GB" i="1" dirty="0"/>
              <a:t> </a:t>
            </a:r>
            <a:r>
              <a:rPr lang="en-GB" i="1" dirty="0" err="1"/>
              <a:t>představitele</a:t>
            </a:r>
            <a:r>
              <a:rPr lang="en-GB" i="1" dirty="0"/>
              <a:t>.</a:t>
            </a:r>
            <a:endParaRPr lang="cs-CZ" i="1" dirty="0">
              <a:sym typeface="Wingdings" panose="05000000000000000000" pitchFamily="2" charset="2"/>
            </a:endParaRPr>
          </a:p>
          <a:p>
            <a:r>
              <a:rPr lang="en-GB" b="1" i="1" dirty="0" err="1"/>
              <a:t>Sedě</a:t>
            </a:r>
            <a:r>
              <a:rPr lang="en-GB" b="1" i="1" dirty="0"/>
              <a:t> </a:t>
            </a:r>
            <a:r>
              <a:rPr lang="en-GB" b="1" i="1" dirty="0" err="1"/>
              <a:t>vzpřímeně</a:t>
            </a:r>
            <a:r>
              <a:rPr lang="en-GB" b="1" i="1" dirty="0"/>
              <a:t> a </a:t>
            </a:r>
            <a:r>
              <a:rPr lang="en-GB" b="1" i="1" dirty="0" err="1"/>
              <a:t>hrdě</a:t>
            </a:r>
            <a:r>
              <a:rPr lang="en-GB" b="1" i="1" dirty="0"/>
              <a:t>, </a:t>
            </a:r>
            <a:r>
              <a:rPr lang="en-GB" i="1" dirty="0" err="1"/>
              <a:t>odpovídal</a:t>
            </a:r>
            <a:r>
              <a:rPr lang="en-GB" i="1" dirty="0"/>
              <a:t> </a:t>
            </a:r>
            <a:r>
              <a:rPr lang="en-GB" i="1" dirty="0" err="1"/>
              <a:t>obžalovaný</a:t>
            </a:r>
            <a:r>
              <a:rPr lang="en-GB" i="1" dirty="0"/>
              <a:t> na </a:t>
            </a:r>
            <a:r>
              <a:rPr lang="en-GB" i="1" dirty="0" err="1"/>
              <a:t>palbu</a:t>
            </a:r>
            <a:r>
              <a:rPr lang="en-GB" i="1" dirty="0"/>
              <a:t> </a:t>
            </a:r>
            <a:r>
              <a:rPr lang="en-GB" i="1" dirty="0" err="1"/>
              <a:t>otázek</a:t>
            </a:r>
            <a:r>
              <a:rPr lang="en-GB" i="1" dirty="0"/>
              <a:t>.</a:t>
            </a:r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/>
              <a:t>Obžalovaný odpovídal </a:t>
            </a:r>
            <a:r>
              <a:rPr lang="cs-CZ" b="1" i="1" dirty="0"/>
              <a:t>sedě</a:t>
            </a:r>
            <a:r>
              <a:rPr lang="cs-CZ" i="1" dirty="0"/>
              <a:t> na palbu otázek.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99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3D5B6-0B84-840F-100D-386E28AE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interpunkce v jednoduché větě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B9EABE-F2E0-ECD4-D6BE-69652A190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https://prirucka.ujc.cas.cz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ym typeface="Wingdings" panose="05000000000000000000" pitchFamily="2" charset="2"/>
              </a:rPr>
              <a:t> Pravopis – interpunkce  Psaní čárky ve větě jednoduché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293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DB453-C835-2B43-A9E1-35B188695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cvičení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6F953C-A6ED-5FB6-E47D-795DB2377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dodělat 05</a:t>
            </a:r>
          </a:p>
          <a:p>
            <a:endParaRPr lang="cs-CZ" dirty="0"/>
          </a:p>
          <a:p>
            <a:r>
              <a:rPr lang="cs-CZ"/>
              <a:t>nové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96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skladební dvojice = syntagma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syntagma, syntagmatická dvojice, skladební dvojice</a:t>
            </a:r>
          </a:p>
          <a:p>
            <a:pPr lvl="1"/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9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75747-553E-7BAB-CDDB-98EEF95B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interpunkce v jednoduché větě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FE705E-1BCA-8821-92CB-8C9D44BCA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několikanásobný VČ bez spojky – slučovací poměr</a:t>
            </a:r>
          </a:p>
          <a:p>
            <a:pPr lvl="1"/>
            <a:r>
              <a:rPr lang="en-GB" i="1" dirty="0" err="1"/>
              <a:t>Všude</a:t>
            </a:r>
            <a:r>
              <a:rPr lang="en-GB" i="1" dirty="0"/>
              <a:t> </a:t>
            </a:r>
            <a:r>
              <a:rPr lang="en-GB" i="1" dirty="0" err="1"/>
              <a:t>byly</a:t>
            </a:r>
            <a:r>
              <a:rPr lang="en-GB" i="1" dirty="0"/>
              <a:t> jen </a:t>
            </a:r>
            <a:r>
              <a:rPr lang="en-GB" i="1" dirty="0" err="1"/>
              <a:t>pralesy</a:t>
            </a:r>
            <a:r>
              <a:rPr lang="en-GB" i="1" dirty="0"/>
              <a:t>, </a:t>
            </a:r>
            <a:r>
              <a:rPr lang="en-GB" i="1" dirty="0" err="1"/>
              <a:t>skály</a:t>
            </a:r>
            <a:r>
              <a:rPr lang="en-GB" i="1" dirty="0"/>
              <a:t>, </a:t>
            </a:r>
            <a:r>
              <a:rPr lang="en-GB" i="1" dirty="0" err="1"/>
              <a:t>spousta</a:t>
            </a:r>
            <a:r>
              <a:rPr lang="en-GB" i="1" dirty="0"/>
              <a:t> </a:t>
            </a:r>
            <a:r>
              <a:rPr lang="en-GB" i="1" dirty="0" err="1"/>
              <a:t>bažin</a:t>
            </a:r>
            <a:r>
              <a:rPr lang="en-GB" i="1" dirty="0"/>
              <a:t>, </a:t>
            </a:r>
            <a:r>
              <a:rPr lang="en-GB" i="1" dirty="0" err="1"/>
              <a:t>jezera</a:t>
            </a:r>
            <a:r>
              <a:rPr lang="en-GB" i="1" dirty="0"/>
              <a:t>, </a:t>
            </a:r>
            <a:r>
              <a:rPr lang="en-GB" i="1" dirty="0" err="1"/>
              <a:t>potoky</a:t>
            </a:r>
            <a:r>
              <a:rPr lang="cs-CZ" i="1" dirty="0"/>
              <a:t>.</a:t>
            </a:r>
          </a:p>
          <a:p>
            <a:pPr lvl="1"/>
            <a:r>
              <a:rPr lang="en-GB" i="1" dirty="0" err="1"/>
              <a:t>Chudák</a:t>
            </a:r>
            <a:r>
              <a:rPr lang="en-GB" i="1" dirty="0"/>
              <a:t> Karel </a:t>
            </a:r>
            <a:r>
              <a:rPr lang="en-GB" i="1" dirty="0" err="1"/>
              <a:t>kýchal</a:t>
            </a:r>
            <a:r>
              <a:rPr lang="en-GB" i="1" dirty="0"/>
              <a:t>, </a:t>
            </a:r>
            <a:r>
              <a:rPr lang="en-GB" i="1" dirty="0" err="1"/>
              <a:t>kašlal</a:t>
            </a:r>
            <a:r>
              <a:rPr lang="en-GB" i="1" dirty="0"/>
              <a:t> a </a:t>
            </a:r>
            <a:r>
              <a:rPr lang="en-GB" i="1" dirty="0" err="1"/>
              <a:t>smrkal</a:t>
            </a:r>
            <a:r>
              <a:rPr lang="cs-CZ" i="1" dirty="0"/>
              <a:t>.</a:t>
            </a:r>
          </a:p>
          <a:p>
            <a:pPr lvl="1"/>
            <a:r>
              <a:rPr lang="en-GB" i="1" dirty="0" err="1"/>
              <a:t>Mluvil</a:t>
            </a:r>
            <a:r>
              <a:rPr lang="en-GB" i="1" dirty="0"/>
              <a:t> </a:t>
            </a:r>
            <a:r>
              <a:rPr lang="en-GB" i="1" dirty="0" err="1"/>
              <a:t>klidně</a:t>
            </a:r>
            <a:r>
              <a:rPr lang="en-GB" i="1" dirty="0"/>
              <a:t>, </a:t>
            </a:r>
            <a:r>
              <a:rPr lang="en-GB" i="1" dirty="0" err="1"/>
              <a:t>vyrovnaně</a:t>
            </a:r>
            <a:r>
              <a:rPr lang="en-GB" i="1" dirty="0"/>
              <a:t>, s </a:t>
            </a:r>
            <a:r>
              <a:rPr lang="en-GB" i="1" dirty="0" err="1"/>
              <a:t>rozvahou</a:t>
            </a:r>
            <a:r>
              <a:rPr lang="cs-CZ" i="1" dirty="0"/>
              <a:t>.</a:t>
            </a:r>
          </a:p>
          <a:p>
            <a:pPr lvl="1"/>
            <a:endParaRPr lang="cs-CZ" i="1" dirty="0"/>
          </a:p>
          <a:p>
            <a:r>
              <a:rPr lang="cs-CZ" dirty="0"/>
              <a:t>několikanásobný VČ (se spojkou / bez spojky) – jiný poměr</a:t>
            </a:r>
          </a:p>
          <a:p>
            <a:pPr lvl="1"/>
            <a:r>
              <a:rPr lang="cs-CZ" i="1" dirty="0"/>
              <a:t>L</a:t>
            </a:r>
            <a:r>
              <a:rPr lang="en-GB" i="1" dirty="0" err="1"/>
              <a:t>oajální</a:t>
            </a:r>
            <a:r>
              <a:rPr lang="en-GB" i="1" dirty="0"/>
              <a:t> </a:t>
            </a:r>
            <a:r>
              <a:rPr lang="en-GB" i="1" dirty="0" err="1"/>
              <a:t>mohou</a:t>
            </a:r>
            <a:r>
              <a:rPr lang="en-GB" i="1" dirty="0"/>
              <a:t> být jen </a:t>
            </a:r>
            <a:r>
              <a:rPr lang="en-GB" i="1" dirty="0" err="1"/>
              <a:t>lidé</a:t>
            </a:r>
            <a:r>
              <a:rPr lang="en-GB" i="1" dirty="0"/>
              <a:t>, a </a:t>
            </a:r>
            <a:r>
              <a:rPr lang="en-GB" i="1" dirty="0" err="1"/>
              <a:t>nikoliv</a:t>
            </a:r>
            <a:r>
              <a:rPr lang="en-GB" i="1" dirty="0"/>
              <a:t> </a:t>
            </a:r>
            <a:r>
              <a:rPr lang="en-GB" i="1" dirty="0" err="1"/>
              <a:t>strany</a:t>
            </a:r>
            <a:r>
              <a:rPr lang="cs-CZ" i="1" dirty="0"/>
              <a:t>.</a:t>
            </a:r>
          </a:p>
          <a:p>
            <a:r>
              <a:rPr lang="cs-CZ" dirty="0"/>
              <a:t>spojení dvojitými spojovacími výrazy (ani – ani, buď – nebo, jednak – jednak)</a:t>
            </a:r>
          </a:p>
          <a:p>
            <a:pPr lvl="1"/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97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skladební dvojice = syntagma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syntagma, syntagmatická dvojice, skladební dvojice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dvojice větných členů, které jsou k sobě bezprostředně vázány syntaktickou závislostí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7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skladební dvojice = syntagma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syntagma, syntagmatická dvojice, skladební dvojice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dvojice větných členů, které jsou k sobě bezprostředně vázány syntaktickou závislostí</a:t>
            </a:r>
          </a:p>
          <a:p>
            <a:pPr lvl="2"/>
            <a:r>
              <a:rPr lang="cs-CZ" dirty="0"/>
              <a:t>jak poznáme, které větné členy k sobě patří?</a:t>
            </a:r>
          </a:p>
          <a:p>
            <a:pPr lvl="1"/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526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skladební dvojice = syntagma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syntagma, syntagmatická dvojice, skladební dvojice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dvojice větných členů, které jsou k sobě bezprostředně vázány syntaktickou závislostí</a:t>
            </a:r>
          </a:p>
          <a:p>
            <a:pPr lvl="2"/>
            <a:r>
              <a:rPr lang="cs-CZ" dirty="0"/>
              <a:t>jak poznáme, které větné členy k sobě patří?</a:t>
            </a:r>
          </a:p>
          <a:p>
            <a:pPr lvl="1"/>
            <a:endParaRPr lang="cs-CZ" dirty="0"/>
          </a:p>
          <a:p>
            <a:pPr lvl="1"/>
            <a:r>
              <a:rPr lang="cs-CZ" i="1" dirty="0"/>
              <a:t>Marie zpívá dobře.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198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skladební dvojice = syntagma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cs-CZ" b="1" dirty="0"/>
              <a:t>syntagma, syntagmatická dvojice, skladební dvojice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dvojice větných členů, které jsou k sobě bezprostředně vázány syntaktickou závislostí</a:t>
            </a:r>
          </a:p>
          <a:p>
            <a:pPr lvl="2"/>
            <a:r>
              <a:rPr lang="cs-CZ" dirty="0"/>
              <a:t>jak poznáme, které větné členy k sobě patří?</a:t>
            </a:r>
          </a:p>
          <a:p>
            <a:pPr lvl="1"/>
            <a:endParaRPr lang="cs-CZ" dirty="0"/>
          </a:p>
          <a:p>
            <a:pPr lvl="1"/>
            <a:r>
              <a:rPr lang="cs-CZ" i="1" dirty="0"/>
              <a:t>Marie zpívá dobře</a:t>
            </a:r>
          </a:p>
          <a:p>
            <a:pPr lvl="2"/>
            <a:r>
              <a:rPr lang="cs-CZ" i="1" dirty="0"/>
              <a:t>Marie zpívá</a:t>
            </a:r>
          </a:p>
          <a:p>
            <a:pPr lvl="2"/>
            <a:r>
              <a:rPr lang="cs-CZ" i="1" dirty="0"/>
              <a:t>*Marie dobře</a:t>
            </a:r>
          </a:p>
          <a:p>
            <a:pPr lvl="2"/>
            <a:r>
              <a:rPr lang="cs-CZ" i="1" dirty="0"/>
              <a:t>zpívá dobře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E28AA2D-63BF-46E8-B93D-E2071071A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307" y="3546423"/>
            <a:ext cx="2619068" cy="29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5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větný člen vs. slovo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větný člen &amp; slovo</a:t>
            </a:r>
          </a:p>
          <a:p>
            <a:pPr lvl="1"/>
            <a:r>
              <a:rPr lang="cs-CZ" i="1" dirty="0"/>
              <a:t>Marie zpívá dobře</a:t>
            </a:r>
          </a:p>
          <a:p>
            <a:pPr lvl="1"/>
            <a:r>
              <a:rPr lang="cs-CZ" i="1" dirty="0"/>
              <a:t>Marie, moje nová známá z Ostravy, zpívá dobře</a:t>
            </a:r>
          </a:p>
          <a:p>
            <a:pPr lvl="1"/>
            <a:r>
              <a:rPr lang="cs-CZ" i="1" dirty="0"/>
              <a:t>Marie zpívá a Karel hraje na saxofon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291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větný člen vs. slovo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větný člen &amp; slovo</a:t>
            </a:r>
          </a:p>
          <a:p>
            <a:pPr lvl="1"/>
            <a:r>
              <a:rPr lang="cs-CZ" i="1" dirty="0"/>
              <a:t>Marie / zpívá / dobře</a:t>
            </a:r>
          </a:p>
          <a:p>
            <a:pPr lvl="1"/>
            <a:r>
              <a:rPr lang="cs-CZ" i="1" dirty="0"/>
              <a:t>Marie, moje nová známá z Ostravy, zpívá dobře</a:t>
            </a:r>
          </a:p>
          <a:p>
            <a:pPr lvl="1"/>
            <a:r>
              <a:rPr lang="cs-CZ" i="1" dirty="0"/>
              <a:t>Marie zpívá a Karel hraje na saxofon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178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větný člen vs. slovo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větný člen &amp; slovo</a:t>
            </a:r>
          </a:p>
          <a:p>
            <a:pPr lvl="1"/>
            <a:r>
              <a:rPr lang="cs-CZ" i="1" dirty="0"/>
              <a:t>Marie / zpívá / dobře</a:t>
            </a:r>
          </a:p>
          <a:p>
            <a:pPr lvl="1"/>
            <a:r>
              <a:rPr lang="cs-CZ" i="1" dirty="0"/>
              <a:t>Marie, / moje / nová / známá / z Ostravy,/ zpívá / dobře</a:t>
            </a:r>
          </a:p>
          <a:p>
            <a:pPr lvl="1"/>
            <a:r>
              <a:rPr lang="cs-CZ" i="1" dirty="0"/>
              <a:t>Marie zpívá a Karel hraje na saxofon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340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větný člen vs. slovo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větný člen &amp; slovo</a:t>
            </a:r>
          </a:p>
          <a:p>
            <a:pPr lvl="1"/>
            <a:r>
              <a:rPr lang="cs-CZ" i="1" dirty="0"/>
              <a:t>Marie / zpívá / dobře</a:t>
            </a:r>
          </a:p>
          <a:p>
            <a:pPr lvl="1"/>
            <a:r>
              <a:rPr lang="cs-CZ" i="1" dirty="0"/>
              <a:t>Marie, / moje / nová / známá / z Ostravy,/ zpívá / dobře</a:t>
            </a:r>
          </a:p>
          <a:p>
            <a:pPr lvl="1"/>
            <a:r>
              <a:rPr lang="cs-CZ" i="1" dirty="0"/>
              <a:t>Marie /zpívá/ (a) Karel / hraje / na saxofon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076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větný člen vs. slovo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větný člen &amp; slovo</a:t>
            </a:r>
          </a:p>
          <a:p>
            <a:pPr lvl="1"/>
            <a:r>
              <a:rPr lang="cs-CZ" i="1" dirty="0"/>
              <a:t>Marie / zpívá / dobře</a:t>
            </a:r>
          </a:p>
          <a:p>
            <a:pPr lvl="1"/>
            <a:r>
              <a:rPr lang="cs-CZ" i="1" dirty="0"/>
              <a:t>Marie, / moje / nová / známá / z Ostravy,/ zpívá / dobře</a:t>
            </a:r>
          </a:p>
          <a:p>
            <a:pPr lvl="1"/>
            <a:r>
              <a:rPr lang="cs-CZ" i="1" dirty="0"/>
              <a:t>Marie /zpívá/ (a) Karel / hraje / na saxofon</a:t>
            </a:r>
          </a:p>
          <a:p>
            <a:endParaRPr lang="cs-CZ" dirty="0"/>
          </a:p>
          <a:p>
            <a:r>
              <a:rPr lang="cs-CZ" b="1" dirty="0"/>
              <a:t>větný člen </a:t>
            </a:r>
          </a:p>
          <a:p>
            <a:pPr lvl="1"/>
            <a:r>
              <a:rPr lang="cs-CZ" dirty="0"/>
              <a:t>základní stavební jednotka věty (klauze), která je schopna tvořit </a:t>
            </a:r>
            <a:r>
              <a:rPr lang="cs-CZ" b="1" dirty="0"/>
              <a:t>syntagmatickou dvojici</a:t>
            </a:r>
            <a:r>
              <a:rPr lang="cs-CZ" dirty="0"/>
              <a:t> založenou </a:t>
            </a:r>
            <a:r>
              <a:rPr lang="cs-CZ" b="1" dirty="0"/>
              <a:t>na vztahu syntaktické závislosti</a:t>
            </a:r>
            <a:r>
              <a:rPr lang="cs-CZ" dirty="0"/>
              <a:t>; tvořena </a:t>
            </a:r>
            <a:r>
              <a:rPr lang="cs-CZ" b="1" dirty="0"/>
              <a:t>slovním druhem</a:t>
            </a:r>
            <a:r>
              <a:rPr lang="cs-CZ" dirty="0"/>
              <a:t>, který je </a:t>
            </a:r>
            <a:r>
              <a:rPr lang="cs-CZ" b="1" dirty="0"/>
              <a:t>nositelem lexikálního významu</a:t>
            </a:r>
            <a:r>
              <a:rPr lang="cs-CZ" dirty="0"/>
              <a:t> (větné členy netvoří tzv. nadstavbové slovní druhy, tj. předložky, spojky, částice a zpravidla také citoslovce)</a:t>
            </a:r>
          </a:p>
          <a:p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91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40D2C-DF40-E1FF-DCE4-403E36DE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větné členy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BE9468-DFF5-7A27-19AB-D2AE635CD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75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4C350-8BF3-88F7-A7B4-8A169924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volný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F31DAA-C451-F69B-E41F-4DDD28986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volný – významově </a:t>
            </a:r>
          </a:p>
          <a:p>
            <a:r>
              <a:rPr lang="cs-CZ" dirty="0"/>
              <a:t>nezužuje významový obsah </a:t>
            </a:r>
            <a:r>
              <a:rPr lang="cs-CZ" dirty="0">
                <a:sym typeface="Wingdings" panose="05000000000000000000" pitchFamily="2" charset="2"/>
              </a:rPr>
              <a:t> oddělen čárkou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vložený: čárka z obou stran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r>
              <a:rPr lang="cs-CZ" i="1" dirty="0"/>
              <a:t>V</a:t>
            </a:r>
            <a:r>
              <a:rPr lang="en-GB" i="1" dirty="0" err="1"/>
              <a:t>ýraznou</a:t>
            </a:r>
            <a:r>
              <a:rPr lang="en-GB" i="1" dirty="0"/>
              <a:t> </a:t>
            </a:r>
            <a:r>
              <a:rPr lang="en-GB" i="1" dirty="0" err="1"/>
              <a:t>dominantou</a:t>
            </a:r>
            <a:r>
              <a:rPr lang="en-GB" i="1" dirty="0"/>
              <a:t> </a:t>
            </a:r>
            <a:r>
              <a:rPr lang="en-GB" i="1" dirty="0" err="1"/>
              <a:t>obce</a:t>
            </a:r>
            <a:r>
              <a:rPr lang="en-GB" i="1" dirty="0"/>
              <a:t> je </a:t>
            </a:r>
            <a:r>
              <a:rPr lang="en-GB" i="1" dirty="0" err="1"/>
              <a:t>barokní</a:t>
            </a:r>
            <a:r>
              <a:rPr lang="en-GB" i="1" dirty="0"/>
              <a:t> </a:t>
            </a:r>
            <a:r>
              <a:rPr lang="en-GB" i="1" dirty="0" err="1"/>
              <a:t>kostel</a:t>
            </a:r>
            <a:r>
              <a:rPr lang="en-GB" i="1" dirty="0"/>
              <a:t>, </a:t>
            </a:r>
            <a:r>
              <a:rPr lang="en-GB" i="1" dirty="0" err="1"/>
              <a:t>přebudovaný</a:t>
            </a:r>
            <a:r>
              <a:rPr lang="en-GB" i="1" dirty="0"/>
              <a:t> do </a:t>
            </a:r>
            <a:r>
              <a:rPr lang="en-GB" i="1" dirty="0" err="1"/>
              <a:t>nynější</a:t>
            </a:r>
            <a:r>
              <a:rPr lang="en-GB" i="1" dirty="0"/>
              <a:t> </a:t>
            </a:r>
            <a:r>
              <a:rPr lang="en-GB" i="1" dirty="0" err="1"/>
              <a:t>podoby</a:t>
            </a:r>
            <a:r>
              <a:rPr lang="en-GB" i="1" dirty="0"/>
              <a:t> v </a:t>
            </a:r>
            <a:r>
              <a:rPr lang="en-GB" i="1" dirty="0" err="1"/>
              <a:t>letech</a:t>
            </a:r>
            <a:r>
              <a:rPr lang="en-GB" i="1" dirty="0"/>
              <a:t> 1862–⁠⁠⁠⁠⁠⁠⁠⁠⁠1864</a:t>
            </a:r>
            <a:r>
              <a:rPr lang="cs-CZ" i="1" dirty="0"/>
              <a:t>.</a:t>
            </a:r>
          </a:p>
          <a:p>
            <a:r>
              <a:rPr lang="en-GB" i="1" dirty="0" err="1"/>
              <a:t>Tento</a:t>
            </a:r>
            <a:r>
              <a:rPr lang="en-GB" i="1" dirty="0"/>
              <a:t> film, </a:t>
            </a:r>
            <a:r>
              <a:rPr lang="en-GB" i="1" dirty="0" err="1"/>
              <a:t>natočený</a:t>
            </a:r>
            <a:r>
              <a:rPr lang="en-GB" i="1" dirty="0"/>
              <a:t> </a:t>
            </a:r>
            <a:r>
              <a:rPr lang="en-GB" i="1" dirty="0" err="1"/>
              <a:t>těsně</a:t>
            </a:r>
            <a:r>
              <a:rPr lang="en-GB" i="1" dirty="0"/>
              <a:t> po </a:t>
            </a:r>
            <a:r>
              <a:rPr lang="en-GB" i="1" dirty="0" err="1"/>
              <a:t>návratu</a:t>
            </a:r>
            <a:r>
              <a:rPr lang="en-GB" i="1" dirty="0"/>
              <a:t> z </a:t>
            </a:r>
            <a:r>
              <a:rPr lang="en-GB" i="1" dirty="0" err="1"/>
              <a:t>Nepálu</a:t>
            </a:r>
            <a:r>
              <a:rPr lang="en-GB" i="1" dirty="0"/>
              <a:t>, </a:t>
            </a:r>
            <a:r>
              <a:rPr lang="en-GB" i="1" dirty="0" err="1"/>
              <a:t>patří</a:t>
            </a:r>
            <a:r>
              <a:rPr lang="en-GB" i="1" dirty="0"/>
              <a:t> k </a:t>
            </a:r>
            <a:r>
              <a:rPr lang="en-GB" i="1" dirty="0" err="1"/>
              <a:t>jeho</a:t>
            </a:r>
            <a:r>
              <a:rPr lang="en-GB" i="1" dirty="0"/>
              <a:t> </a:t>
            </a:r>
            <a:r>
              <a:rPr lang="en-GB" i="1" dirty="0" err="1"/>
              <a:t>nejlepším</a:t>
            </a:r>
            <a:r>
              <a:rPr lang="en-GB" i="1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626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40D2C-DF40-E1FF-DCE4-403E36DE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větné členy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BE9468-DFF5-7A27-19AB-D2AE635CD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funkce</a:t>
            </a:r>
            <a:r>
              <a:rPr lang="en-GB" dirty="0"/>
              <a:t> </a:t>
            </a:r>
            <a:r>
              <a:rPr lang="en-GB" dirty="0" err="1"/>
              <a:t>výrazů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vyplývají</a:t>
            </a:r>
            <a:r>
              <a:rPr lang="en-GB" dirty="0"/>
              <a:t> z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sémantických</a:t>
            </a:r>
            <a:r>
              <a:rPr lang="en-GB" dirty="0"/>
              <a:t> a </a:t>
            </a:r>
            <a:r>
              <a:rPr lang="en-GB" dirty="0" err="1"/>
              <a:t>syntaktických</a:t>
            </a:r>
            <a:r>
              <a:rPr lang="en-GB" dirty="0"/>
              <a:t> </a:t>
            </a:r>
            <a:r>
              <a:rPr lang="en-GB" dirty="0" err="1"/>
              <a:t>vztahů</a:t>
            </a:r>
            <a:r>
              <a:rPr lang="en-GB" dirty="0"/>
              <a:t> </a:t>
            </a:r>
            <a:r>
              <a:rPr lang="en-GB" b="1" dirty="0"/>
              <a:t>k </a:t>
            </a:r>
            <a:r>
              <a:rPr lang="en-GB" b="1" dirty="0" err="1"/>
              <a:t>jiným</a:t>
            </a:r>
            <a:r>
              <a:rPr lang="en-GB" b="1" dirty="0"/>
              <a:t> </a:t>
            </a:r>
            <a:r>
              <a:rPr lang="en-GB" b="1" dirty="0" err="1"/>
              <a:t>výrazům</a:t>
            </a:r>
            <a:r>
              <a:rPr lang="en-GB" b="1" dirty="0"/>
              <a:t> </a:t>
            </a:r>
            <a:r>
              <a:rPr lang="en-GB" dirty="0"/>
              <a:t>ve </a:t>
            </a:r>
            <a:r>
              <a:rPr lang="en-GB" dirty="0" err="1"/>
              <a:t>větě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428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40D2C-DF40-E1FF-DCE4-403E36DE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větné členy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BE9468-DFF5-7A27-19AB-D2AE635CD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funkce</a:t>
            </a:r>
            <a:r>
              <a:rPr lang="en-GB" dirty="0"/>
              <a:t> </a:t>
            </a:r>
            <a:r>
              <a:rPr lang="en-GB" dirty="0" err="1"/>
              <a:t>výrazů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vyplývají</a:t>
            </a:r>
            <a:r>
              <a:rPr lang="en-GB" dirty="0"/>
              <a:t> z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sémantických</a:t>
            </a:r>
            <a:r>
              <a:rPr lang="en-GB" dirty="0"/>
              <a:t> a </a:t>
            </a:r>
            <a:r>
              <a:rPr lang="en-GB" dirty="0" err="1"/>
              <a:t>syntaktických</a:t>
            </a:r>
            <a:r>
              <a:rPr lang="en-GB" dirty="0"/>
              <a:t> </a:t>
            </a:r>
            <a:r>
              <a:rPr lang="en-GB" dirty="0" err="1"/>
              <a:t>vztahů</a:t>
            </a:r>
            <a:r>
              <a:rPr lang="en-GB" dirty="0"/>
              <a:t> </a:t>
            </a:r>
            <a:r>
              <a:rPr lang="en-GB" b="1" dirty="0"/>
              <a:t>k </a:t>
            </a:r>
            <a:r>
              <a:rPr lang="en-GB" b="1" dirty="0" err="1"/>
              <a:t>jiným</a:t>
            </a:r>
            <a:r>
              <a:rPr lang="en-GB" b="1" dirty="0"/>
              <a:t> </a:t>
            </a:r>
            <a:r>
              <a:rPr lang="en-GB" b="1" dirty="0" err="1"/>
              <a:t>výrazům</a:t>
            </a:r>
            <a:r>
              <a:rPr lang="en-GB" b="1" dirty="0"/>
              <a:t> </a:t>
            </a:r>
            <a:r>
              <a:rPr lang="en-GB" dirty="0"/>
              <a:t>ve </a:t>
            </a:r>
            <a:r>
              <a:rPr lang="en-GB" dirty="0" err="1"/>
              <a:t>větě</a:t>
            </a:r>
            <a:endParaRPr lang="cs-CZ" dirty="0"/>
          </a:p>
          <a:p>
            <a:r>
              <a:rPr lang="cs-CZ" dirty="0"/>
              <a:t>pouze </a:t>
            </a:r>
            <a:r>
              <a:rPr lang="cs-CZ" b="1" dirty="0"/>
              <a:t>autosémantika</a:t>
            </a:r>
          </a:p>
          <a:p>
            <a:endParaRPr lang="cs-CZ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646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40D2C-DF40-E1FF-DCE4-403E36DE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větné členy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BE9468-DFF5-7A27-19AB-D2AE635CD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funkce</a:t>
            </a:r>
            <a:r>
              <a:rPr lang="en-GB" dirty="0"/>
              <a:t> </a:t>
            </a:r>
            <a:r>
              <a:rPr lang="en-GB" dirty="0" err="1"/>
              <a:t>výrazů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vyplývají</a:t>
            </a:r>
            <a:r>
              <a:rPr lang="en-GB" dirty="0"/>
              <a:t> z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sémantických</a:t>
            </a:r>
            <a:r>
              <a:rPr lang="en-GB" dirty="0"/>
              <a:t> a </a:t>
            </a:r>
            <a:r>
              <a:rPr lang="en-GB" dirty="0" err="1"/>
              <a:t>syntaktických</a:t>
            </a:r>
            <a:r>
              <a:rPr lang="en-GB" dirty="0"/>
              <a:t> </a:t>
            </a:r>
            <a:r>
              <a:rPr lang="en-GB" dirty="0" err="1"/>
              <a:t>vztahů</a:t>
            </a:r>
            <a:r>
              <a:rPr lang="en-GB" dirty="0"/>
              <a:t> </a:t>
            </a:r>
            <a:r>
              <a:rPr lang="en-GB" b="1" dirty="0"/>
              <a:t>k </a:t>
            </a:r>
            <a:r>
              <a:rPr lang="en-GB" b="1" dirty="0" err="1"/>
              <a:t>jiným</a:t>
            </a:r>
            <a:r>
              <a:rPr lang="en-GB" b="1" dirty="0"/>
              <a:t> </a:t>
            </a:r>
            <a:r>
              <a:rPr lang="en-GB" b="1" dirty="0" err="1"/>
              <a:t>výrazům</a:t>
            </a:r>
            <a:r>
              <a:rPr lang="en-GB" b="1" dirty="0"/>
              <a:t> </a:t>
            </a:r>
            <a:r>
              <a:rPr lang="en-GB" dirty="0"/>
              <a:t>ve </a:t>
            </a:r>
            <a:r>
              <a:rPr lang="en-GB" dirty="0" err="1"/>
              <a:t>větě</a:t>
            </a:r>
            <a:endParaRPr lang="cs-CZ" dirty="0"/>
          </a:p>
          <a:p>
            <a:r>
              <a:rPr lang="cs-CZ" dirty="0"/>
              <a:t>pouze </a:t>
            </a:r>
            <a:r>
              <a:rPr lang="cs-CZ" b="1" dirty="0"/>
              <a:t>autosémantika</a:t>
            </a:r>
          </a:p>
          <a:p>
            <a:endParaRPr lang="cs-CZ" b="1" dirty="0"/>
          </a:p>
          <a:p>
            <a:r>
              <a:rPr lang="cs-CZ" dirty="0"/>
              <a:t>planost VČ </a:t>
            </a:r>
            <a:r>
              <a:rPr lang="cs-CZ" b="1" dirty="0"/>
              <a:t>nemají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977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40D2C-DF40-E1FF-DCE4-403E36DE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větné členy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BE9468-DFF5-7A27-19AB-D2AE635CD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funkce</a:t>
            </a:r>
            <a:r>
              <a:rPr lang="en-GB" dirty="0"/>
              <a:t> </a:t>
            </a:r>
            <a:r>
              <a:rPr lang="en-GB" dirty="0" err="1"/>
              <a:t>výrazů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vyplývají</a:t>
            </a:r>
            <a:r>
              <a:rPr lang="en-GB" dirty="0"/>
              <a:t> z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sémantických</a:t>
            </a:r>
            <a:r>
              <a:rPr lang="en-GB" dirty="0"/>
              <a:t> a </a:t>
            </a:r>
            <a:r>
              <a:rPr lang="en-GB" dirty="0" err="1"/>
              <a:t>syntaktických</a:t>
            </a:r>
            <a:r>
              <a:rPr lang="en-GB" dirty="0"/>
              <a:t> </a:t>
            </a:r>
            <a:r>
              <a:rPr lang="en-GB" dirty="0" err="1"/>
              <a:t>vztahů</a:t>
            </a:r>
            <a:r>
              <a:rPr lang="en-GB" dirty="0"/>
              <a:t> </a:t>
            </a:r>
            <a:r>
              <a:rPr lang="en-GB" b="1" dirty="0"/>
              <a:t>k </a:t>
            </a:r>
            <a:r>
              <a:rPr lang="en-GB" b="1" dirty="0" err="1"/>
              <a:t>jiným</a:t>
            </a:r>
            <a:r>
              <a:rPr lang="en-GB" b="1" dirty="0"/>
              <a:t> </a:t>
            </a:r>
            <a:r>
              <a:rPr lang="en-GB" b="1" dirty="0" err="1"/>
              <a:t>výrazům</a:t>
            </a:r>
            <a:r>
              <a:rPr lang="en-GB" b="1" dirty="0"/>
              <a:t> </a:t>
            </a:r>
            <a:r>
              <a:rPr lang="en-GB" dirty="0"/>
              <a:t>ve </a:t>
            </a:r>
            <a:r>
              <a:rPr lang="en-GB" dirty="0" err="1"/>
              <a:t>větě</a:t>
            </a:r>
            <a:endParaRPr lang="cs-CZ" dirty="0"/>
          </a:p>
          <a:p>
            <a:r>
              <a:rPr lang="cs-CZ" dirty="0"/>
              <a:t>pouze </a:t>
            </a:r>
            <a:r>
              <a:rPr lang="cs-CZ" b="1" dirty="0"/>
              <a:t>autosémantika</a:t>
            </a:r>
          </a:p>
          <a:p>
            <a:endParaRPr lang="cs-CZ" b="1" dirty="0"/>
          </a:p>
          <a:p>
            <a:r>
              <a:rPr lang="cs-CZ" dirty="0"/>
              <a:t>planost VČ </a:t>
            </a:r>
            <a:r>
              <a:rPr lang="cs-CZ" b="1" dirty="0"/>
              <a:t>nemají</a:t>
            </a:r>
          </a:p>
          <a:p>
            <a:pPr lvl="1"/>
            <a:r>
              <a:rPr lang="cs-CZ" b="1" dirty="0"/>
              <a:t>synsémantika</a:t>
            </a:r>
          </a:p>
          <a:p>
            <a:pPr lvl="2"/>
            <a:r>
              <a:rPr lang="cs-CZ" dirty="0"/>
              <a:t>slouží ke </a:t>
            </a:r>
            <a:r>
              <a:rPr lang="cs-CZ" b="1" dirty="0"/>
              <a:t>spojování</a:t>
            </a:r>
            <a:r>
              <a:rPr lang="cs-CZ" dirty="0"/>
              <a:t> VČ nebo vět, ke </a:t>
            </a:r>
            <a:r>
              <a:rPr lang="cs-CZ" b="1" dirty="0"/>
              <a:t>specifikaci</a:t>
            </a:r>
            <a:r>
              <a:rPr lang="cs-CZ" dirty="0"/>
              <a:t> významových vztahů, k vyjadřování </a:t>
            </a:r>
            <a:r>
              <a:rPr lang="cs-CZ" b="1" dirty="0"/>
              <a:t>komunikativních</a:t>
            </a:r>
            <a:r>
              <a:rPr lang="cs-CZ" dirty="0"/>
              <a:t> záměrů či </a:t>
            </a:r>
            <a:r>
              <a:rPr lang="cs-CZ" b="1" dirty="0"/>
              <a:t>postojů</a:t>
            </a:r>
            <a:r>
              <a:rPr lang="cs-CZ" dirty="0"/>
              <a:t> mluvčího, k </a:t>
            </a:r>
            <a:r>
              <a:rPr lang="cs-CZ" b="1" dirty="0"/>
              <a:t>zdůrazňování</a:t>
            </a:r>
            <a:r>
              <a:rPr lang="cs-CZ" dirty="0"/>
              <a:t> některých členů atd.</a:t>
            </a:r>
          </a:p>
          <a:p>
            <a:pPr lvl="1"/>
            <a:r>
              <a:rPr lang="cs-CZ" b="1" dirty="0"/>
              <a:t>modální, fázová a sponová</a:t>
            </a:r>
            <a:r>
              <a:rPr lang="cs-CZ" dirty="0"/>
              <a:t> slovesa</a:t>
            </a:r>
          </a:p>
          <a:p>
            <a:pPr lvl="2"/>
            <a:r>
              <a:rPr lang="cs-CZ" dirty="0"/>
              <a:t>spojují se s výrazy větné povahy a vytvářejí jeden VČ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59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CFE73-BD33-8B9C-AE3F-32F99553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autosémantika VS synsémantika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FD5954-35AD-97B6-7023-1A284F8D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4314" cy="4351338"/>
          </a:xfrm>
        </p:spPr>
        <p:txBody>
          <a:bodyPr/>
          <a:lstStyle/>
          <a:p>
            <a:r>
              <a:rPr lang="cs-CZ" b="1" dirty="0"/>
              <a:t>autosémantika </a:t>
            </a:r>
            <a:r>
              <a:rPr lang="cs-CZ" dirty="0"/>
              <a:t>(</a:t>
            </a:r>
            <a:r>
              <a:rPr lang="en-GB" dirty="0" err="1">
                <a:effectLst/>
              </a:rPr>
              <a:t>plnovýznamové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slovo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autosémantický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slovní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druh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významově samostatná</a:t>
            </a:r>
          </a:p>
          <a:p>
            <a:pPr lvl="1"/>
            <a:r>
              <a:rPr lang="cs-CZ" dirty="0"/>
              <a:t>substantiva, adjektiva, verba, adverbia + numeralia?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synsémantika </a:t>
            </a:r>
            <a:r>
              <a:rPr lang="en-GB" dirty="0">
                <a:effectLst/>
              </a:rPr>
              <a:t> (</a:t>
            </a:r>
            <a:r>
              <a:rPr lang="en-GB" dirty="0" err="1">
                <a:effectLst/>
              </a:rPr>
              <a:t>neplnovýznamové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slovo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gramatické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slovo</a:t>
            </a:r>
            <a:r>
              <a:rPr lang="en-GB" dirty="0">
                <a:effectLst/>
              </a:rPr>
              <a:t>,</a:t>
            </a:r>
            <a:r>
              <a:rPr lang="cs-CZ" dirty="0">
                <a:effectLst/>
              </a:rPr>
              <a:t> </a:t>
            </a:r>
            <a:r>
              <a:rPr lang="en-GB" dirty="0" err="1">
                <a:effectLst/>
              </a:rPr>
              <a:t>synsémantický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slovní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druh</a:t>
            </a:r>
            <a:r>
              <a:rPr lang="en-GB" dirty="0">
                <a:effectLst/>
              </a:rPr>
              <a:t>)</a:t>
            </a:r>
            <a:endParaRPr lang="cs-CZ" dirty="0">
              <a:effectLst/>
            </a:endParaRPr>
          </a:p>
          <a:p>
            <a:pPr lvl="1"/>
            <a:r>
              <a:rPr lang="cs-CZ" dirty="0"/>
              <a:t>významově závislá, význam se plně rozvíjí až ve spojení s autosémantiky</a:t>
            </a:r>
          </a:p>
          <a:p>
            <a:pPr lvl="1"/>
            <a:r>
              <a:rPr lang="cs-CZ" dirty="0"/>
              <a:t>prepozice, konjunkce, partikule, interjekce + </a:t>
            </a:r>
            <a:r>
              <a:rPr lang="cs-CZ" dirty="0" err="1"/>
              <a:t>pronomina</a:t>
            </a:r>
            <a:r>
              <a:rPr lang="cs-CZ" dirty="0"/>
              <a:t>?</a:t>
            </a:r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8920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E8949-5D9D-D6E9-A6A6-01271A44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VČ může být vyjádřen…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15C50-3470-569A-DC23-03C0FA23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344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E8949-5D9D-D6E9-A6A6-01271A44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VČ může být </a:t>
            </a:r>
            <a:r>
              <a:rPr lang="cs-CZ" b="1" dirty="0" err="1"/>
              <a:t>vyjářen</a:t>
            </a:r>
            <a:r>
              <a:rPr lang="cs-CZ" b="1" dirty="0"/>
              <a:t>…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15C50-3470-569A-DC23-03C0FA23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slovně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i="1" dirty="0"/>
              <a:t>Petr </a:t>
            </a:r>
            <a:r>
              <a:rPr lang="en-GB" i="1" dirty="0" err="1"/>
              <a:t>pije</a:t>
            </a:r>
            <a:r>
              <a:rPr lang="en-GB" i="1" dirty="0"/>
              <a:t> </a:t>
            </a:r>
            <a:r>
              <a:rPr lang="en-GB" i="1" dirty="0" err="1"/>
              <a:t>čaj</a:t>
            </a: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496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E8949-5D9D-D6E9-A6A6-01271A44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VČ může být </a:t>
            </a:r>
            <a:r>
              <a:rPr lang="cs-CZ" b="1" dirty="0" err="1"/>
              <a:t>vyjářen</a:t>
            </a:r>
            <a:r>
              <a:rPr lang="cs-CZ" b="1" dirty="0"/>
              <a:t>…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15C50-3470-569A-DC23-03C0FA23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slovně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i="1" dirty="0"/>
              <a:t>Petr </a:t>
            </a:r>
            <a:r>
              <a:rPr lang="en-GB" i="1" dirty="0" err="1"/>
              <a:t>pije</a:t>
            </a:r>
            <a:r>
              <a:rPr lang="en-GB" i="1" dirty="0"/>
              <a:t> </a:t>
            </a:r>
            <a:r>
              <a:rPr lang="en-GB" i="1" dirty="0" err="1"/>
              <a:t>čaj</a:t>
            </a:r>
            <a:endParaRPr lang="cs-CZ" i="1" dirty="0"/>
          </a:p>
          <a:p>
            <a:r>
              <a:rPr lang="en-GB" b="1" dirty="0" err="1"/>
              <a:t>větou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i="1" dirty="0"/>
              <a:t>Petr </a:t>
            </a:r>
            <a:r>
              <a:rPr lang="en-GB" i="1" dirty="0" err="1"/>
              <a:t>řekl</a:t>
            </a:r>
            <a:r>
              <a:rPr lang="en-GB" i="1" dirty="0"/>
              <a:t>, </a:t>
            </a:r>
            <a:r>
              <a:rPr lang="en-GB" i="1" dirty="0" err="1"/>
              <a:t>že</a:t>
            </a:r>
            <a:r>
              <a:rPr lang="en-GB" i="1" dirty="0"/>
              <a:t> </a:t>
            </a:r>
            <a:r>
              <a:rPr lang="en-GB" i="1" dirty="0" err="1"/>
              <a:t>nepřijde</a:t>
            </a: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343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E8949-5D9D-D6E9-A6A6-01271A44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VČ může být </a:t>
            </a:r>
            <a:r>
              <a:rPr lang="cs-CZ" b="1" dirty="0" err="1"/>
              <a:t>vyjářen</a:t>
            </a:r>
            <a:r>
              <a:rPr lang="cs-CZ" b="1" dirty="0"/>
              <a:t>…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15C50-3470-569A-DC23-03C0FA23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slovně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i="1" dirty="0"/>
              <a:t>Petr </a:t>
            </a:r>
            <a:r>
              <a:rPr lang="en-GB" i="1" dirty="0" err="1"/>
              <a:t>pije</a:t>
            </a:r>
            <a:r>
              <a:rPr lang="en-GB" i="1" dirty="0"/>
              <a:t> </a:t>
            </a:r>
            <a:r>
              <a:rPr lang="en-GB" i="1" dirty="0" err="1"/>
              <a:t>čaj</a:t>
            </a:r>
            <a:endParaRPr lang="cs-CZ" i="1" dirty="0"/>
          </a:p>
          <a:p>
            <a:r>
              <a:rPr lang="en-GB" b="1" dirty="0" err="1"/>
              <a:t>větou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i="1" dirty="0"/>
              <a:t>Petr </a:t>
            </a:r>
            <a:r>
              <a:rPr lang="en-GB" i="1" dirty="0" err="1"/>
              <a:t>řekl</a:t>
            </a:r>
            <a:r>
              <a:rPr lang="en-GB" i="1" dirty="0"/>
              <a:t>, </a:t>
            </a:r>
            <a:r>
              <a:rPr lang="en-GB" b="1" i="1" dirty="0" err="1"/>
              <a:t>že</a:t>
            </a:r>
            <a:r>
              <a:rPr lang="en-GB" b="1" i="1" dirty="0"/>
              <a:t> </a:t>
            </a:r>
            <a:r>
              <a:rPr lang="en-GB" b="1" i="1" dirty="0" err="1"/>
              <a:t>nepřijde</a:t>
            </a:r>
            <a:endParaRPr lang="cs-CZ" b="1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83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E8949-5D9D-D6E9-A6A6-01271A44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VČ může být </a:t>
            </a:r>
            <a:r>
              <a:rPr lang="cs-CZ" b="1" dirty="0" err="1"/>
              <a:t>vyjářen</a:t>
            </a:r>
            <a:r>
              <a:rPr lang="cs-CZ" b="1" dirty="0"/>
              <a:t>…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15C50-3470-569A-DC23-03C0FA23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slovně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i="1" dirty="0"/>
              <a:t>Petr </a:t>
            </a:r>
            <a:r>
              <a:rPr lang="en-GB" i="1" dirty="0" err="1"/>
              <a:t>pije</a:t>
            </a:r>
            <a:r>
              <a:rPr lang="en-GB" i="1" dirty="0"/>
              <a:t> </a:t>
            </a:r>
            <a:r>
              <a:rPr lang="en-GB" i="1" dirty="0" err="1"/>
              <a:t>čaj</a:t>
            </a:r>
            <a:endParaRPr lang="cs-CZ" i="1" dirty="0"/>
          </a:p>
          <a:p>
            <a:r>
              <a:rPr lang="en-GB" b="1" dirty="0" err="1"/>
              <a:t>větou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i="1" dirty="0"/>
              <a:t>Petr </a:t>
            </a:r>
            <a:r>
              <a:rPr lang="en-GB" i="1" dirty="0" err="1"/>
              <a:t>řekl</a:t>
            </a:r>
            <a:r>
              <a:rPr lang="en-GB" i="1" dirty="0"/>
              <a:t>, </a:t>
            </a:r>
            <a:r>
              <a:rPr lang="en-GB" b="1" i="1" dirty="0" err="1"/>
              <a:t>že</a:t>
            </a:r>
            <a:r>
              <a:rPr lang="en-GB" b="1" i="1" dirty="0"/>
              <a:t> </a:t>
            </a:r>
            <a:r>
              <a:rPr lang="en-GB" b="1" i="1" dirty="0" err="1"/>
              <a:t>nepřijde</a:t>
            </a:r>
            <a:endParaRPr lang="cs-CZ" b="1" i="1" dirty="0"/>
          </a:p>
          <a:p>
            <a:r>
              <a:rPr lang="en-GB" b="1" dirty="0" err="1"/>
              <a:t>polovětnou</a:t>
            </a:r>
            <a:r>
              <a:rPr lang="en-GB" b="1" dirty="0"/>
              <a:t> </a:t>
            </a:r>
            <a:r>
              <a:rPr lang="en-GB" b="1" dirty="0" err="1"/>
              <a:t>konstrukcí</a:t>
            </a:r>
            <a:r>
              <a:rPr lang="en-GB" b="1" dirty="0"/>
              <a:t> </a:t>
            </a:r>
            <a:endParaRPr lang="cs-CZ" b="1" dirty="0"/>
          </a:p>
          <a:p>
            <a:pPr lvl="1"/>
            <a:r>
              <a:rPr lang="en-GB" i="1" dirty="0" err="1"/>
              <a:t>Mít</a:t>
            </a:r>
            <a:r>
              <a:rPr lang="en-GB" i="1" dirty="0"/>
              <a:t> </a:t>
            </a:r>
            <a:r>
              <a:rPr lang="en-GB" i="1" dirty="0" err="1"/>
              <a:t>tak</a:t>
            </a:r>
            <a:r>
              <a:rPr lang="en-GB" i="1" dirty="0"/>
              <a:t> </a:t>
            </a:r>
            <a:r>
              <a:rPr lang="en-GB" i="1" dirty="0" err="1"/>
              <a:t>peníze</a:t>
            </a:r>
            <a:r>
              <a:rPr lang="en-GB" i="1" dirty="0"/>
              <a:t>, </a:t>
            </a:r>
            <a:r>
              <a:rPr lang="en-GB" i="1" dirty="0" err="1"/>
              <a:t>hned</a:t>
            </a:r>
            <a:r>
              <a:rPr lang="en-GB" i="1" dirty="0"/>
              <a:t> bych tam </a:t>
            </a:r>
            <a:r>
              <a:rPr lang="en-GB" i="1" dirty="0" err="1"/>
              <a:t>jel</a:t>
            </a:r>
            <a:r>
              <a:rPr lang="cs-CZ" i="1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23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B7D94-D953-BADF-1507-3F249819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těsný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E8E831-EB84-596A-A1E9-BB8C83A22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daném kontextu vyjadřuje informace nutné pro jednoznačné pochopení sdělení</a:t>
            </a:r>
          </a:p>
          <a:p>
            <a:r>
              <a:rPr lang="cs-CZ" dirty="0"/>
              <a:t>zužuje obsah řídícího jména </a:t>
            </a:r>
            <a:r>
              <a:rPr lang="cs-CZ" dirty="0">
                <a:sym typeface="Wingdings" panose="05000000000000000000" pitchFamily="2" charset="2"/>
              </a:rPr>
              <a:t> neodděluje se čárkami</a:t>
            </a:r>
            <a:endParaRPr lang="cs-CZ" dirty="0"/>
          </a:p>
          <a:p>
            <a:pPr lvl="1"/>
            <a:r>
              <a:rPr lang="cs-CZ" dirty="0"/>
              <a:t>neznamená to, že by vznikla nesmyslná věta, ale mohla by mít jiný význam</a:t>
            </a:r>
          </a:p>
          <a:p>
            <a:pPr lvl="1"/>
            <a:endParaRPr lang="cs-CZ" dirty="0"/>
          </a:p>
          <a:p>
            <a:r>
              <a:rPr lang="en-GB" i="1" dirty="0" err="1"/>
              <a:t>Studenti</a:t>
            </a:r>
            <a:r>
              <a:rPr lang="en-GB" i="1" dirty="0"/>
              <a:t> </a:t>
            </a:r>
            <a:r>
              <a:rPr lang="en-GB" i="1" dirty="0" err="1"/>
              <a:t>uvedení</a:t>
            </a:r>
            <a:r>
              <a:rPr lang="en-GB" i="1" dirty="0"/>
              <a:t> v </a:t>
            </a:r>
            <a:r>
              <a:rPr lang="en-GB" i="1" dirty="0" err="1"/>
              <a:t>tomto</a:t>
            </a:r>
            <a:r>
              <a:rPr lang="en-GB" i="1" dirty="0"/>
              <a:t> </a:t>
            </a:r>
            <a:r>
              <a:rPr lang="en-GB" i="1" dirty="0" err="1"/>
              <a:t>seznamu</a:t>
            </a:r>
            <a:r>
              <a:rPr lang="en-GB" i="1" dirty="0"/>
              <a:t> </a:t>
            </a:r>
            <a:r>
              <a:rPr lang="en-GB" i="1" dirty="0" err="1"/>
              <a:t>mohou</a:t>
            </a:r>
            <a:r>
              <a:rPr lang="en-GB" i="1" dirty="0"/>
              <a:t> </a:t>
            </a:r>
            <a:r>
              <a:rPr lang="en-GB" i="1" dirty="0" err="1"/>
              <a:t>odejít</a:t>
            </a:r>
            <a:r>
              <a:rPr lang="cs-CZ" i="1" dirty="0"/>
              <a:t>.</a:t>
            </a:r>
          </a:p>
          <a:p>
            <a:r>
              <a:rPr lang="en-GB" i="1" dirty="0" err="1"/>
              <a:t>Úpravy</a:t>
            </a:r>
            <a:r>
              <a:rPr lang="en-GB" i="1" dirty="0"/>
              <a:t> </a:t>
            </a:r>
            <a:r>
              <a:rPr lang="en-GB" i="1" dirty="0" err="1"/>
              <a:t>Prašné</a:t>
            </a:r>
            <a:r>
              <a:rPr lang="en-GB" i="1" dirty="0"/>
              <a:t> </a:t>
            </a:r>
            <a:r>
              <a:rPr lang="en-GB" i="1" dirty="0" err="1"/>
              <a:t>brány</a:t>
            </a:r>
            <a:r>
              <a:rPr lang="en-GB" i="1" dirty="0"/>
              <a:t> </a:t>
            </a:r>
            <a:r>
              <a:rPr lang="en-GB" i="1" dirty="0" err="1"/>
              <a:t>navržené</a:t>
            </a:r>
            <a:r>
              <a:rPr lang="en-GB" i="1" dirty="0"/>
              <a:t> </a:t>
            </a:r>
            <a:r>
              <a:rPr lang="en-GB" i="1" dirty="0" err="1"/>
              <a:t>architektem</a:t>
            </a:r>
            <a:r>
              <a:rPr lang="en-GB" i="1" dirty="0"/>
              <a:t> </a:t>
            </a:r>
            <a:r>
              <a:rPr lang="en-GB" i="1" dirty="0" err="1"/>
              <a:t>Mockerem</a:t>
            </a:r>
            <a:r>
              <a:rPr lang="en-GB" i="1" dirty="0"/>
              <a:t> se </a:t>
            </a:r>
            <a:r>
              <a:rPr lang="en-GB" i="1" dirty="0" err="1"/>
              <a:t>realizovaly</a:t>
            </a:r>
            <a:r>
              <a:rPr lang="en-GB" i="1" dirty="0"/>
              <a:t> v </a:t>
            </a:r>
            <a:r>
              <a:rPr lang="en-GB" i="1" dirty="0" err="1"/>
              <a:t>letech</a:t>
            </a:r>
            <a:r>
              <a:rPr lang="en-GB" i="1" dirty="0"/>
              <a:t> 1875–⁠⁠⁠⁠⁠⁠⁠⁠⁠1886</a:t>
            </a:r>
            <a:r>
              <a:rPr lang="cs-CZ" i="1" dirty="0"/>
              <a:t>.</a:t>
            </a:r>
          </a:p>
          <a:p>
            <a:r>
              <a:rPr lang="en-GB" i="1" dirty="0" err="1"/>
              <a:t>Výrobky</a:t>
            </a:r>
            <a:r>
              <a:rPr lang="en-GB" i="1" dirty="0"/>
              <a:t> </a:t>
            </a:r>
            <a:r>
              <a:rPr lang="en-GB" i="1" dirty="0" err="1"/>
              <a:t>určené</a:t>
            </a:r>
            <a:r>
              <a:rPr lang="en-GB" i="1" dirty="0"/>
              <a:t> na export </a:t>
            </a:r>
            <a:r>
              <a:rPr lang="en-GB" i="1" dirty="0" err="1"/>
              <a:t>bývají</a:t>
            </a:r>
            <a:r>
              <a:rPr lang="en-GB" i="1" dirty="0"/>
              <a:t> </a:t>
            </a:r>
            <a:r>
              <a:rPr lang="en-GB" i="1" dirty="0" err="1"/>
              <a:t>kvalitnější</a:t>
            </a:r>
            <a:r>
              <a:rPr lang="en-GB" dirty="0"/>
              <a:t> </a:t>
            </a:r>
            <a:r>
              <a:rPr lang="en-GB" i="1" dirty="0" err="1"/>
              <a:t>než</a:t>
            </a:r>
            <a:r>
              <a:rPr lang="en-GB" i="1" dirty="0"/>
              <a:t> </a:t>
            </a:r>
            <a:r>
              <a:rPr lang="en-GB" i="1" dirty="0" err="1"/>
              <a:t>zboží</a:t>
            </a:r>
            <a:r>
              <a:rPr lang="en-GB" i="1" dirty="0"/>
              <a:t> pro </a:t>
            </a:r>
            <a:r>
              <a:rPr lang="en-GB" i="1" dirty="0" err="1"/>
              <a:t>domácí</a:t>
            </a:r>
            <a:r>
              <a:rPr lang="en-GB" i="1" dirty="0"/>
              <a:t> </a:t>
            </a:r>
            <a:r>
              <a:rPr lang="en-GB" i="1" dirty="0" err="1"/>
              <a:t>trh</a:t>
            </a:r>
            <a:r>
              <a:rPr lang="cs-CZ" i="1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838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E8949-5D9D-D6E9-A6A6-01271A44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VČ může být </a:t>
            </a:r>
            <a:r>
              <a:rPr lang="cs-CZ" b="1" dirty="0" err="1"/>
              <a:t>vyjářen</a:t>
            </a:r>
            <a:r>
              <a:rPr lang="cs-CZ" b="1" dirty="0"/>
              <a:t>…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15C50-3470-569A-DC23-03C0FA23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slovně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i="1" dirty="0"/>
              <a:t>Petr </a:t>
            </a:r>
            <a:r>
              <a:rPr lang="en-GB" i="1" dirty="0" err="1"/>
              <a:t>pije</a:t>
            </a:r>
            <a:r>
              <a:rPr lang="en-GB" i="1" dirty="0"/>
              <a:t> </a:t>
            </a:r>
            <a:r>
              <a:rPr lang="en-GB" i="1" dirty="0" err="1"/>
              <a:t>čaj</a:t>
            </a:r>
            <a:endParaRPr lang="cs-CZ" i="1" dirty="0"/>
          </a:p>
          <a:p>
            <a:r>
              <a:rPr lang="en-GB" b="1" dirty="0" err="1"/>
              <a:t>větou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i="1" dirty="0"/>
              <a:t>Petr </a:t>
            </a:r>
            <a:r>
              <a:rPr lang="en-GB" i="1" dirty="0" err="1"/>
              <a:t>řekl</a:t>
            </a:r>
            <a:r>
              <a:rPr lang="en-GB" i="1" dirty="0"/>
              <a:t>, </a:t>
            </a:r>
            <a:r>
              <a:rPr lang="en-GB" i="1" dirty="0" err="1"/>
              <a:t>že</a:t>
            </a:r>
            <a:r>
              <a:rPr lang="en-GB" i="1" dirty="0"/>
              <a:t> </a:t>
            </a:r>
            <a:r>
              <a:rPr lang="en-GB" i="1" dirty="0" err="1"/>
              <a:t>nepřijde</a:t>
            </a:r>
            <a:endParaRPr lang="cs-CZ" i="1" dirty="0"/>
          </a:p>
          <a:p>
            <a:r>
              <a:rPr lang="en-GB" b="1" dirty="0" err="1"/>
              <a:t>polovětnou</a:t>
            </a:r>
            <a:r>
              <a:rPr lang="en-GB" b="1" dirty="0"/>
              <a:t> </a:t>
            </a:r>
            <a:r>
              <a:rPr lang="en-GB" b="1" dirty="0" err="1"/>
              <a:t>konstrukcí</a:t>
            </a:r>
            <a:r>
              <a:rPr lang="en-GB" b="1" dirty="0"/>
              <a:t> </a:t>
            </a:r>
            <a:endParaRPr lang="cs-CZ" b="1" dirty="0"/>
          </a:p>
          <a:p>
            <a:pPr lvl="1"/>
            <a:r>
              <a:rPr lang="en-GB" b="1" i="1" dirty="0" err="1"/>
              <a:t>Mít</a:t>
            </a:r>
            <a:r>
              <a:rPr lang="en-GB" b="1" i="1" dirty="0"/>
              <a:t> </a:t>
            </a:r>
            <a:r>
              <a:rPr lang="en-GB" b="1" i="1" dirty="0" err="1"/>
              <a:t>tak</a:t>
            </a:r>
            <a:r>
              <a:rPr lang="en-GB" b="1" i="1" dirty="0"/>
              <a:t> </a:t>
            </a:r>
            <a:r>
              <a:rPr lang="en-GB" b="1" i="1" dirty="0" err="1"/>
              <a:t>peníze</a:t>
            </a:r>
            <a:r>
              <a:rPr lang="en-GB" i="1" dirty="0"/>
              <a:t>, </a:t>
            </a:r>
            <a:r>
              <a:rPr lang="en-GB" i="1" dirty="0" err="1"/>
              <a:t>hned</a:t>
            </a:r>
            <a:r>
              <a:rPr lang="en-GB" i="1" dirty="0"/>
              <a:t> bych tam </a:t>
            </a:r>
            <a:r>
              <a:rPr lang="en-GB" i="1" dirty="0" err="1"/>
              <a:t>jel</a:t>
            </a: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024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FB0F3-63A6-EA2A-1D92-7F0BD163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algoritmus určování VČ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7C3F4-18A8-D140-C444-270E4859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943" cy="435133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77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FB0F3-63A6-EA2A-1D92-7F0BD163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algoritmus určování VČ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7C3F4-18A8-D140-C444-270E4859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943" cy="4351338"/>
          </a:xfrm>
        </p:spPr>
        <p:txBody>
          <a:bodyPr/>
          <a:lstStyle/>
          <a:p>
            <a:r>
              <a:rPr lang="cs-CZ" dirty="0"/>
              <a:t>určité sloveso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100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FB0F3-63A6-EA2A-1D92-7F0BD163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algoritmus určování VČ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7C3F4-18A8-D140-C444-270E4859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943" cy="4351338"/>
          </a:xfrm>
        </p:spPr>
        <p:txBody>
          <a:bodyPr/>
          <a:lstStyle/>
          <a:p>
            <a:r>
              <a:rPr lang="cs-CZ" dirty="0"/>
              <a:t>určité sloveso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predikát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4909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FB0F3-63A6-EA2A-1D92-7F0BD163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algoritmus určování VČ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7C3F4-18A8-D140-C444-270E4859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943" cy="4351338"/>
          </a:xfrm>
        </p:spPr>
        <p:txBody>
          <a:bodyPr/>
          <a:lstStyle/>
          <a:p>
            <a:r>
              <a:rPr lang="cs-CZ" dirty="0"/>
              <a:t>určité sloveso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predikát</a:t>
            </a:r>
          </a:p>
          <a:p>
            <a:r>
              <a:rPr lang="cs-CZ" dirty="0"/>
              <a:t>výraz zpravidla v nominativu, který je ve shodě s predikátem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419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FB0F3-63A6-EA2A-1D92-7F0BD163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algoritmus určování VČ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7C3F4-18A8-D140-C444-270E4859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943" cy="4351338"/>
          </a:xfrm>
        </p:spPr>
        <p:txBody>
          <a:bodyPr/>
          <a:lstStyle/>
          <a:p>
            <a:r>
              <a:rPr lang="cs-CZ" dirty="0"/>
              <a:t>určité sloveso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predikát</a:t>
            </a:r>
          </a:p>
          <a:p>
            <a:r>
              <a:rPr lang="cs-CZ" dirty="0"/>
              <a:t>výraz zpravidla v nominativu, který je ve shodě s predikátem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podmět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31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FB0F3-63A6-EA2A-1D92-7F0BD163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algoritmus určování VČ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7C3F4-18A8-D140-C444-270E4859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943" cy="4351338"/>
          </a:xfrm>
        </p:spPr>
        <p:txBody>
          <a:bodyPr/>
          <a:lstStyle/>
          <a:p>
            <a:r>
              <a:rPr lang="cs-CZ" dirty="0"/>
              <a:t>určité sloveso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predikát</a:t>
            </a:r>
          </a:p>
          <a:p>
            <a:r>
              <a:rPr lang="cs-CZ" dirty="0"/>
              <a:t>výraz zpravidla v nominativu, který je ve shodě s predikátem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podmět</a:t>
            </a:r>
          </a:p>
          <a:p>
            <a:r>
              <a:rPr lang="cs-CZ" dirty="0"/>
              <a:t>pokud daný výraz závisí na substantivu a ničem jiném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14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FB0F3-63A6-EA2A-1D92-7F0BD163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algoritmus určování VČ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7C3F4-18A8-D140-C444-270E4859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943" cy="4351338"/>
          </a:xfrm>
        </p:spPr>
        <p:txBody>
          <a:bodyPr/>
          <a:lstStyle/>
          <a:p>
            <a:r>
              <a:rPr lang="cs-CZ" dirty="0"/>
              <a:t>určité sloveso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predikát</a:t>
            </a:r>
          </a:p>
          <a:p>
            <a:r>
              <a:rPr lang="cs-CZ" dirty="0"/>
              <a:t>výraz zpravidla v nominativu, který je ve shodě s predikátem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podmět</a:t>
            </a:r>
          </a:p>
          <a:p>
            <a:r>
              <a:rPr lang="cs-CZ" dirty="0"/>
              <a:t>pokud daný výraz závisí na substantivu a ničem jiném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přívlastek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2505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FB0F3-63A6-EA2A-1D92-7F0BD163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algoritmus určování VČ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7C3F4-18A8-D140-C444-270E4859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943" cy="4351338"/>
          </a:xfrm>
        </p:spPr>
        <p:txBody>
          <a:bodyPr/>
          <a:lstStyle/>
          <a:p>
            <a:r>
              <a:rPr lang="cs-CZ" dirty="0"/>
              <a:t>určité sloveso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predikát</a:t>
            </a:r>
          </a:p>
          <a:p>
            <a:r>
              <a:rPr lang="cs-CZ" dirty="0"/>
              <a:t>výraz zpravidla v nominativu, který je ve shodě s predikátem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podmět</a:t>
            </a:r>
          </a:p>
          <a:p>
            <a:r>
              <a:rPr lang="cs-CZ" dirty="0"/>
              <a:t>pokud daný výraz závisí na substantivu a ničem jiném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přívlastek</a:t>
            </a:r>
          </a:p>
          <a:p>
            <a:r>
              <a:rPr lang="cs-CZ" dirty="0"/>
              <a:t>pokud daný výraz závisí na substantivu a něčem jiném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340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FB0F3-63A6-EA2A-1D92-7F0BD163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algoritmus určování VČ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7C3F4-18A8-D140-C444-270E4859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943" cy="4351338"/>
          </a:xfrm>
        </p:spPr>
        <p:txBody>
          <a:bodyPr/>
          <a:lstStyle/>
          <a:p>
            <a:r>
              <a:rPr lang="cs-CZ" dirty="0"/>
              <a:t>určité sloveso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predikát</a:t>
            </a:r>
          </a:p>
          <a:p>
            <a:r>
              <a:rPr lang="cs-CZ" dirty="0"/>
              <a:t>výraz zpravidla v nominativu, který je ve shodě s predikátem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podmět</a:t>
            </a:r>
          </a:p>
          <a:p>
            <a:r>
              <a:rPr lang="cs-CZ" dirty="0"/>
              <a:t>pokud daný výraz závisí na substantivu a ničem jiném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přívlastek</a:t>
            </a:r>
          </a:p>
          <a:p>
            <a:r>
              <a:rPr lang="cs-CZ" dirty="0"/>
              <a:t>pokud daný výraz závisí na substantivu a něčem jiném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doplněk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72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62F95-ED4D-4B4D-1635-A99DF587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několikanásobný</a:t>
            </a:r>
            <a:r>
              <a:rPr lang="cs-CZ" b="1" dirty="0"/>
              <a:t> a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postupně rozvíjející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0A5B9E-E899-86D4-B46C-62D65A9A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Vezmu si jiné večerní šaty.	Vezmu si jiné, večerní šaty.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0256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FB0F3-63A6-EA2A-1D92-7F0BD163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algoritmus určování VČ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7C3F4-18A8-D140-C444-270E4859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943" cy="4351338"/>
          </a:xfrm>
        </p:spPr>
        <p:txBody>
          <a:bodyPr/>
          <a:lstStyle/>
          <a:p>
            <a:r>
              <a:rPr lang="cs-CZ" dirty="0"/>
              <a:t>určité sloveso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predikát</a:t>
            </a:r>
          </a:p>
          <a:p>
            <a:r>
              <a:rPr lang="cs-CZ" dirty="0"/>
              <a:t>výraz zpravidla v nominativu, který je ve shodě s predikátem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podmět</a:t>
            </a:r>
          </a:p>
          <a:p>
            <a:r>
              <a:rPr lang="cs-CZ" dirty="0"/>
              <a:t>pokud daný výraz závisí na substantivu a ničem jiném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přívlastek</a:t>
            </a:r>
          </a:p>
          <a:p>
            <a:r>
              <a:rPr lang="cs-CZ" dirty="0"/>
              <a:t>pokud daný výraz závisí na substantivu a něčem jiném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doplněk</a:t>
            </a:r>
          </a:p>
          <a:p>
            <a:r>
              <a:rPr lang="cs-CZ" dirty="0"/>
              <a:t>pokud daný výraz závisí na jiném slovním druhu a je tímto výrazem pádově řízen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805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FB0F3-63A6-EA2A-1D92-7F0BD163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algoritmus určování VČ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7C3F4-18A8-D140-C444-270E4859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943" cy="4351338"/>
          </a:xfrm>
        </p:spPr>
        <p:txBody>
          <a:bodyPr/>
          <a:lstStyle/>
          <a:p>
            <a:r>
              <a:rPr lang="cs-CZ" dirty="0"/>
              <a:t>určité sloveso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predikát</a:t>
            </a:r>
          </a:p>
          <a:p>
            <a:r>
              <a:rPr lang="cs-CZ" dirty="0"/>
              <a:t>výraz zpravidla v nominativu, který je ve shodě s predikátem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podmět</a:t>
            </a:r>
          </a:p>
          <a:p>
            <a:r>
              <a:rPr lang="cs-CZ" dirty="0"/>
              <a:t>pokud daný výraz závisí na substantivu a ničem jiném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přívlastek</a:t>
            </a:r>
          </a:p>
          <a:p>
            <a:r>
              <a:rPr lang="cs-CZ" dirty="0"/>
              <a:t>pokud daný výraz závisí na substantivu a něčem jiném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doplněk</a:t>
            </a:r>
          </a:p>
          <a:p>
            <a:r>
              <a:rPr lang="cs-CZ" dirty="0"/>
              <a:t>pokud daný výraz závisí na jiném slovním druhu a je tímto výrazem pádově řízen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objekt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989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FB0F3-63A6-EA2A-1D92-7F0BD163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algoritmus určování VČ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7C3F4-18A8-D140-C444-270E4859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943" cy="4351338"/>
          </a:xfrm>
        </p:spPr>
        <p:txBody>
          <a:bodyPr/>
          <a:lstStyle/>
          <a:p>
            <a:r>
              <a:rPr lang="cs-CZ" dirty="0"/>
              <a:t>určité sloveso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predikát</a:t>
            </a:r>
          </a:p>
          <a:p>
            <a:r>
              <a:rPr lang="cs-CZ" dirty="0"/>
              <a:t>výraz zpravidla v nominativu, který je ve shodě s predikátem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podmět</a:t>
            </a:r>
          </a:p>
          <a:p>
            <a:r>
              <a:rPr lang="cs-CZ" dirty="0"/>
              <a:t>pokud daný výraz závisí na substantivu a ničem jiném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přívlastek</a:t>
            </a:r>
          </a:p>
          <a:p>
            <a:r>
              <a:rPr lang="cs-CZ" dirty="0"/>
              <a:t>pokud daný výraz závisí na substantivu a něčem jiném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doplněk</a:t>
            </a:r>
          </a:p>
          <a:p>
            <a:r>
              <a:rPr lang="cs-CZ" dirty="0"/>
              <a:t>pokud daný výraz závisí na jiném slovním druhu a je tímto výrazem pádově řízen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objekt</a:t>
            </a:r>
          </a:p>
          <a:p>
            <a:r>
              <a:rPr lang="cs-CZ" dirty="0"/>
              <a:t>pokud daný výraz závisí na jiném slovním druhu a není tímto výrazem pádově řízen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6311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FB0F3-63A6-EA2A-1D92-7F0BD163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algoritmus určování VČ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7C3F4-18A8-D140-C444-270E4859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943" cy="4351338"/>
          </a:xfrm>
        </p:spPr>
        <p:txBody>
          <a:bodyPr/>
          <a:lstStyle/>
          <a:p>
            <a:r>
              <a:rPr lang="cs-CZ" dirty="0"/>
              <a:t>určité sloveso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predikát</a:t>
            </a:r>
          </a:p>
          <a:p>
            <a:r>
              <a:rPr lang="cs-CZ" dirty="0"/>
              <a:t>výraz zpravidla v nominativu, který je ve shodě s predikátem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podmět</a:t>
            </a:r>
          </a:p>
          <a:p>
            <a:r>
              <a:rPr lang="cs-CZ" dirty="0"/>
              <a:t>pokud daný výraz závisí na substantivu a ničem jiném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přívlastek</a:t>
            </a:r>
          </a:p>
          <a:p>
            <a:r>
              <a:rPr lang="cs-CZ" dirty="0"/>
              <a:t>pokud daný výraz závisí na substantivu a něčem jiném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doplněk</a:t>
            </a:r>
          </a:p>
          <a:p>
            <a:r>
              <a:rPr lang="cs-CZ" dirty="0"/>
              <a:t>pokud daný výraz závisí na jiném slovním druhu a je tímto výrazem pádově řízen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objekt</a:t>
            </a:r>
          </a:p>
          <a:p>
            <a:r>
              <a:rPr lang="cs-CZ" dirty="0"/>
              <a:t>pokud daný výraz závisí na jiném slovním druhu a není tímto výrazem pádově řízen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příslovečné určení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8725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921D9-84DD-BBBF-EC1E-AEB9DC68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668"/>
            <a:ext cx="10515600" cy="1325563"/>
          </a:xfrm>
        </p:spPr>
        <p:txBody>
          <a:bodyPr/>
          <a:lstStyle/>
          <a:p>
            <a:r>
              <a:rPr lang="cs-CZ" b="1" dirty="0"/>
              <a:t>co je/není větný člen?</a:t>
            </a:r>
            <a:endParaRPr lang="en-GB" b="1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8CFCE8C-2F6B-59F1-5E25-C57974F0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62C9767-4C30-4C5E-0465-735E8A545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29" y="0"/>
            <a:ext cx="4535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867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921D9-84DD-BBBF-EC1E-AEB9DC68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668"/>
            <a:ext cx="10515600" cy="1325563"/>
          </a:xfrm>
        </p:spPr>
        <p:txBody>
          <a:bodyPr/>
          <a:lstStyle/>
          <a:p>
            <a:r>
              <a:rPr lang="cs-CZ" b="1" dirty="0"/>
              <a:t>co je/není větný člen?</a:t>
            </a:r>
            <a:endParaRPr lang="en-GB" b="1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8CFCE8C-2F6B-59F1-5E25-C57974F0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805101"/>
            <a:ext cx="10907486" cy="4351338"/>
          </a:xfrm>
        </p:spPr>
        <p:txBody>
          <a:bodyPr/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větný člen není to, nač se nelze zeptat</a:t>
            </a:r>
            <a:endParaRPr lang="en-GB" b="1" dirty="0"/>
          </a:p>
          <a:p>
            <a:endParaRPr lang="cs-CZ" b="1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62C9767-4C30-4C5E-0465-735E8A545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29" y="0"/>
            <a:ext cx="4535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83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A7D62-D795-6B54-E83E-F3FFD140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VČ není…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AAFF40-422E-407B-56EB-754286522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2518"/>
          </a:xfrm>
        </p:spPr>
        <p:txBody>
          <a:bodyPr>
            <a:normAutofit/>
          </a:bodyPr>
          <a:lstStyle/>
          <a:p>
            <a:r>
              <a:rPr lang="cs-CZ" b="1" dirty="0"/>
              <a:t>vsuvka</a:t>
            </a:r>
          </a:p>
          <a:p>
            <a:pPr lvl="1"/>
            <a:r>
              <a:rPr lang="cs-CZ" i="1" dirty="0"/>
              <a:t>Je to</a:t>
            </a:r>
            <a:r>
              <a:rPr lang="cs-CZ" b="1" i="1" dirty="0"/>
              <a:t>, abych tak řekl</a:t>
            </a:r>
            <a:r>
              <a:rPr lang="cs-CZ" i="1" dirty="0"/>
              <a:t>, ošemetný problém. </a:t>
            </a:r>
            <a:endParaRPr lang="cs-CZ" dirty="0"/>
          </a:p>
          <a:p>
            <a:r>
              <a:rPr lang="cs-CZ" b="1" dirty="0"/>
              <a:t>částice</a:t>
            </a:r>
          </a:p>
          <a:p>
            <a:pPr lvl="1"/>
            <a:r>
              <a:rPr lang="cs-CZ" b="1" i="1" dirty="0"/>
              <a:t>Ať</a:t>
            </a:r>
            <a:r>
              <a:rPr lang="cs-CZ" i="1" dirty="0"/>
              <a:t> to řekne raději on!</a:t>
            </a:r>
            <a:endParaRPr lang="cs-CZ" dirty="0"/>
          </a:p>
          <a:p>
            <a:r>
              <a:rPr lang="cs-CZ" b="1" dirty="0"/>
              <a:t>vokativ</a:t>
            </a:r>
          </a:p>
          <a:p>
            <a:pPr lvl="1"/>
            <a:r>
              <a:rPr lang="cs-CZ" b="1" i="1" dirty="0"/>
              <a:t>Hynku! Viléme!! Jarmilo!!!</a:t>
            </a:r>
            <a:endParaRPr lang="cs-CZ" b="1" dirty="0"/>
          </a:p>
          <a:p>
            <a:r>
              <a:rPr lang="cs-CZ" b="1" dirty="0"/>
              <a:t>předložka</a:t>
            </a:r>
            <a:r>
              <a:rPr lang="cs-CZ" dirty="0"/>
              <a:t>, </a:t>
            </a:r>
            <a:r>
              <a:rPr lang="cs-CZ" b="1" dirty="0"/>
              <a:t>spojka</a:t>
            </a:r>
            <a:r>
              <a:rPr lang="cs-CZ" dirty="0"/>
              <a:t> – </a:t>
            </a:r>
            <a:r>
              <a:rPr lang="cs-CZ" b="1" dirty="0"/>
              <a:t>pokud</a:t>
            </a:r>
            <a:r>
              <a:rPr lang="cs-CZ" dirty="0"/>
              <a:t> neplní metajazykovou funkci!</a:t>
            </a:r>
          </a:p>
          <a:p>
            <a:pPr lvl="1"/>
            <a:r>
              <a:rPr lang="cs-CZ" b="1" i="1" dirty="0"/>
              <a:t>Vzhledem k </a:t>
            </a:r>
            <a:r>
              <a:rPr lang="cs-CZ" i="1" dirty="0"/>
              <a:t>okolnostem nemůže operace pokračovat. </a:t>
            </a:r>
          </a:p>
          <a:p>
            <a:pPr lvl="1"/>
            <a:r>
              <a:rPr lang="cs-CZ" dirty="0"/>
              <a:t>!!! </a:t>
            </a:r>
            <a:r>
              <a:rPr lang="cs-CZ" i="1" dirty="0"/>
              <a:t>Myslím, že jsem si myslel, že „že“ je předložka. 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6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62F95-ED4D-4B4D-1635-A99DF587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několikanásobný</a:t>
            </a:r>
            <a:r>
              <a:rPr lang="cs-CZ" b="1" dirty="0"/>
              <a:t> a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postupně rozvíjející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0A5B9E-E899-86D4-B46C-62D65A9A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Vezmu si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jiné večerní </a:t>
            </a:r>
            <a:r>
              <a:rPr lang="cs-CZ" i="1" dirty="0"/>
              <a:t>šaty.	Vezmu si 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jiné, večerní </a:t>
            </a:r>
            <a:r>
              <a:rPr lang="cs-CZ" i="1" dirty="0"/>
              <a:t>šaty.</a:t>
            </a:r>
          </a:p>
          <a:p>
            <a:endParaRPr lang="cs-CZ" i="1" dirty="0"/>
          </a:p>
          <a:p>
            <a:r>
              <a:rPr lang="cs-CZ" dirty="0"/>
              <a:t>postupně rozvíjející = rozvíjí již rozvité jméno novým přívlastkem (vždy celou tu skupinu)</a:t>
            </a:r>
          </a:p>
          <a:p>
            <a:pPr marL="0" indent="0">
              <a:buNone/>
            </a:pPr>
            <a:r>
              <a:rPr lang="cs-CZ" dirty="0"/>
              <a:t>	      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01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62F95-ED4D-4B4D-1635-A99DF587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několikanásobný</a:t>
            </a:r>
            <a:r>
              <a:rPr lang="cs-CZ" b="1" dirty="0"/>
              <a:t> a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postupně rozvíjející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0A5B9E-E899-86D4-B46C-62D65A9A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Vezmu si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jiné večerní </a:t>
            </a:r>
            <a:r>
              <a:rPr lang="cs-CZ" i="1" dirty="0"/>
              <a:t>šaty.	Vezmu si 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jiné, večerní </a:t>
            </a:r>
            <a:r>
              <a:rPr lang="cs-CZ" i="1" dirty="0"/>
              <a:t>šaty.</a:t>
            </a:r>
          </a:p>
          <a:p>
            <a:endParaRPr lang="cs-CZ" i="1" dirty="0"/>
          </a:p>
          <a:p>
            <a:r>
              <a:rPr lang="cs-CZ" dirty="0"/>
              <a:t>postupně rozvíjející = rozvíjí již rozvité jméno novým přívlastkem (vždy celou tu skupinu)</a:t>
            </a:r>
          </a:p>
          <a:p>
            <a:pPr marL="0" indent="0">
              <a:buNone/>
            </a:pPr>
            <a:r>
              <a:rPr lang="cs-CZ" dirty="0"/>
              <a:t>	      šaty		</a:t>
            </a:r>
            <a:endParaRPr lang="en-GB" dirty="0"/>
          </a:p>
        </p:txBody>
      </p:sp>
      <p:pic>
        <p:nvPicPr>
          <p:cNvPr id="5" name="Obrázek 4" descr="Obsah obrázku oblečení&#10;&#10;Popis byl vytvořen automaticky">
            <a:extLst>
              <a:ext uri="{FF2B5EF4-FFF2-40B4-BE49-F238E27FC236}">
                <a16:creationId xmlns:a16="http://schemas.microsoft.com/office/drawing/2014/main" id="{799CDA78-5B73-4BDA-A3D6-E83CA1822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4" y="4180114"/>
            <a:ext cx="1787906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8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62F95-ED4D-4B4D-1635-A99DF587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několikanásobný</a:t>
            </a:r>
            <a:r>
              <a:rPr lang="cs-CZ" b="1" dirty="0"/>
              <a:t> a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postupně rozvíjející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0A5B9E-E899-86D4-B46C-62D65A9A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Vezmu si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jiné večerní </a:t>
            </a:r>
            <a:r>
              <a:rPr lang="cs-CZ" i="1" dirty="0"/>
              <a:t>šaty.	Vezmu si 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jiné, večerní </a:t>
            </a:r>
            <a:r>
              <a:rPr lang="cs-CZ" i="1" dirty="0"/>
              <a:t>šaty.</a:t>
            </a:r>
          </a:p>
          <a:p>
            <a:endParaRPr lang="cs-CZ" i="1" dirty="0"/>
          </a:p>
          <a:p>
            <a:r>
              <a:rPr lang="cs-CZ" dirty="0"/>
              <a:t>postupně rozvíjející = rozvíjí již rozvité jméno novým přívlastkem (vždy celou tu skupinu)</a:t>
            </a:r>
          </a:p>
          <a:p>
            <a:pPr marL="0" indent="0">
              <a:buNone/>
            </a:pPr>
            <a:r>
              <a:rPr lang="cs-CZ" dirty="0"/>
              <a:t>	      šaty		večerní šaty			</a:t>
            </a:r>
            <a:endParaRPr lang="en-GB" dirty="0"/>
          </a:p>
        </p:txBody>
      </p:sp>
      <p:pic>
        <p:nvPicPr>
          <p:cNvPr id="5" name="Obrázek 4" descr="Obsah obrázku oblečení&#10;&#10;Popis byl vytvořen automaticky">
            <a:extLst>
              <a:ext uri="{FF2B5EF4-FFF2-40B4-BE49-F238E27FC236}">
                <a16:creationId xmlns:a16="http://schemas.microsoft.com/office/drawing/2014/main" id="{799CDA78-5B73-4BDA-A3D6-E83CA1822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4" y="4180114"/>
            <a:ext cx="1787906" cy="2677886"/>
          </a:xfrm>
          <a:prstGeom prst="rect">
            <a:avLst/>
          </a:prstGeom>
        </p:spPr>
      </p:pic>
      <p:pic>
        <p:nvPicPr>
          <p:cNvPr id="7" name="Obrázek 6" descr="Obsah obrázku oblečení, šaty, sukně&#10;&#10;Popis byl vytvořen automaticky">
            <a:extLst>
              <a:ext uri="{FF2B5EF4-FFF2-40B4-BE49-F238E27FC236}">
                <a16:creationId xmlns:a16="http://schemas.microsoft.com/office/drawing/2014/main" id="{E3847412-C471-30E0-C93E-F3E4897A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71" y="4332740"/>
            <a:ext cx="2372633" cy="23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2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62F95-ED4D-4B4D-1635-A99DF587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několikanásobný</a:t>
            </a:r>
            <a:r>
              <a:rPr lang="cs-CZ" b="1" dirty="0"/>
              <a:t> a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postupně rozvíjející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0A5B9E-E899-86D4-B46C-62D65A9A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Vezmu si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jiné večerní </a:t>
            </a:r>
            <a:r>
              <a:rPr lang="cs-CZ" i="1" dirty="0"/>
              <a:t>šaty.	Vezmu si 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jiné, večerní </a:t>
            </a:r>
            <a:r>
              <a:rPr lang="cs-CZ" i="1" dirty="0"/>
              <a:t>šaty.</a:t>
            </a:r>
          </a:p>
          <a:p>
            <a:endParaRPr lang="cs-CZ" i="1" dirty="0"/>
          </a:p>
          <a:p>
            <a:r>
              <a:rPr lang="cs-CZ" dirty="0"/>
              <a:t>postupně rozvíjející = rozvíjí již rozvité jméno novým přívlastkem (vždy celou tu skupinu)</a:t>
            </a:r>
          </a:p>
          <a:p>
            <a:pPr marL="0" indent="0">
              <a:buNone/>
            </a:pPr>
            <a:r>
              <a:rPr lang="cs-CZ" dirty="0"/>
              <a:t>	      šaty		večerní šaty			jiné večerní šaty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Obrázek 4" descr="Obsah obrázku oblečení&#10;&#10;Popis byl vytvořen automaticky">
            <a:extLst>
              <a:ext uri="{FF2B5EF4-FFF2-40B4-BE49-F238E27FC236}">
                <a16:creationId xmlns:a16="http://schemas.microsoft.com/office/drawing/2014/main" id="{799CDA78-5B73-4BDA-A3D6-E83CA1822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4" y="4180114"/>
            <a:ext cx="1787906" cy="2677886"/>
          </a:xfrm>
          <a:prstGeom prst="rect">
            <a:avLst/>
          </a:prstGeom>
        </p:spPr>
      </p:pic>
      <p:pic>
        <p:nvPicPr>
          <p:cNvPr id="7" name="Obrázek 6" descr="Obsah obrázku oblečení, šaty, sukně&#10;&#10;Popis byl vytvořen automaticky">
            <a:extLst>
              <a:ext uri="{FF2B5EF4-FFF2-40B4-BE49-F238E27FC236}">
                <a16:creationId xmlns:a16="http://schemas.microsoft.com/office/drawing/2014/main" id="{E3847412-C471-30E0-C93E-F3E4897A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71" y="4332740"/>
            <a:ext cx="2372633" cy="2372633"/>
          </a:xfrm>
          <a:prstGeom prst="rect">
            <a:avLst/>
          </a:prstGeom>
        </p:spPr>
      </p:pic>
      <p:pic>
        <p:nvPicPr>
          <p:cNvPr id="11" name="Obrázek 10" descr="Obsah obrázku šaty&#10;&#10;Popis byl vytvořen automaticky">
            <a:extLst>
              <a:ext uri="{FF2B5EF4-FFF2-40B4-BE49-F238E27FC236}">
                <a16:creationId xmlns:a16="http://schemas.microsoft.com/office/drawing/2014/main" id="{061A0BAC-D17B-DDF9-754F-F53D64CF9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68" y="4180113"/>
            <a:ext cx="2525260" cy="252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71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2021</Words>
  <Application>Microsoft Office PowerPoint</Application>
  <PresentationFormat>Širokoúhlá obrazovka</PresentationFormat>
  <Paragraphs>308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</vt:lpstr>
      <vt:lpstr>Calibri Light</vt:lpstr>
      <vt:lpstr>Motiv Office</vt:lpstr>
      <vt:lpstr>Syntax</vt:lpstr>
      <vt:lpstr>interpunkce v jednoduché větě</vt:lpstr>
      <vt:lpstr>přívlastek volný</vt:lpstr>
      <vt:lpstr>přívlastek těsný</vt:lpstr>
      <vt:lpstr>přívlastek několikanásobný a postupně rozvíjející</vt:lpstr>
      <vt:lpstr>přívlastek několikanásobný a postupně rozvíjející</vt:lpstr>
      <vt:lpstr>přívlastek několikanásobný a postupně rozvíjející</vt:lpstr>
      <vt:lpstr>přívlastek několikanásobný a postupně rozvíjející</vt:lpstr>
      <vt:lpstr>přívlastek několikanásobný a postupně rozvíjející</vt:lpstr>
      <vt:lpstr>přívlastek postupně rozvíjející</vt:lpstr>
      <vt:lpstr>přívlastek několikanásobný</vt:lpstr>
      <vt:lpstr>přívlastek několikanásobný</vt:lpstr>
      <vt:lpstr>ustálená spojení bez čárky</vt:lpstr>
      <vt:lpstr>vsuvka</vt:lpstr>
      <vt:lpstr>a to</vt:lpstr>
      <vt:lpstr>doplněk </vt:lpstr>
      <vt:lpstr>interpunkce v jednoduché větě</vt:lpstr>
      <vt:lpstr>cvičení</vt:lpstr>
      <vt:lpstr>skladební dvojice = syntagma</vt:lpstr>
      <vt:lpstr>skladební dvojice = syntagma</vt:lpstr>
      <vt:lpstr>skladební dvojice = syntagma</vt:lpstr>
      <vt:lpstr>skladební dvojice = syntagma</vt:lpstr>
      <vt:lpstr>skladební dvojice = syntagma</vt:lpstr>
      <vt:lpstr>větný člen vs. slovo</vt:lpstr>
      <vt:lpstr>větný člen vs. slovo</vt:lpstr>
      <vt:lpstr>větný člen vs. slovo</vt:lpstr>
      <vt:lpstr>větný člen vs. slovo</vt:lpstr>
      <vt:lpstr>větný člen vs. slovo</vt:lpstr>
      <vt:lpstr>větné členy</vt:lpstr>
      <vt:lpstr>větné členy</vt:lpstr>
      <vt:lpstr>větné členy</vt:lpstr>
      <vt:lpstr>větné členy</vt:lpstr>
      <vt:lpstr>větné členy</vt:lpstr>
      <vt:lpstr>autosémantika VS synsémantika</vt:lpstr>
      <vt:lpstr>VČ může být vyjádřen…</vt:lpstr>
      <vt:lpstr>VČ může být vyjářen…</vt:lpstr>
      <vt:lpstr>VČ může být vyjářen…</vt:lpstr>
      <vt:lpstr>VČ může být vyjářen…</vt:lpstr>
      <vt:lpstr>VČ může být vyjářen…</vt:lpstr>
      <vt:lpstr>VČ může být vyjářen…</vt:lpstr>
      <vt:lpstr>algoritmus určování VČ</vt:lpstr>
      <vt:lpstr>algoritmus určování VČ</vt:lpstr>
      <vt:lpstr>algoritmus určování VČ</vt:lpstr>
      <vt:lpstr>algoritmus určování VČ</vt:lpstr>
      <vt:lpstr>algoritmus určování VČ</vt:lpstr>
      <vt:lpstr>algoritmus určování VČ</vt:lpstr>
      <vt:lpstr>algoritmus určování VČ</vt:lpstr>
      <vt:lpstr>algoritmus určování VČ</vt:lpstr>
      <vt:lpstr>algoritmus určování VČ</vt:lpstr>
      <vt:lpstr>algoritmus určování VČ</vt:lpstr>
      <vt:lpstr>algoritmus určování VČ</vt:lpstr>
      <vt:lpstr>algoritmus určování VČ</vt:lpstr>
      <vt:lpstr>algoritmus určování VČ</vt:lpstr>
      <vt:lpstr>co je/není větný člen?</vt:lpstr>
      <vt:lpstr>co je/není větný člen?</vt:lpstr>
      <vt:lpstr>VČ není…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</dc:title>
  <dc:creator>Káťa Pelegrinová</dc:creator>
  <cp:lastModifiedBy>Káťa Pelegrinová</cp:lastModifiedBy>
  <cp:revision>92</cp:revision>
  <dcterms:created xsi:type="dcterms:W3CDTF">2022-09-28T17:29:45Z</dcterms:created>
  <dcterms:modified xsi:type="dcterms:W3CDTF">2022-10-31T12:24:34Z</dcterms:modified>
</cp:coreProperties>
</file>