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66" r:id="rId3"/>
    <p:sldId id="369" r:id="rId4"/>
    <p:sldId id="367" r:id="rId5"/>
    <p:sldId id="370" r:id="rId6"/>
    <p:sldId id="371" r:id="rId7"/>
    <p:sldId id="372" r:id="rId8"/>
    <p:sldId id="373" r:id="rId9"/>
    <p:sldId id="375" r:id="rId10"/>
    <p:sldId id="376" r:id="rId11"/>
    <p:sldId id="377" r:id="rId12"/>
    <p:sldId id="374" r:id="rId13"/>
    <p:sldId id="393" r:id="rId14"/>
    <p:sldId id="378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68" r:id="rId23"/>
    <p:sldId id="379" r:id="rId24"/>
    <p:sldId id="380" r:id="rId25"/>
    <p:sldId id="381" r:id="rId26"/>
    <p:sldId id="382" r:id="rId27"/>
    <p:sldId id="383" r:id="rId28"/>
    <p:sldId id="384" r:id="rId29"/>
    <p:sldId id="355" r:id="rId30"/>
    <p:sldId id="3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áťa Pelegrinová" userId="a51c78cbeb7634f1" providerId="LiveId" clId="{5A00158B-907D-4307-A0CD-81F6C411614E}"/>
    <pc:docChg chg="modSld">
      <pc:chgData name="Káťa Pelegrinová" userId="a51c78cbeb7634f1" providerId="LiveId" clId="{5A00158B-907D-4307-A0CD-81F6C411614E}" dt="2022-12-05T12:16:48.989" v="12" actId="20577"/>
      <pc:docMkLst>
        <pc:docMk/>
      </pc:docMkLst>
      <pc:sldChg chg="modSp mod">
        <pc:chgData name="Káťa Pelegrinová" userId="a51c78cbeb7634f1" providerId="LiveId" clId="{5A00158B-907D-4307-A0CD-81F6C411614E}" dt="2022-12-05T12:16:48.989" v="12" actId="20577"/>
        <pc:sldMkLst>
          <pc:docMk/>
          <pc:sldMk cId="207683341" sldId="374"/>
        </pc:sldMkLst>
        <pc:spChg chg="mod">
          <ac:chgData name="Káťa Pelegrinová" userId="a51c78cbeb7634f1" providerId="LiveId" clId="{5A00158B-907D-4307-A0CD-81F6C411614E}" dt="2022-12-05T12:16:48.989" v="12" actId="20577"/>
          <ac:spMkLst>
            <pc:docMk/>
            <pc:sldMk cId="207683341" sldId="374"/>
            <ac:spMk id="3" creationId="{6AA5D472-AB05-4549-9EBD-8F69537A0A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E7C3B-7CEB-32B8-9274-51E59A165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6BB44-6E11-6B28-C9EC-4978C0D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BACEE-095F-2330-C2CB-9BEB0E44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E42048-9EB8-58C3-C42F-AF2A5B91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F43F48-FBB4-1B98-3A28-F08D4EFB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2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D8D01-CC6B-C268-9AB6-8A2CD730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003D56-757E-57D6-A590-C24BF54EA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CCD5EE-825E-5B75-0761-F5E58CC1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DEF7EA-0D52-A0BC-A049-B468D854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0A44B6-FCD2-E81C-63CD-73D89CE3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8365B2-5EAF-A4DE-B5C9-17CEA7D6D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308E2E-DD8E-04A4-6F04-208C9B94B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AF284F-DDE1-2A39-DC46-5831E2E0F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E8B6B-4D33-E038-8E0F-7068461A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B9C6F4-062B-B7C6-7242-EC5E7F67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2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ADB64-3C25-0AAB-5E64-BBBC4921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16E05-8E07-DDE2-D6CF-13414FB83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C0B1B-8EA2-68B7-692B-E4D65044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8F5BC8-0471-6C85-FE09-56F5A766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A1224C-7B63-2967-45F8-F8317C8C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7F9DB-BBAC-6220-1B21-2EB2DE53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A27759-2831-5183-B8D9-65589850A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874FB-A584-D51A-A05C-6DC8499E6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AD93B-EE92-05A7-C04F-B973FB6C2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03B027-D5A5-F97C-D1EE-F10F2664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23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B2D39-B362-8BF2-9445-2AC74BA43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735D5-9809-E4B2-2213-3F657BBD5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14D98D-B257-2736-FE71-1631278B3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33A7F0-2D5C-4105-6490-AAF890A2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78D900-7386-2585-674C-D5239093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5ECF92-D2FE-647A-E210-B9A4CEEE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1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8CAA2-8DC3-03F3-EC87-262E573B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69139A-C075-9C3F-B919-C8254B166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151BEE-77F0-0AF4-216B-71E50A558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2E804A-DEF7-159F-5A6C-E0D980C9F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9C05AA-34E9-0E88-DA7D-A01179807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56130E-A1BA-7E08-61FF-824F9AFF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1C0F5E-C91B-34F4-2979-7863231E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5B01B0-06F6-3D28-09D6-158ED2B8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844FA-77C6-2819-D15E-BA871D01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B469F5-604E-6DB8-51E3-CF58307B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047A5E-B38F-2E51-8D02-3B988FFF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0D5BD7-C06C-E2C5-E12E-6A7B0B57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7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1870D47-6259-9221-E614-5EAB8FAE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19F7BBD-13D1-15ED-CA96-D86C84E8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398458-3358-8FF0-E3E9-3562AACE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8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817B7-4EA4-841A-37C9-E54CEF2E5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880C8-627F-67BE-C4F1-8F9AE4CB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CF669D-7921-4728-AC8F-2EE85CF5F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2925F6-8791-5B53-4FF5-8273EF6F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1335F2-FF6C-2021-4542-B973C165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83B3B3-F42C-3831-F7A1-C2ABF2EA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3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5D728-E5D8-9238-BC72-A2BC8943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796E3E-2075-8714-979C-47EF0C471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C77447-0433-99E9-43CC-694BBF76F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0D51F7-42E2-80D7-8F5C-52034CFB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C772E4-C204-6534-6FA6-2FBEAEAC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B884EF-3369-0980-F2CD-37656DFD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32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29D4C2-DCE8-866E-42E9-80A2AF56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4888E5-14FA-1966-6ED1-6C19348C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D5DFF-345B-A09F-244B-B144EA163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D855-9A2D-4C79-988F-70B8D6906229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4D80F4-167D-7227-CC78-1C97E39A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E1298E-655B-ACB8-4ACF-43730B2A3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2355-ACA6-4E1D-86D0-9FE9A3B5B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14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EB050-D13C-12E3-FBF0-EBEF473C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7B628A-4B13-03EC-5198-79E86B66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jmenné valence (S) také adverbiální doplnění (ADV)</a:t>
            </a:r>
          </a:p>
          <a:p>
            <a:r>
              <a:rPr lang="cs-CZ" dirty="0"/>
              <a:t>slovesa s obligatorní adverbiální pozicí – méně častá</a:t>
            </a:r>
          </a:p>
          <a:p>
            <a:endParaRPr lang="cs-CZ" dirty="0"/>
          </a:p>
          <a:p>
            <a:r>
              <a:rPr lang="cs-CZ" dirty="0"/>
              <a:t>např. </a:t>
            </a:r>
            <a:r>
              <a:rPr lang="cs-CZ" i="1" dirty="0"/>
              <a:t>tvářit se</a:t>
            </a:r>
            <a:r>
              <a:rPr lang="cs-CZ" dirty="0"/>
              <a:t>, </a:t>
            </a:r>
            <a:r>
              <a:rPr lang="cs-CZ" i="1" dirty="0"/>
              <a:t>vypadat</a:t>
            </a:r>
            <a:r>
              <a:rPr lang="cs-CZ" dirty="0"/>
              <a:t>, </a:t>
            </a:r>
            <a:r>
              <a:rPr lang="cs-CZ" i="1" dirty="0"/>
              <a:t>cítit se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GVV: 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	</a:t>
            </a:r>
            <a:r>
              <a:rPr lang="cs-CZ" i="1" dirty="0"/>
              <a:t>Test dopadl špatně.</a:t>
            </a:r>
          </a:p>
          <a:p>
            <a:pPr marL="0" indent="0">
              <a:buNone/>
            </a:pPr>
            <a:r>
              <a:rPr lang="cs-CZ" i="1" dirty="0"/>
              <a:t>					Maminka se tváří vesele.</a:t>
            </a:r>
          </a:p>
          <a:p>
            <a:pPr marL="0" indent="0">
              <a:buNone/>
            </a:pPr>
            <a:r>
              <a:rPr lang="cs-CZ" i="1" dirty="0"/>
              <a:t>					Karla se cítí spokojeně.</a:t>
            </a:r>
          </a:p>
          <a:p>
            <a:pPr marL="0" indent="0">
              <a:buNone/>
            </a:pPr>
            <a:r>
              <a:rPr lang="cs-CZ" i="1" dirty="0"/>
              <a:t>					Počasí vypadá chladně.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11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4C0DB-1FC1-E680-3B58-D3CCC9A73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FB70E-9F41-D743-6452-4423E6822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bezvalenční</a:t>
            </a:r>
            <a:r>
              <a:rPr lang="cs-CZ" b="1" dirty="0"/>
              <a:t> slovesa</a:t>
            </a:r>
          </a:p>
          <a:p>
            <a:r>
              <a:rPr lang="cs-CZ" dirty="0"/>
              <a:t>typicky bezpodmětné věty</a:t>
            </a:r>
          </a:p>
          <a:p>
            <a:endParaRPr lang="cs-CZ" dirty="0"/>
          </a:p>
          <a:p>
            <a:r>
              <a:rPr lang="cs-CZ" i="1" dirty="0"/>
              <a:t>Zahřmělo. </a:t>
            </a:r>
          </a:p>
          <a:p>
            <a:r>
              <a:rPr lang="cs-CZ" i="1" dirty="0"/>
              <a:t>Smráká se.</a:t>
            </a:r>
          </a:p>
          <a:p>
            <a:r>
              <a:rPr lang="cs-CZ" i="1" dirty="0"/>
              <a:t>Bude pršet.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VF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66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BBBE7-5830-3CFB-6611-066F2AB7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valenční slovník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A5D472-AB05-4549-9EBD-8F69537A0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</a:t>
            </a:r>
            <a:r>
              <a:rPr lang="cs-CZ"/>
              <a:t>: </a:t>
            </a:r>
            <a:r>
              <a:rPr lang="cs-CZ" i="1"/>
              <a:t>kašlat, připouštět </a:t>
            </a:r>
            <a:r>
              <a:rPr lang="cs-CZ" i="1" dirty="0"/>
              <a:t>si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8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0D57A-82F0-6289-D4AD-82EE05EE5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valenční slovník</a:t>
            </a:r>
            <a:endParaRPr lang="en-GB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1485FDF-B207-10F0-63B5-2E34CBEE8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457" y="1358206"/>
            <a:ext cx="5421086" cy="549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24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7760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597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</p:txBody>
      </p:sp>
    </p:spTree>
    <p:extLst>
      <p:ext uri="{BB962C8B-B14F-4D97-AF65-F5344CB8AC3E}">
        <p14:creationId xmlns:p14="http://schemas.microsoft.com/office/powerpoint/2010/main" val="1842010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4466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4195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</p:txBody>
      </p:sp>
    </p:spTree>
    <p:extLst>
      <p:ext uri="{BB962C8B-B14F-4D97-AF65-F5344CB8AC3E}">
        <p14:creationId xmlns:p14="http://schemas.microsoft.com/office/powerpoint/2010/main" val="25031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0EC31-641D-CE30-C460-59AC96F0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gramatický větný vzorec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23891-2451-789A-5C4C-A43B1814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/>
          </a:bodyPr>
          <a:lstStyle/>
          <a:p>
            <a:r>
              <a:rPr lang="cs-CZ" dirty="0"/>
              <a:t>záznam nezbytných součástí větné struktury do vzorce pomocí abstraktních symbolů</a:t>
            </a:r>
          </a:p>
          <a:p>
            <a:endParaRPr lang="cs-CZ" dirty="0"/>
          </a:p>
          <a:p>
            <a:r>
              <a:rPr lang="cs-CZ" b="1" dirty="0"/>
              <a:t>organizační centrum </a:t>
            </a:r>
            <a:r>
              <a:rPr lang="cs-CZ" dirty="0"/>
              <a:t>= verbum finitum </a:t>
            </a:r>
            <a:r>
              <a:rPr lang="cs-CZ" b="1" dirty="0"/>
              <a:t>VF</a:t>
            </a:r>
          </a:p>
          <a:p>
            <a:r>
              <a:rPr lang="cs-CZ" b="1" dirty="0"/>
              <a:t>levá pozice = </a:t>
            </a:r>
            <a:r>
              <a:rPr lang="cs-CZ" dirty="0"/>
              <a:t>pozice podmětu, nejčastěji </a:t>
            </a:r>
            <a:r>
              <a:rPr lang="cs-CZ" dirty="0" err="1"/>
              <a:t>S</a:t>
            </a:r>
            <a:r>
              <a:rPr lang="cs-CZ" baseline="-25000" dirty="0" err="1"/>
              <a:t>nom</a:t>
            </a:r>
            <a:r>
              <a:rPr lang="cs-CZ" baseline="-25000" dirty="0"/>
              <a:t> </a:t>
            </a:r>
            <a:r>
              <a:rPr lang="cs-CZ" dirty="0"/>
              <a:t>/ S</a:t>
            </a:r>
            <a:r>
              <a:rPr lang="cs-CZ" baseline="-25000" dirty="0"/>
              <a:t>1</a:t>
            </a:r>
          </a:p>
          <a:p>
            <a:r>
              <a:rPr lang="cs-CZ" b="1" dirty="0"/>
              <a:t>pravá pozice = </a:t>
            </a:r>
            <a:r>
              <a:rPr lang="cs-CZ" dirty="0"/>
              <a:t>všechny obligatorní pozice, které vyžaduje valence daného slovesa (bez nich by výpověď nedávala smysl)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4943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  <a:p>
            <a:r>
              <a:rPr lang="cs-CZ" i="1" dirty="0"/>
              <a:t>Napíšu dopis tužkou.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02423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  <a:p>
            <a:r>
              <a:rPr lang="cs-CZ" i="1" dirty="0"/>
              <a:t>Napíšu dopis tužkou.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</a:t>
            </a:r>
            <a:r>
              <a:rPr lang="cs-CZ" dirty="0"/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24278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73EAD-59FA-F735-A216-B3BC0BAA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A301A9-4BDF-2266-3733-7F9F0C5FE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591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504FA-4E2F-AAC0-1A4D-B4906D1E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867FD-2586-A7E8-4CE1-E916172E5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během komunikace vznikají výpovědi = mluvní akt</a:t>
            </a:r>
          </a:p>
          <a:p>
            <a:r>
              <a:rPr lang="cs-CZ"/>
              <a:t>mluvčí jednak </a:t>
            </a:r>
            <a:r>
              <a:rPr lang="cs-CZ" dirty="0"/>
              <a:t>něco sděluje (propoziční akt</a:t>
            </a:r>
            <a:r>
              <a:rPr lang="cs-CZ"/>
              <a:t>), jednak </a:t>
            </a:r>
            <a:r>
              <a:rPr lang="cs-CZ" dirty="0"/>
              <a:t>se snaží svým sdělením nějak zapůsobit na posluchače (komunikační záměr)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821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FEB29-35C5-C792-1420-148D2037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97EF3-4EF1-F1A5-AE62-EF5D28BC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akt reference + akt predikace</a:t>
            </a:r>
          </a:p>
          <a:p>
            <a:endParaRPr lang="cs-CZ" dirty="0"/>
          </a:p>
          <a:p>
            <a:r>
              <a:rPr lang="cs-CZ" dirty="0"/>
              <a:t>akt reference</a:t>
            </a:r>
          </a:p>
          <a:p>
            <a:pPr lvl="1"/>
            <a:r>
              <a:rPr lang="cs-CZ" dirty="0"/>
              <a:t>zjednodušeně „</a:t>
            </a:r>
            <a:r>
              <a:rPr lang="cs-CZ" b="1" dirty="0"/>
              <a:t>to, o čem</a:t>
            </a:r>
            <a:r>
              <a:rPr lang="cs-CZ" dirty="0"/>
              <a:t> něco říkám“</a:t>
            </a:r>
          </a:p>
          <a:p>
            <a:pPr lvl="1"/>
            <a:r>
              <a:rPr lang="cs-CZ" dirty="0"/>
              <a:t>vztah jazykového výrazu k mimojazykové realitě</a:t>
            </a:r>
          </a:p>
          <a:p>
            <a:pPr lvl="1"/>
            <a:r>
              <a:rPr lang="cs-CZ" dirty="0"/>
              <a:t>obvykle obecné jméno, vlastní jméno, zájmeno</a:t>
            </a:r>
          </a:p>
          <a:p>
            <a:pPr lvl="1"/>
            <a:r>
              <a:rPr lang="cs-CZ" dirty="0"/>
              <a:t>mluvčí určitými slovy pojmenovává realitu, usouvztažňuje ji k sobě či posluchači</a:t>
            </a:r>
          </a:p>
          <a:p>
            <a:pPr lvl="1"/>
            <a:r>
              <a:rPr lang="cs-CZ" i="1" dirty="0"/>
              <a:t>Karla, kniha, syntax, škola, počasí, …</a:t>
            </a:r>
          </a:p>
        </p:txBody>
      </p:sp>
    </p:spTree>
    <p:extLst>
      <p:ext uri="{BB962C8B-B14F-4D97-AF65-F5344CB8AC3E}">
        <p14:creationId xmlns:p14="http://schemas.microsoft.com/office/powerpoint/2010/main" val="3234854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FEB29-35C5-C792-1420-148D2037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97EF3-4EF1-F1A5-AE62-EF5D28BC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akt reference + akt predikace</a:t>
            </a:r>
          </a:p>
          <a:p>
            <a:endParaRPr lang="cs-CZ" dirty="0"/>
          </a:p>
          <a:p>
            <a:r>
              <a:rPr lang="cs-CZ" dirty="0"/>
              <a:t>akt predikace</a:t>
            </a:r>
          </a:p>
          <a:p>
            <a:pPr lvl="1"/>
            <a:r>
              <a:rPr lang="cs-CZ" dirty="0"/>
              <a:t>zjednodušeně „</a:t>
            </a:r>
            <a:r>
              <a:rPr lang="cs-CZ" b="1" dirty="0"/>
              <a:t>to, co </a:t>
            </a:r>
            <a:r>
              <a:rPr lang="cs-CZ" dirty="0"/>
              <a:t>o něčem </a:t>
            </a:r>
            <a:r>
              <a:rPr lang="cs-CZ" b="1" dirty="0"/>
              <a:t>říkám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mluvčí referentům přisuzuje (predikuji) určité příznaky – činnosti, vlastnosti, stavy</a:t>
            </a:r>
          </a:p>
          <a:p>
            <a:pPr lvl="1"/>
            <a:r>
              <a:rPr lang="cs-CZ" i="1" dirty="0"/>
              <a:t>žrát, být unavený, psát, zpívat, …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135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DE229-322E-818B-305C-CA1983AC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66329-5B0A-3CE2-79B4-19139253A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 reference + akt predikace = propoziční akt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propoziční obsah = věcný obsah výpovědi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propozice = jazykově zpracovaný odraz úseků skutečnosti, o kterých mluvčí vypovídá</a:t>
            </a:r>
          </a:p>
          <a:p>
            <a:r>
              <a:rPr lang="cs-CZ" dirty="0"/>
              <a:t>= „to, </a:t>
            </a:r>
            <a:r>
              <a:rPr lang="cs-CZ" b="1" dirty="0"/>
              <a:t>co</a:t>
            </a:r>
            <a:r>
              <a:rPr lang="cs-CZ" dirty="0"/>
              <a:t> </a:t>
            </a:r>
            <a:r>
              <a:rPr lang="cs-CZ" b="1" dirty="0"/>
              <a:t>o něčem</a:t>
            </a:r>
            <a:r>
              <a:rPr lang="cs-CZ" dirty="0"/>
              <a:t> říkám“</a:t>
            </a:r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440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F2FC5-3D23-F851-7593-888894A8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9D960-627F-D725-F3FC-CAA4C1CD5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jádrem je verbum finitum</a:t>
            </a:r>
          </a:p>
          <a:p>
            <a:pPr lvl="1"/>
            <a:r>
              <a:rPr lang="cs-CZ" dirty="0"/>
              <a:t>schopnost fungovat jako časově orientovaný a modálně zařazený příznak</a:t>
            </a:r>
          </a:p>
          <a:p>
            <a:r>
              <a:rPr lang="cs-CZ" dirty="0"/>
              <a:t>= </a:t>
            </a:r>
            <a:r>
              <a:rPr lang="cs-CZ" b="1" dirty="0"/>
              <a:t>predikátor</a:t>
            </a:r>
          </a:p>
          <a:p>
            <a:r>
              <a:rPr lang="cs-CZ" dirty="0"/>
              <a:t>doplnění predikátoru = </a:t>
            </a:r>
            <a:r>
              <a:rPr lang="cs-CZ" b="1" dirty="0"/>
              <a:t>aktant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 sémantické funkce</a:t>
            </a: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predikátor = </a:t>
            </a:r>
            <a:r>
              <a:rPr lang="cs-CZ" i="1" dirty="0">
                <a:sym typeface="Wingdings" panose="05000000000000000000" pitchFamily="2" charset="2"/>
              </a:rPr>
              <a:t>darovat</a:t>
            </a:r>
          </a:p>
          <a:p>
            <a:r>
              <a:rPr lang="cs-CZ" dirty="0"/>
              <a:t>aktanty = </a:t>
            </a:r>
            <a:r>
              <a:rPr lang="cs-CZ" i="1" dirty="0"/>
              <a:t>někdo </a:t>
            </a:r>
            <a:r>
              <a:rPr lang="cs-CZ" dirty="0"/>
              <a:t>(</a:t>
            </a:r>
            <a:r>
              <a:rPr lang="cs-CZ" i="1" dirty="0"/>
              <a:t>Káťa</a:t>
            </a:r>
            <a:r>
              <a:rPr lang="cs-CZ" dirty="0"/>
              <a:t>), </a:t>
            </a:r>
            <a:r>
              <a:rPr lang="cs-CZ" i="1" dirty="0"/>
              <a:t>někomu</a:t>
            </a:r>
            <a:r>
              <a:rPr lang="cs-CZ" dirty="0"/>
              <a:t> (</a:t>
            </a:r>
            <a:r>
              <a:rPr lang="cs-CZ" i="1" dirty="0"/>
              <a:t>Karle</a:t>
            </a:r>
            <a:r>
              <a:rPr lang="cs-CZ" dirty="0"/>
              <a:t>), </a:t>
            </a:r>
            <a:r>
              <a:rPr lang="cs-CZ" i="1" dirty="0"/>
              <a:t>něco </a:t>
            </a:r>
            <a:r>
              <a:rPr lang="cs-CZ" dirty="0"/>
              <a:t>(</a:t>
            </a:r>
            <a:r>
              <a:rPr lang="cs-CZ" i="1" dirty="0"/>
              <a:t>seno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Káťa daruje Karle seno.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773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9B834-0988-A16F-DF5E-C804E78F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sémantické role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F2C0D-098C-5ADC-43F5-9CDF3709C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pojmenované entity (referentu) k ději/stavu vyjádřeném predikátorem</a:t>
            </a:r>
          </a:p>
          <a:p>
            <a:endParaRPr lang="cs-CZ" dirty="0"/>
          </a:p>
          <a:p>
            <a:r>
              <a:rPr lang="cs-CZ" dirty="0"/>
              <a:t>zjednodušeně: jakou roli daná entita (věc) hraje v události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782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F4A50-4BF1-1DDC-C99F-2421C8DD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věta/výpověď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AACB6-9ADC-9F23-9629-4BAE8E296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výrazová (= </a:t>
            </a:r>
            <a:r>
              <a:rPr lang="cs-CZ" b="1" dirty="0"/>
              <a:t>formální</a:t>
            </a:r>
            <a:r>
              <a:rPr lang="cs-CZ" dirty="0"/>
              <a:t>) stránka</a:t>
            </a:r>
          </a:p>
          <a:p>
            <a:pPr lvl="1"/>
            <a:r>
              <a:rPr lang="cs-CZ" i="1" dirty="0"/>
              <a:t>Karla ; seno ; žrát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Karla žere seno.</a:t>
            </a:r>
          </a:p>
          <a:p>
            <a:pPr marL="457200" lvl="1" indent="0">
              <a:buNone/>
            </a:pPr>
            <a:r>
              <a:rPr lang="cs-CZ" i="1" dirty="0">
                <a:sym typeface="Wingdings" panose="05000000000000000000" pitchFamily="2" charset="2"/>
              </a:rPr>
              <a:t>			         </a:t>
            </a:r>
            <a:r>
              <a:rPr lang="cs-CZ" dirty="0">
                <a:sym typeface="Wingdings" panose="05000000000000000000" pitchFamily="2" charset="2"/>
              </a:rPr>
              <a:t>PODMĚT – PŘÍSUDEK – PŘEDMĚT</a:t>
            </a:r>
            <a:endParaRPr lang="cs-CZ" i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významová (= </a:t>
            </a:r>
            <a:r>
              <a:rPr lang="cs-CZ" b="1" dirty="0"/>
              <a:t>sémantická</a:t>
            </a:r>
            <a:r>
              <a:rPr lang="cs-CZ" dirty="0"/>
              <a:t>) stránka</a:t>
            </a:r>
          </a:p>
          <a:p>
            <a:pPr lvl="1"/>
            <a:r>
              <a:rPr lang="cs-CZ" i="1" dirty="0"/>
              <a:t>Karla ; seno ; žrát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Karla žere seno.</a:t>
            </a:r>
          </a:p>
          <a:p>
            <a:pPr marL="457200" lvl="1" indent="0">
              <a:buNone/>
            </a:pPr>
            <a:r>
              <a:rPr lang="cs-CZ" i="1" dirty="0">
                <a:sym typeface="Wingdings" panose="05000000000000000000" pitchFamily="2" charset="2"/>
              </a:rPr>
              <a:t>			        </a:t>
            </a:r>
            <a:r>
              <a:rPr lang="cs-CZ" dirty="0">
                <a:sym typeface="Wingdings" panose="05000000000000000000" pitchFamily="2" charset="2"/>
              </a:rPr>
              <a:t> AGENS – (DĚJ) – PATIENS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Seno je žráno Karlou.</a:t>
            </a:r>
            <a:endParaRPr lang="cs-CZ" dirty="0"/>
          </a:p>
          <a:p>
            <a:pPr lvl="1"/>
            <a:endParaRPr lang="cs-CZ" i="1" dirty="0"/>
          </a:p>
          <a:p>
            <a:endParaRPr lang="cs-CZ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526CE39E-E8D7-6E75-D8CD-3E19A9236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493" y="3347935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32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F2516-BF7F-B984-5321-3241A19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gramatický větný vzorec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08CC6-0A2A-55EC-2034-40F8BA76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282"/>
            <a:ext cx="10515600" cy="4351338"/>
          </a:xfrm>
        </p:spPr>
        <p:txBody>
          <a:bodyPr/>
          <a:lstStyle/>
          <a:p>
            <a:r>
              <a:rPr lang="cs-CZ" dirty="0"/>
              <a:t>jednotlivé vzorce různé sémantické i modální naplnění, pouze stejná gramatická skladba (otázka, oznamování, různé časy, …)</a:t>
            </a:r>
          </a:p>
          <a:p>
            <a:r>
              <a:rPr lang="cs-CZ" dirty="0"/>
              <a:t>nezáleží na slovosledu – GVV má pevně danou strukturu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 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mnoho realizací</a:t>
            </a:r>
          </a:p>
          <a:p>
            <a:endParaRPr lang="cs-CZ" dirty="0"/>
          </a:p>
          <a:p>
            <a:pPr lvl="1"/>
            <a:r>
              <a:rPr lang="cs-CZ" i="1" dirty="0"/>
              <a:t>Karla žere seno.		Martina napsala dopis.	Platí Karel daně?</a:t>
            </a:r>
          </a:p>
          <a:p>
            <a:pPr lvl="1"/>
            <a:r>
              <a:rPr lang="cs-CZ" i="1" dirty="0"/>
              <a:t>Petr myl nádobí.		Štěpán hladí myš.		Milují studenti syntax?</a:t>
            </a:r>
          </a:p>
          <a:p>
            <a:pPr lvl="1"/>
            <a:r>
              <a:rPr lang="cs-CZ" i="1" dirty="0"/>
              <a:t>Helča nasekala dříví.	Myš žere sýr.			…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6835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B55C6-AFBC-4C85-A7BF-48B35E2C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nejčastější sémantické role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3139F-5850-A249-9829-696EA120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/>
          </a:bodyPr>
          <a:lstStyle/>
          <a:p>
            <a:r>
              <a:rPr lang="cs-CZ" b="1" dirty="0"/>
              <a:t>agens </a:t>
            </a:r>
            <a:r>
              <a:rPr lang="cs-CZ" dirty="0"/>
              <a:t>= personální původce děje	</a:t>
            </a:r>
            <a:r>
              <a:rPr lang="cs-CZ" b="1" i="1" dirty="0"/>
              <a:t>Bratr</a:t>
            </a:r>
            <a:r>
              <a:rPr lang="cs-CZ" i="1" dirty="0"/>
              <a:t> píše dopis.</a:t>
            </a:r>
          </a:p>
          <a:p>
            <a:r>
              <a:rPr lang="cs-CZ" b="1" dirty="0" err="1"/>
              <a:t>kauzátor</a:t>
            </a:r>
            <a:r>
              <a:rPr lang="cs-CZ" b="1" dirty="0"/>
              <a:t> </a:t>
            </a:r>
            <a:r>
              <a:rPr lang="cs-CZ" dirty="0"/>
              <a:t>= nepersonální původce děje 	</a:t>
            </a:r>
            <a:r>
              <a:rPr lang="cs-CZ" b="1" i="1" dirty="0"/>
              <a:t>Vítr</a:t>
            </a:r>
            <a:r>
              <a:rPr lang="cs-CZ" i="1" dirty="0"/>
              <a:t> rozbil okno.</a:t>
            </a:r>
          </a:p>
          <a:p>
            <a:r>
              <a:rPr lang="cs-CZ" b="1" dirty="0"/>
              <a:t>procesor </a:t>
            </a:r>
            <a:r>
              <a:rPr lang="cs-CZ" dirty="0"/>
              <a:t>= nositel děje	</a:t>
            </a:r>
            <a:r>
              <a:rPr lang="cs-CZ" b="1" i="1" dirty="0"/>
              <a:t>Dítě </a:t>
            </a:r>
            <a:r>
              <a:rPr lang="cs-CZ" i="1" dirty="0"/>
              <a:t>běží.</a:t>
            </a:r>
          </a:p>
          <a:p>
            <a:r>
              <a:rPr lang="cs-CZ" b="1" dirty="0"/>
              <a:t>nositel </a:t>
            </a:r>
            <a:r>
              <a:rPr lang="cs-CZ" dirty="0"/>
              <a:t>= nositel vlastnosti 	</a:t>
            </a:r>
            <a:r>
              <a:rPr lang="cs-CZ" b="1" i="1" dirty="0"/>
              <a:t>Pivo</a:t>
            </a:r>
            <a:r>
              <a:rPr lang="cs-CZ" i="1" dirty="0"/>
              <a:t> je dobré.</a:t>
            </a:r>
          </a:p>
          <a:p>
            <a:r>
              <a:rPr lang="cs-CZ" b="1" dirty="0"/>
              <a:t>posesor </a:t>
            </a:r>
            <a:r>
              <a:rPr lang="cs-CZ" dirty="0"/>
              <a:t>= vlastník	</a:t>
            </a:r>
            <a:r>
              <a:rPr lang="cs-CZ" b="1" i="1" dirty="0"/>
              <a:t>Přítel </a:t>
            </a:r>
            <a:r>
              <a:rPr lang="cs-CZ" i="1" dirty="0"/>
              <a:t>má kočku.</a:t>
            </a:r>
          </a:p>
          <a:p>
            <a:r>
              <a:rPr lang="cs-CZ" b="1" dirty="0"/>
              <a:t>recipient </a:t>
            </a:r>
            <a:r>
              <a:rPr lang="cs-CZ" dirty="0"/>
              <a:t>= příjemce	</a:t>
            </a:r>
            <a:r>
              <a:rPr lang="cs-CZ" b="1" i="1" dirty="0"/>
              <a:t>Matka</a:t>
            </a:r>
            <a:r>
              <a:rPr lang="cs-CZ" i="1" dirty="0"/>
              <a:t> dostala dárek.</a:t>
            </a:r>
          </a:p>
          <a:p>
            <a:r>
              <a:rPr lang="cs-CZ" b="1" dirty="0"/>
              <a:t>patiens </a:t>
            </a:r>
            <a:r>
              <a:rPr lang="cs-CZ" dirty="0"/>
              <a:t>= objekt zasažený dějem	</a:t>
            </a:r>
            <a:r>
              <a:rPr lang="cs-CZ" i="1" dirty="0"/>
              <a:t>Petr rozbil </a:t>
            </a:r>
            <a:r>
              <a:rPr lang="cs-CZ" b="1" i="1" dirty="0"/>
              <a:t>okno</a:t>
            </a:r>
            <a:r>
              <a:rPr lang="cs-CZ" i="1" dirty="0"/>
              <a:t>.</a:t>
            </a:r>
          </a:p>
          <a:p>
            <a:r>
              <a:rPr lang="cs-CZ" b="1" dirty="0"/>
              <a:t>vehikl </a:t>
            </a:r>
            <a:r>
              <a:rPr lang="cs-CZ" dirty="0"/>
              <a:t>= prostředek přemístění 	</a:t>
            </a:r>
            <a:r>
              <a:rPr lang="cs-CZ" i="1" dirty="0"/>
              <a:t>Cestujeme </a:t>
            </a:r>
            <a:r>
              <a:rPr lang="cs-CZ" b="1" i="1" dirty="0"/>
              <a:t>vlakem</a:t>
            </a:r>
            <a:r>
              <a:rPr lang="cs-CZ" i="1" dirty="0"/>
              <a:t>.</a:t>
            </a:r>
          </a:p>
          <a:p>
            <a:r>
              <a:rPr lang="cs-CZ" b="1" i="1" dirty="0"/>
              <a:t>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692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EBDCB-2177-4B60-A5E5-432947914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EDEA3-5C48-2AC5-09AC-858DD81A4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jeden z hlavních mechanismů, který se podílí na konstituování věty</a:t>
            </a:r>
          </a:p>
          <a:p>
            <a:r>
              <a:rPr lang="cs-CZ" dirty="0"/>
              <a:t>řada různých přístupů k valenci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= schopnost slova (nejčastěji slovesa) vázat na sebe další syntaktické jednotky; určuje </a:t>
            </a:r>
            <a:r>
              <a:rPr lang="cs-CZ" b="1" dirty="0"/>
              <a:t>počet </a:t>
            </a:r>
            <a:r>
              <a:rPr lang="cs-CZ" dirty="0"/>
              <a:t>i </a:t>
            </a:r>
            <a:r>
              <a:rPr lang="cs-CZ" b="1" dirty="0"/>
              <a:t>povahu</a:t>
            </a:r>
            <a:r>
              <a:rPr lang="cs-CZ" b="1" i="1" dirty="0"/>
              <a:t> </a:t>
            </a:r>
            <a:r>
              <a:rPr lang="cs-CZ" dirty="0"/>
              <a:t>těchto pozic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valenční pozice jsou </a:t>
            </a:r>
            <a:r>
              <a:rPr lang="cs-CZ" b="1" dirty="0"/>
              <a:t>obligatorní</a:t>
            </a:r>
            <a:r>
              <a:rPr lang="cs-CZ" dirty="0"/>
              <a:t> nebo </a:t>
            </a:r>
            <a:r>
              <a:rPr lang="cs-CZ" b="1" dirty="0"/>
              <a:t>potenciální</a:t>
            </a:r>
            <a:r>
              <a:rPr lang="cs-CZ" dirty="0"/>
              <a:t> (nejasná hranice)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levovalenční</a:t>
            </a:r>
            <a:r>
              <a:rPr lang="cs-CZ" dirty="0"/>
              <a:t> doplnění = podmět</a:t>
            </a:r>
          </a:p>
          <a:p>
            <a:r>
              <a:rPr lang="cs-CZ" dirty="0" err="1"/>
              <a:t>pravovalenční</a:t>
            </a:r>
            <a:r>
              <a:rPr lang="cs-CZ" dirty="0"/>
              <a:t> doplnění = ostatní nezbytná doplnění</a:t>
            </a:r>
          </a:p>
          <a:p>
            <a:r>
              <a:rPr lang="cs-CZ" dirty="0"/>
              <a:t>pozice mohou být obsazeny větně (SENT) i nevětně (S</a:t>
            </a:r>
            <a:r>
              <a:rPr lang="cs-CZ" baseline="-25000" dirty="0"/>
              <a:t>pád</a:t>
            </a:r>
            <a:r>
              <a:rPr lang="cs-CZ" dirty="0"/>
              <a:t>, ADV, …)</a:t>
            </a:r>
          </a:p>
          <a:p>
            <a:endParaRPr lang="en-GB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50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7740E-6D6A-974C-5CA3-225DD61B8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4EEEE1-C305-33FD-35BF-3F69DBE5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doplnění (pozice) </a:t>
            </a:r>
          </a:p>
          <a:p>
            <a:pPr marL="514350" indent="-514350">
              <a:buAutoNum type="alphaLcParenR"/>
            </a:pPr>
            <a:r>
              <a:rPr lang="cs-CZ" dirty="0"/>
              <a:t>nutná (obligatorní) = komplementy</a:t>
            </a:r>
          </a:p>
          <a:p>
            <a:pPr marL="514350" indent="-514350">
              <a:buAutoNum type="alphaLcParenR"/>
            </a:pPr>
            <a:r>
              <a:rPr lang="cs-CZ" dirty="0"/>
              <a:t>volná (potenciální) = adjunkty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  <a:p>
            <a:r>
              <a:rPr lang="cs-CZ" dirty="0"/>
              <a:t>nelze určit úplně jasně hranici mezi těmito doplněními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61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34F89-6A23-04AE-9E09-454F9CED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EB9AA1-4BE6-F67D-BBFD-8DA160430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milovat </a:t>
            </a:r>
            <a:r>
              <a:rPr lang="cs-CZ" dirty="0"/>
              <a:t>(význam „pociťovat lásku“)</a:t>
            </a:r>
          </a:p>
          <a:p>
            <a:pPr lvl="1"/>
            <a:r>
              <a:rPr lang="cs-CZ" dirty="0"/>
              <a:t>má vazbu se 4. pádem bez předložky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dvojvalenční</a:t>
            </a:r>
            <a:r>
              <a:rPr lang="cs-CZ" dirty="0"/>
              <a:t> – vyžaduje </a:t>
            </a:r>
            <a:r>
              <a:rPr lang="cs-CZ" dirty="0" err="1"/>
              <a:t>levovalenční</a:t>
            </a:r>
            <a:r>
              <a:rPr lang="cs-CZ" dirty="0"/>
              <a:t> doplnění S</a:t>
            </a:r>
            <a:r>
              <a:rPr lang="cs-CZ" baseline="-25000" dirty="0"/>
              <a:t>1</a:t>
            </a:r>
          </a:p>
          <a:p>
            <a:pPr lvl="1"/>
            <a:endParaRPr lang="cs-CZ" baseline="-25000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	</a:t>
            </a:r>
            <a:r>
              <a:rPr lang="cs-CZ" i="1" dirty="0"/>
              <a:t>Karla miluje seno.</a:t>
            </a:r>
            <a:endParaRPr lang="cs-CZ" baseline="-25000" dirty="0"/>
          </a:p>
          <a:p>
            <a:pPr lvl="1"/>
            <a:r>
              <a:rPr lang="cs-CZ" dirty="0"/>
              <a:t>typický vzorec pro češtinu</a:t>
            </a:r>
          </a:p>
          <a:p>
            <a:pPr lvl="1"/>
            <a:r>
              <a:rPr lang="cs-CZ" dirty="0"/>
              <a:t>další slovesa např. </a:t>
            </a:r>
            <a:r>
              <a:rPr lang="cs-CZ" i="1" dirty="0"/>
              <a:t>ulovit, určit, sníst, zapnout, potvrdit, …</a:t>
            </a:r>
          </a:p>
          <a:p>
            <a:endParaRPr lang="cs-CZ" b="1" dirty="0"/>
          </a:p>
          <a:p>
            <a:pPr lvl="1"/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86299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AB0D3-45D9-0210-1BC7-B17A42CF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86A85A-D7CC-44F5-B615-CD16F116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poskytnout</a:t>
            </a:r>
            <a:r>
              <a:rPr lang="cs-CZ" b="1" dirty="0"/>
              <a:t> </a:t>
            </a:r>
            <a:r>
              <a:rPr lang="cs-CZ" dirty="0"/>
              <a:t>(ve významu „dát, věnovat, udělit“)</a:t>
            </a:r>
          </a:p>
          <a:p>
            <a:pPr lvl="1"/>
            <a:r>
              <a:rPr lang="cs-CZ" dirty="0"/>
              <a:t>vyžaduje dvě </a:t>
            </a:r>
            <a:r>
              <a:rPr lang="cs-CZ" dirty="0" err="1"/>
              <a:t>pravovalenční</a:t>
            </a:r>
            <a:r>
              <a:rPr lang="cs-CZ" dirty="0"/>
              <a:t> pozice v bezpředložkovém pádu + jednu </a:t>
            </a:r>
            <a:r>
              <a:rPr lang="cs-CZ" dirty="0" err="1"/>
              <a:t>levovalenční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trojvalenční</a:t>
            </a:r>
            <a:r>
              <a:rPr lang="cs-CZ" dirty="0">
                <a:sym typeface="Wingdings" panose="05000000000000000000" pitchFamily="2" charset="2"/>
              </a:rPr>
              <a:t> sloveso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– S</a:t>
            </a:r>
            <a:r>
              <a:rPr lang="cs-CZ" baseline="-25000" dirty="0"/>
              <a:t>4	</a:t>
            </a:r>
            <a:r>
              <a:rPr lang="cs-CZ" i="1" dirty="0"/>
              <a:t>Obchodník poskytl zákazníkovi slevu.</a:t>
            </a:r>
          </a:p>
          <a:p>
            <a:pPr lvl="1"/>
            <a:r>
              <a:rPr lang="cs-CZ" dirty="0"/>
              <a:t>další slovesa např.: </a:t>
            </a:r>
            <a:r>
              <a:rPr lang="cs-CZ" i="1" dirty="0"/>
              <a:t>darovat, zavézt,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23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82D7C-AB52-3020-B9C3-3CB92B2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031AB-5B77-FB57-6CB8-05C0AAC2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záležet </a:t>
            </a:r>
            <a:r>
              <a:rPr lang="cs-CZ" dirty="0"/>
              <a:t>(ve významu „mít pro někoho význam“)</a:t>
            </a:r>
          </a:p>
          <a:p>
            <a:pPr lvl="1"/>
            <a:r>
              <a:rPr lang="cs-CZ" dirty="0"/>
              <a:t>obsazuje dvě </a:t>
            </a:r>
            <a:r>
              <a:rPr lang="cs-CZ" dirty="0" err="1"/>
              <a:t>pravovalenční</a:t>
            </a:r>
            <a:r>
              <a:rPr lang="cs-CZ" dirty="0"/>
              <a:t> pozice</a:t>
            </a:r>
          </a:p>
          <a:p>
            <a:pPr lvl="1"/>
            <a:r>
              <a:rPr lang="cs-CZ" dirty="0"/>
              <a:t>neobsazuje </a:t>
            </a:r>
            <a:r>
              <a:rPr lang="cs-CZ" dirty="0" err="1"/>
              <a:t>levovalenční</a:t>
            </a:r>
            <a:r>
              <a:rPr lang="cs-CZ" dirty="0"/>
              <a:t> pozici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VF – S</a:t>
            </a:r>
            <a:r>
              <a:rPr lang="cs-CZ" baseline="-25000" dirty="0"/>
              <a:t>3</a:t>
            </a:r>
            <a:r>
              <a:rPr lang="cs-CZ" dirty="0"/>
              <a:t> – na S</a:t>
            </a:r>
            <a:r>
              <a:rPr lang="cs-CZ" baseline="-25000" dirty="0"/>
              <a:t>6	</a:t>
            </a:r>
            <a:r>
              <a:rPr lang="cs-CZ" i="1" dirty="0"/>
              <a:t>Mirkovi záleží na babičce.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69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35393-0BB9-0765-1B86-F5E1059C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3548C-E04E-EBD1-511B-5B50C569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zvadnout</a:t>
            </a:r>
            <a:r>
              <a:rPr lang="cs-CZ" dirty="0"/>
              <a:t> (ve významu „změnit se ve zvadlé“)</a:t>
            </a:r>
          </a:p>
          <a:p>
            <a:pPr lvl="1"/>
            <a:r>
              <a:rPr lang="cs-CZ" dirty="0"/>
              <a:t>vyžaduje pouze </a:t>
            </a:r>
            <a:r>
              <a:rPr lang="cs-CZ" dirty="0" err="1"/>
              <a:t>levovalenční</a:t>
            </a:r>
            <a:r>
              <a:rPr lang="cs-CZ" dirty="0"/>
              <a:t> pozici</a:t>
            </a:r>
          </a:p>
          <a:p>
            <a:pPr lvl="1"/>
            <a:r>
              <a:rPr lang="cs-CZ" dirty="0" err="1"/>
              <a:t>jednovalenční</a:t>
            </a:r>
            <a:r>
              <a:rPr lang="cs-CZ" dirty="0"/>
              <a:t> sloveso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</a:t>
            </a: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Fialka zvadla.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605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1127</Words>
  <Application>Microsoft Office PowerPoint</Application>
  <PresentationFormat>Širokoúhlá obrazovka</PresentationFormat>
  <Paragraphs>197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Motiv Office</vt:lpstr>
      <vt:lpstr>Syntax</vt:lpstr>
      <vt:lpstr>gramatický větný vzorec</vt:lpstr>
      <vt:lpstr>gramatický větný vzorec</vt:lpstr>
      <vt:lpstr>valence</vt:lpstr>
      <vt:lpstr>valence</vt:lpstr>
      <vt:lpstr>valence</vt:lpstr>
      <vt:lpstr>valence</vt:lpstr>
      <vt:lpstr>valence</vt:lpstr>
      <vt:lpstr>valence</vt:lpstr>
      <vt:lpstr>valence</vt:lpstr>
      <vt:lpstr>valence</vt:lpstr>
      <vt:lpstr>valenční slovník</vt:lpstr>
      <vt:lpstr>valenční slovník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propoziční akt</vt:lpstr>
      <vt:lpstr>propoziční akt</vt:lpstr>
      <vt:lpstr>propoziční akt</vt:lpstr>
      <vt:lpstr>propoziční akt</vt:lpstr>
      <vt:lpstr>propoziční akt</vt:lpstr>
      <vt:lpstr>propoziční akt</vt:lpstr>
      <vt:lpstr>sémantické role</vt:lpstr>
      <vt:lpstr>věta/výpověď</vt:lpstr>
      <vt:lpstr>nejčastější sémantické role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Káťa Pelegrinová</dc:creator>
  <cp:lastModifiedBy>Káťa Pelegrinová</cp:lastModifiedBy>
  <cp:revision>294</cp:revision>
  <dcterms:created xsi:type="dcterms:W3CDTF">2022-09-28T14:38:34Z</dcterms:created>
  <dcterms:modified xsi:type="dcterms:W3CDTF">2022-12-05T12:16:49Z</dcterms:modified>
</cp:coreProperties>
</file>