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8" r:id="rId9"/>
    <p:sldId id="359" r:id="rId10"/>
    <p:sldId id="360" r:id="rId11"/>
    <p:sldId id="428" r:id="rId12"/>
    <p:sldId id="369" r:id="rId13"/>
    <p:sldId id="370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378" r:id="rId22"/>
    <p:sldId id="437" r:id="rId23"/>
    <p:sldId id="380" r:id="rId24"/>
    <p:sldId id="356" r:id="rId25"/>
    <p:sldId id="357" r:id="rId26"/>
    <p:sldId id="329" r:id="rId27"/>
    <p:sldId id="330" r:id="rId28"/>
    <p:sldId id="331" r:id="rId29"/>
    <p:sldId id="332" r:id="rId30"/>
    <p:sldId id="334" r:id="rId31"/>
    <p:sldId id="335" r:id="rId32"/>
    <p:sldId id="336" r:id="rId33"/>
    <p:sldId id="337" r:id="rId34"/>
    <p:sldId id="340" r:id="rId35"/>
    <p:sldId id="341" r:id="rId36"/>
    <p:sldId id="342" r:id="rId37"/>
    <p:sldId id="366" r:id="rId38"/>
    <p:sldId id="344" r:id="rId39"/>
    <p:sldId id="345" r:id="rId40"/>
    <p:sldId id="346" r:id="rId41"/>
    <p:sldId id="347" r:id="rId42"/>
    <p:sldId id="348" r:id="rId43"/>
    <p:sldId id="349" r:id="rId44"/>
    <p:sldId id="36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B017B-5AC6-BFD1-79D4-A5563DAB7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66DC52-6173-092D-726A-4B65C1EEB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E24455-4B64-9EFC-CB01-9442979A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A11B5-1C61-4517-67AB-7341FE44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D21A3-2664-89C6-3E39-8D05083D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6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FB42A-653C-DE38-63E0-D184DCC37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212630-96A5-E3EA-2E3E-BC667AE45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592AB4-0520-5314-E815-11AA669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0D87CA-1E76-7204-0BE0-F694046F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DB5015-8622-6EAD-90CC-136A4C4A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982F2E-85E1-55C1-3B38-261E6785A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D82FDC-DDEE-A408-8546-B6F2E8A9F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4C404-4B99-4F4B-86B2-906F80EB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156421-96D8-85EF-5664-893232D0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EF1840-C14B-EA5D-87EE-751E5B9A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7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18CEA-D084-30AC-7A17-B127164A2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5C0E3-AC7C-CEBC-A0B9-C1D070E30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9DA196-F460-9307-6F71-F6CB5F6F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F31ACA-ED47-0943-E256-99DA5BF0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EED757-D247-86BE-1BFD-7C8EB6D6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75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DB077-51C0-580C-D504-FEC9D3A4B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5CBA78-51B7-F1A0-0DEA-A183B4769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EE6DF9-BCF3-28E3-493C-25A1B6E9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09E441-6813-6457-4E49-7CACA49F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99CCC-F35F-DF95-84C6-FC7AA25E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32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C80AF-8A60-7EF4-894B-7634A6E75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0B1E5-8FFB-66E6-CEFE-AAE863BF9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1FDB3E-1743-D012-A44E-295679224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4B922C-0B4F-7843-122D-6F69FAAA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8F6C96-ECD8-F302-3666-443A8FB6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B8F31F-1785-E315-DC2A-07CA4FD2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09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46736-6F5F-19BE-AC36-7EB2DCD5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12A6FE-5488-CCE8-4594-7BED45ABE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92E61C-F8E1-EBB6-2DFA-8B4778633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01D536-2953-79CB-B8B1-7E3AC9EC5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A872B9-CDAB-51E2-BC6C-B412889B7E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5FD72-DC7C-A58B-49A2-8EFB86CC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244D1B-3B2C-CADC-5012-819E15AA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0AB82B-C650-0F8F-AAE3-149B4878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1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A9E23-277C-FBAD-9673-EAEEC650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60698C-051E-8A6F-9E05-8947CF03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C79AD3-F6D8-BAE9-3DF0-7C1484AA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BAB4F2-CA6F-CC5D-D07E-E38E1EE4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9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76A802-2F78-3529-2C2D-932215994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7A9B94-AECD-999E-3780-6D9E6913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F55D5-E03F-9880-2D8B-58FF3F5D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7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96C98-807E-11DC-30C1-10E3DBCF2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07FC83-4D65-9F6A-9964-87D7EBBD5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CFF210-A5C3-4EC9-22A7-B88937CC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AA5F9A-167B-A048-8DDE-7B010A12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5B9A52-1B1C-5574-7B11-69E4BEC9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B4313-CBD5-B898-8788-02416B81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45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77E35-CA5F-0D66-E129-8332F322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70D5D5-AF8C-5D2E-A5B5-0C8AF8241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A2FE31-6FEB-46A5-1153-F6472362F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1C1646-CC22-AFD1-A875-3C56D245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F7B3EB-AC35-44AE-ED63-153FC6D72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486A82-DBA0-0A38-A72C-4A40D882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5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0ED2DFB-0AD5-6361-AA61-DB348ACF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8A2918-1BE4-C0E9-D7B5-B01963A2F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274101-E523-4EDD-ECB7-ADE2A9656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02097-50EF-410B-B77C-35D80ABDD73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F2181-21AD-858D-799A-646DA1077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AD594C-0C29-8294-EE6D-F03B6080D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2FCD-3A23-4651-811D-9A4FA0B91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09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F720F-1A3B-4591-2891-85E75E36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 některém z následujících větných celků ve funkci podmětu číslovka?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8041F-6926-8780-B080-DF29AA94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Kamilovo šťastné číslo.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si Kamil nechal na svačinu.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na vzduchu ztvrdly.</a:t>
            </a:r>
            <a:endParaRPr lang="cs-CZ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lidé už tvoří tým.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Tři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už tvoří tým.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87319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52801-6EC3-A5BC-D086-2AAE5F10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= predikát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E58FF-1EFC-74AB-E01E-F06667CE8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podmětem je spjat vztahem </a:t>
            </a:r>
            <a:r>
              <a:rPr lang="cs-CZ" b="1" dirty="0"/>
              <a:t>shody</a:t>
            </a:r>
            <a:r>
              <a:rPr lang="cs-CZ" dirty="0"/>
              <a:t> </a:t>
            </a:r>
            <a:r>
              <a:rPr lang="cs-CZ" b="1" dirty="0"/>
              <a:t>= kongruence</a:t>
            </a:r>
          </a:p>
          <a:p>
            <a:endParaRPr lang="cs-CZ" b="1" dirty="0"/>
          </a:p>
          <a:p>
            <a:r>
              <a:rPr lang="cs-CZ" dirty="0"/>
              <a:t>v závislostní syntaxi – centrum věty</a:t>
            </a:r>
          </a:p>
          <a:p>
            <a:endParaRPr lang="cs-CZ" dirty="0"/>
          </a:p>
          <a:p>
            <a:r>
              <a:rPr lang="cs-CZ" dirty="0"/>
              <a:t>UDPipe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Milujeme syntax. Venku sněží. Venku padá bílý sníh.</a:t>
            </a:r>
          </a:p>
          <a:p>
            <a:pPr marL="0" indent="0">
              <a:buNone/>
            </a:pPr>
            <a:r>
              <a:rPr lang="cs-CZ" i="1" dirty="0"/>
              <a:t>	Karla žere seno, které je voňavé a které jí chutná.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03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6307D-8176-DC7F-0E3E-E28DABFC7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= predikát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F9454-834A-75FF-9F1E-993932AF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rmAutofit/>
          </a:bodyPr>
          <a:lstStyle/>
          <a:p>
            <a:r>
              <a:rPr lang="cs-CZ" b="1" dirty="0"/>
              <a:t>typy přísudků</a:t>
            </a:r>
            <a:r>
              <a:rPr lang="cs-CZ" dirty="0"/>
              <a:t>	</a:t>
            </a:r>
          </a:p>
          <a:p>
            <a:pPr lvl="1"/>
            <a:r>
              <a:rPr lang="cs-CZ" b="1" dirty="0"/>
              <a:t>holý/rozvitý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žere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často žere</a:t>
            </a:r>
            <a:r>
              <a:rPr lang="cs-CZ" i="1" dirty="0"/>
              <a:t> </a:t>
            </a:r>
            <a:r>
              <a:rPr lang="cs-CZ" b="1" i="1" dirty="0"/>
              <a:t>na posteli</a:t>
            </a:r>
            <a:r>
              <a:rPr lang="cs-CZ" i="1" dirty="0"/>
              <a:t>.</a:t>
            </a:r>
            <a:endParaRPr lang="cs-CZ" dirty="0"/>
          </a:p>
          <a:p>
            <a:pPr lvl="1"/>
            <a:r>
              <a:rPr lang="cs-CZ" b="1" dirty="0"/>
              <a:t>slovesný/jmenný se sponou + jmenný bez spony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hopká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je zlobivá</a:t>
            </a:r>
            <a:r>
              <a:rPr lang="cs-CZ" i="1" dirty="0"/>
              <a:t>.</a:t>
            </a:r>
            <a:r>
              <a:rPr lang="cs-CZ" dirty="0"/>
              <a:t>	</a:t>
            </a:r>
            <a:r>
              <a:rPr lang="cs-CZ" i="1" dirty="0"/>
              <a:t>Karla </a:t>
            </a:r>
            <a:r>
              <a:rPr lang="cs-CZ" b="1" i="1" dirty="0"/>
              <a:t>se</a:t>
            </a:r>
            <a:r>
              <a:rPr lang="cs-CZ" i="1" dirty="0"/>
              <a:t> za trest v příštím životě </a:t>
            </a:r>
            <a:r>
              <a:rPr lang="cs-CZ" b="1" i="1" dirty="0"/>
              <a:t>stane mravencem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Sliby – </a:t>
            </a:r>
            <a:r>
              <a:rPr lang="cs-CZ" b="1" i="1" dirty="0"/>
              <a:t>chyby.	</a:t>
            </a:r>
            <a:r>
              <a:rPr lang="cs-CZ" i="1" dirty="0"/>
              <a:t>Čekárna </a:t>
            </a:r>
            <a:r>
              <a:rPr lang="cs-CZ" b="1" i="1" dirty="0"/>
              <a:t>zde.	</a:t>
            </a:r>
            <a:r>
              <a:rPr lang="cs-CZ" i="1" dirty="0"/>
              <a:t>Učení – </a:t>
            </a:r>
            <a:r>
              <a:rPr lang="cs-CZ" b="1" i="1" dirty="0"/>
              <a:t>mučení.</a:t>
            </a:r>
            <a:endParaRPr lang="cs-CZ" dirty="0"/>
          </a:p>
          <a:p>
            <a:pPr lvl="1"/>
            <a:r>
              <a:rPr lang="cs-CZ" b="1" dirty="0"/>
              <a:t>složený/jednoduchý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Karla </a:t>
            </a:r>
            <a:r>
              <a:rPr lang="cs-CZ" b="1" i="1" dirty="0"/>
              <a:t>může běhat </a:t>
            </a:r>
            <a:r>
              <a:rPr lang="cs-CZ" i="1" dirty="0"/>
              <a:t>po pokoji.	Karla </a:t>
            </a:r>
            <a:r>
              <a:rPr lang="cs-CZ" b="1" i="1" dirty="0"/>
              <a:t>začala okusovat</a:t>
            </a:r>
            <a:r>
              <a:rPr lang="cs-CZ" i="1" dirty="0"/>
              <a:t> gauč.</a:t>
            </a:r>
          </a:p>
          <a:p>
            <a:pPr marL="457200" lvl="1" indent="0">
              <a:buNone/>
            </a:pPr>
            <a:r>
              <a:rPr lang="cs-CZ" i="1" dirty="0"/>
              <a:t>	Karla </a:t>
            </a:r>
            <a:r>
              <a:rPr lang="cs-CZ" b="1" i="1" dirty="0"/>
              <a:t>běhá</a:t>
            </a:r>
            <a:r>
              <a:rPr lang="cs-CZ" i="1" dirty="0"/>
              <a:t> po pokoji.	</a:t>
            </a:r>
            <a:r>
              <a:rPr lang="cs-CZ" b="1" i="1" dirty="0"/>
              <a:t>Běhala jsem</a:t>
            </a:r>
            <a:r>
              <a:rPr lang="cs-CZ" i="1" dirty="0"/>
              <a:t> po louce. </a:t>
            </a:r>
            <a:r>
              <a:rPr lang="cs-CZ" b="1" i="1" dirty="0"/>
              <a:t>Pila bych</a:t>
            </a:r>
            <a:r>
              <a:rPr lang="cs-CZ" i="1" dirty="0"/>
              <a:t> pivo!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44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C8BE3-43AB-83F1-E101-4A423D0A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přísudek jmenný se sponou (sponově-jmenný)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0A378-99E9-13B5-4166-ABAB8D165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typicky spona </a:t>
            </a:r>
            <a:r>
              <a:rPr lang="cs-CZ" i="1" dirty="0"/>
              <a:t>být</a:t>
            </a:r>
            <a:r>
              <a:rPr lang="cs-CZ" dirty="0"/>
              <a:t> + podstatné/přídavné jméno</a:t>
            </a:r>
          </a:p>
          <a:p>
            <a:r>
              <a:rPr lang="cs-CZ" dirty="0"/>
              <a:t>spona</a:t>
            </a:r>
          </a:p>
          <a:p>
            <a:pPr lvl="1"/>
            <a:r>
              <a:rPr lang="cs-CZ" dirty="0"/>
              <a:t>vyjadřuje gramatické kategorie, lexikální význam nese </a:t>
            </a:r>
            <a:r>
              <a:rPr lang="cs-CZ" dirty="0" err="1"/>
              <a:t>postsponová</a:t>
            </a:r>
            <a:r>
              <a:rPr lang="cs-CZ" dirty="0"/>
              <a:t> část </a:t>
            </a:r>
          </a:p>
          <a:p>
            <a:pPr lvl="1"/>
            <a:r>
              <a:rPr lang="cs-CZ" i="1" dirty="0"/>
              <a:t>být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+ </a:t>
            </a:r>
            <a:r>
              <a:rPr lang="cs-CZ" i="1" dirty="0"/>
              <a:t>stát se</a:t>
            </a:r>
            <a:r>
              <a:rPr lang="cs-CZ" dirty="0"/>
              <a:t> (</a:t>
            </a:r>
            <a:r>
              <a:rPr lang="cs-CZ" dirty="0" err="1"/>
              <a:t>semi-copula</a:t>
            </a:r>
            <a:r>
              <a:rPr lang="cs-CZ" dirty="0"/>
              <a:t>, quasi-</a:t>
            </a:r>
            <a:r>
              <a:rPr lang="cs-CZ" dirty="0" err="1"/>
              <a:t>copula</a:t>
            </a:r>
            <a:r>
              <a:rPr lang="cs-CZ" dirty="0"/>
              <a:t>, </a:t>
            </a:r>
            <a:r>
              <a:rPr lang="cs-CZ" dirty="0" err="1"/>
              <a:t>polosponové</a:t>
            </a:r>
            <a:r>
              <a:rPr lang="cs-CZ" dirty="0"/>
              <a:t> sloveso)</a:t>
            </a:r>
          </a:p>
          <a:p>
            <a:pPr marL="457200" lvl="1" indent="0">
              <a:buNone/>
            </a:pPr>
            <a:r>
              <a:rPr lang="cs-CZ" dirty="0"/>
              <a:t>	+ </a:t>
            </a:r>
            <a:r>
              <a:rPr lang="cs-CZ" i="1" dirty="0"/>
              <a:t>mít</a:t>
            </a:r>
            <a:r>
              <a:rPr lang="cs-CZ" dirty="0"/>
              <a:t> (objektová spona) jako tzv. kategoriální sloveso (nese pouze 		  	           gramatické kategorie, nikoliv význam „vlastnit“)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jmenná část (</a:t>
            </a:r>
            <a:r>
              <a:rPr lang="cs-CZ" dirty="0" err="1"/>
              <a:t>postsponová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jméno</a:t>
            </a:r>
          </a:p>
          <a:p>
            <a:pPr lvl="1"/>
            <a:r>
              <a:rPr lang="cs-CZ" dirty="0"/>
              <a:t>příslovce</a:t>
            </a:r>
          </a:p>
          <a:p>
            <a:pPr lvl="1"/>
            <a:r>
              <a:rPr lang="cs-CZ" dirty="0"/>
              <a:t>předložka</a:t>
            </a:r>
          </a:p>
          <a:p>
            <a:pPr lvl="1"/>
            <a:r>
              <a:rPr lang="cs-CZ" dirty="0"/>
              <a:t>číslovka</a:t>
            </a:r>
          </a:p>
          <a:p>
            <a:pPr lvl="1"/>
            <a:r>
              <a:rPr lang="cs-CZ" dirty="0"/>
              <a:t>citoslovce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74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</a:t>
            </a:r>
          </a:p>
          <a:p>
            <a:r>
              <a:rPr lang="cs-CZ" i="1" dirty="0"/>
              <a:t>Kamarád se stal učitelem.</a:t>
            </a:r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0125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</a:t>
            </a:r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92789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</a:t>
            </a:r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90072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0294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  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</a:t>
            </a:r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3257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</a:t>
            </a:r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0573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A5D36-6C9A-B71F-36B3-A546C078F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větné členy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40457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</a:t>
            </a:r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58611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číslovka</a:t>
            </a:r>
            <a:endParaRPr lang="cs-CZ" i="1" dirty="0"/>
          </a:p>
          <a:p>
            <a:r>
              <a:rPr lang="cs-CZ" i="1" dirty="0"/>
              <a:t>Petrovi je hej!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1409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122A5-0932-6F91-84C3-4664E8FA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přísudek jmenný se sponou (sponově-jmenný)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8EEDA-DFDE-69C6-1E97-6CF087FA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Kamarád je učitel.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dirty="0"/>
          </a:p>
          <a:p>
            <a:r>
              <a:rPr lang="cs-CZ" i="1" dirty="0"/>
              <a:t>Kamarád se stal učitelem.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stát se </a:t>
            </a:r>
            <a:r>
              <a:rPr lang="cs-CZ" dirty="0">
                <a:sym typeface="Wingdings" panose="05000000000000000000" pitchFamily="2" charset="2"/>
              </a:rPr>
              <a:t>+ substantivum</a:t>
            </a:r>
            <a:endParaRPr lang="cs-CZ" i="1" dirty="0"/>
          </a:p>
          <a:p>
            <a:r>
              <a:rPr lang="cs-CZ" i="1" dirty="0"/>
              <a:t>Karla má talent všechno okousat.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mít</a:t>
            </a:r>
            <a:r>
              <a:rPr lang="cs-CZ" dirty="0">
                <a:sym typeface="Wingdings" panose="05000000000000000000" pitchFamily="2" charset="2"/>
              </a:rPr>
              <a:t> + substantivum</a:t>
            </a:r>
            <a:endParaRPr lang="cs-CZ" i="1" dirty="0"/>
          </a:p>
          <a:p>
            <a:r>
              <a:rPr lang="cs-CZ" i="1" dirty="0"/>
              <a:t>Všechna péče byla nadarmo.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příslovce</a:t>
            </a:r>
            <a:endParaRPr lang="cs-CZ" i="1" dirty="0"/>
          </a:p>
          <a:p>
            <a:r>
              <a:rPr lang="cs-CZ" i="1" dirty="0"/>
              <a:t>Jen jeden poslanec byl proti.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předložka</a:t>
            </a:r>
            <a:endParaRPr lang="cs-CZ" i="1" dirty="0"/>
          </a:p>
          <a:p>
            <a:r>
              <a:rPr lang="cs-CZ" i="1" dirty="0"/>
              <a:t>Je nás jedenáct.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</a:t>
            </a:r>
            <a:r>
              <a:rPr lang="cs-CZ" dirty="0">
                <a:sym typeface="Wingdings" panose="05000000000000000000" pitchFamily="2" charset="2"/>
              </a:rPr>
              <a:t> + číslovka</a:t>
            </a:r>
            <a:endParaRPr lang="cs-CZ" i="1" dirty="0"/>
          </a:p>
          <a:p>
            <a:r>
              <a:rPr lang="cs-CZ" i="1" dirty="0"/>
              <a:t>Petrovi je hej!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i="1" dirty="0">
                <a:sym typeface="Wingdings" panose="05000000000000000000" pitchFamily="2" charset="2"/>
              </a:rPr>
              <a:t>být </a:t>
            </a:r>
            <a:r>
              <a:rPr lang="cs-CZ" dirty="0">
                <a:sym typeface="Wingdings" panose="05000000000000000000" pitchFamily="2" charset="2"/>
              </a:rPr>
              <a:t>+ citoslovce</a:t>
            </a:r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18918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98DC3-6EB2-2060-16C0-511C38E4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složený přísudek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CE528-FEDC-BFC1-F7D9-004D6FDFB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slovesný i jmenný se sponou</a:t>
            </a:r>
          </a:p>
          <a:p>
            <a:r>
              <a:rPr lang="cs-CZ" dirty="0"/>
              <a:t>modální/fázové sloveso</a:t>
            </a:r>
          </a:p>
          <a:p>
            <a:pPr lvl="1"/>
            <a:r>
              <a:rPr lang="cs-CZ" i="1" dirty="0"/>
              <a:t>moci, muset, smět, chtít, mít, umět, ráčit, hodlat</a:t>
            </a:r>
          </a:p>
          <a:p>
            <a:pPr lvl="1"/>
            <a:r>
              <a:rPr lang="cs-CZ" i="1" dirty="0"/>
              <a:t>začít, přestat, zůstat</a:t>
            </a:r>
          </a:p>
          <a:p>
            <a:endParaRPr lang="cs-CZ" dirty="0"/>
          </a:p>
          <a:p>
            <a:r>
              <a:rPr lang="cs-CZ" i="1" dirty="0"/>
              <a:t>Karla </a:t>
            </a:r>
            <a:r>
              <a:rPr lang="cs-CZ" i="1" u="sng" dirty="0"/>
              <a:t>umí</a:t>
            </a:r>
            <a:r>
              <a:rPr lang="cs-CZ" i="1" dirty="0"/>
              <a:t> dobře </a:t>
            </a:r>
            <a:r>
              <a:rPr lang="cs-CZ" i="1" u="sng" dirty="0"/>
              <a:t>skákat</a:t>
            </a:r>
            <a:r>
              <a:rPr lang="cs-CZ" i="1" dirty="0"/>
              <a:t>.</a:t>
            </a:r>
          </a:p>
          <a:p>
            <a:r>
              <a:rPr lang="cs-CZ" i="1" dirty="0"/>
              <a:t>Karla </a:t>
            </a:r>
            <a:r>
              <a:rPr lang="cs-CZ" i="1" u="sng" dirty="0"/>
              <a:t>musí</a:t>
            </a:r>
            <a:r>
              <a:rPr lang="cs-CZ" i="1" dirty="0"/>
              <a:t> </a:t>
            </a:r>
            <a:r>
              <a:rPr lang="cs-CZ" i="1" u="sng" dirty="0"/>
              <a:t>přestat</a:t>
            </a:r>
            <a:r>
              <a:rPr lang="cs-CZ" i="1" dirty="0"/>
              <a:t> </a:t>
            </a:r>
            <a:r>
              <a:rPr lang="cs-CZ" i="1" u="sng" dirty="0"/>
              <a:t>okusovat</a:t>
            </a:r>
            <a:r>
              <a:rPr lang="cs-CZ" i="1" dirty="0"/>
              <a:t> oblečení.</a:t>
            </a:r>
          </a:p>
          <a:p>
            <a:r>
              <a:rPr lang="cs-CZ" i="1" dirty="0"/>
              <a:t>Karla </a:t>
            </a:r>
            <a:r>
              <a:rPr lang="cs-CZ" i="1" u="sng" dirty="0"/>
              <a:t>musí</a:t>
            </a:r>
            <a:r>
              <a:rPr lang="cs-CZ" i="1" dirty="0"/>
              <a:t> </a:t>
            </a:r>
            <a:r>
              <a:rPr lang="cs-CZ" i="1" u="sng" dirty="0"/>
              <a:t>začít</a:t>
            </a:r>
            <a:r>
              <a:rPr lang="cs-CZ" i="1" dirty="0"/>
              <a:t> </a:t>
            </a:r>
            <a:r>
              <a:rPr lang="cs-CZ" i="1" u="sng" dirty="0"/>
              <a:t>být hodná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52037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9F0E9-3C15-95C6-8EF7-625990D6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přísudkem?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04DFC-51D9-0814-1AA0-6FFE3BBF2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</a:t>
            </a:r>
            <a:r>
              <a:rPr lang="cs-CZ" b="1" dirty="0"/>
              <a:t>sloveso</a:t>
            </a:r>
          </a:p>
          <a:p>
            <a:endParaRPr lang="cs-CZ" dirty="0"/>
          </a:p>
          <a:p>
            <a:r>
              <a:rPr lang="cs-CZ" dirty="0"/>
              <a:t>citoslovce	</a:t>
            </a:r>
            <a:r>
              <a:rPr lang="cs-CZ" i="1" dirty="0"/>
              <a:t>Karla </a:t>
            </a:r>
            <a:r>
              <a:rPr lang="cs-CZ" b="1" i="1" dirty="0"/>
              <a:t>hop</a:t>
            </a:r>
            <a:r>
              <a:rPr lang="cs-CZ" i="1" dirty="0"/>
              <a:t> na postel.	Ondřej </a:t>
            </a:r>
            <a:r>
              <a:rPr lang="cs-CZ" b="1" i="1" dirty="0" err="1"/>
              <a:t>mrd</a:t>
            </a:r>
            <a:r>
              <a:rPr lang="cs-CZ" i="1" dirty="0"/>
              <a:t> mobil na zem.</a:t>
            </a:r>
          </a:p>
          <a:p>
            <a:endParaRPr lang="cs-CZ" dirty="0"/>
          </a:p>
          <a:p>
            <a:r>
              <a:rPr lang="cs-CZ" dirty="0"/>
              <a:t>VV přísudková – nahrazuje jmennou část přísudku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Obloha byla, jako by ji vymetl.</a:t>
            </a:r>
          </a:p>
          <a:p>
            <a:pPr marL="0" indent="0">
              <a:buNone/>
            </a:pPr>
            <a:r>
              <a:rPr lang="cs-CZ" i="1" dirty="0"/>
              <a:t>	Syn byl takový, jaký je otec.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975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E51A7-6D61-8C29-D0FD-E79FC3F4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</a:t>
            </a:r>
            <a:r>
              <a:rPr lang="cs-CZ" b="1"/>
              <a:t>věta přísudková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14D05-F733-121E-5D12-1572F995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https://www.youtube.com/watch?v=i5NrKFbOCII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95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EFD2-9BB9-4FAF-82E7-4AF87A01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předmět = subjekt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A1B81-9646-88C4-E34A-C7103CDE1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závislý na slovese (nikoliv jen na přísudku) či přídavnému jménu</a:t>
            </a:r>
          </a:p>
          <a:p>
            <a:r>
              <a:rPr lang="cs-CZ" b="1" dirty="0"/>
              <a:t>vztah řízenosti (rekce)</a:t>
            </a:r>
          </a:p>
          <a:p>
            <a:endParaRPr lang="cs-CZ" b="1" dirty="0"/>
          </a:p>
          <a:p>
            <a:pPr lvl="1"/>
            <a:r>
              <a:rPr lang="cs-CZ" i="1" dirty="0"/>
              <a:t>Jíst zeleninu je nebezpečné. </a:t>
            </a:r>
          </a:p>
          <a:p>
            <a:pPr lvl="1"/>
            <a:r>
              <a:rPr lang="cs-CZ" i="1" dirty="0"/>
              <a:t>Měl chuť vraždit ještěrky. </a:t>
            </a:r>
          </a:p>
          <a:p>
            <a:pPr lvl="1"/>
            <a:r>
              <a:rPr lang="cs-CZ" i="1" dirty="0"/>
              <a:t>Rozhodl se nakoupit zbraně. </a:t>
            </a:r>
          </a:p>
          <a:p>
            <a:pPr lvl="1"/>
            <a:r>
              <a:rPr lang="cs-CZ" i="1" dirty="0"/>
              <a:t>Zašel nakoupit zbraně do obchodu.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605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0CC05-B62E-91B1-F1E1-AFA02E49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předmětem?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ACF60F-9E43-CE01-A1C3-2D35A06B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Každý slovní druh</a:t>
            </a:r>
            <a:r>
              <a:rPr lang="cs-CZ" dirty="0"/>
              <a:t>; situace je stejná jako u podmětu</a:t>
            </a:r>
          </a:p>
          <a:p>
            <a:pPr lvl="1"/>
            <a:r>
              <a:rPr lang="cs-CZ" i="1" dirty="0"/>
              <a:t>Zastřelili hajného. </a:t>
            </a:r>
          </a:p>
          <a:p>
            <a:pPr lvl="1"/>
            <a:r>
              <a:rPr lang="cs-CZ" i="1" dirty="0"/>
              <a:t>Nesnáším ta jeho věčná „proč“. </a:t>
            </a:r>
          </a:p>
          <a:p>
            <a:pPr lvl="1"/>
            <a:r>
              <a:rPr lang="cs-CZ" i="1" dirty="0"/>
              <a:t>Dokázal vždy říci svůj názor. </a:t>
            </a:r>
          </a:p>
          <a:p>
            <a:pPr lvl="1"/>
            <a:r>
              <a:rPr lang="cs-CZ" i="1" dirty="0"/>
              <a:t>Mluvili pořád jen o těch dvou.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946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7FE16-199A-976D-253B-9999D90D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pád předmětu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C910A-DA7C-E170-D2AC-B85DA3EC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0746"/>
          </a:xfrm>
        </p:spPr>
        <p:txBody>
          <a:bodyPr>
            <a:normAutofit/>
          </a:bodyPr>
          <a:lstStyle/>
          <a:p>
            <a:r>
              <a:rPr lang="cs-CZ" b="1" dirty="0"/>
              <a:t>jakýkoliv kromě vokativu</a:t>
            </a:r>
          </a:p>
          <a:p>
            <a:pPr lvl="1"/>
            <a:r>
              <a:rPr lang="cs-CZ" i="1" dirty="0"/>
              <a:t>Bál se své přítelkyně.</a:t>
            </a:r>
          </a:p>
          <a:p>
            <a:pPr lvl="1"/>
            <a:r>
              <a:rPr lang="cs-CZ" i="1" dirty="0"/>
              <a:t>Daroval jí novou koalu.</a:t>
            </a:r>
          </a:p>
          <a:p>
            <a:pPr lvl="1"/>
            <a:r>
              <a:rPr lang="cs-CZ" i="1" dirty="0"/>
              <a:t>Já sázím na špatné koně. </a:t>
            </a:r>
          </a:p>
          <a:p>
            <a:pPr lvl="1"/>
            <a:r>
              <a:rPr lang="cs-CZ" i="1" dirty="0"/>
              <a:t>Povídali si o dvorské lyrice. </a:t>
            </a:r>
          </a:p>
          <a:p>
            <a:pPr lvl="1"/>
            <a:r>
              <a:rPr lang="cs-CZ" i="1" dirty="0"/>
              <a:t>Zabývali se slovním bohatstvím.</a:t>
            </a:r>
          </a:p>
          <a:p>
            <a:pPr lvl="1"/>
            <a:r>
              <a:rPr lang="cs-CZ" i="1" dirty="0"/>
              <a:t>Přestaň hýbat těmi tyčemi! </a:t>
            </a:r>
          </a:p>
          <a:p>
            <a:pPr lvl="1"/>
            <a:endParaRPr lang="cs-CZ" i="1" dirty="0"/>
          </a:p>
          <a:p>
            <a:r>
              <a:rPr lang="cs-CZ" b="1" dirty="0"/>
              <a:t>tranzitivní slovesa = </a:t>
            </a:r>
            <a:r>
              <a:rPr lang="cs-CZ" dirty="0"/>
              <a:t>přechodná slovesa</a:t>
            </a:r>
          </a:p>
          <a:p>
            <a:pPr lvl="1"/>
            <a:r>
              <a:rPr lang="cs-CZ" dirty="0"/>
              <a:t>vyžadují předmět v akuzativu</a:t>
            </a:r>
          </a:p>
          <a:p>
            <a:pPr lvl="1"/>
            <a:r>
              <a:rPr lang="cs-CZ" i="1" dirty="0"/>
              <a:t>Přinášíme vám noviny. 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18890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44374-4ADE-94D6-CE8E-95D1BD5E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předmětná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7EB3A-0765-8FF8-00F4-DF7143550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většině případů je na předmět převoditelná, alespoň v zájmenné podobě </a:t>
            </a:r>
          </a:p>
          <a:p>
            <a:pPr lvl="1"/>
            <a:r>
              <a:rPr lang="cs-CZ" i="1" dirty="0"/>
              <a:t>Řekl jsem jí, že se s ní rozcházím. </a:t>
            </a:r>
            <a:r>
              <a:rPr lang="cs-CZ" dirty="0"/>
              <a:t>/ </a:t>
            </a:r>
            <a:r>
              <a:rPr lang="cs-CZ" i="1" dirty="0"/>
              <a:t>Řekl jsem jí o (našem) rozchodu. </a:t>
            </a:r>
          </a:p>
          <a:p>
            <a:pPr lvl="1"/>
            <a:r>
              <a:rPr lang="cs-CZ" i="1" dirty="0"/>
              <a:t>Slíbil jsem, že se nebudu zlobit.</a:t>
            </a:r>
            <a:r>
              <a:rPr lang="cs-CZ" dirty="0"/>
              <a:t> / </a:t>
            </a:r>
            <a:r>
              <a:rPr lang="cs-CZ" i="1" dirty="0"/>
              <a:t>Slíbil jsem to. </a:t>
            </a:r>
          </a:p>
          <a:p>
            <a:pPr lvl="1"/>
            <a:endParaRPr lang="cs-CZ" i="1" dirty="0"/>
          </a:p>
          <a:p>
            <a:r>
              <a:rPr lang="cs-CZ" dirty="0"/>
              <a:t>pád může být naznačen v řídící větě odkazovacím slovem = </a:t>
            </a:r>
            <a:r>
              <a:rPr lang="cs-CZ" b="1" dirty="0"/>
              <a:t>není VČ</a:t>
            </a:r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Nechci se smířit </a:t>
            </a:r>
            <a:r>
              <a:rPr lang="cs-CZ" b="1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s tím</a:t>
            </a:r>
            <a:r>
              <a:rPr lang="cs-CZ" i="1" dirty="0">
                <a:solidFill>
                  <a:srgbClr val="000000"/>
                </a:solidFill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že Ivo nemá práci.</a:t>
            </a:r>
            <a:endParaRPr lang="en-GB" dirty="0">
              <a:effectLst/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21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55FE1-81D1-2F3D-E6E2-66111B4F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podmět = subjekt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94158-3EB8-5A75-AA81-A85F3B368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školské syntaxi postaven naroveň přísudku</a:t>
            </a:r>
          </a:p>
          <a:p>
            <a:pPr lvl="1"/>
            <a:r>
              <a:rPr lang="cs-CZ" dirty="0"/>
              <a:t>rys </a:t>
            </a:r>
            <a:r>
              <a:rPr lang="cs-CZ" dirty="0" err="1"/>
              <a:t>bezprostředněsložkového</a:t>
            </a:r>
            <a:r>
              <a:rPr lang="cs-CZ" dirty="0"/>
              <a:t> pojetí věty</a:t>
            </a:r>
          </a:p>
          <a:p>
            <a:r>
              <a:rPr lang="cs-CZ" dirty="0"/>
              <a:t>s přísudkem je spjat vztahem </a:t>
            </a:r>
            <a:r>
              <a:rPr lang="cs-CZ" b="1" dirty="0"/>
              <a:t>shody</a:t>
            </a:r>
            <a:r>
              <a:rPr lang="cs-CZ" dirty="0"/>
              <a:t> </a:t>
            </a:r>
            <a:r>
              <a:rPr lang="cs-CZ" b="1" dirty="0"/>
              <a:t>= kongruence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Králíci byli domestikováni.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r>
              <a:rPr lang="cs-CZ" i="1" dirty="0"/>
              <a:t>Karla sedí na gauči.</a:t>
            </a:r>
          </a:p>
          <a:p>
            <a:pPr marL="0" indent="0">
              <a:buNone/>
            </a:pPr>
            <a:r>
              <a:rPr lang="cs-CZ" b="1" i="1" dirty="0"/>
              <a:t>	</a:t>
            </a:r>
            <a:endParaRPr lang="cs-CZ" b="1" dirty="0"/>
          </a:p>
        </p:txBody>
      </p:sp>
      <p:pic>
        <p:nvPicPr>
          <p:cNvPr id="4" name="Obrázek 3" descr="Obsah obrázku kočka, savci, interiér, černá&#10;&#10;Popis byl vytvořen automaticky">
            <a:extLst>
              <a:ext uri="{FF2B5EF4-FFF2-40B4-BE49-F238E27FC236}">
                <a16:creationId xmlns:a16="http://schemas.microsoft.com/office/drawing/2014/main" id="{A9ECE72B-E848-0B0E-492A-11B6D69A6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207" y="2550866"/>
            <a:ext cx="2158247" cy="290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07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AD407-0A17-D1DE-B407-49503413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přívlastek = atribut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3A1A-D85C-7C33-2457-1D68CE352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rozvíjí vždy podstatné jméno, popř. zájmeno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dirty="0"/>
              <a:t>nevalenční doplnění </a:t>
            </a:r>
            <a:r>
              <a:rPr lang="cs-CZ" dirty="0">
                <a:sym typeface="Wingdings" panose="05000000000000000000" pitchFamily="2" charset="2"/>
              </a:rPr>
              <a:t> nezapisuje se do GVV</a:t>
            </a:r>
            <a:endParaRPr lang="cs-CZ" dirty="0"/>
          </a:p>
          <a:p>
            <a:pPr lvl="1"/>
            <a:r>
              <a:rPr lang="cs-CZ" i="1" dirty="0"/>
              <a:t>Zamiloval se do mladé ženy.</a:t>
            </a:r>
          </a:p>
          <a:p>
            <a:pPr lvl="1"/>
            <a:r>
              <a:rPr lang="cs-CZ" i="1" dirty="0"/>
              <a:t>Zamiloval se do zralé ženy.</a:t>
            </a:r>
          </a:p>
          <a:p>
            <a:pPr lvl="1"/>
            <a:r>
              <a:rPr lang="cs-CZ" i="1" dirty="0"/>
              <a:t>Zamiloval se do starší ženy. </a:t>
            </a:r>
            <a:endParaRPr lang="cs-CZ" dirty="0"/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	</a:t>
            </a:r>
            <a:endParaRPr lang="cs-CZ" i="1" dirty="0"/>
          </a:p>
          <a:p>
            <a:pPr marL="457200" lvl="1" indent="0">
              <a:buNone/>
            </a:pPr>
            <a:r>
              <a:rPr lang="cs-CZ" i="1" dirty="0"/>
              <a:t>		Zamiloval se do ženy.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5410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2CCFF-5DF0-9485-DD9B-15F2ADF8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přívlastkem?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CC15-A1F5-DFC8-21FC-7F4AFBB5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PK shodný (kongruentní) – přídavné jméno, zájmeno, číslovka, nesklonné cizí adjektivum</a:t>
            </a:r>
          </a:p>
          <a:p>
            <a:r>
              <a:rPr lang="cs-CZ" b="1" dirty="0"/>
              <a:t>PK neshodný (nekongruentní) – cokoliv </a:t>
            </a:r>
          </a:p>
          <a:p>
            <a:endParaRPr lang="cs-CZ" b="1" dirty="0"/>
          </a:p>
          <a:p>
            <a:r>
              <a:rPr lang="cs-CZ" i="1" dirty="0"/>
              <a:t>Chuť zkusit si </a:t>
            </a:r>
            <a:r>
              <a:rPr lang="cs-CZ" b="1" i="1" dirty="0"/>
              <a:t>odvážný</a:t>
            </a:r>
            <a:r>
              <a:rPr lang="cs-CZ" i="1" dirty="0"/>
              <a:t> skok </a:t>
            </a:r>
            <a:r>
              <a:rPr lang="cs-CZ" b="1" i="1" dirty="0"/>
              <a:t>plavmo</a:t>
            </a:r>
            <a:r>
              <a:rPr lang="cs-CZ" i="1" dirty="0"/>
              <a:t>.</a:t>
            </a:r>
            <a:endParaRPr lang="cs-CZ" b="1" i="1" dirty="0"/>
          </a:p>
          <a:p>
            <a:r>
              <a:rPr lang="cs-CZ" i="1" dirty="0"/>
              <a:t>Slovo </a:t>
            </a:r>
            <a:r>
              <a:rPr lang="cs-CZ" b="1" i="1" dirty="0"/>
              <a:t>„ať“ </a:t>
            </a:r>
            <a:r>
              <a:rPr lang="cs-CZ" i="1" dirty="0"/>
              <a:t>je částice. </a:t>
            </a:r>
          </a:p>
          <a:p>
            <a:r>
              <a:rPr lang="cs-CZ" b="1" i="1" dirty="0"/>
              <a:t>senza</a:t>
            </a:r>
            <a:r>
              <a:rPr lang="cs-CZ" i="1" dirty="0"/>
              <a:t> prázdniny </a:t>
            </a:r>
            <a:r>
              <a:rPr lang="cs-CZ" dirty="0"/>
              <a:t>/ </a:t>
            </a:r>
            <a:r>
              <a:rPr lang="cs-CZ" b="1" i="1" dirty="0"/>
              <a:t>Gambrinus</a:t>
            </a:r>
            <a:r>
              <a:rPr lang="cs-CZ" i="1" dirty="0"/>
              <a:t> liga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lila</a:t>
            </a:r>
            <a:r>
              <a:rPr lang="cs-CZ" i="1" dirty="0"/>
              <a:t> šaty</a:t>
            </a:r>
          </a:p>
          <a:p>
            <a:endParaRPr lang="cs-CZ" b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494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3AF91-5E29-895C-5007-BB57F1EB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dělení přívlastků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6EA79-6079-FBF9-5560-5796757B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7" y="1825625"/>
            <a:ext cx="11734800" cy="4351338"/>
          </a:xfrm>
        </p:spPr>
        <p:txBody>
          <a:bodyPr/>
          <a:lstStyle/>
          <a:p>
            <a:r>
              <a:rPr lang="cs-CZ" dirty="0"/>
              <a:t>podle typu syntaktické vazby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shodný + neshodný</a:t>
            </a:r>
          </a:p>
          <a:p>
            <a:pPr lvl="1"/>
            <a:r>
              <a:rPr lang="cs-CZ" dirty="0"/>
              <a:t>shodný před řídicím jménem, neshodný za ním </a:t>
            </a:r>
          </a:p>
          <a:p>
            <a:pPr lvl="1"/>
            <a:r>
              <a:rPr lang="cs-CZ" i="1" dirty="0"/>
              <a:t>Karla ušatá, pampeliška lékařská; lásky žel, dvorů stín</a:t>
            </a:r>
          </a:p>
          <a:p>
            <a:r>
              <a:rPr lang="cs-CZ" dirty="0"/>
              <a:t>podle míry nezbytnosti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volný + těsný</a:t>
            </a:r>
          </a:p>
          <a:p>
            <a:pPr lvl="1"/>
            <a:r>
              <a:rPr lang="cs-CZ" i="1" dirty="0"/>
              <a:t>Ředitel pronášející řeč se postavil. </a:t>
            </a:r>
            <a:r>
              <a:rPr lang="cs-CZ" dirty="0"/>
              <a:t>(vyjadřuje podstatnou vlastnost)</a:t>
            </a:r>
            <a:endParaRPr lang="cs-CZ" i="1" dirty="0"/>
          </a:p>
          <a:p>
            <a:pPr lvl="1"/>
            <a:r>
              <a:rPr lang="cs-CZ" i="1" dirty="0"/>
              <a:t>Ředitel, pronášející řeč, se postavil. </a:t>
            </a:r>
            <a:r>
              <a:rPr lang="cs-CZ" dirty="0"/>
              <a:t>(nezužuje významový obsah)</a:t>
            </a:r>
            <a:endParaRPr lang="cs-CZ" i="1" dirty="0"/>
          </a:p>
          <a:p>
            <a:r>
              <a:rPr lang="cs-CZ" dirty="0">
                <a:sym typeface="Wingdings" panose="05000000000000000000" pitchFamily="2" charset="2"/>
              </a:rPr>
              <a:t>podle počtu a typu řazení  </a:t>
            </a:r>
            <a:r>
              <a:rPr lang="cs-CZ" b="1" dirty="0">
                <a:sym typeface="Wingdings" panose="05000000000000000000" pitchFamily="2" charset="2"/>
              </a:rPr>
              <a:t>holý +  postupně se rozvíjející + několikanásobný </a:t>
            </a:r>
            <a:endParaRPr lang="cs-CZ" b="1" dirty="0"/>
          </a:p>
          <a:p>
            <a:pPr lvl="1"/>
            <a:r>
              <a:rPr lang="cs-CZ" i="1" dirty="0"/>
              <a:t>zelené údolí </a:t>
            </a:r>
          </a:p>
          <a:p>
            <a:pPr lvl="1"/>
            <a:r>
              <a:rPr lang="cs-CZ" i="1" dirty="0"/>
              <a:t>překrásné zelené údolí </a:t>
            </a:r>
          </a:p>
          <a:p>
            <a:pPr lvl="1"/>
            <a:r>
              <a:rPr lang="cs-CZ" i="1" dirty="0"/>
              <a:t>překrásné a nedotčené údolí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493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4E72E-3EBC-651B-1C13-A00E33EA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přívlastková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FA59-DD1F-17B9-5BB1-71D0CC6B6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ptáme se </a:t>
            </a:r>
            <a:r>
              <a:rPr lang="cs-CZ" b="1" dirty="0"/>
              <a:t>„jaký?/který?“ – </a:t>
            </a:r>
            <a:r>
              <a:rPr lang="cs-CZ" dirty="0"/>
              <a:t>neřídíme se spojkou</a:t>
            </a:r>
          </a:p>
          <a:p>
            <a:pPr lvl="1"/>
            <a:r>
              <a:rPr lang="cs-CZ" i="1" dirty="0"/>
              <a:t>Představa, že se vydá do vesmíru, ho vzrušovala. </a:t>
            </a:r>
          </a:p>
          <a:p>
            <a:pPr lvl="1"/>
            <a:r>
              <a:rPr lang="cs-CZ" i="1" dirty="0"/>
              <a:t>Názor, aby populace získala kolektivní imunitu, získává na váze. </a:t>
            </a:r>
          </a:p>
          <a:p>
            <a:pPr lvl="1"/>
            <a:r>
              <a:rPr lang="cs-CZ" i="1" dirty="0"/>
              <a:t>Přízrak, který se mu zjevil, mluvil o jeho zesnulé tetičce. </a:t>
            </a:r>
          </a:p>
          <a:p>
            <a:pPr lvl="1"/>
            <a:endParaRPr lang="cs-CZ" i="1" dirty="0"/>
          </a:p>
          <a:p>
            <a:pPr lvl="1"/>
            <a:endParaRPr lang="cs-CZ" i="1" dirty="0"/>
          </a:p>
          <a:p>
            <a:pPr lvl="1"/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462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DEDE6-52CF-653F-89EA-2E8E5866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doplněk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92F36-E82A-029C-023D-B685FA7AC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dirty="0"/>
              <a:t>jediný větný člen s dvojí vazbou ─ na sloveso a podstatné jméno  </a:t>
            </a:r>
            <a:endParaRPr lang="cs-CZ" sz="2400" b="1" i="1" dirty="0"/>
          </a:p>
          <a:p>
            <a:endParaRPr lang="cs-CZ" dirty="0"/>
          </a:p>
          <a:p>
            <a:r>
              <a:rPr lang="cs-CZ" dirty="0"/>
              <a:t>dobře </a:t>
            </a:r>
            <a:r>
              <a:rPr lang="cs-CZ"/>
              <a:t>vysvětleno zde: https://vladimirvanecek.cz/doplnek-jako-vetny-clen/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948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B22F9-CBDA-9D24-57B6-5AB34F5B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doplněk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1C98A-1539-AB6F-4133-0D2AEA6A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typicky se váže na podmět, předmět, někdy i na PU</a:t>
            </a:r>
          </a:p>
          <a:p>
            <a:pPr lvl="1"/>
            <a:r>
              <a:rPr lang="cs-CZ" sz="2800" i="1" dirty="0"/>
              <a:t>Potkal jsem ji ustaranou. </a:t>
            </a:r>
          </a:p>
          <a:p>
            <a:pPr lvl="1"/>
            <a:r>
              <a:rPr lang="cs-CZ" sz="2800" i="1" dirty="0"/>
              <a:t>Jmenovali ho generálem. </a:t>
            </a:r>
          </a:p>
          <a:p>
            <a:pPr lvl="1"/>
            <a:r>
              <a:rPr lang="cs-CZ" sz="2800" i="1" dirty="0"/>
              <a:t>Považovali ho za blázna. </a:t>
            </a:r>
          </a:p>
          <a:p>
            <a:pPr lvl="1"/>
            <a:r>
              <a:rPr lang="cs-CZ" sz="2800" i="1" dirty="0"/>
              <a:t>Plul jsem do podsvětí mrtev.</a:t>
            </a:r>
          </a:p>
          <a:p>
            <a:pPr lvl="1"/>
            <a:r>
              <a:rPr lang="cs-CZ" sz="2800" i="1" dirty="0"/>
              <a:t>Petrovi je nejlépe samotnému. </a:t>
            </a:r>
          </a:p>
          <a:p>
            <a:pPr lvl="1"/>
            <a:r>
              <a:rPr lang="cs-CZ" sz="2800" i="1" dirty="0"/>
              <a:t>Magda se vrátila do pokoje už uklizeného.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384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F847C-080F-34CE-D6BF-AEEBC3DD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doplňková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124E2-D94F-F473-385B-13F21234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obvykle </a:t>
            </a:r>
            <a:r>
              <a:rPr lang="en-GB" b="1" dirty="0"/>
              <a:t>po </a:t>
            </a:r>
            <a:r>
              <a:rPr lang="en-GB" b="1" dirty="0" err="1"/>
              <a:t>slovesech</a:t>
            </a:r>
            <a:r>
              <a:rPr lang="en-GB" b="1" dirty="0"/>
              <a:t> </a:t>
            </a:r>
            <a:r>
              <a:rPr lang="en-GB" b="1" dirty="0" err="1"/>
              <a:t>smyslového</a:t>
            </a:r>
            <a:r>
              <a:rPr lang="en-GB" b="1" dirty="0"/>
              <a:t> </a:t>
            </a:r>
            <a:r>
              <a:rPr lang="en-GB" b="1" dirty="0" err="1"/>
              <a:t>vnímání</a:t>
            </a:r>
            <a:r>
              <a:rPr lang="en-GB" dirty="0"/>
              <a:t> (</a:t>
            </a:r>
            <a:r>
              <a:rPr lang="en-GB" i="1" dirty="0" err="1"/>
              <a:t>vidět</a:t>
            </a:r>
            <a:r>
              <a:rPr lang="en-GB" i="1" dirty="0"/>
              <a:t>, </a:t>
            </a:r>
            <a:r>
              <a:rPr lang="en-GB" i="1" dirty="0" err="1"/>
              <a:t>slyšet</a:t>
            </a:r>
            <a:r>
              <a:rPr lang="en-GB" i="1" dirty="0"/>
              <a:t>, </a:t>
            </a:r>
            <a:r>
              <a:rPr lang="en-GB" i="1" dirty="0" err="1"/>
              <a:t>spatřit</a:t>
            </a:r>
            <a:r>
              <a:rPr lang="en-GB" i="1" dirty="0"/>
              <a:t>, </a:t>
            </a:r>
            <a:r>
              <a:rPr lang="en-GB" i="1" dirty="0" err="1"/>
              <a:t>sledovat</a:t>
            </a:r>
            <a:r>
              <a:rPr lang="en-GB" i="1" dirty="0"/>
              <a:t>, </a:t>
            </a:r>
            <a:r>
              <a:rPr lang="en-GB" i="1" dirty="0" err="1"/>
              <a:t>pozorovat</a:t>
            </a:r>
            <a:r>
              <a:rPr lang="en-GB" i="1" dirty="0"/>
              <a:t>, </a:t>
            </a:r>
            <a:r>
              <a:rPr lang="en-GB" i="1" dirty="0" err="1"/>
              <a:t>zahlédnout</a:t>
            </a:r>
            <a:r>
              <a:rPr lang="en-GB" i="1" dirty="0"/>
              <a:t>, </a:t>
            </a:r>
            <a:r>
              <a:rPr lang="en-GB" i="1" dirty="0" err="1"/>
              <a:t>cítit</a:t>
            </a:r>
            <a:r>
              <a:rPr lang="en-GB" i="1" dirty="0"/>
              <a:t>, </a:t>
            </a:r>
            <a:r>
              <a:rPr lang="en-GB" i="1" dirty="0" err="1"/>
              <a:t>vnímat</a:t>
            </a:r>
            <a:r>
              <a:rPr lang="en-GB" i="1" dirty="0"/>
              <a:t> </a:t>
            </a:r>
            <a:r>
              <a:rPr lang="en-GB" i="1" dirty="0" err="1"/>
              <a:t>apod</a:t>
            </a:r>
            <a:r>
              <a:rPr lang="en-GB" i="1" dirty="0"/>
              <a:t>.</a:t>
            </a:r>
            <a:r>
              <a:rPr lang="en-GB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+ typicky spojky </a:t>
            </a:r>
            <a:r>
              <a:rPr lang="en-GB" i="1" dirty="0"/>
              <a:t>jak, </a:t>
            </a:r>
            <a:r>
              <a:rPr lang="en-GB" i="1" dirty="0" err="1"/>
              <a:t>jako</a:t>
            </a:r>
            <a:r>
              <a:rPr lang="en-GB" i="1" dirty="0"/>
              <a:t>, </a:t>
            </a:r>
            <a:r>
              <a:rPr lang="en-GB" i="1" dirty="0" err="1"/>
              <a:t>kterak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Viděl slunce, jak zapadá za mandarinkový obzor. </a:t>
            </a:r>
          </a:p>
          <a:p>
            <a:r>
              <a:rPr lang="cs-CZ" i="1" dirty="0"/>
              <a:t>Slyšel kosy, jak se po dlouhé zimě probouzejí. </a:t>
            </a:r>
          </a:p>
          <a:p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3877809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F847C-080F-34CE-D6BF-AEEBC3DD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doplňková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124E2-D94F-F473-385B-13F21234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podstatné: postavení jména </a:t>
            </a:r>
          </a:p>
          <a:p>
            <a:pPr lvl="1"/>
            <a:r>
              <a:rPr lang="cs-CZ" dirty="0"/>
              <a:t>je-li podmět vedlejší věty ve větě hlavní předmětem </a:t>
            </a:r>
            <a:r>
              <a:rPr lang="cs-CZ" dirty="0">
                <a:sym typeface="Wingdings" panose="05000000000000000000" pitchFamily="2" charset="2"/>
              </a:rPr>
              <a:t> VV doplňková</a:t>
            </a:r>
          </a:p>
          <a:p>
            <a:pPr lvl="1"/>
            <a:r>
              <a:rPr lang="cs-CZ" dirty="0"/>
              <a:t>není-li podmět vedlejší věty ve větě hlavní zmíněn </a:t>
            </a:r>
            <a:r>
              <a:rPr lang="cs-CZ" dirty="0">
                <a:sym typeface="Wingdings" panose="05000000000000000000" pitchFamily="2" charset="2"/>
              </a:rPr>
              <a:t> VV předmětná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  <a:p>
            <a:r>
              <a:rPr lang="cs-CZ" i="1" dirty="0"/>
              <a:t>Viděla jsem králíky, jak poskakují v trávě.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VV doplňková</a:t>
            </a:r>
            <a:endParaRPr lang="cs-CZ" dirty="0"/>
          </a:p>
          <a:p>
            <a:r>
              <a:rPr lang="cs-CZ" i="1" dirty="0"/>
              <a:t>Viděla jsem, jak králíci poskakují v trávě. </a:t>
            </a:r>
            <a:r>
              <a:rPr lang="cs-CZ" dirty="0">
                <a:sym typeface="Wingdings" panose="05000000000000000000" pitchFamily="2" charset="2"/>
              </a:rPr>
              <a:t> VV předmětná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305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D0CF1-FAFA-DE32-F4EB-993A8699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příslovečná určení = </a:t>
            </a:r>
            <a:r>
              <a:rPr lang="cs-CZ" b="1" dirty="0" err="1"/>
              <a:t>adverbiále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BF4-99F9-B2B6-A259-87B04082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10"/>
            <a:ext cx="10515600" cy="4351338"/>
          </a:xfrm>
        </p:spPr>
        <p:txBody>
          <a:bodyPr/>
          <a:lstStyle/>
          <a:p>
            <a:r>
              <a:rPr lang="cs-CZ" b="1" dirty="0"/>
              <a:t>rozvíjí sloveso nebo přídavné jméno, případně příslovce</a:t>
            </a:r>
          </a:p>
          <a:p>
            <a:pPr lvl="1"/>
            <a:r>
              <a:rPr lang="cs-CZ" i="1" dirty="0"/>
              <a:t>Odešel </a:t>
            </a:r>
            <a:r>
              <a:rPr lang="cs-CZ" b="1" i="1" dirty="0"/>
              <a:t>po svých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nakoupit</a:t>
            </a:r>
            <a:r>
              <a:rPr lang="cs-CZ" dirty="0"/>
              <a:t> / </a:t>
            </a:r>
            <a:r>
              <a:rPr lang="cs-CZ" b="1" i="1" dirty="0"/>
              <a:t>kvůli hádce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rozčileně</a:t>
            </a:r>
            <a:r>
              <a:rPr lang="cs-CZ" i="1" dirty="0"/>
              <a:t>.  </a:t>
            </a:r>
          </a:p>
          <a:p>
            <a:pPr lvl="1"/>
            <a:r>
              <a:rPr lang="cs-CZ" b="1" i="1" dirty="0"/>
              <a:t>Pěkně</a:t>
            </a:r>
            <a:r>
              <a:rPr lang="cs-CZ" i="1" dirty="0"/>
              <a:t> </a:t>
            </a:r>
            <a:r>
              <a:rPr lang="cs-CZ" b="1" i="1" dirty="0"/>
              <a:t>technicky</a:t>
            </a:r>
            <a:r>
              <a:rPr lang="cs-CZ" i="1" dirty="0"/>
              <a:t> vyřešený problém.</a:t>
            </a:r>
          </a:p>
          <a:p>
            <a:pPr lvl="1"/>
            <a:endParaRPr lang="cs-CZ" i="1" dirty="0"/>
          </a:p>
          <a:p>
            <a:r>
              <a:rPr lang="cs-CZ" dirty="0"/>
              <a:t>čistě sémantický větný člen, bez morfologické vazby na slovo řídicí</a:t>
            </a:r>
          </a:p>
          <a:p>
            <a:pPr lvl="1"/>
            <a:r>
              <a:rPr lang="cs-CZ" i="1" dirty="0"/>
              <a:t>Petr si hrál </a:t>
            </a:r>
            <a:r>
              <a:rPr lang="cs-CZ" b="1" i="1" dirty="0"/>
              <a:t>s míčem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 zahradě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několik hodin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na mobilu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b="1" i="1" dirty="0"/>
              <a:t>večer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Jáma byla </a:t>
            </a:r>
            <a:r>
              <a:rPr lang="cs-CZ" b="1" i="1" dirty="0"/>
              <a:t>metr</a:t>
            </a:r>
            <a:r>
              <a:rPr lang="cs-CZ" i="1" dirty="0"/>
              <a:t> hluboká. </a:t>
            </a:r>
          </a:p>
          <a:p>
            <a:pPr lvl="1"/>
            <a:r>
              <a:rPr lang="cs-CZ" b="1" i="1" dirty="0"/>
              <a:t>O Vánocích </a:t>
            </a:r>
            <a:r>
              <a:rPr lang="cs-CZ" i="1" dirty="0"/>
              <a:t>chodil spát </a:t>
            </a:r>
            <a:r>
              <a:rPr lang="cs-CZ" b="1" i="1" dirty="0"/>
              <a:t>pozdě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Je hezčí </a:t>
            </a:r>
            <a:r>
              <a:rPr lang="cs-CZ" b="1" i="1" dirty="0"/>
              <a:t>než Hildegarda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Už </a:t>
            </a:r>
            <a:r>
              <a:rPr lang="cs-CZ" b="1" i="1" dirty="0"/>
              <a:t>tolikrát</a:t>
            </a:r>
            <a:r>
              <a:rPr lang="cs-CZ" i="1" dirty="0"/>
              <a:t> jsme umřeli.</a:t>
            </a:r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199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242B8-2B52-4148-996C-FEB9933D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PU?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F80526-3CA4-55C5-BE55-77BDE8450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</a:t>
            </a:r>
            <a:r>
              <a:rPr lang="cs-CZ" b="1" dirty="0"/>
              <a:t>příslovce</a:t>
            </a:r>
          </a:p>
          <a:p>
            <a:r>
              <a:rPr lang="cs-CZ" dirty="0"/>
              <a:t>také </a:t>
            </a:r>
            <a:r>
              <a:rPr lang="cs-CZ" b="1" dirty="0"/>
              <a:t>předložková</a:t>
            </a:r>
            <a:r>
              <a:rPr lang="cs-CZ" dirty="0"/>
              <a:t> skupina</a:t>
            </a:r>
          </a:p>
          <a:p>
            <a:r>
              <a:rPr lang="cs-CZ" b="1" dirty="0"/>
              <a:t>výjimečně substantivum</a:t>
            </a:r>
          </a:p>
          <a:p>
            <a:pPr lvl="1"/>
            <a:r>
              <a:rPr lang="cs-CZ" i="1" dirty="0"/>
              <a:t>Tvářil se jako </a:t>
            </a:r>
            <a:r>
              <a:rPr lang="cs-CZ" b="1" i="1" dirty="0"/>
              <a:t>boss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Před Káhirou </a:t>
            </a:r>
            <a:r>
              <a:rPr lang="cs-CZ" i="1" dirty="0"/>
              <a:t>se shromažďovali rozvzteklení lidé. </a:t>
            </a:r>
          </a:p>
          <a:p>
            <a:pPr lvl="1"/>
            <a:r>
              <a:rPr lang="cs-CZ" i="1" dirty="0"/>
              <a:t>Chodila </a:t>
            </a:r>
            <a:r>
              <a:rPr lang="cs-CZ" b="1" i="1" dirty="0"/>
              <a:t>naboso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Vypadala strašně </a:t>
            </a:r>
            <a:r>
              <a:rPr lang="cs-CZ" b="1" i="1" dirty="0"/>
              <a:t>cool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Žijeme </a:t>
            </a:r>
            <a:r>
              <a:rPr lang="cs-CZ" b="1" i="1" dirty="0"/>
              <a:t>Brno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Třásli jsme se </a:t>
            </a:r>
            <a:r>
              <a:rPr lang="cs-CZ" b="1" i="1" dirty="0"/>
              <a:t>strachy</a:t>
            </a:r>
            <a:r>
              <a:rPr lang="cs-CZ" i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70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C26C5-87E6-D190-C42F-74E1EB2B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podmětem?</a:t>
            </a:r>
            <a:endParaRPr lang="en-GB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49073B-94E5-399F-B634-69D3DE5E7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8903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70BFD-3FF0-F0DB-886E-FC8AD4F1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PU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DCC50-EF10-7C2F-3C29-A8BEED92F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místa </a:t>
            </a:r>
          </a:p>
          <a:p>
            <a:pPr lvl="1"/>
            <a:r>
              <a:rPr lang="cs-CZ" i="1" dirty="0"/>
              <a:t>Vydal se </a:t>
            </a:r>
            <a:r>
              <a:rPr lang="cs-CZ" b="1" i="1" dirty="0"/>
              <a:t>do Ostravy </a:t>
            </a:r>
            <a:r>
              <a:rPr lang="cs-CZ" dirty="0"/>
              <a:t>/ </a:t>
            </a:r>
            <a:r>
              <a:rPr lang="cs-CZ" b="1" i="1" dirty="0"/>
              <a:t>na </a:t>
            </a:r>
            <a:r>
              <a:rPr lang="cs-CZ" b="1" i="1" dirty="0" err="1"/>
              <a:t>Malorku</a:t>
            </a:r>
            <a:r>
              <a:rPr lang="cs-CZ" b="1" i="1" dirty="0"/>
              <a:t> </a:t>
            </a:r>
            <a:r>
              <a:rPr lang="cs-CZ" dirty="0"/>
              <a:t>/ </a:t>
            </a:r>
            <a:r>
              <a:rPr lang="cs-CZ" b="1" i="1" dirty="0"/>
              <a:t>přes údolí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k řece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za obzor</a:t>
            </a:r>
            <a:r>
              <a:rPr lang="cs-CZ" i="1" dirty="0"/>
              <a:t>.</a:t>
            </a:r>
          </a:p>
          <a:p>
            <a:r>
              <a:rPr lang="cs-CZ" dirty="0"/>
              <a:t>PU času </a:t>
            </a:r>
          </a:p>
          <a:p>
            <a:pPr lvl="1"/>
            <a:r>
              <a:rPr lang="cs-CZ" i="1" dirty="0"/>
              <a:t>Zabil ji </a:t>
            </a:r>
            <a:r>
              <a:rPr lang="cs-CZ" b="1" i="1" dirty="0"/>
              <a:t>včera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před rokem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kdysi dávno </a:t>
            </a:r>
            <a:r>
              <a:rPr lang="cs-CZ" dirty="0"/>
              <a:t>/ </a:t>
            </a:r>
            <a:r>
              <a:rPr lang="cs-CZ" b="1" i="1" dirty="0"/>
              <a:t>15. prosince </a:t>
            </a:r>
            <a:r>
              <a:rPr lang="cs-CZ" dirty="0"/>
              <a:t>/ </a:t>
            </a:r>
            <a:r>
              <a:rPr lang="cs-CZ" b="1" i="1" dirty="0"/>
              <a:t>v úterý</a:t>
            </a:r>
            <a:r>
              <a:rPr lang="cs-CZ" i="1" dirty="0"/>
              <a:t>.</a:t>
            </a:r>
          </a:p>
          <a:p>
            <a:r>
              <a:rPr lang="cs-CZ" dirty="0"/>
              <a:t>PU způsobu </a:t>
            </a:r>
          </a:p>
          <a:p>
            <a:pPr lvl="1"/>
            <a:r>
              <a:rPr lang="cs-CZ" i="1" dirty="0"/>
              <a:t>Psal </a:t>
            </a:r>
            <a:r>
              <a:rPr lang="cs-CZ" b="1" i="1" dirty="0"/>
              <a:t>komplikovaně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s vervou </a:t>
            </a:r>
            <a:r>
              <a:rPr lang="cs-CZ" dirty="0"/>
              <a:t>/ </a:t>
            </a:r>
            <a:r>
              <a:rPr lang="cs-CZ" b="1" i="1" dirty="0"/>
              <a:t>bez zábran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po </a:t>
            </a:r>
            <a:r>
              <a:rPr lang="cs-CZ" b="1" i="1" dirty="0" err="1"/>
              <a:t>proustovsku</a:t>
            </a:r>
            <a:r>
              <a:rPr lang="cs-CZ" b="1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pro forma</a:t>
            </a:r>
            <a:r>
              <a:rPr lang="cs-CZ" i="1" dirty="0"/>
              <a:t>.  </a:t>
            </a:r>
          </a:p>
          <a:p>
            <a:r>
              <a:rPr lang="cs-CZ" dirty="0"/>
              <a:t>PU míry</a:t>
            </a:r>
          </a:p>
          <a:p>
            <a:pPr lvl="1"/>
            <a:r>
              <a:rPr lang="cs-CZ" i="1" dirty="0"/>
              <a:t>Pil </a:t>
            </a:r>
            <a:r>
              <a:rPr lang="cs-CZ" b="1" i="1" dirty="0"/>
              <a:t>hodně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přesmíru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b="1" i="1" dirty="0"/>
              <a:t>extrémně</a:t>
            </a:r>
            <a:r>
              <a:rPr lang="cs-CZ" i="1" dirty="0"/>
              <a:t> </a:t>
            </a:r>
            <a:r>
              <a:rPr lang="cs-CZ" dirty="0"/>
              <a:t>/ </a:t>
            </a:r>
            <a:r>
              <a:rPr lang="cs-CZ" b="1" i="1" dirty="0"/>
              <a:t>jako Dán</a:t>
            </a:r>
            <a:r>
              <a:rPr lang="cs-CZ" i="1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0122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F0B91-BAC3-2489-0991-E3932951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PU – tzv. </a:t>
            </a:r>
            <a:r>
              <a:rPr lang="cs-CZ" b="1" dirty="0" err="1"/>
              <a:t>příčinnostní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830B0-51B1-26FE-8846-D5A06D2D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příčiny</a:t>
            </a:r>
          </a:p>
          <a:p>
            <a:pPr lvl="1"/>
            <a:r>
              <a:rPr lang="cs-CZ" i="1" dirty="0"/>
              <a:t>Radovala se </a:t>
            </a:r>
            <a:r>
              <a:rPr lang="cs-CZ" b="1" i="1" dirty="0"/>
              <a:t>z</a:t>
            </a:r>
            <a:r>
              <a:rPr lang="cs-CZ" i="1" dirty="0"/>
              <a:t> </a:t>
            </a:r>
            <a:r>
              <a:rPr lang="cs-CZ" b="1" i="1" dirty="0"/>
              <a:t>jeho</a:t>
            </a:r>
            <a:r>
              <a:rPr lang="cs-CZ" i="1" dirty="0"/>
              <a:t> </a:t>
            </a:r>
            <a:r>
              <a:rPr lang="cs-CZ" b="1" i="1" dirty="0"/>
              <a:t>neúspěchu</a:t>
            </a:r>
            <a:r>
              <a:rPr lang="cs-CZ" i="1" dirty="0"/>
              <a:t>. </a:t>
            </a:r>
            <a:r>
              <a:rPr lang="cs-CZ" dirty="0"/>
              <a:t>/</a:t>
            </a:r>
            <a:r>
              <a:rPr lang="cs-CZ" i="1" dirty="0"/>
              <a:t> Zemřel </a:t>
            </a:r>
            <a:r>
              <a:rPr lang="cs-CZ" b="1" i="1" dirty="0"/>
              <a:t>na úplavici</a:t>
            </a:r>
            <a:r>
              <a:rPr lang="cs-CZ" i="1" dirty="0"/>
              <a:t>. </a:t>
            </a:r>
          </a:p>
          <a:p>
            <a:r>
              <a:rPr lang="cs-CZ" dirty="0"/>
              <a:t>PU přípustky</a:t>
            </a:r>
          </a:p>
          <a:p>
            <a:pPr lvl="1"/>
            <a:r>
              <a:rPr lang="cs-CZ" b="1" i="1" dirty="0"/>
              <a:t>Navzdory očekávání </a:t>
            </a:r>
            <a:r>
              <a:rPr lang="cs-CZ" i="1" dirty="0"/>
              <a:t>tu výpravu přežili. </a:t>
            </a:r>
          </a:p>
          <a:p>
            <a:r>
              <a:rPr lang="cs-CZ" dirty="0"/>
              <a:t>PU podmínky</a:t>
            </a:r>
          </a:p>
          <a:p>
            <a:pPr lvl="1"/>
            <a:r>
              <a:rPr lang="cs-CZ" b="1" i="1" dirty="0"/>
              <a:t>Za těchto okolností </a:t>
            </a:r>
            <a:r>
              <a:rPr lang="cs-CZ" i="1" dirty="0"/>
              <a:t>je lépe nevycházet.</a:t>
            </a:r>
          </a:p>
          <a:p>
            <a:r>
              <a:rPr lang="cs-CZ" dirty="0"/>
              <a:t>PU účelu </a:t>
            </a:r>
          </a:p>
          <a:p>
            <a:pPr lvl="1"/>
            <a:r>
              <a:rPr lang="cs-CZ" i="1" dirty="0"/>
              <a:t>Vraždil </a:t>
            </a:r>
            <a:r>
              <a:rPr lang="cs-CZ" b="1" i="1" dirty="0"/>
              <a:t>pro peníze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Sešli jsme se </a:t>
            </a:r>
            <a:r>
              <a:rPr lang="cs-CZ" b="1" i="1" dirty="0"/>
              <a:t>za účelem podepsání smlouvy</a:t>
            </a:r>
            <a:r>
              <a:rPr lang="cs-CZ" i="1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0374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8F6D3-7CFE-FE1B-F193-95F79849C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další typy…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8A15C-6BD7-0994-D43A-9B8628038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 prostředku</a:t>
            </a:r>
          </a:p>
          <a:p>
            <a:pPr lvl="1"/>
            <a:r>
              <a:rPr lang="cs-CZ" i="1" dirty="0"/>
              <a:t>Přijel </a:t>
            </a:r>
            <a:r>
              <a:rPr lang="cs-CZ" b="1" i="1" dirty="0"/>
              <a:t>autobusem</a:t>
            </a:r>
            <a:r>
              <a:rPr lang="cs-CZ" i="1" dirty="0"/>
              <a:t>. </a:t>
            </a:r>
            <a:r>
              <a:rPr lang="cs-CZ" dirty="0"/>
              <a:t>/ </a:t>
            </a:r>
            <a:r>
              <a:rPr lang="cs-CZ" i="1" dirty="0"/>
              <a:t>Zatloukl hřebíky </a:t>
            </a:r>
            <a:r>
              <a:rPr lang="cs-CZ" b="1" i="1" dirty="0"/>
              <a:t>kladivem</a:t>
            </a:r>
            <a:r>
              <a:rPr lang="cs-CZ" i="1" dirty="0"/>
              <a:t>. </a:t>
            </a:r>
            <a:r>
              <a:rPr lang="cs-CZ" dirty="0"/>
              <a:t>/ </a:t>
            </a:r>
            <a:r>
              <a:rPr lang="cs-CZ" i="1" dirty="0"/>
              <a:t>Praštil ho </a:t>
            </a:r>
            <a:r>
              <a:rPr lang="cs-CZ" b="1" i="1" dirty="0"/>
              <a:t>palicí</a:t>
            </a:r>
            <a:r>
              <a:rPr lang="cs-CZ" i="1" dirty="0"/>
              <a:t>. </a:t>
            </a:r>
          </a:p>
          <a:p>
            <a:r>
              <a:rPr lang="cs-CZ" dirty="0"/>
              <a:t>PU průvodních okolností</a:t>
            </a:r>
          </a:p>
          <a:p>
            <a:pPr lvl="1"/>
            <a:r>
              <a:rPr lang="cs-CZ" i="1" dirty="0"/>
              <a:t>Přišel </a:t>
            </a:r>
            <a:r>
              <a:rPr lang="cs-CZ" b="1" i="1" dirty="0"/>
              <a:t>s rukou v sádře</a:t>
            </a:r>
            <a:r>
              <a:rPr lang="cs-CZ" i="1" dirty="0"/>
              <a:t>.</a:t>
            </a:r>
          </a:p>
          <a:p>
            <a:r>
              <a:rPr lang="cs-CZ" dirty="0"/>
              <a:t>PU původce děje</a:t>
            </a:r>
          </a:p>
          <a:p>
            <a:pPr lvl="1"/>
            <a:r>
              <a:rPr lang="cs-CZ" i="1" dirty="0"/>
              <a:t>Vesnice byla vypálena </a:t>
            </a:r>
            <a:r>
              <a:rPr lang="cs-CZ" b="1" i="1" dirty="0"/>
              <a:t>nacisty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Většinou se objevují ve speciálních kontextech a dají se zahrnout pod některý ze základních typů!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399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8FD18-941B-DD9A-E20F-7950D6B4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příslovečná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7529AE-D2D4-CA04-195A-9D3830706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typ PU lze vyjádřit jako vedlejší větu</a:t>
            </a:r>
          </a:p>
          <a:p>
            <a:r>
              <a:rPr lang="cs-CZ" dirty="0"/>
              <a:t>důležité je položit vhodnou otázku</a:t>
            </a:r>
          </a:p>
          <a:p>
            <a:pPr lvl="1"/>
            <a:r>
              <a:rPr lang="cs-CZ" i="1" dirty="0"/>
              <a:t>Pobíhal, jako kdyby ho bodla vosa. </a:t>
            </a:r>
          </a:p>
          <a:p>
            <a:pPr lvl="1"/>
            <a:r>
              <a:rPr lang="cs-CZ" i="1" dirty="0"/>
              <a:t>I když si to nepřejeme, asi se to stane.</a:t>
            </a:r>
          </a:p>
          <a:p>
            <a:pPr lvl="1"/>
            <a:r>
              <a:rPr lang="cs-CZ" i="1" dirty="0"/>
              <a:t>Přijdu, až se budeš cítit lépe. </a:t>
            </a:r>
          </a:p>
          <a:p>
            <a:pPr lvl="1"/>
            <a:r>
              <a:rPr lang="cs-CZ" i="1" dirty="0"/>
              <a:t>Byl tak tvrdohlavý, až ztratil všechny kamarády. </a:t>
            </a:r>
          </a:p>
          <a:p>
            <a:pPr lvl="1"/>
            <a:r>
              <a:rPr lang="cs-CZ" i="1" dirty="0"/>
              <a:t>Abys něco našel, musíš to přestat hledat.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4045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CDA29-78FF-54CD-1780-E92FA043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cvičení VČ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63480-63E8-49BC-3AD7-2D429FA7F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7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EBBBD-C6D7-CDB7-FCB0-9F0B9040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může být podmětem?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A57FF-0766-B196-1379-C81D07A4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466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každý slovní druh</a:t>
            </a:r>
          </a:p>
          <a:p>
            <a:pPr lvl="1"/>
            <a:r>
              <a:rPr lang="cs-CZ" i="1" dirty="0"/>
              <a:t>Na louce hopkají </a:t>
            </a:r>
            <a:r>
              <a:rPr lang="cs-CZ" b="1" i="1" dirty="0"/>
              <a:t>králíci</a:t>
            </a:r>
            <a:r>
              <a:rPr lang="cs-CZ" i="1" dirty="0"/>
              <a:t>.</a:t>
            </a:r>
            <a:r>
              <a:rPr lang="cs-CZ" dirty="0"/>
              <a:t>; </a:t>
            </a:r>
            <a:r>
              <a:rPr lang="cs-CZ" i="1" dirty="0"/>
              <a:t>Na louce hopkalo osm </a:t>
            </a:r>
            <a:r>
              <a:rPr lang="cs-CZ" b="1" i="1" dirty="0"/>
              <a:t>králíků</a:t>
            </a:r>
            <a:r>
              <a:rPr lang="cs-CZ" i="1" dirty="0"/>
              <a:t>.</a:t>
            </a:r>
            <a:endParaRPr lang="cs-CZ" dirty="0"/>
          </a:p>
          <a:p>
            <a:pPr lvl="1"/>
            <a:r>
              <a:rPr lang="cs-CZ" i="1" dirty="0"/>
              <a:t>Nakonec přišli jenom </a:t>
            </a:r>
            <a:r>
              <a:rPr lang="cs-CZ" b="1" i="1" dirty="0"/>
              <a:t>čtyři</a:t>
            </a:r>
            <a:r>
              <a:rPr lang="cs-CZ" i="1" dirty="0"/>
              <a:t>.</a:t>
            </a:r>
          </a:p>
          <a:p>
            <a:pPr lvl="1"/>
            <a:r>
              <a:rPr lang="cs-CZ" i="1" dirty="0"/>
              <a:t>Ta jeho věčná </a:t>
            </a:r>
            <a:r>
              <a:rPr lang="cs-CZ" b="1" i="1" dirty="0"/>
              <a:t>„kdyby“ </a:t>
            </a:r>
            <a:r>
              <a:rPr lang="cs-CZ" i="1" dirty="0"/>
              <a:t>mě unavují.</a:t>
            </a:r>
          </a:p>
          <a:p>
            <a:pPr lvl="1"/>
            <a:endParaRPr lang="cs-CZ" i="1" dirty="0"/>
          </a:p>
          <a:p>
            <a:r>
              <a:rPr lang="cs-CZ" dirty="0"/>
              <a:t>i vztažná zájmena</a:t>
            </a:r>
          </a:p>
          <a:p>
            <a:pPr lvl="1"/>
            <a:r>
              <a:rPr lang="cs-CZ" i="1" dirty="0"/>
              <a:t>Slovník, </a:t>
            </a:r>
            <a:r>
              <a:rPr lang="cs-CZ" b="1" i="1" dirty="0"/>
              <a:t>který </a:t>
            </a:r>
            <a:r>
              <a:rPr lang="cs-CZ" i="1" dirty="0"/>
              <a:t>leží na stole, okousala Karla.</a:t>
            </a:r>
          </a:p>
          <a:p>
            <a:r>
              <a:rPr lang="cs-CZ" dirty="0"/>
              <a:t>sekundárně i přivlastňovací zájmena</a:t>
            </a:r>
          </a:p>
          <a:p>
            <a:pPr lvl="1"/>
            <a:r>
              <a:rPr lang="cs-CZ" b="1" i="1" dirty="0"/>
              <a:t>Naši</a:t>
            </a:r>
            <a:r>
              <a:rPr lang="cs-CZ" i="1" dirty="0"/>
              <a:t> </a:t>
            </a:r>
            <a:r>
              <a:rPr lang="cs-CZ" dirty="0"/>
              <a:t>(= tenisté) </a:t>
            </a:r>
            <a:r>
              <a:rPr lang="cs-CZ" i="1" dirty="0"/>
              <a:t>včera porazili Chorvaty.</a:t>
            </a:r>
          </a:p>
          <a:p>
            <a:r>
              <a:rPr lang="cs-CZ" dirty="0"/>
              <a:t>infinitiv</a:t>
            </a:r>
          </a:p>
          <a:p>
            <a:pPr lvl="1"/>
            <a:r>
              <a:rPr lang="cs-CZ" b="1" i="1" dirty="0"/>
              <a:t>Učit se </a:t>
            </a:r>
            <a:r>
              <a:rPr lang="cs-CZ" i="1" dirty="0"/>
              <a:t>syntax je zábavné.</a:t>
            </a:r>
          </a:p>
          <a:p>
            <a:r>
              <a:rPr lang="cs-CZ" dirty="0"/>
              <a:t>adjektiva</a:t>
            </a:r>
          </a:p>
          <a:p>
            <a:pPr lvl="1"/>
            <a:r>
              <a:rPr lang="cs-CZ" b="1" i="1" dirty="0"/>
              <a:t>Moudřejší</a:t>
            </a:r>
            <a:r>
              <a:rPr lang="cs-CZ" i="1" dirty="0"/>
              <a:t> ustoupí.</a:t>
            </a:r>
          </a:p>
          <a:p>
            <a:endParaRPr lang="cs-CZ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0592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2C5AC-97B8-57C7-1703-D30C7684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přítomnost podmětu ve větě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A5344-C900-1DB5-305B-E990A46A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češtině může být </a:t>
            </a:r>
            <a:r>
              <a:rPr lang="cs-CZ" b="1" dirty="0"/>
              <a:t>nevyjádřený</a:t>
            </a:r>
            <a:r>
              <a:rPr lang="cs-CZ" dirty="0"/>
              <a:t>  </a:t>
            </a:r>
          </a:p>
          <a:p>
            <a:pPr lvl="1"/>
            <a:r>
              <a:rPr lang="cs-CZ" i="1" dirty="0"/>
              <a:t>Nepřišla. </a:t>
            </a:r>
            <a:r>
              <a:rPr lang="cs-CZ" dirty="0"/>
              <a:t>(</a:t>
            </a:r>
            <a:r>
              <a:rPr lang="cs-CZ" i="1" dirty="0"/>
              <a:t>Lída nepřišla. </a:t>
            </a:r>
            <a:r>
              <a:rPr lang="cs-CZ" dirty="0"/>
              <a:t>/ </a:t>
            </a:r>
            <a:r>
              <a:rPr lang="cs-CZ" i="1" dirty="0"/>
              <a:t>Bouře nepřišla.</a:t>
            </a:r>
            <a:r>
              <a:rPr lang="cs-CZ" dirty="0"/>
              <a:t>)</a:t>
            </a:r>
            <a:r>
              <a:rPr lang="cs-CZ" i="1" dirty="0"/>
              <a:t> </a:t>
            </a:r>
          </a:p>
          <a:p>
            <a:pPr lvl="1"/>
            <a:endParaRPr lang="cs-CZ" i="1" dirty="0"/>
          </a:p>
          <a:p>
            <a:r>
              <a:rPr lang="cs-CZ" dirty="0"/>
              <a:t>!!! toto je </a:t>
            </a:r>
            <a:r>
              <a:rPr lang="cs-CZ" b="1" dirty="0"/>
              <a:t>jiný případ,</a:t>
            </a:r>
            <a:r>
              <a:rPr lang="cs-CZ" dirty="0"/>
              <a:t> </a:t>
            </a:r>
            <a:r>
              <a:rPr lang="cs-CZ" b="1" dirty="0"/>
              <a:t>než</a:t>
            </a:r>
            <a:r>
              <a:rPr lang="cs-CZ" dirty="0"/>
              <a:t> </a:t>
            </a:r>
            <a:r>
              <a:rPr lang="cs-CZ" b="1" dirty="0"/>
              <a:t>absence podmětu ve větě </a:t>
            </a:r>
          </a:p>
          <a:p>
            <a:pPr lvl="1"/>
            <a:r>
              <a:rPr lang="cs-CZ" i="1" dirty="0"/>
              <a:t>Prší. </a:t>
            </a:r>
            <a:r>
              <a:rPr lang="cs-CZ" dirty="0"/>
              <a:t>/ </a:t>
            </a:r>
            <a:r>
              <a:rPr lang="cs-CZ" i="1" dirty="0"/>
              <a:t>Sněží</a:t>
            </a:r>
            <a:r>
              <a:rPr lang="cs-CZ" dirty="0"/>
              <a:t>. / </a:t>
            </a:r>
            <a:r>
              <a:rPr lang="cs-CZ" i="1" dirty="0"/>
              <a:t>Mrzne. </a:t>
            </a:r>
            <a:r>
              <a:rPr lang="cs-CZ" dirty="0"/>
              <a:t>/ </a:t>
            </a:r>
            <a:r>
              <a:rPr lang="cs-CZ" i="1" dirty="0"/>
              <a:t>Lije. </a:t>
            </a:r>
            <a:r>
              <a:rPr lang="cs-CZ" dirty="0"/>
              <a:t>/ </a:t>
            </a:r>
            <a:r>
              <a:rPr lang="cs-CZ" i="1" dirty="0"/>
              <a:t>Fouká. </a:t>
            </a:r>
          </a:p>
          <a:p>
            <a:pPr lvl="1"/>
            <a:r>
              <a:rPr lang="cs-CZ" i="1" dirty="0"/>
              <a:t>Bolí mě v zádech. </a:t>
            </a:r>
            <a:r>
              <a:rPr lang="cs-CZ" dirty="0"/>
              <a:t>/ </a:t>
            </a:r>
            <a:r>
              <a:rPr lang="cs-CZ" i="1" dirty="0"/>
              <a:t>Loupe mě v kříži. </a:t>
            </a:r>
            <a:r>
              <a:rPr lang="cs-CZ" dirty="0"/>
              <a:t>/ </a:t>
            </a:r>
            <a:r>
              <a:rPr lang="cs-CZ" i="1" dirty="0"/>
              <a:t>Píchá mě na prsou. </a:t>
            </a:r>
            <a:r>
              <a:rPr lang="cs-CZ" dirty="0"/>
              <a:t>/ </a:t>
            </a:r>
            <a:r>
              <a:rPr lang="cs-CZ" i="1" dirty="0"/>
              <a:t>Svědí mě na noze.</a:t>
            </a:r>
          </a:p>
          <a:p>
            <a:pPr lvl="1"/>
            <a:r>
              <a:rPr lang="cs-CZ" i="1" dirty="0"/>
              <a:t>Přeskočilo ti, nebo co? </a:t>
            </a:r>
          </a:p>
          <a:p>
            <a:pPr lvl="1"/>
            <a:r>
              <a:rPr lang="cs-CZ" i="1" dirty="0"/>
              <a:t>Ráno bývá chladno. </a:t>
            </a:r>
            <a:r>
              <a:rPr lang="cs-CZ" dirty="0"/>
              <a:t>/</a:t>
            </a:r>
            <a:r>
              <a:rPr lang="cs-CZ" i="1" dirty="0"/>
              <a:t> Bylo jí často smutno. </a:t>
            </a:r>
            <a:r>
              <a:rPr lang="cs-CZ" dirty="0"/>
              <a:t>/ </a:t>
            </a:r>
            <a:r>
              <a:rPr lang="cs-CZ" i="1" dirty="0"/>
              <a:t>Po dešti bude venku příjemně.</a:t>
            </a:r>
          </a:p>
          <a:p>
            <a:pPr lvl="1"/>
            <a:r>
              <a:rPr lang="cs-CZ" i="1" dirty="0"/>
              <a:t>Mohlo by zase být hezky. </a:t>
            </a:r>
            <a:r>
              <a:rPr lang="cs-CZ" dirty="0"/>
              <a:t>/</a:t>
            </a:r>
            <a:r>
              <a:rPr lang="cs-CZ" i="1" dirty="0"/>
              <a:t> Začalo mi být úzko.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				</a:t>
            </a:r>
            <a:r>
              <a:rPr lang="cs-CZ" sz="2800" b="1" dirty="0"/>
              <a:t>= bezpodmětné věty </a:t>
            </a:r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85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C0534-F208-4EAF-D05D-B1C22A7D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pád podmětu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59BAA-8CD3-9F06-1326-87564DB6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/>
          </a:bodyPr>
          <a:lstStyle/>
          <a:p>
            <a:r>
              <a:rPr lang="cs-CZ" dirty="0"/>
              <a:t>standardně </a:t>
            </a:r>
            <a:r>
              <a:rPr lang="cs-CZ" b="1" dirty="0"/>
              <a:t>nominativ</a:t>
            </a:r>
            <a:endParaRPr lang="cs-CZ" dirty="0"/>
          </a:p>
          <a:p>
            <a:pPr lvl="1"/>
            <a:r>
              <a:rPr lang="cs-CZ" i="1" dirty="0"/>
              <a:t>Ulrich si často rád zpívá. </a:t>
            </a:r>
          </a:p>
          <a:p>
            <a:pPr lvl="1"/>
            <a:endParaRPr lang="cs-CZ" i="1" dirty="0"/>
          </a:p>
          <a:p>
            <a:r>
              <a:rPr lang="cs-CZ" b="1" dirty="0"/>
              <a:t>genitiv </a:t>
            </a:r>
            <a:r>
              <a:rPr lang="cs-CZ" dirty="0"/>
              <a:t>ve </a:t>
            </a:r>
            <a:r>
              <a:rPr lang="cs-CZ"/>
              <a:t>třech případech !!!</a:t>
            </a:r>
            <a:endParaRPr lang="cs-CZ" dirty="0"/>
          </a:p>
          <a:p>
            <a:pPr lvl="1"/>
            <a:r>
              <a:rPr lang="cs-CZ" b="1" dirty="0"/>
              <a:t>genitiv numerativní</a:t>
            </a:r>
          </a:p>
          <a:p>
            <a:pPr lvl="2"/>
            <a:r>
              <a:rPr lang="cs-CZ" i="1" dirty="0"/>
              <a:t>Sedm </a:t>
            </a:r>
            <a:r>
              <a:rPr lang="cs-CZ" b="1" i="1" dirty="0"/>
              <a:t>chlapců</a:t>
            </a:r>
            <a:r>
              <a:rPr lang="cs-CZ" i="1" dirty="0"/>
              <a:t> na sraz nedorazilo.</a:t>
            </a:r>
          </a:p>
          <a:p>
            <a:pPr lvl="1"/>
            <a:r>
              <a:rPr lang="cs-CZ" b="1" dirty="0"/>
              <a:t>genitiv záporový</a:t>
            </a:r>
          </a:p>
          <a:p>
            <a:pPr lvl="2"/>
            <a:r>
              <a:rPr lang="cs-CZ" i="1" dirty="0"/>
              <a:t>Nebylo </a:t>
            </a:r>
            <a:r>
              <a:rPr lang="cs-CZ" b="1" i="1" dirty="0"/>
              <a:t>důvodů</a:t>
            </a:r>
            <a:r>
              <a:rPr lang="cs-CZ" i="1" dirty="0"/>
              <a:t> k pochybám.</a:t>
            </a:r>
          </a:p>
          <a:p>
            <a:pPr lvl="1"/>
            <a:r>
              <a:rPr lang="cs-CZ" b="1" dirty="0"/>
              <a:t>genitiv partitivní</a:t>
            </a:r>
          </a:p>
          <a:p>
            <a:pPr lvl="2"/>
            <a:r>
              <a:rPr lang="cs-CZ" i="1" dirty="0"/>
              <a:t>Hospodáři přibylo </a:t>
            </a:r>
            <a:r>
              <a:rPr lang="cs-CZ" b="1" i="1" dirty="0"/>
              <a:t>starostí</a:t>
            </a:r>
            <a:r>
              <a:rPr lang="cs-CZ" i="1" dirty="0"/>
              <a:t>.</a:t>
            </a:r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17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7C41D-C2B0-18F9-DEAF-EC7D3D07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vedlejší věta podmětná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60B5F-E260-7E86-C738-7E515929B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odkazuje na věc (abstraktum), nebo na bytost </a:t>
            </a:r>
          </a:p>
          <a:p>
            <a:pPr lvl="1"/>
            <a:r>
              <a:rPr lang="cs-CZ" i="1" dirty="0"/>
              <a:t>Bylo nám sděleno, </a:t>
            </a:r>
            <a:r>
              <a:rPr lang="cs-CZ" b="1" i="1" dirty="0"/>
              <a:t>že se zakazuje vycházet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Kdo bude viděn na ulici</a:t>
            </a:r>
            <a:r>
              <a:rPr lang="cs-CZ" i="1" dirty="0"/>
              <a:t>, bude zastřelen. </a:t>
            </a:r>
          </a:p>
          <a:p>
            <a:r>
              <a:rPr lang="cs-CZ" dirty="0"/>
              <a:t>aby mohla být VV podmětná, musí podmět chybět v její větě řídicí</a:t>
            </a:r>
          </a:p>
          <a:p>
            <a:pPr lvl="1"/>
            <a:r>
              <a:rPr lang="cs-CZ" i="1" dirty="0"/>
              <a:t>Líbilo se mu, že ho nikdo nemá rád. </a:t>
            </a:r>
          </a:p>
          <a:p>
            <a:pPr marL="457200" lvl="1" indent="0">
              <a:buNone/>
            </a:pPr>
            <a:r>
              <a:rPr lang="cs-CZ" i="1" dirty="0"/>
              <a:t>		VS Fakt, že ho nikdo nemá rád, se mu líbil. </a:t>
            </a:r>
            <a:r>
              <a:rPr lang="cs-CZ" dirty="0"/>
              <a:t>= VV přívlastková</a:t>
            </a:r>
            <a:endParaRPr lang="cs-CZ" i="1" dirty="0"/>
          </a:p>
          <a:p>
            <a:r>
              <a:rPr lang="cs-CZ" dirty="0"/>
              <a:t>VV má sama svůj vlastní podmět</a:t>
            </a:r>
          </a:p>
          <a:p>
            <a:pPr lvl="1"/>
            <a:r>
              <a:rPr lang="cs-CZ" i="1" dirty="0"/>
              <a:t>Bylo nám sděleno, že se zakazuje </a:t>
            </a:r>
            <a:r>
              <a:rPr lang="cs-CZ" b="1" i="1" dirty="0"/>
              <a:t>vycházet</a:t>
            </a:r>
            <a:r>
              <a:rPr lang="cs-CZ" i="1" dirty="0"/>
              <a:t>. </a:t>
            </a:r>
          </a:p>
          <a:p>
            <a:pPr lvl="1"/>
            <a:r>
              <a:rPr lang="cs-CZ" b="1" i="1" dirty="0"/>
              <a:t>Kdo</a:t>
            </a:r>
            <a:r>
              <a:rPr lang="cs-CZ" i="1" dirty="0"/>
              <a:t> bude viděn na ulici, bude zastřelen.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6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F720F-1A3B-4591-2891-85E75E36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v některém z následujících větných celků ve funkci podmětu číslovka?</a:t>
            </a:r>
            <a:endParaRPr lang="en-GB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8041F-6926-8780-B080-DF29AA94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je Kamilovo šťastné číslo.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si Kamil nechal na svačinu.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koblihy na vzduchu ztvrdly.</a:t>
            </a:r>
            <a:endParaRPr lang="cs-CZ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lidé už tvoří tým.</a:t>
            </a:r>
            <a:endParaRPr lang="en-GB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Tři už tvoří tým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546141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2258</Words>
  <Application>Microsoft Office PowerPoint</Application>
  <PresentationFormat>Širokoúhlá obrazovka</PresentationFormat>
  <Paragraphs>353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</vt:lpstr>
      <vt:lpstr>Calibri Light</vt:lpstr>
      <vt:lpstr>Times New Roman</vt:lpstr>
      <vt:lpstr>Motiv Office</vt:lpstr>
      <vt:lpstr>Syntax</vt:lpstr>
      <vt:lpstr>větné členy</vt:lpstr>
      <vt:lpstr>podmět = subjekt</vt:lpstr>
      <vt:lpstr>co může být podmětem?</vt:lpstr>
      <vt:lpstr>co může být podmětem?</vt:lpstr>
      <vt:lpstr>přítomnost podmětu ve větě</vt:lpstr>
      <vt:lpstr>pád podmětu</vt:lpstr>
      <vt:lpstr>vedlejší věta podmětná</vt:lpstr>
      <vt:lpstr>Je v některém z následujících větných celků ve funkci podmětu číslovka?</vt:lpstr>
      <vt:lpstr>Je v některém z následujících větných celků ve funkci podmětu číslovka?</vt:lpstr>
      <vt:lpstr>přísudek = predikát</vt:lpstr>
      <vt:lpstr>přísudek = predikát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přísudek jmenný se sponou (sponově-jmenný)</vt:lpstr>
      <vt:lpstr>složený přísudek</vt:lpstr>
      <vt:lpstr>co může být přísudkem?</vt:lpstr>
      <vt:lpstr>vedlejší věta přísudková</vt:lpstr>
      <vt:lpstr>předmět = subjekt</vt:lpstr>
      <vt:lpstr>co může být předmětem?</vt:lpstr>
      <vt:lpstr>pád předmětu</vt:lpstr>
      <vt:lpstr>vedlejší věta předmětná</vt:lpstr>
      <vt:lpstr>přívlastek = atribut</vt:lpstr>
      <vt:lpstr>co může být přívlastkem?</vt:lpstr>
      <vt:lpstr>dělení přívlastků</vt:lpstr>
      <vt:lpstr>vedlejší věta přívlastková</vt:lpstr>
      <vt:lpstr>doplněk </vt:lpstr>
      <vt:lpstr>doplněk</vt:lpstr>
      <vt:lpstr>vedlejší věta doplňková</vt:lpstr>
      <vt:lpstr>vedlejší věta doplňková</vt:lpstr>
      <vt:lpstr>příslovečná určení = adverbiále</vt:lpstr>
      <vt:lpstr>co může být PU?</vt:lpstr>
      <vt:lpstr>typy PU</vt:lpstr>
      <vt:lpstr>typy PU – tzv. příčinnostní</vt:lpstr>
      <vt:lpstr>další typy…</vt:lpstr>
      <vt:lpstr>vedlejší věta příslovečná</vt:lpstr>
      <vt:lpstr>cvičení VČ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souvětí, vv</dc:title>
  <dc:creator>Káťa Pelegrinová</dc:creator>
  <cp:lastModifiedBy>Káťa Pelegrinová</cp:lastModifiedBy>
  <cp:revision>80</cp:revision>
  <dcterms:created xsi:type="dcterms:W3CDTF">2022-09-29T10:32:06Z</dcterms:created>
  <dcterms:modified xsi:type="dcterms:W3CDTF">2022-12-04T16:33:40Z</dcterms:modified>
</cp:coreProperties>
</file>