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61" r:id="rId2"/>
    <p:sldId id="263" r:id="rId3"/>
    <p:sldId id="265" r:id="rId4"/>
    <p:sldId id="266" r:id="rId5"/>
    <p:sldId id="259" r:id="rId6"/>
    <p:sldId id="260" r:id="rId7"/>
    <p:sldId id="262" r:id="rId8"/>
    <p:sldId id="257" r:id="rId9"/>
    <p:sldId id="258" r:id="rId10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95"/>
  </p:normalViewPr>
  <p:slideViewPr>
    <p:cSldViewPr>
      <p:cViewPr varScale="1">
        <p:scale>
          <a:sx n="109" d="100"/>
          <a:sy n="109" d="100"/>
        </p:scale>
        <p:origin x="172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/>
              <a:t>Kliknite sem a upravte štýly predlohy textu.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Tretia úroveň</a:t>
            </a:r>
          </a:p>
          <a:p>
            <a:pPr lvl="3"/>
            <a:r>
              <a:rPr lang="sk-SK" noProof="0"/>
              <a:t>Štvrtá úroveň</a:t>
            </a:r>
          </a:p>
          <a:p>
            <a:pPr lvl="4"/>
            <a:r>
              <a:rPr lang="sk-SK" noProof="0"/>
              <a:t>Piata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E44D84D-BBA3-4168-95B6-A4E9FC8493F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589551-69FC-4CB9-B423-ABB34DD2C290}" type="slidenum">
              <a:rPr lang="sk-SK" smtClean="0">
                <a:latin typeface="Arial" charset="0"/>
                <a:cs typeface="Arial" charset="0"/>
              </a:rPr>
              <a:pPr/>
              <a:t>1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479D4B-FBF0-4AB6-A7CD-9DE6E217F136}" type="slidenum">
              <a:rPr lang="sk-SK" smtClean="0">
                <a:latin typeface="Arial" charset="0"/>
                <a:cs typeface="Arial" charset="0"/>
              </a:rPr>
              <a:pPr/>
              <a:t>5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EFED8B-855C-4479-ABE4-F7A48A774FB5}" type="slidenum">
              <a:rPr lang="sk-SK" smtClean="0">
                <a:latin typeface="Arial" charset="0"/>
                <a:cs typeface="Arial" charset="0"/>
              </a:rPr>
              <a:pPr/>
              <a:t>6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0181C9-7221-44C0-8900-7FE9A46CC617}" type="slidenum">
              <a:rPr lang="sk-SK" smtClean="0">
                <a:latin typeface="Arial" charset="0"/>
                <a:cs typeface="Arial" charset="0"/>
              </a:rPr>
              <a:pPr/>
              <a:t>7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9D0189-F8C5-4562-A0C9-E950EE27EE15}" type="slidenum">
              <a:rPr lang="sk-SK" smtClean="0">
                <a:latin typeface="Arial" charset="0"/>
                <a:cs typeface="Arial" charset="0"/>
              </a:rPr>
              <a:pPr/>
              <a:t>8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DB6355-B1CA-46C3-9EF7-2D5A74B46AAC}" type="slidenum">
              <a:rPr lang="sk-SK" smtClean="0">
                <a:latin typeface="Arial" charset="0"/>
                <a:cs typeface="Arial" charset="0"/>
              </a:rPr>
              <a:pPr/>
              <a:t>9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k-SK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4D8A6-03FE-4205-BEAF-8090935DEE1A}" type="datetime1">
              <a:rPr lang="sk-SK"/>
              <a:pPr>
                <a:defRPr/>
              </a:pPr>
              <a:t>10.5.18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Bibliografia : tézy a literatúra.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98DA3-9D17-447C-9167-7F7C13668C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5B311-AB23-4438-897D-F03902977FB2}" type="datetime1">
              <a:rPr lang="sk-SK"/>
              <a:pPr>
                <a:defRPr/>
              </a:pPr>
              <a:t>10.5.18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Bibliografia : tézy a literatúra.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28875-7C5C-4165-9F58-99582687834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CA581-4DB1-4EB0-9AD9-E83B53F480D9}" type="datetime1">
              <a:rPr lang="sk-SK"/>
              <a:pPr>
                <a:defRPr/>
              </a:pPr>
              <a:t>10.5.18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Bibliografia : tézy a literatúra.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61119-61A7-49BB-B642-038B7A49FBE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53DF4-8BF3-4AB9-B51E-86A98D326218}" type="datetime1">
              <a:rPr lang="sk-SK"/>
              <a:pPr>
                <a:defRPr/>
              </a:pPr>
              <a:t>10.5.18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Bibliografia : tézy a literatúra.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EEBF3-2A68-4CFA-B374-B93DEC44CB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0100B-C1F6-408D-8198-10BA0905F508}" type="datetime1">
              <a:rPr lang="sk-SK"/>
              <a:pPr>
                <a:defRPr/>
              </a:pPr>
              <a:t>10.5.18</a:t>
            </a:fld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Bibliografia : tézy a literatúra.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BD1419-34EE-4DB7-9395-F8AE35FA6CC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6D44C-4BA8-4C76-B367-C72CAEBF1AE7}" type="datetime1">
              <a:rPr lang="sk-SK"/>
              <a:pPr>
                <a:defRPr/>
              </a:pPr>
              <a:t>10.5.18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Bibliografia : tézy a literatúra.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74491-4BCD-4AE7-9D58-44F13B970C2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16C51-4835-46F4-B560-DD177765B0AF}" type="datetime1">
              <a:rPr lang="sk-SK"/>
              <a:pPr>
                <a:defRPr/>
              </a:pPr>
              <a:t>10.5.18</a:t>
            </a:fld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Bibliografia : tézy a literatúra. 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7ED2B-F064-42FA-9CE1-B721DE830166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4D415-EF37-4C94-92AA-4464109BD0D1}" type="datetime1">
              <a:rPr lang="sk-SK"/>
              <a:pPr>
                <a:defRPr/>
              </a:pPr>
              <a:t>10.5.18</a:t>
            </a:fld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Bibliografia : tézy a literatúra. 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B7C63-1823-4E75-8743-C80097B2883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33B63D-0630-44AA-8E4D-D9991C8305AF}" type="datetime1">
              <a:rPr lang="sk-SK"/>
              <a:pPr>
                <a:defRPr/>
              </a:pPr>
              <a:t>10.5.18</a:t>
            </a:fld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Bibliografia : tézy a literatúra. 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C6813-2D47-4C14-BE6A-B6EA618A817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DC0CC-CCD6-402A-8734-1740FEE74671}" type="datetime1">
              <a:rPr lang="sk-SK"/>
              <a:pPr>
                <a:defRPr/>
              </a:pPr>
              <a:t>10.5.18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Bibliografia : tézy a literatúra.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998A2-7571-4B98-9A3C-8FCC6D7D72F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CB619-1BE3-40C9-A07A-89CA30D3BAA7}" type="datetime1">
              <a:rPr lang="sk-SK"/>
              <a:pPr>
                <a:defRPr/>
              </a:pPr>
              <a:t>10.5.18</a:t>
            </a:fld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k-SK"/>
              <a:t>Bibliografia : tézy a literatúra.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D1EBC-9DEB-4D69-9320-0FBF095B3C6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D1CF5D4-C560-45D1-865B-DB258626FDE4}" type="datetime1">
              <a:rPr lang="sk-SK"/>
              <a:pPr>
                <a:defRPr/>
              </a:pPr>
              <a:t>10.5.18</a:t>
            </a:fld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sk-SK"/>
              <a:t>Bibliografia : tézy a literatúra. 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1E74832-977A-42E1-BB14-E0600D5DBD1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s3g.sk/dokumenty/index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iks.sk/digit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k-SK" dirty="0" err="1"/>
              <a:t>Dokumentológia</a:t>
            </a:r>
            <a:r>
              <a:rPr lang="sk-SK" dirty="0"/>
              <a:t> 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982663"/>
          </a:xfrm>
        </p:spPr>
        <p:txBody>
          <a:bodyPr/>
          <a:lstStyle/>
          <a:p>
            <a:pPr eaLnBrk="1" hangingPunct="1"/>
            <a:r>
              <a:rPr lang="sk-SK"/>
              <a:t>Prof. PhDr. Dušan Katuščák, PhD.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Základná terminológia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dirty="0" err="1">
                <a:solidFill>
                  <a:srgbClr val="FF0000"/>
                </a:solidFill>
              </a:rPr>
              <a:t>Dokumentológia</a:t>
            </a:r>
            <a:r>
              <a:rPr lang="sk-SK" dirty="0"/>
              <a:t> – náuka, veda o dokumentoch – typológia dokumentov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 err="1">
                <a:solidFill>
                  <a:srgbClr val="FF0000"/>
                </a:solidFill>
              </a:rPr>
              <a:t>Mediológia</a:t>
            </a:r>
            <a:r>
              <a:rPr lang="sk-SK" dirty="0"/>
              <a:t> – náuka, veda o médiách (nosič aj obsah)</a:t>
            </a:r>
          </a:p>
          <a:p>
            <a:pPr marL="514350" indent="-514350">
              <a:buFont typeface="+mj-lt"/>
              <a:buAutoNum type="arabicPeriod"/>
            </a:pPr>
            <a:r>
              <a:rPr lang="sk-SK" dirty="0">
                <a:solidFill>
                  <a:srgbClr val="FF0000"/>
                </a:solidFill>
              </a:rPr>
              <a:t>Bibliografia</a:t>
            </a:r>
            <a:r>
              <a:rPr lang="sk-SK" dirty="0"/>
              <a:t> – popis a súpis dokumentov - </a:t>
            </a:r>
            <a:r>
              <a:rPr lang="sk-SK" dirty="0" err="1"/>
              <a:t>metadáta</a:t>
            </a:r>
            <a:endParaRPr lang="sk-SK" dirty="0"/>
          </a:p>
          <a:p>
            <a:pPr marL="514350" indent="-514350">
              <a:buFont typeface="+mj-lt"/>
              <a:buAutoNum type="arabicPeriod"/>
            </a:pPr>
            <a:r>
              <a:rPr lang="sk-SK" dirty="0">
                <a:solidFill>
                  <a:srgbClr val="FF0000"/>
                </a:solidFill>
              </a:rPr>
              <a:t>Bibliológia</a:t>
            </a:r>
            <a:r>
              <a:rPr lang="sk-SK" dirty="0"/>
              <a:t> – veda o knihe, histórii knihy, médiách, Biblii</a:t>
            </a:r>
          </a:p>
          <a:p>
            <a:pPr marL="514350" indent="-514350">
              <a:buNone/>
            </a:pPr>
            <a:r>
              <a:rPr lang="sk-SK" dirty="0">
                <a:solidFill>
                  <a:srgbClr val="FF0000"/>
                </a:solidFill>
              </a:rPr>
              <a:t>BIBLIOGRAFIA – komplexná praktická disciplína 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253DF4-8BF3-4AB9-B51E-86A98D326218}" type="datetime1">
              <a:rPr lang="sk-SK" smtClean="0"/>
              <a:pPr>
                <a:defRPr/>
              </a:pPr>
              <a:t>10.5.18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/>
              <a:t>Bibliografia : tézy a literatúra.  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7EEBF3-2A68-4CFA-B374-B93DEC44CB9B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8C0A4C4-1639-4CD8-AABB-B46A7BAE9436}" type="datetime4">
              <a:rPr lang="sk-SK"/>
              <a:pPr>
                <a:defRPr/>
              </a:pPr>
              <a:t>10. mája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/>
              <a:t>M21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21C90-6976-4CE3-8FD5-F831FE2E009B}" type="slidenum">
              <a:rPr lang="sk-SK"/>
              <a:pPr>
                <a:defRPr/>
              </a:pPr>
              <a:t>3</a:t>
            </a:fld>
            <a:endParaRPr lang="sk-SK"/>
          </a:p>
        </p:txBody>
      </p:sp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/>
              <a:t>Druhy dokumentov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k-SK" sz="2400" dirty="0"/>
              <a:t>• </a:t>
            </a:r>
            <a:r>
              <a:rPr lang="sk-SK" sz="2400" dirty="0">
                <a:solidFill>
                  <a:srgbClr val="FF0000"/>
                </a:solidFill>
              </a:rPr>
              <a:t>Knihy</a:t>
            </a:r>
            <a:r>
              <a:rPr lang="sk-SK" sz="2400" dirty="0"/>
              <a:t> (BK) –tlače, rukopisy a </a:t>
            </a:r>
            <a:r>
              <a:rPr lang="sk-SK" sz="2400" dirty="0" err="1"/>
              <a:t>mikroformy</a:t>
            </a:r>
            <a:r>
              <a:rPr lang="sk-SK" sz="2400" dirty="0"/>
              <a:t> textových materiálov monografickej povahy.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/>
              <a:t>• </a:t>
            </a:r>
            <a:r>
              <a:rPr lang="sk-SK" sz="2400" dirty="0">
                <a:solidFill>
                  <a:srgbClr val="FF0000"/>
                </a:solidFill>
              </a:rPr>
              <a:t>Seriály</a:t>
            </a:r>
            <a:r>
              <a:rPr lang="sk-SK" sz="2400" dirty="0"/>
              <a:t> (SE) - tlače, rukopisy a </a:t>
            </a:r>
            <a:r>
              <a:rPr lang="sk-SK" sz="2400" dirty="0" err="1"/>
              <a:t>mikroformy</a:t>
            </a:r>
            <a:r>
              <a:rPr lang="sk-SK" sz="2400" dirty="0"/>
              <a:t> textových materiálov vydávaných v častiach s periodickou schémou vydávania (napr. periodiká, noviny, ročenky).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/>
              <a:t>• </a:t>
            </a:r>
            <a:r>
              <a:rPr lang="sk-SK" sz="2400" dirty="0">
                <a:solidFill>
                  <a:srgbClr val="FF0000"/>
                </a:solidFill>
              </a:rPr>
              <a:t>Počítačové súbory </a:t>
            </a:r>
            <a:r>
              <a:rPr lang="sk-SK" sz="2400" dirty="0"/>
              <a:t>(CF) –počítačový softvér, číselné údaje, počítačovo orientované multimédiá, on-line systémy a služby. Ďalšie triedy elektronických zdrojov sa kódujú podľa najvýraznejšieho aspektu. Tieto materiály môžu byť monografickej alebo seriálovej povahy.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/>
              <a:t>• </a:t>
            </a:r>
            <a:r>
              <a:rPr lang="sk-SK" sz="2400" dirty="0">
                <a:solidFill>
                  <a:srgbClr val="FF0000"/>
                </a:solidFill>
              </a:rPr>
              <a:t>Mapy</a:t>
            </a:r>
            <a:r>
              <a:rPr lang="sk-SK" sz="2400" dirty="0"/>
              <a:t> (MP) –všetky typy tlačí, rukopisov a </a:t>
            </a:r>
            <a:r>
              <a:rPr lang="sk-SK" sz="2400" dirty="0" err="1"/>
              <a:t>mikroforiem</a:t>
            </a:r>
            <a:r>
              <a:rPr lang="sk-SK" sz="2400" dirty="0"/>
              <a:t> kartografických materiálov vrátane atlasov, listových máp a glóbusov. Materiál môže byť monografickej alebo seriálovej povahy.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C2068B0-158A-4546-9181-7253C85398E0}" type="datetime4">
              <a:rPr lang="sk-SK"/>
              <a:pPr>
                <a:defRPr/>
              </a:pPr>
              <a:t>10. mája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k-SK"/>
              <a:t>M21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E7429F-DCBB-47E2-9C1C-E0ABF982B7A2}" type="slidenum">
              <a:rPr lang="sk-SK"/>
              <a:pPr>
                <a:defRPr/>
              </a:pPr>
              <a:t>4</a:t>
            </a:fld>
            <a:endParaRPr lang="sk-SK"/>
          </a:p>
        </p:txBody>
      </p:sp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dirty="0"/>
              <a:t>Druhy dokumentov</a:t>
            </a: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sk-SK" sz="2400" dirty="0"/>
              <a:t>• </a:t>
            </a:r>
            <a:r>
              <a:rPr lang="sk-SK" sz="2400" dirty="0">
                <a:solidFill>
                  <a:srgbClr val="FF0000"/>
                </a:solidFill>
              </a:rPr>
              <a:t>Hudobniny</a:t>
            </a:r>
            <a:r>
              <a:rPr lang="sk-SK" sz="2400" dirty="0"/>
              <a:t> (MU) - tlače, rukopisy a </a:t>
            </a:r>
            <a:r>
              <a:rPr lang="sk-SK" sz="2400" dirty="0" err="1"/>
              <a:t>mikroformy</a:t>
            </a:r>
            <a:r>
              <a:rPr lang="sk-SK" sz="2400" dirty="0"/>
              <a:t> hudobnín ako aj pre hudobné zvukové nahrávky a nehudobné zvukové nahrávky. Materiál môže byť monografickej alebo seriálovej povahy.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/>
              <a:t>• </a:t>
            </a:r>
            <a:r>
              <a:rPr lang="sk-SK" sz="2400" dirty="0" err="1">
                <a:solidFill>
                  <a:srgbClr val="FF0000"/>
                </a:solidFill>
              </a:rPr>
              <a:t>Vizualne</a:t>
            </a:r>
            <a:r>
              <a:rPr lang="sk-SK" sz="2400" dirty="0">
                <a:solidFill>
                  <a:schemeClr val="folHlink"/>
                </a:solidFill>
              </a:rPr>
              <a:t> </a:t>
            </a:r>
            <a:r>
              <a:rPr lang="sk-SK" sz="2400" dirty="0">
                <a:solidFill>
                  <a:srgbClr val="FF0000"/>
                </a:solidFill>
              </a:rPr>
              <a:t>materiály</a:t>
            </a:r>
            <a:r>
              <a:rPr lang="sk-SK" sz="2400" dirty="0"/>
              <a:t> (VM) –premietateľné médiá, nepremietateľné médiá, </a:t>
            </a:r>
            <a:r>
              <a:rPr lang="sk-SK" sz="2400" dirty="0" err="1"/>
              <a:t>dojrozmernú</a:t>
            </a:r>
            <a:r>
              <a:rPr lang="sk-SK" sz="2400" dirty="0"/>
              <a:t> grafiku, trojrozmerné artefakty alebo prirodzene sa vyskytujúce predmety a skladačky. Materiál môže byť monografickej alebo seriálovej povahy.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sk-SK" sz="2400" dirty="0"/>
              <a:t>• </a:t>
            </a:r>
            <a:r>
              <a:rPr lang="sk-SK" sz="2400" dirty="0">
                <a:solidFill>
                  <a:srgbClr val="FF0000"/>
                </a:solidFill>
              </a:rPr>
              <a:t>Zmiešané materiály </a:t>
            </a:r>
            <a:r>
              <a:rPr lang="sk-SK" sz="2400" dirty="0"/>
              <a:t>(MX) – primárne sú to archívne a rukopisné zbierky (</a:t>
            </a:r>
            <a:r>
              <a:rPr lang="sk-SK" sz="2400" dirty="0" err="1"/>
              <a:t>archival</a:t>
            </a:r>
            <a:r>
              <a:rPr lang="sk-SK" sz="2400" dirty="0"/>
              <a:t> and </a:t>
            </a:r>
            <a:r>
              <a:rPr lang="sk-SK" sz="2400" dirty="0" err="1"/>
              <a:t>manuscript</a:t>
            </a:r>
            <a:r>
              <a:rPr lang="sk-SK" sz="2400" dirty="0"/>
              <a:t> </a:t>
            </a:r>
            <a:r>
              <a:rPr lang="sk-SK" sz="2400" dirty="0" err="1"/>
              <a:t>collections</a:t>
            </a:r>
            <a:r>
              <a:rPr lang="sk-SK" sz="2400" dirty="0"/>
              <a:t>) materiály zmiešanej formy (</a:t>
            </a:r>
            <a:r>
              <a:rPr lang="sk-SK" sz="2400" dirty="0" err="1"/>
              <a:t>mixture</a:t>
            </a:r>
            <a:r>
              <a:rPr lang="sk-SK" sz="2400" dirty="0"/>
              <a:t> of </a:t>
            </a:r>
            <a:r>
              <a:rPr lang="sk-SK" sz="2400" dirty="0" err="1"/>
              <a:t>forms</a:t>
            </a:r>
            <a:r>
              <a:rPr lang="sk-SK" sz="2400" dirty="0"/>
              <a:t> </a:t>
            </a:r>
            <a:r>
              <a:rPr lang="sk-SK" sz="2400" dirty="0" err="1"/>
              <a:t>of</a:t>
            </a:r>
            <a:r>
              <a:rPr lang="sk-SK" sz="2400" dirty="0"/>
              <a:t> </a:t>
            </a:r>
            <a:r>
              <a:rPr lang="sk-SK" sz="2400" dirty="0" err="1"/>
              <a:t>material</a:t>
            </a:r>
            <a:r>
              <a:rPr lang="sk-SK" sz="2400" dirty="0"/>
              <a:t>). Materiál môže byť monografickej alebo seriálovej povahy.(Do roku 1994 sa táto skupina volala </a:t>
            </a:r>
            <a:r>
              <a:rPr lang="sk-SK" sz="2400" i="1" dirty="0">
                <a:solidFill>
                  <a:schemeClr val="folHlink"/>
                </a:solidFill>
              </a:rPr>
              <a:t>Archívne a rukopisné materiály</a:t>
            </a:r>
            <a:r>
              <a:rPr lang="sk-SK" sz="2400" dirty="0"/>
              <a:t> (AM), </a:t>
            </a:r>
            <a:r>
              <a:rPr lang="sk-SK" sz="2400" i="1" dirty="0" err="1"/>
              <a:t>eng</a:t>
            </a:r>
            <a:r>
              <a:rPr lang="sk-SK" sz="2400" dirty="0"/>
              <a:t>. </a:t>
            </a:r>
            <a:r>
              <a:rPr lang="sk-SK" sz="2400" dirty="0" err="1"/>
              <a:t>Archival</a:t>
            </a:r>
            <a:r>
              <a:rPr lang="sk-SK" sz="2400" dirty="0"/>
              <a:t> and </a:t>
            </a:r>
            <a:r>
              <a:rPr lang="sk-SK" sz="2400" dirty="0" err="1"/>
              <a:t>manuscript</a:t>
            </a:r>
            <a:r>
              <a:rPr lang="sk-SK" sz="2400" dirty="0"/>
              <a:t> </a:t>
            </a:r>
            <a:r>
              <a:rPr lang="sk-SK" sz="2400" dirty="0" err="1"/>
              <a:t>material</a:t>
            </a:r>
            <a:r>
              <a:rPr lang="sk-SK" sz="2400" dirty="0"/>
              <a:t> (AM)).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dátumu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E1E2FBD-3FA5-4F3B-B758-7C41E7FB15B4}" type="datetime1">
              <a:rPr lang="sk-SK" smtClean="0">
                <a:latin typeface="Arial" charset="0"/>
                <a:cs typeface="Arial" charset="0"/>
              </a:rPr>
              <a:pPr/>
              <a:t>10.5.18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3075" name="Zástupný symbol päty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k-SK">
                <a:latin typeface="Arial" charset="0"/>
                <a:cs typeface="Arial" charset="0"/>
              </a:rPr>
              <a:t>Bibliografia : tézy a literatúra.  </a:t>
            </a:r>
          </a:p>
        </p:txBody>
      </p:sp>
      <p:sp>
        <p:nvSpPr>
          <p:cNvPr id="3076" name="Zástupný symbol čísla snímky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0EC6BC-0FA7-4C8F-89B3-548A6E22131B}" type="slidenum">
              <a:rPr lang="sk-SK" smtClean="0">
                <a:latin typeface="Arial" charset="0"/>
                <a:cs typeface="Arial" charset="0"/>
              </a:rPr>
              <a:pPr/>
              <a:t>5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dirty="0"/>
              <a:t>Bibliografia 1 – tézy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sk-SK" sz="2000" dirty="0"/>
              <a:t>Terminologické otázky bibliografie a bibliografickej činnosti; Bibliografia ako spoločenský jav;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2000" dirty="0"/>
              <a:t>Náčrt dejín bibliografie; Vývin názorov na bibliografiu;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2000" dirty="0"/>
              <a:t>Štruktúra bibliografie ako špecifickej disciplíny knižničnej vedy; Bibliografické metódy;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2000" dirty="0"/>
              <a:t>Druhy bibliografie.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2000" dirty="0"/>
              <a:t>Základné otázky bibliografickej komunikácie a bibliografickej tvorby;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2000" dirty="0"/>
              <a:t>Slovenské a zahraničné bibliografické služby;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2000" dirty="0"/>
              <a:t>Systém bibliografie na Slovensku a medzinárodný program Univerzálnej bibliografickej registrácie (IFLA UBCIM);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2000" dirty="0"/>
              <a:t>Trendy uplatňovania informačných technológií v bibliografii;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2000" dirty="0"/>
              <a:t>Technika identifikácie a popisu dokumentov a triedenie získaných záznamov, štúdium techník produkcie a šírenia kníh.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Zástupný symbol dátumu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F89C778-C8F9-4BA1-BB3F-7D4B0C25C572}" type="datetime1">
              <a:rPr lang="sk-SK" smtClean="0">
                <a:latin typeface="Arial" charset="0"/>
                <a:cs typeface="Arial" charset="0"/>
              </a:rPr>
              <a:pPr/>
              <a:t>10.5.18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4099" name="Zástupný symbol päty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k-SK">
                <a:latin typeface="Arial" charset="0"/>
                <a:cs typeface="Arial" charset="0"/>
              </a:rPr>
              <a:t>Bibliografia : tézy a literatúra.  </a:t>
            </a:r>
          </a:p>
        </p:txBody>
      </p:sp>
      <p:sp>
        <p:nvSpPr>
          <p:cNvPr id="4100" name="Zástupný symbol čísla snímky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7D6982-5080-4795-B9EF-949A29826C3E}" type="slidenum">
              <a:rPr lang="sk-SK" smtClean="0">
                <a:latin typeface="Arial" charset="0"/>
                <a:cs typeface="Arial" charset="0"/>
              </a:rPr>
              <a:pPr/>
              <a:t>6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Bibliografia 2 – tézy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sk-SK" sz="2000"/>
              <a:t>Bibliografia ako </a:t>
            </a:r>
            <a:r>
              <a:rPr lang="sk-SK" sz="2000" u="sng"/>
              <a:t>štruktúra a systém</a:t>
            </a:r>
            <a:r>
              <a:rPr lang="sk-SK" sz="2000"/>
              <a:t>; Imanentistická a komunikačná koncepcia bibliografie; Vzťah bibliografického a knižničného systému; Knižnice, bibliografia a Internet;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2000" u="sng"/>
              <a:t>Komunikačná koncepcia bibliografie</a:t>
            </a:r>
            <a:r>
              <a:rPr lang="sk-SK" sz="2000"/>
              <a:t>; Metodologický význam koncepcie bibliografickej komunikácie; Model bibliografickej komunikácie; Prvky a procesy bibliografickej komunikácie; Príjem a spracovanie informácií; </a:t>
            </a:r>
            <a:endParaRPr lang="en-US" sz="2000"/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2000"/>
              <a:t>Bibliografická komunikácia z aspektu teórie textu; Štruktúra </a:t>
            </a:r>
            <a:r>
              <a:rPr lang="sk-SK" sz="2000" u="sng"/>
              <a:t>bibliografického textu</a:t>
            </a:r>
            <a:r>
              <a:rPr lang="sk-SK" sz="2000"/>
              <a:t>; Funkcie bibliografického textu;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2000"/>
              <a:t>Národné </a:t>
            </a:r>
            <a:r>
              <a:rPr lang="sk-SK" sz="2000" u="sng"/>
              <a:t>bibliografické služby</a:t>
            </a:r>
            <a:r>
              <a:rPr lang="sk-SK" sz="2000"/>
              <a:t>; Druhy bibliografie v bibliografických službách;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sk-SK" sz="2000"/>
              <a:t>Náčrt vývinu </a:t>
            </a:r>
            <a:r>
              <a:rPr lang="sk-SK" sz="2000" u="sng"/>
              <a:t>bibliografických služieb na Slovensku</a:t>
            </a:r>
            <a:r>
              <a:rPr lang="sk-SK" sz="2000"/>
              <a:t>; Úlohy a funkcie národných bibliografických služieb</a:t>
            </a:r>
            <a:r>
              <a:rPr lang="en-US" sz="2000"/>
              <a:t>; </a:t>
            </a:r>
            <a:r>
              <a:rPr lang="sk-SK" sz="2000"/>
              <a:t>Technologické aspekty národných bibliografických služieb.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dátumu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52D8969-4858-4E88-A665-65B9786CBAC2}" type="datetime1">
              <a:rPr lang="sk-SK" smtClean="0">
                <a:latin typeface="Arial" charset="0"/>
                <a:cs typeface="Arial" charset="0"/>
              </a:rPr>
              <a:pPr/>
              <a:t>10.5.18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5123" name="Zástupný symbol päty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k-SK">
                <a:latin typeface="Arial" charset="0"/>
                <a:cs typeface="Arial" charset="0"/>
              </a:rPr>
              <a:t>Bibliografia : tézy a literatúra.  </a:t>
            </a:r>
          </a:p>
        </p:txBody>
      </p:sp>
      <p:sp>
        <p:nvSpPr>
          <p:cNvPr id="5124" name="Zástupný symbol čísla snímky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A41563-B1DE-4880-9CB4-7EFE0E3BF700}" type="slidenum">
              <a:rPr lang="sk-SK" smtClean="0">
                <a:latin typeface="Arial" charset="0"/>
                <a:cs typeface="Arial" charset="0"/>
              </a:rPr>
              <a:pPr/>
              <a:t>7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Bibliografia 3 - tézy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sz="2800"/>
              <a:t>Analýza a spracovanie dokumentov</a:t>
            </a:r>
          </a:p>
          <a:p>
            <a:pPr eaLnBrk="1" hangingPunct="1"/>
            <a:r>
              <a:rPr lang="sk-SK" sz="2800"/>
              <a:t>Tradičné formáty na spracovanie a výmenu bibliografických informácií </a:t>
            </a:r>
          </a:p>
          <a:p>
            <a:pPr eaLnBrk="1" hangingPunct="1"/>
            <a:r>
              <a:rPr lang="sk-SK" sz="2800"/>
              <a:t>Poznanie a praktické používanie: európske a svetové štandardy, formáty </a:t>
            </a:r>
            <a:r>
              <a:rPr lang="sk-SK" sz="2800" u="sng"/>
              <a:t>ISO 2709 MARC 21</a:t>
            </a:r>
            <a:r>
              <a:rPr lang="sk-SK" sz="2800"/>
              <a:t>, Anglo-americké katalogizačné pravidlá</a:t>
            </a:r>
          </a:p>
          <a:p>
            <a:pPr eaLnBrk="1" hangingPunct="1"/>
            <a:r>
              <a:rPr lang="sk-SK" sz="2800"/>
              <a:t>Štandardy </a:t>
            </a:r>
            <a:r>
              <a:rPr lang="sk-SK" sz="2800" u="sng"/>
              <a:t>ISO SGML</a:t>
            </a:r>
            <a:r>
              <a:rPr lang="sk-SK" sz="2800"/>
              <a:t>, súbory autorít; spracovanie dokumentov v integrovaných knižnično-informačných systémoch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dátumu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2CA91B0-5546-458E-8ED2-D08A7073050D}" type="datetime1">
              <a:rPr lang="sk-SK" smtClean="0">
                <a:latin typeface="Arial" charset="0"/>
                <a:cs typeface="Arial" charset="0"/>
              </a:rPr>
              <a:pPr/>
              <a:t>10.5.18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6147" name="Zástupný symbol päty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k-SK">
                <a:latin typeface="Arial" charset="0"/>
                <a:cs typeface="Arial" charset="0"/>
              </a:rPr>
              <a:t>Bibliografia : tézy a literatúra.  </a:t>
            </a:r>
          </a:p>
        </p:txBody>
      </p:sp>
      <p:sp>
        <p:nvSpPr>
          <p:cNvPr id="6148" name="Zástupný symbol čísla snímky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85CFE5-CBAB-4973-9239-02E9EA5489F0}" type="slidenum">
              <a:rPr lang="sk-SK" smtClean="0">
                <a:latin typeface="Arial" charset="0"/>
                <a:cs typeface="Arial" charset="0"/>
              </a:rPr>
              <a:pPr/>
              <a:t>8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sk-SK" b="1"/>
              <a:t>BIBLIOGRAFIA</a:t>
            </a:r>
            <a:r>
              <a:rPr lang="sk-SK"/>
              <a:t> 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sk-SK" sz="1800"/>
              <a:t>Povinná literatúra:</a:t>
            </a:r>
            <a:endParaRPr lang="sk-SK" sz="1800" b="1"/>
          </a:p>
          <a:p>
            <a:pPr eaLnBrk="1" hangingPunct="1">
              <a:lnSpc>
                <a:spcPct val="80000"/>
              </a:lnSpc>
            </a:pPr>
            <a:r>
              <a:rPr lang="sk-SK" sz="1800" b="1"/>
              <a:t>Prednášky </a:t>
            </a:r>
          </a:p>
          <a:p>
            <a:r>
              <a:rPr lang="sk-SK" sz="1800"/>
              <a:t>Katuščák, Dušan: </a:t>
            </a:r>
            <a:r>
              <a:rPr lang="sk-SK" sz="1800" i="1"/>
              <a:t>Moderná a postmoderná digitálna bibliografia [elektronická </a:t>
            </a:r>
            <a:r>
              <a:rPr lang="sk-SK" sz="1800"/>
              <a:t>publikácia]. - 1. vyd. - Martin : Slovenská národná knižnica, 2009. .– 124 s. ISBN </a:t>
            </a:r>
            <a:r>
              <a:rPr lang="pl-PL" sz="1800"/>
              <a:t>978-80-89301-45-4; EAN 9788089301454. Dostupné:</a:t>
            </a:r>
          </a:p>
          <a:p>
            <a:pPr eaLnBrk="1" hangingPunct="1">
              <a:lnSpc>
                <a:spcPct val="80000"/>
              </a:lnSpc>
            </a:pPr>
            <a:r>
              <a:rPr lang="sk-SK" sz="1800" b="1"/>
              <a:t>Informačná výchova</a:t>
            </a:r>
            <a:r>
              <a:rPr lang="sk-SK" sz="1800"/>
              <a:t> / Dušan Katuščák a kol. Bratislava : Slovenské pedagogické nakladateľstvo, 1998</a:t>
            </a:r>
            <a:endParaRPr lang="sk-SK" sz="1800" b="1"/>
          </a:p>
          <a:p>
            <a:pPr eaLnBrk="1" hangingPunct="1">
              <a:lnSpc>
                <a:spcPct val="80000"/>
              </a:lnSpc>
            </a:pPr>
            <a:r>
              <a:rPr lang="sk-SK" sz="1800" b="1"/>
              <a:t>Bibliografická komunikácia : Výmena bibliografických údajov</a:t>
            </a:r>
            <a:r>
              <a:rPr lang="sk-SK" sz="1800"/>
              <a:t> / Dušan Katuščák. - Bratislava : Slovenská technická knižnica - Centrum VTI SR, 1994. </a:t>
            </a:r>
            <a:endParaRPr lang="fr-FR" sz="1800" b="1"/>
          </a:p>
          <a:p>
            <a:pPr eaLnBrk="1" hangingPunct="1">
              <a:lnSpc>
                <a:spcPct val="80000"/>
              </a:lnSpc>
            </a:pPr>
            <a:r>
              <a:rPr lang="fr-FR" sz="1800" b="1"/>
              <a:t>Bibliografia</a:t>
            </a:r>
            <a:r>
              <a:rPr lang="fr-FR" sz="1800"/>
              <a:t> / Katarína Ruttkayová, Jiří Kábrt. – Bratislava : Slovenské pedagogické nakladateľstvo, 1991. </a:t>
            </a:r>
            <a:endParaRPr lang="sk-SK" sz="1800"/>
          </a:p>
          <a:p>
            <a:pPr eaLnBrk="1" hangingPunct="1">
              <a:lnSpc>
                <a:spcPct val="80000"/>
              </a:lnSpc>
            </a:pPr>
            <a:r>
              <a:rPr lang="sk-SK" sz="1800" b="1"/>
              <a:t>Knižnica</a:t>
            </a:r>
            <a:r>
              <a:rPr lang="sk-SK" sz="1800"/>
              <a:t> : Revue pre knihovníctvo a bibliografiu, knižnú kultúru, informačné systémy a technológie, ochranu dokumentov, biografistiku, archive a museum knihy, knižnej grafiky a literárnych pamiatok [Mesačník]. – Martin : Slovenská národná knižnica, 2000- </a:t>
            </a:r>
          </a:p>
          <a:p>
            <a:pPr eaLnBrk="1" hangingPunct="1">
              <a:lnSpc>
                <a:spcPct val="80000"/>
              </a:lnSpc>
            </a:pPr>
            <a:r>
              <a:rPr lang="sk-SK" sz="1800"/>
              <a:t>Bibliografický zborník. Martin : Matica slovenská, 1959-2000. Ročenka</a:t>
            </a:r>
          </a:p>
          <a:p>
            <a:pPr eaLnBrk="1" hangingPunct="1">
              <a:lnSpc>
                <a:spcPct val="80000"/>
              </a:lnSpc>
            </a:pPr>
            <a:r>
              <a:rPr lang="sk-SK" sz="1800"/>
              <a:t>Bibliografický zborník. Martin : Slovenská národná knižnica, 2000-   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dátumu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35FBD69-3B0E-4CA4-90EA-A0E71EC089DA}" type="datetime1">
              <a:rPr lang="sk-SK" smtClean="0">
                <a:latin typeface="Arial" charset="0"/>
                <a:cs typeface="Arial" charset="0"/>
              </a:rPr>
              <a:pPr/>
              <a:t>10.5.18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7171" name="Zástupný symbol päty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sk-SK">
                <a:latin typeface="Arial" charset="0"/>
                <a:cs typeface="Arial" charset="0"/>
              </a:rPr>
              <a:t>Bibliografia : tézy a literatúra.  </a:t>
            </a:r>
          </a:p>
        </p:txBody>
      </p:sp>
      <p:sp>
        <p:nvSpPr>
          <p:cNvPr id="7172" name="Zástupný symbol čísla snímky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DB07B2-FBFB-451C-8006-0C262E220D47}" type="slidenum">
              <a:rPr lang="sk-SK" smtClean="0">
                <a:latin typeface="Arial" charset="0"/>
                <a:cs typeface="Arial" charset="0"/>
              </a:rPr>
              <a:pPr/>
              <a:t>9</a:t>
            </a:fld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/>
              <a:t>Bibliografia 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r>
              <a:rPr lang="sk-SK" altLang="zh-CN" sz="2400" b="1"/>
              <a:t>MARC 21 : Bibliografický formát</a:t>
            </a:r>
            <a:r>
              <a:rPr lang="sk-SK" altLang="zh-CN" sz="2400"/>
              <a:t>. Martin : Slovenská národná knižnica, 2004. Adresa:  </a:t>
            </a:r>
            <a:r>
              <a:rPr lang="sk-SK" altLang="zh-CN" sz="2400" b="1">
                <a:hlinkClick r:id="rId3"/>
              </a:rPr>
              <a:t>http://www.kis3g.sk/dokumenty/index.html</a:t>
            </a:r>
            <a:endParaRPr lang="sk-SK" altLang="zh-CN" sz="2400" b="1"/>
          </a:p>
          <a:p>
            <a:pPr marL="381000" indent="-381000" eaLnBrk="1" hangingPunct="1">
              <a:lnSpc>
                <a:spcPct val="80000"/>
              </a:lnSpc>
            </a:pPr>
            <a:r>
              <a:rPr lang="sk-SK" altLang="zh-CN" sz="2400" b="1"/>
              <a:t>AACR : Anglo-americké katalogizačné pravidlá</a:t>
            </a:r>
            <a:r>
              <a:rPr lang="sk-SK" altLang="zh-CN" sz="2400"/>
              <a:t>. Martin : Slovenská národná knižnica, 2004.</a:t>
            </a:r>
          </a:p>
          <a:p>
            <a:pPr marL="381000" indent="-381000" eaLnBrk="1" hangingPunct="1">
              <a:lnSpc>
                <a:spcPct val="80000"/>
              </a:lnSpc>
            </a:pPr>
            <a:r>
              <a:rPr lang="sk-SK" altLang="zh-CN" sz="2400" b="1"/>
              <a:t>Európske digitalizačné projekty a iniciatívy</a:t>
            </a:r>
            <a:r>
              <a:rPr lang="sk-SK" altLang="zh-CN" sz="2400"/>
              <a:t> (zdroje na internete) DIGICULT, MINERVA, ECHO, Lundské princípy, Parmská charta, Lundský akčný plán, NDLTD, Charta UNESCO o uchovávaní kultúrneho dedičstva, Smernice o uchovávaní kultúrneho dedičstva, Odporúčania pre digitalizačné projekty. Adresa: </a:t>
            </a:r>
            <a:r>
              <a:rPr lang="sk-SK" altLang="zh-CN" sz="2400">
                <a:hlinkClick r:id="rId4"/>
              </a:rPr>
              <a:t>http://www.viks.sk/digitus/</a:t>
            </a:r>
            <a:endParaRPr lang="sk-SK" altLang="zh-CN" sz="2400"/>
          </a:p>
          <a:p>
            <a:pPr marL="381000" indent="-381000" eaLnBrk="1" hangingPunct="1">
              <a:lnSpc>
                <a:spcPct val="80000"/>
              </a:lnSpc>
            </a:pPr>
            <a:r>
              <a:rPr lang="sk-SK" altLang="zh-CN" sz="2400"/>
              <a:t>Chrestomatia k základom bibliografie (heslá zo slovníka Informačná výchova k bibliografii)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sk-SK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dvolený návrh">
  <a:themeElements>
    <a:clrScheme name="Predvolený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volený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volený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volený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volený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599D23510A08448081F7EECBA4A6D4" ma:contentTypeVersion="6" ma:contentTypeDescription="Umožňuje vytvoriť nový dokument." ma:contentTypeScope="" ma:versionID="a275914c2916c190bf19021f5db6365c">
  <xsd:schema xmlns:xsd="http://www.w3.org/2001/XMLSchema" xmlns:xs="http://www.w3.org/2001/XMLSchema" xmlns:p="http://schemas.microsoft.com/office/2006/metadata/properties" xmlns:ns2="606c038c-a783-49f2-9e13-52b41ac48c69" xmlns:ns3="8043dc2c-b784-46be-9d9e-5af77327f28e" targetNamespace="http://schemas.microsoft.com/office/2006/metadata/properties" ma:root="true" ma:fieldsID="ded21b7dea23306e8b0458f468d858ae" ns2:_="" ns3:_="">
    <xsd:import namespace="606c038c-a783-49f2-9e13-52b41ac48c69"/>
    <xsd:import namespace="8043dc2c-b784-46be-9d9e-5af77327f2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c038c-a783-49f2-9e13-52b41ac48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3dc2c-b784-46be-9d9e-5af77327f28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Zdieľa sa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Zdieľané s podrobnosťa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1AF498-99F5-40A1-9408-8B0999883CD1}"/>
</file>

<file path=customXml/itemProps2.xml><?xml version="1.0" encoding="utf-8"?>
<ds:datastoreItem xmlns:ds="http://schemas.openxmlformats.org/officeDocument/2006/customXml" ds:itemID="{2E29A216-01A4-4E8D-84AC-BDE1B037C693}"/>
</file>

<file path=customXml/itemProps3.xml><?xml version="1.0" encoding="utf-8"?>
<ds:datastoreItem xmlns:ds="http://schemas.openxmlformats.org/officeDocument/2006/customXml" ds:itemID="{9EF9B613-7C83-4467-9420-094883574550}"/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479</Words>
  <Application>Microsoft Macintosh PowerPoint</Application>
  <PresentationFormat>Prezentácia na obrazovke (4:3)</PresentationFormat>
  <Paragraphs>83</Paragraphs>
  <Slides>9</Slides>
  <Notes>6</Notes>
  <HiddenSlides>0</HiddenSlides>
  <MMClips>0</MMClips>
  <ScaleCrop>false</ScaleCrop>
  <HeadingPairs>
    <vt:vector size="6" baseType="variant">
      <vt:variant>
        <vt:lpstr>Použité písma</vt:lpstr>
      </vt:variant>
      <vt:variant>
        <vt:i4>1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1" baseType="lpstr">
      <vt:lpstr>Arial</vt:lpstr>
      <vt:lpstr>Predvolený návrh</vt:lpstr>
      <vt:lpstr>Dokumentológia 1</vt:lpstr>
      <vt:lpstr>Základná terminológia</vt:lpstr>
      <vt:lpstr>Druhy dokumentov</vt:lpstr>
      <vt:lpstr>Druhy dokumentov</vt:lpstr>
      <vt:lpstr>Bibliografia 1 – tézy </vt:lpstr>
      <vt:lpstr>Bibliografia 2 – tézy</vt:lpstr>
      <vt:lpstr>Bibliografia 3 - tézy</vt:lpstr>
      <vt:lpstr>BIBLIOGRAFIA </vt:lpstr>
      <vt:lpstr>Bibliografia </vt:lpstr>
    </vt:vector>
  </TitlesOfParts>
  <Company>Slovenská národná knižnica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Bibliografia</dc:title>
  <dc:creator>SNK</dc:creator>
  <cp:lastModifiedBy>Používateľ balíka Microsoft Office</cp:lastModifiedBy>
  <cp:revision>24</cp:revision>
  <dcterms:created xsi:type="dcterms:W3CDTF">2006-02-24T19:38:24Z</dcterms:created>
  <dcterms:modified xsi:type="dcterms:W3CDTF">2018-05-10T11:01:31Z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0x010100DC599D23510A08448081F7EECBA4A6D4</vt:lpwstr>
  </property>
</Properties>
</file>