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6" r:id="rId5"/>
    <p:sldId id="273" r:id="rId6"/>
    <p:sldId id="286" r:id="rId7"/>
    <p:sldId id="287" r:id="rId8"/>
    <p:sldId id="288" r:id="rId9"/>
    <p:sldId id="289" r:id="rId10"/>
    <p:sldId id="274" r:id="rId11"/>
    <p:sldId id="275" r:id="rId12"/>
    <p:sldId id="276" r:id="rId13"/>
    <p:sldId id="277" r:id="rId14"/>
    <p:sldId id="278" r:id="rId15"/>
    <p:sldId id="279" r:id="rId16"/>
    <p:sldId id="281" r:id="rId17"/>
    <p:sldId id="285" r:id="rId18"/>
    <p:sldId id="262" r:id="rId19"/>
    <p:sldId id="282" r:id="rId20"/>
    <p:sldId id="283" r:id="rId21"/>
    <p:sldId id="284" r:id="rId22"/>
    <p:sldId id="263" r:id="rId23"/>
    <p:sldId id="264" r:id="rId24"/>
    <p:sldId id="265" r:id="rId25"/>
    <p:sldId id="266" r:id="rId26"/>
    <p:sldId id="267" r:id="rId27"/>
    <p:sldId id="268" r:id="rId28"/>
    <p:sldId id="269" r:id="rId29"/>
    <p:sldId id="271" r:id="rId30"/>
    <p:sldId id="270" r:id="rId31"/>
    <p:sldId id="257" r:id="rId32"/>
    <p:sldId id="272" r:id="rId33"/>
    <p:sldId id="258" r:id="rId34"/>
    <p:sldId id="259" r:id="rId35"/>
    <p:sldId id="260" r:id="rId36"/>
    <p:sldId id="261" r:id="rId3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BA6CA4-DC9A-472E-BBAF-EFEAE659F2A8}" v="37" dt="2020-11-18T09:06:03.248"/>
    <p1510:client id="{15DA3A1C-F2E3-48C8-8A46-293AA3DCDCAE}" v="10" dt="2020-11-17T21:51:40.291"/>
    <p1510:client id="{218A1CD7-3772-40A7-B6CB-A0F81A433D9A}" v="3" dt="2020-10-08T13:09:25.878"/>
    <p1510:client id="{40C2EE02-78F3-4CA7-BBB2-473C1872EA69}" v="1" dt="2020-11-25T08:03:01.657"/>
    <p1510:client id="{834FC607-0BC3-4B2E-B674-CBB98C4FEEFB}" v="23" dt="2020-11-17T19:05:28.4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šan Katuščák" userId="S::kat0005@ad.slu.cz::3ca79f4c-ef4e-4153-8039-ff96e7655e1a" providerId="AD" clId="Web-{218A1CD7-3772-40A7-B6CB-A0F81A433D9A}"/>
    <pc:docChg chg="modSld">
      <pc:chgData name="Dušan Katuščák" userId="S::kat0005@ad.slu.cz::3ca79f4c-ef4e-4153-8039-ff96e7655e1a" providerId="AD" clId="Web-{218A1CD7-3772-40A7-B6CB-A0F81A433D9A}" dt="2020-10-08T13:09:25.878" v="2" actId="20577"/>
      <pc:docMkLst>
        <pc:docMk/>
      </pc:docMkLst>
      <pc:sldChg chg="modSp">
        <pc:chgData name="Dušan Katuščák" userId="S::kat0005@ad.slu.cz::3ca79f4c-ef4e-4153-8039-ff96e7655e1a" providerId="AD" clId="Web-{218A1CD7-3772-40A7-B6CB-A0F81A433D9A}" dt="2020-10-08T13:09:25.597" v="0" actId="20577"/>
        <pc:sldMkLst>
          <pc:docMk/>
          <pc:sldMk cId="0" sldId="256"/>
        </pc:sldMkLst>
        <pc:spChg chg="mod">
          <ac:chgData name="Dušan Katuščák" userId="S::kat0005@ad.slu.cz::3ca79f4c-ef4e-4153-8039-ff96e7655e1a" providerId="AD" clId="Web-{218A1CD7-3772-40A7-B6CB-A0F81A433D9A}" dt="2020-10-08T13:09:25.597" v="0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  <pc:docChgLst>
    <pc:chgData name="Dušan Katuščák" userId="S::kat0005@ad.slu.cz::3ca79f4c-ef4e-4153-8039-ff96e7655e1a" providerId="AD" clId="Web-{834FC607-0BC3-4B2E-B674-CBB98C4FEEFB}"/>
    <pc:docChg chg="modSld">
      <pc:chgData name="Dušan Katuščák" userId="S::kat0005@ad.slu.cz::3ca79f4c-ef4e-4153-8039-ff96e7655e1a" providerId="AD" clId="Web-{834FC607-0BC3-4B2E-B674-CBB98C4FEEFB}" dt="2020-11-17T19:05:28.451" v="21" actId="20577"/>
      <pc:docMkLst>
        <pc:docMk/>
      </pc:docMkLst>
      <pc:sldChg chg="modSp">
        <pc:chgData name="Dušan Katuščák" userId="S::kat0005@ad.slu.cz::3ca79f4c-ef4e-4153-8039-ff96e7655e1a" providerId="AD" clId="Web-{834FC607-0BC3-4B2E-B674-CBB98C4FEEFB}" dt="2020-11-17T19:05:14.998" v="14" actId="20577"/>
        <pc:sldMkLst>
          <pc:docMk/>
          <pc:sldMk cId="2426911244" sldId="273"/>
        </pc:sldMkLst>
        <pc:spChg chg="mod">
          <ac:chgData name="Dušan Katuščák" userId="S::kat0005@ad.slu.cz::3ca79f4c-ef4e-4153-8039-ff96e7655e1a" providerId="AD" clId="Web-{834FC607-0BC3-4B2E-B674-CBB98C4FEEFB}" dt="2020-11-17T19:05:14.998" v="14" actId="20577"/>
          <ac:spMkLst>
            <pc:docMk/>
            <pc:sldMk cId="2426911244" sldId="273"/>
            <ac:spMk id="3" creationId="{00000000-0000-0000-0000-000000000000}"/>
          </ac:spMkLst>
        </pc:spChg>
      </pc:sldChg>
      <pc:sldChg chg="modSp">
        <pc:chgData name="Dušan Katuščák" userId="S::kat0005@ad.slu.cz::3ca79f4c-ef4e-4153-8039-ff96e7655e1a" providerId="AD" clId="Web-{834FC607-0BC3-4B2E-B674-CBB98C4FEEFB}" dt="2020-11-17T19:05:28.451" v="20" actId="20577"/>
        <pc:sldMkLst>
          <pc:docMk/>
          <pc:sldMk cId="819290106" sldId="286"/>
        </pc:sldMkLst>
        <pc:spChg chg="mod">
          <ac:chgData name="Dušan Katuščák" userId="S::kat0005@ad.slu.cz::3ca79f4c-ef4e-4153-8039-ff96e7655e1a" providerId="AD" clId="Web-{834FC607-0BC3-4B2E-B674-CBB98C4FEEFB}" dt="2020-11-17T19:05:28.451" v="20" actId="20577"/>
          <ac:spMkLst>
            <pc:docMk/>
            <pc:sldMk cId="819290106" sldId="286"/>
            <ac:spMk id="3" creationId="{00000000-0000-0000-0000-000000000000}"/>
          </ac:spMkLst>
        </pc:spChg>
      </pc:sldChg>
    </pc:docChg>
  </pc:docChgLst>
  <pc:docChgLst>
    <pc:chgData name="Dušan Katuščák" userId="S::kat0005@ad.slu.cz::3ca79f4c-ef4e-4153-8039-ff96e7655e1a" providerId="AD" clId="Web-{15DA3A1C-F2E3-48C8-8A46-293AA3DCDCAE}"/>
    <pc:docChg chg="modSld">
      <pc:chgData name="Dušan Katuščák" userId="S::kat0005@ad.slu.cz::3ca79f4c-ef4e-4153-8039-ff96e7655e1a" providerId="AD" clId="Web-{15DA3A1C-F2E3-48C8-8A46-293AA3DCDCAE}" dt="2020-11-17T21:51:40.291" v="9" actId="14100"/>
      <pc:docMkLst>
        <pc:docMk/>
      </pc:docMkLst>
      <pc:sldChg chg="modSp">
        <pc:chgData name="Dušan Katuščák" userId="S::kat0005@ad.slu.cz::3ca79f4c-ef4e-4153-8039-ff96e7655e1a" providerId="AD" clId="Web-{15DA3A1C-F2E3-48C8-8A46-293AA3DCDCAE}" dt="2020-11-17T21:51:40.291" v="9" actId="14100"/>
        <pc:sldMkLst>
          <pc:docMk/>
          <pc:sldMk cId="819290106" sldId="286"/>
        </pc:sldMkLst>
        <pc:spChg chg="mod">
          <ac:chgData name="Dušan Katuščák" userId="S::kat0005@ad.slu.cz::3ca79f4c-ef4e-4153-8039-ff96e7655e1a" providerId="AD" clId="Web-{15DA3A1C-F2E3-48C8-8A46-293AA3DCDCAE}" dt="2020-11-17T21:51:40.291" v="9" actId="14100"/>
          <ac:spMkLst>
            <pc:docMk/>
            <pc:sldMk cId="819290106" sldId="286"/>
            <ac:spMk id="3" creationId="{00000000-0000-0000-0000-000000000000}"/>
          </ac:spMkLst>
        </pc:spChg>
      </pc:sldChg>
    </pc:docChg>
  </pc:docChgLst>
  <pc:docChgLst>
    <pc:chgData name="Nikola Halfarová" userId="S::hal0097@ad.slu.cz::1dadf956-f166-4ede-a6f1-f01ea9d23a48" providerId="AD" clId="Web-{40C2EE02-78F3-4CA7-BBB2-473C1872EA69}"/>
    <pc:docChg chg="modSld">
      <pc:chgData name="Nikola Halfarová" userId="S::hal0097@ad.slu.cz::1dadf956-f166-4ede-a6f1-f01ea9d23a48" providerId="AD" clId="Web-{40C2EE02-78F3-4CA7-BBB2-473C1872EA69}" dt="2020-11-25T08:03:01.657" v="0" actId="1076"/>
      <pc:docMkLst>
        <pc:docMk/>
      </pc:docMkLst>
      <pc:sldChg chg="modSp">
        <pc:chgData name="Nikola Halfarová" userId="S::hal0097@ad.slu.cz::1dadf956-f166-4ede-a6f1-f01ea9d23a48" providerId="AD" clId="Web-{40C2EE02-78F3-4CA7-BBB2-473C1872EA69}" dt="2020-11-25T08:03:01.657" v="0" actId="1076"/>
        <pc:sldMkLst>
          <pc:docMk/>
          <pc:sldMk cId="0" sldId="263"/>
        </pc:sldMkLst>
        <pc:spChg chg="mod">
          <ac:chgData name="Nikola Halfarová" userId="S::hal0097@ad.slu.cz::1dadf956-f166-4ede-a6f1-f01ea9d23a48" providerId="AD" clId="Web-{40C2EE02-78F3-4CA7-BBB2-473C1872EA69}" dt="2020-11-25T08:03:01.657" v="0" actId="1076"/>
          <ac:spMkLst>
            <pc:docMk/>
            <pc:sldMk cId="0" sldId="263"/>
            <ac:spMk id="4" creationId="{00000000-0000-0000-0000-000000000000}"/>
          </ac:spMkLst>
        </pc:spChg>
      </pc:sldChg>
    </pc:docChg>
  </pc:docChgLst>
  <pc:docChgLst>
    <pc:chgData name="Dušan Katuščák" userId="S::kat0005@ad.slu.cz::3ca79f4c-ef4e-4153-8039-ff96e7655e1a" providerId="AD" clId="Web-{07BA6CA4-DC9A-472E-BBAF-EFEAE659F2A8}"/>
    <pc:docChg chg="modSld">
      <pc:chgData name="Dušan Katuščák" userId="S::kat0005@ad.slu.cz::3ca79f4c-ef4e-4153-8039-ff96e7655e1a" providerId="AD" clId="Web-{07BA6CA4-DC9A-472E-BBAF-EFEAE659F2A8}" dt="2020-11-18T09:06:03.248" v="34" actId="20577"/>
      <pc:docMkLst>
        <pc:docMk/>
      </pc:docMkLst>
      <pc:sldChg chg="modSp">
        <pc:chgData name="Dušan Katuščák" userId="S::kat0005@ad.slu.cz::3ca79f4c-ef4e-4153-8039-ff96e7655e1a" providerId="AD" clId="Web-{07BA6CA4-DC9A-472E-BBAF-EFEAE659F2A8}" dt="2020-11-18T09:05:12.669" v="24" actId="20577"/>
        <pc:sldMkLst>
          <pc:docMk/>
          <pc:sldMk cId="0" sldId="259"/>
        </pc:sldMkLst>
        <pc:spChg chg="mod">
          <ac:chgData name="Dušan Katuščák" userId="S::kat0005@ad.slu.cz::3ca79f4c-ef4e-4153-8039-ff96e7655e1a" providerId="AD" clId="Web-{07BA6CA4-DC9A-472E-BBAF-EFEAE659F2A8}" dt="2020-11-18T09:05:12.669" v="24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">
        <pc:chgData name="Dušan Katuščák" userId="S::kat0005@ad.slu.cz::3ca79f4c-ef4e-4153-8039-ff96e7655e1a" providerId="AD" clId="Web-{07BA6CA4-DC9A-472E-BBAF-EFEAE659F2A8}" dt="2020-11-18T09:04:37.808" v="2" actId="20577"/>
        <pc:sldMkLst>
          <pc:docMk/>
          <pc:sldMk cId="0" sldId="260"/>
        </pc:sldMkLst>
        <pc:spChg chg="mod">
          <ac:chgData name="Dušan Katuščák" userId="S::kat0005@ad.slu.cz::3ca79f4c-ef4e-4153-8039-ff96e7655e1a" providerId="AD" clId="Web-{07BA6CA4-DC9A-472E-BBAF-EFEAE659F2A8}" dt="2020-11-18T09:04:37.808" v="2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Dušan Katuščák" userId="S::kat0005@ad.slu.cz::3ca79f4c-ef4e-4153-8039-ff96e7655e1a" providerId="AD" clId="Web-{07BA6CA4-DC9A-472E-BBAF-EFEAE659F2A8}" dt="2020-11-18T09:04:58.418" v="21" actId="20577"/>
        <pc:sldMkLst>
          <pc:docMk/>
          <pc:sldMk cId="0" sldId="261"/>
        </pc:sldMkLst>
        <pc:spChg chg="mod">
          <ac:chgData name="Dušan Katuščák" userId="S::kat0005@ad.slu.cz::3ca79f4c-ef4e-4153-8039-ff96e7655e1a" providerId="AD" clId="Web-{07BA6CA4-DC9A-472E-BBAF-EFEAE659F2A8}" dt="2020-11-18T09:04:58.418" v="21" actId="20577"/>
          <ac:spMkLst>
            <pc:docMk/>
            <pc:sldMk cId="0" sldId="261"/>
            <ac:spMk id="2" creationId="{00000000-0000-0000-0000-000000000000}"/>
          </ac:spMkLst>
        </pc:spChg>
      </pc:sldChg>
      <pc:sldChg chg="modSp">
        <pc:chgData name="Dušan Katuščák" userId="S::kat0005@ad.slu.cz::3ca79f4c-ef4e-4153-8039-ff96e7655e1a" providerId="AD" clId="Web-{07BA6CA4-DC9A-472E-BBAF-EFEAE659F2A8}" dt="2020-11-18T09:06:03.248" v="33" actId="20577"/>
        <pc:sldMkLst>
          <pc:docMk/>
          <pc:sldMk cId="0" sldId="270"/>
        </pc:sldMkLst>
        <pc:spChg chg="mod">
          <ac:chgData name="Dušan Katuščák" userId="S::kat0005@ad.slu.cz::3ca79f4c-ef4e-4153-8039-ff96e7655e1a" providerId="AD" clId="Web-{07BA6CA4-DC9A-472E-BBAF-EFEAE659F2A8}" dt="2020-11-18T09:06:03.248" v="33" actId="20577"/>
          <ac:spMkLst>
            <pc:docMk/>
            <pc:sldMk cId="0" sldId="270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BF6-B8F5-45C4-84FC-7089F292B9D9}" type="datetimeFigureOut">
              <a:rPr lang="sk-SK" smtClean="0"/>
              <a:pPr/>
              <a:t>24.11.2020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76CE-BC4C-4991-A678-96ED38B4E3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BF6-B8F5-45C4-84FC-7089F292B9D9}" type="datetimeFigureOut">
              <a:rPr lang="sk-SK" smtClean="0"/>
              <a:pPr/>
              <a:t>24.11.2020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76CE-BC4C-4991-A678-96ED38B4E3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BF6-B8F5-45C4-84FC-7089F292B9D9}" type="datetimeFigureOut">
              <a:rPr lang="sk-SK" smtClean="0"/>
              <a:pPr/>
              <a:t>24.11.2020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76CE-BC4C-4991-A678-96ED38B4E3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BF6-B8F5-45C4-84FC-7089F292B9D9}" type="datetimeFigureOut">
              <a:rPr lang="sk-SK" smtClean="0"/>
              <a:pPr/>
              <a:t>24.11.2020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76CE-BC4C-4991-A678-96ED38B4E3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BF6-B8F5-45C4-84FC-7089F292B9D9}" type="datetimeFigureOut">
              <a:rPr lang="sk-SK" smtClean="0"/>
              <a:pPr/>
              <a:t>24.11.2020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76CE-BC4C-4991-A678-96ED38B4E3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BF6-B8F5-45C4-84FC-7089F292B9D9}" type="datetimeFigureOut">
              <a:rPr lang="sk-SK" smtClean="0"/>
              <a:pPr/>
              <a:t>24.11.2020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76CE-BC4C-4991-A678-96ED38B4E3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BF6-B8F5-45C4-84FC-7089F292B9D9}" type="datetimeFigureOut">
              <a:rPr lang="sk-SK" smtClean="0"/>
              <a:pPr/>
              <a:t>24.11.2020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76CE-BC4C-4991-A678-96ED38B4E3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BF6-B8F5-45C4-84FC-7089F292B9D9}" type="datetimeFigureOut">
              <a:rPr lang="sk-SK" smtClean="0"/>
              <a:pPr/>
              <a:t>24.11.2020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76CE-BC4C-4991-A678-96ED38B4E3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BF6-B8F5-45C4-84FC-7089F292B9D9}" type="datetimeFigureOut">
              <a:rPr lang="sk-SK" smtClean="0"/>
              <a:pPr/>
              <a:t>24.11.2020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76CE-BC4C-4991-A678-96ED38B4E3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BF6-B8F5-45C4-84FC-7089F292B9D9}" type="datetimeFigureOut">
              <a:rPr lang="sk-SK" smtClean="0"/>
              <a:pPr/>
              <a:t>24.11.2020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76CE-BC4C-4991-A678-96ED38B4E3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BF6-B8F5-45C4-84FC-7089F292B9D9}" type="datetimeFigureOut">
              <a:rPr lang="sk-SK" smtClean="0"/>
              <a:pPr/>
              <a:t>24.11.2020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D76CE-BC4C-4991-A678-96ED38B4E38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00BF6-B8F5-45C4-84FC-7089F292B9D9}" type="datetimeFigureOut">
              <a:rPr lang="sk-SK" smtClean="0"/>
              <a:pPr/>
              <a:t>24.11.2020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D76CE-BC4C-4991-A678-96ED38B4E38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#_ftnref1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/index.php?title=Pr%C3%A1vna_in%C5%A1tit%C3%BAcia&amp;action=edit&amp;redlink=1" TargetMode="External"/><Relationship Id="rId2" Type="http://schemas.openxmlformats.org/officeDocument/2006/relationships/hyperlink" Target="http://sk.wikipedia.org/wiki/Spolo%C4%8Densk%C3%A1_in%C5%A1tit%C3%BAci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k.wikipedia.org/w/index.php?title=Pedagogick%C3%BD_in%C5%A1tit%C3%BAt&amp;action=edit&amp;redlink=1" TargetMode="External"/><Relationship Id="rId4" Type="http://schemas.openxmlformats.org/officeDocument/2006/relationships/hyperlink" Target="http://sk.wikipedia.org/w/index.php?title=In%C5%A1tit%C3%BAcia_man%C5%BEelstva&amp;action=edit&amp;redlink=1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sk.wikipedia.org/w/index.php?title=Soci%C3%A1lna_in%C5%A1tit%C3%BAcia&amp;action=edit&amp;redlink=1" TargetMode="External"/><Relationship Id="rId3" Type="http://schemas.openxmlformats.org/officeDocument/2006/relationships/hyperlink" Target="http://sk.wikipedia.org/wiki/Ekonomick%C3%A1_in%C5%A1tit%C3%BAcia" TargetMode="External"/><Relationship Id="rId7" Type="http://schemas.openxmlformats.org/officeDocument/2006/relationships/hyperlink" Target="http://sk.wikipedia.org/wiki/Politick%C3%A1_in%C5%A1tit%C3%BAcia" TargetMode="External"/><Relationship Id="rId2" Type="http://schemas.openxmlformats.org/officeDocument/2006/relationships/hyperlink" Target="http://sk.wikipedia.org/wiki/%C4%8Clove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sk.wikipedia.org/w/index.php?title=N%C3%A1bo%C5%BEensk%C3%A1_in%C5%A1tit%C3%BAcia&amp;action=edit&amp;redlink=1" TargetMode="External"/><Relationship Id="rId5" Type="http://schemas.openxmlformats.org/officeDocument/2006/relationships/hyperlink" Target="http://sk.wikipedia.org/wiki/Kult%C3%BArna_in%C5%A1tit%C3%BAcia" TargetMode="External"/><Relationship Id="rId10" Type="http://schemas.openxmlformats.org/officeDocument/2006/relationships/hyperlink" Target="http://sk.wikipedia.org/wiki/V%C3%BDchovn%C3%A1_in%C5%A1tit%C3%BAcia" TargetMode="External"/><Relationship Id="rId4" Type="http://schemas.openxmlformats.org/officeDocument/2006/relationships/hyperlink" Target="http://sk.wikipedia.org/wiki/Finan%C4%8Dn%C3%A1_in%C5%A1tit%C3%BAcia" TargetMode="External"/><Relationship Id="rId9" Type="http://schemas.openxmlformats.org/officeDocument/2006/relationships/hyperlink" Target="http://sk.wikipedia.org/wiki/Vedeck%C3%A1_in%C5%A1tit%C3%BAci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ulture.gov.sk/legdoc/99/" TargetMode="External"/><Relationship Id="rId3" Type="http://schemas.openxmlformats.org/officeDocument/2006/relationships/hyperlink" Target="http://www.infovolby.sk/index.php?base=data/legislativa/medialne" TargetMode="External"/><Relationship Id="rId7" Type="http://schemas.openxmlformats.org/officeDocument/2006/relationships/hyperlink" Target="http://www.culture.gov.sk/legdoc/35/" TargetMode="External"/><Relationship Id="rId2" Type="http://schemas.openxmlformats.org/officeDocument/2006/relationships/hyperlink" Target="http://www.vyvlastnenie.sk/predpisy/tlacovy-zak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ulture.gov.sk/legdoc/41/" TargetMode="External"/><Relationship Id="rId5" Type="http://schemas.openxmlformats.org/officeDocument/2006/relationships/hyperlink" Target="http://www.culture.gov.sk/legdoc/26/" TargetMode="External"/><Relationship Id="rId4" Type="http://schemas.openxmlformats.org/officeDocument/2006/relationships/hyperlink" Target="http://www.culture.gov.sk/legdoc/44/" TargetMode="External"/><Relationship Id="rId9" Type="http://schemas.openxmlformats.org/officeDocument/2006/relationships/hyperlink" Target="http://www.culture.gov.sk/legdoc/21/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nk.sk/swift_data/source/ODSD/pdf/zak_o_PV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Procesy%20v%20informa&#269;nej%20in&#353;tit&#250;cii.vsd" TargetMode="External"/><Relationship Id="rId2" Type="http://schemas.openxmlformats.org/officeDocument/2006/relationships/hyperlink" Target="XXDKFEBPracovny_Poriadok_ver%20%201%202%202012Kat%20_Obsah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kovania.sk/File.aspx/ViewDocumentHtml/Mater-Dokum-129892?prefixFile=m_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zjvsr.sk/wp-content/uploads/2012/04/Z%C3%A1kon-o-verejnej-slu%C5%BEbe.pdf" TargetMode="External"/><Relationship Id="rId2" Type="http://schemas.openxmlformats.org/officeDocument/2006/relationships/hyperlink" Target="http://www.vyvlastnenie.sk/predpisy/zakon-o-informacnych-systemoch-verejnej-sprav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zk.sk/files/legislativa/2001-311_znenie_20130101.pdf" TargetMode="External"/><Relationship Id="rId4" Type="http://schemas.openxmlformats.org/officeDocument/2006/relationships/hyperlink" Target="http://www.culture.gov.sk/ministerstvo/legislativa/pravne-predpisy-v-oblasti-kultury-19b.html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brary_and_information_science" TargetMode="External"/><Relationship Id="rId2" Type="http://schemas.openxmlformats.org/officeDocument/2006/relationships/hyperlink" Target="https://en.wikipedia.org/wiki/Lorcan_Dempse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Michael_Bucklan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ichael_Bucklan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ean-heritage.net/sdx/herein/index.x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Pamäťové informačné inštitúcií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 sz="2000" dirty="0"/>
              <a:t>Prednášky: prof. PhDr. Dušan Katuščák, PhD.</a:t>
            </a:r>
          </a:p>
          <a:p>
            <a:endParaRPr lang="sk-SK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Tezaurus HEREIN 2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sk-SK" dirty="0"/>
              <a:t>7. Fotografické dedičstvo (</a:t>
            </a:r>
            <a:r>
              <a:rPr lang="sk-SK" dirty="0" err="1"/>
              <a:t>photographic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0" lvl="0" indent="0">
              <a:buNone/>
            </a:pPr>
            <a:r>
              <a:rPr lang="sk-SK" dirty="0"/>
              <a:t>8. Historické dedičstvo (</a:t>
            </a:r>
            <a:r>
              <a:rPr lang="sk-SK" dirty="0" err="1"/>
              <a:t>historic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0" lvl="0" indent="0">
              <a:buNone/>
            </a:pPr>
            <a:r>
              <a:rPr lang="sk-SK" dirty="0"/>
              <a:t>9. Hnuteľné dedičstvo (</a:t>
            </a:r>
            <a:r>
              <a:rPr lang="sk-SK" dirty="0" err="1"/>
              <a:t>movable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0" lvl="0" indent="0">
              <a:buNone/>
            </a:pPr>
            <a:r>
              <a:rPr lang="sk-SK" dirty="0"/>
              <a:t>10. Chránené dedičstvo (</a:t>
            </a:r>
            <a:r>
              <a:rPr lang="sk-SK" dirty="0" err="1"/>
              <a:t>protected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0" lvl="0" indent="0">
              <a:buNone/>
            </a:pPr>
            <a:r>
              <a:rPr lang="sk-SK" dirty="0"/>
              <a:t>11. Chránené miesta (</a:t>
            </a:r>
            <a:r>
              <a:rPr lang="sk-SK" dirty="0" err="1"/>
              <a:t>protected</a:t>
            </a:r>
            <a:r>
              <a:rPr lang="sk-SK" dirty="0"/>
              <a:t> </a:t>
            </a:r>
            <a:r>
              <a:rPr lang="sk-SK" dirty="0" err="1"/>
              <a:t>sites</a:t>
            </a:r>
            <a:r>
              <a:rPr lang="sk-SK" dirty="0"/>
              <a:t>)</a:t>
            </a:r>
          </a:p>
          <a:p>
            <a:pPr marL="0" lvl="0" indent="0">
              <a:buNone/>
            </a:pPr>
            <a:r>
              <a:rPr lang="sk-SK" dirty="0"/>
              <a:t>12. Industriálne dedičstvo (</a:t>
            </a:r>
            <a:r>
              <a:rPr lang="sk-SK" dirty="0" err="1"/>
              <a:t>industrial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88127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Tezaurus HEREIN 3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13"/>
            </a:pPr>
            <a:r>
              <a:rPr lang="sk-SK" dirty="0"/>
              <a:t>Intelektuálne dedičstvo (</a:t>
            </a:r>
            <a:r>
              <a:rPr lang="sk-SK" dirty="0" err="1"/>
              <a:t>intellectual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 startAt="13"/>
            </a:pPr>
            <a:r>
              <a:rPr lang="sk-SK" dirty="0"/>
              <a:t>Krajinné dedičstvo (</a:t>
            </a:r>
            <a:r>
              <a:rPr lang="sk-SK" dirty="0" err="1"/>
              <a:t>landscape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 startAt="13"/>
            </a:pPr>
            <a:r>
              <a:rPr lang="sk-SK" b="1" dirty="0"/>
              <a:t>Kultúrne dedičstvo (</a:t>
            </a:r>
            <a:r>
              <a:rPr lang="sk-SK" b="1" dirty="0" err="1"/>
              <a:t>cultural</a:t>
            </a:r>
            <a:r>
              <a:rPr lang="sk-SK" b="1" dirty="0"/>
              <a:t> </a:t>
            </a:r>
            <a:r>
              <a:rPr lang="sk-SK" b="1" dirty="0" err="1"/>
              <a:t>heritage</a:t>
            </a:r>
            <a:r>
              <a:rPr lang="sk-SK" b="1" dirty="0"/>
              <a:t>)</a:t>
            </a:r>
          </a:p>
          <a:p>
            <a:pPr marL="514350" lvl="0" indent="-514350">
              <a:buFont typeface="+mj-lt"/>
              <a:buAutoNum type="arabicPeriod" startAt="13"/>
            </a:pPr>
            <a:r>
              <a:rPr lang="sk-SK" dirty="0"/>
              <a:t>Miesta (</a:t>
            </a:r>
            <a:r>
              <a:rPr lang="sk-SK" dirty="0" err="1"/>
              <a:t>sites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 startAt="13"/>
            </a:pPr>
            <a:r>
              <a:rPr lang="sk-SK" dirty="0"/>
              <a:t>Nemateriálne dedičstvo (</a:t>
            </a:r>
            <a:r>
              <a:rPr lang="sk-SK" dirty="0" err="1"/>
              <a:t>intangible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 startAt="13"/>
            </a:pPr>
            <a:r>
              <a:rPr lang="sk-SK" dirty="0"/>
              <a:t>Prírodné dedičstvo (</a:t>
            </a:r>
            <a:r>
              <a:rPr lang="sk-SK" dirty="0" err="1"/>
              <a:t>natural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 startAt="13"/>
            </a:pPr>
            <a:r>
              <a:rPr lang="sk-SK" dirty="0" err="1"/>
              <a:t>Rurálne</a:t>
            </a:r>
            <a:r>
              <a:rPr lang="sk-SK" dirty="0"/>
              <a:t> dedičstvo (</a:t>
            </a:r>
            <a:r>
              <a:rPr lang="sk-SK" dirty="0" err="1"/>
              <a:t>rural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 startAt="13"/>
            </a:pPr>
            <a:r>
              <a:rPr lang="sk-SK" dirty="0"/>
              <a:t>Sakrálne dedičstvo (</a:t>
            </a:r>
            <a:r>
              <a:rPr lang="sk-SK" dirty="0" err="1"/>
              <a:t>religious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3231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Tezaurus HEREIN 4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25"/>
            </a:pPr>
            <a:r>
              <a:rPr lang="sk-SK" dirty="0"/>
              <a:t>Skalné dedičstvo (</a:t>
            </a:r>
            <a:r>
              <a:rPr lang="sk-SK" dirty="0" err="1"/>
              <a:t>parietal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 startAt="25"/>
            </a:pPr>
            <a:r>
              <a:rPr lang="sk-SK" dirty="0"/>
              <a:t>Technické dedičstvo (</a:t>
            </a:r>
            <a:r>
              <a:rPr lang="sk-SK" dirty="0" err="1"/>
              <a:t>technical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 startAt="25"/>
            </a:pPr>
            <a:r>
              <a:rPr lang="sk-SK" dirty="0"/>
              <a:t>Urbanistické dedičstvo (</a:t>
            </a:r>
            <a:r>
              <a:rPr lang="sk-SK" dirty="0" err="1"/>
              <a:t>urban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 startAt="25"/>
            </a:pPr>
            <a:r>
              <a:rPr lang="sk-SK" dirty="0"/>
              <a:t>Vedecké dedičstvo (</a:t>
            </a:r>
            <a:r>
              <a:rPr lang="sk-SK" dirty="0" err="1"/>
              <a:t>scientific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 startAt="25"/>
            </a:pPr>
            <a:r>
              <a:rPr lang="sk-SK" dirty="0"/>
              <a:t>Vojenské dedičstvo (</a:t>
            </a:r>
            <a:r>
              <a:rPr lang="sk-SK" dirty="0" err="1"/>
              <a:t>military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4543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798180"/>
              </p:ext>
            </p:extLst>
          </p:nvPr>
        </p:nvGraphicFramePr>
        <p:xfrm>
          <a:off x="827586" y="404661"/>
          <a:ext cx="7920878" cy="61926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16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5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2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>
                          <a:effectLst/>
                        </a:rPr>
                        <a:t>Sektor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>
                          <a:effectLst/>
                        </a:rPr>
                        <a:t>Počet 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>
                          <a:effectLst/>
                        </a:rPr>
                        <a:t>Zbierky spolu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200">
                          <a:effectLst/>
                        </a:rPr>
                        <a:t>Digitalizácia do roku 2015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Múzeá (MKSR)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98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15428 055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výber špecifikovať v projekte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Galérie (MKSR)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25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162854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všetko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2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Knižnice (MKSR)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2602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40048739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1. etapa - 500000 titulov slovacík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2. etapa - živé a špeciálne fondy na požiadanie (pre SAV, vysoké školy, mestá a obce, iné subjekty)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Pamiatky (MKSR)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…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13212 (nehnuteľné);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30410 (hnuteľné)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všetky pamiatky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Archívy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…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viac ako 180000 b. m.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výber špecifikovať v projekte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Audiovízia (MKSR)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92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viac ako 3546 filmov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všetky slovenské filmy 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1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Televízia (STV)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29000 hodín filmových záznamov;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67000 hodín videozáznamov;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</a:rPr>
                        <a:t>4900 hodín zvukových záznamov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výber špecifikovať v projekte s dôrazom na slovacikálny obsah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02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Rozhlas (SR)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effectLst/>
                        </a:rPr>
                        <a:t>1</a:t>
                      </a:r>
                      <a:endParaRPr lang="sk-S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 dirty="0">
                          <a:effectLst/>
                        </a:rPr>
                        <a:t>19780  nahrávok (z toho 45000 min na CD);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 dirty="0">
                          <a:effectLst/>
                        </a:rPr>
                        <a:t>2500 b. m. archívny fond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 dirty="0">
                          <a:effectLst/>
                        </a:rPr>
                        <a:t>všetko </a:t>
                      </a:r>
                      <a:endParaRPr lang="sk-S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87475" y="1703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87475" y="1703388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87475" y="1712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sk-SK" sz="11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[</a:t>
            </a:r>
            <a:r>
              <a:rPr kumimoji="0" lang="en-GB" altLang="sk-SK" sz="1100" b="0" i="0" u="none" strike="noStrike" cap="none" normalizeH="0" baseline="3000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1]</a:t>
            </a:r>
            <a:r>
              <a:rPr kumimoji="0" lang="sk-SK" altLang="sk-SK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http://www.slovakradio.sk/radioinet/iservis/fondy/index.php?page=archiv</a:t>
            </a: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566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Súčasný stav rozvoja a budovania PFI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Sústavu PFI na Slovensku tvorí (2009) </a:t>
            </a:r>
          </a:p>
          <a:p>
            <a:r>
              <a:rPr lang="sk-SK" dirty="0"/>
              <a:t>Študenti aktualizovať!!! </a:t>
            </a:r>
          </a:p>
          <a:p>
            <a:r>
              <a:rPr lang="sk-SK" b="1" dirty="0"/>
              <a:t> </a:t>
            </a:r>
            <a:r>
              <a:rPr lang="sk-SK" dirty="0"/>
              <a:t>        106 múzeí,</a:t>
            </a:r>
          </a:p>
          <a:p>
            <a:r>
              <a:rPr lang="sk-SK" dirty="0"/>
              <a:t>        25 galérií,</a:t>
            </a:r>
          </a:p>
          <a:p>
            <a:r>
              <a:rPr lang="sk-SK" dirty="0"/>
              <a:t>        6 485 knižníc,</a:t>
            </a:r>
          </a:p>
          <a:p>
            <a:r>
              <a:rPr lang="sk-SK" dirty="0"/>
              <a:t>        72 archívov</a:t>
            </a:r>
          </a:p>
          <a:p>
            <a:r>
              <a:rPr lang="sk-SK" dirty="0"/>
              <a:t>        14 577 pamiatkových objektov, ktoré tvoria 9 647 nehnuteľných národných kultúrnych pamiatok,</a:t>
            </a:r>
          </a:p>
          <a:p>
            <a:r>
              <a:rPr lang="sk-SK" dirty="0"/>
              <a:t>        85 pamiatkových zón,</a:t>
            </a:r>
          </a:p>
          <a:p>
            <a:r>
              <a:rPr lang="sk-SK" dirty="0"/>
              <a:t>        28 pamiatkových rezervácií,</a:t>
            </a:r>
          </a:p>
          <a:p>
            <a:r>
              <a:rPr lang="sk-SK" dirty="0"/>
              <a:t>        5 lokalít zapísaných v „Zozname svetového dedičstva“.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2318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Inštitúcia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b="1" dirty="0"/>
              <a:t>Inštitúcia</a:t>
            </a:r>
            <a:r>
              <a:rPr lang="sk-SK" dirty="0"/>
              <a:t> alebo </a:t>
            </a:r>
            <a:r>
              <a:rPr lang="sk-SK" b="1" dirty="0"/>
              <a:t>ustanovizeň</a:t>
            </a:r>
            <a:r>
              <a:rPr lang="sk-SK" dirty="0"/>
              <a:t> je </a:t>
            </a:r>
            <a:r>
              <a:rPr lang="sk-SK" dirty="0">
                <a:hlinkClick r:id="rId2" tooltip="Spoločenská inštitúcia"/>
              </a:rPr>
              <a:t>spoločenská inštitúcia</a:t>
            </a:r>
            <a:r>
              <a:rPr lang="sk-SK" dirty="0"/>
              <a:t> resp. jej budova</a:t>
            </a:r>
          </a:p>
          <a:p>
            <a:r>
              <a:rPr lang="sk-SK" b="1" dirty="0"/>
              <a:t>Inštitúcia</a:t>
            </a:r>
            <a:r>
              <a:rPr lang="sk-SK" dirty="0"/>
              <a:t> alebo </a:t>
            </a:r>
            <a:r>
              <a:rPr lang="sk-SK" b="1" dirty="0"/>
              <a:t>ustanovizeň</a:t>
            </a:r>
            <a:r>
              <a:rPr lang="sk-SK" dirty="0"/>
              <a:t> alebo </a:t>
            </a:r>
            <a:r>
              <a:rPr lang="sk-SK" b="1" dirty="0"/>
              <a:t>inštitút</a:t>
            </a:r>
            <a:r>
              <a:rPr lang="sk-SK" dirty="0"/>
              <a:t> môže byť:</a:t>
            </a:r>
          </a:p>
          <a:p>
            <a:r>
              <a:rPr lang="sk-SK" dirty="0"/>
              <a:t>v práve: </a:t>
            </a:r>
            <a:r>
              <a:rPr lang="sk-SK" dirty="0">
                <a:hlinkClick r:id="rId3" tooltip="Právna inštitúcia (stránka neexistuje)"/>
              </a:rPr>
              <a:t>právna inštitúcia</a:t>
            </a:r>
            <a:r>
              <a:rPr lang="sk-SK" dirty="0"/>
              <a:t> (súhrn právnych predpisov a nimi upravených právnych pomerov, ktoré tvoria účelový celok)</a:t>
            </a:r>
          </a:p>
          <a:p>
            <a:r>
              <a:rPr lang="sk-SK" dirty="0"/>
              <a:t>v sociológii, antropológii a podobne: forma ľudského spolužitia zachovávajúca isté stabilné vzory, napr. </a:t>
            </a:r>
            <a:r>
              <a:rPr lang="sk-SK" dirty="0">
                <a:hlinkClick r:id="rId4" tooltip="Inštitúcia manželstva (stránka neexistuje)"/>
              </a:rPr>
              <a:t>inštitúcia manželstva</a:t>
            </a:r>
            <a:endParaRPr lang="sk-SK" dirty="0"/>
          </a:p>
          <a:p>
            <a:r>
              <a:rPr lang="sk-SK" b="1" dirty="0"/>
              <a:t>Inštitút</a:t>
            </a:r>
            <a:r>
              <a:rPr lang="sk-SK" dirty="0"/>
              <a:t> alebo </a:t>
            </a:r>
            <a:r>
              <a:rPr lang="sk-SK" b="1" dirty="0"/>
              <a:t>ústav</a:t>
            </a:r>
            <a:r>
              <a:rPr lang="sk-SK" dirty="0"/>
              <a:t> je </a:t>
            </a:r>
            <a:r>
              <a:rPr lang="sk-SK" dirty="0">
                <a:hlinkClick r:id="rId2" tooltip="Spoločenská inštitúcia"/>
              </a:rPr>
              <a:t>spoločenská inštitúcia</a:t>
            </a:r>
            <a:r>
              <a:rPr lang="sk-SK" dirty="0"/>
              <a:t> s výskumným alebo praktickým verejným zameraním resp. jej budova.</a:t>
            </a:r>
          </a:p>
          <a:p>
            <a:r>
              <a:rPr lang="sk-SK" b="1" dirty="0"/>
              <a:t>Inštitút</a:t>
            </a:r>
            <a:r>
              <a:rPr lang="sk-SK" dirty="0"/>
              <a:t> bol v minulosti typ vysokej školy, napr. </a:t>
            </a:r>
            <a:r>
              <a:rPr lang="sk-SK" dirty="0">
                <a:hlinkClick r:id="rId5" tooltip="Pedagogický inštitút (stránka neexistuje)"/>
              </a:rPr>
              <a:t>pedagogický inštitút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Pamäťové inštitúcie a občan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Právo prístupu ku kultúrnemu dedičstvu je základným ľudským právom, ktoré zaručuje Ústava Slovenskej republiky. Úlohou štátu teda je nielen chrániť kultúrne dedičstvo, ale aj vytvárať podmienky, aby každý občan mal k nemu prístup.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9714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PFI a kultúra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Kultúra je fenomén založený na znalostiach a zručnostiach, v ktorých práve pamäťové a fondové inštitúcie (ďalej len „PFI“) zohrávajú významnú úlohu v procese budovania znalostnej spoločnosti. </a:t>
            </a:r>
          </a:p>
          <a:p>
            <a:r>
              <a:rPr lang="sk-SK" dirty="0"/>
              <a:t>Je preto potrebné v oblasti kultúry zabezpečiť prístup občanov ku kultúre, ako aj ich aktívnu účasť na kultúrnej a umeleckej tvorbe, a to prostredníctvom podpory kultúrnych aktivít a kultúrnych projektov, účinnej ochrany hmotného a nehmotného kultúrneho a prírodného dedičstva, jeho sprístupňovania a využívania, využitia kultúrnej infraštruktúry v Slovenskej republike a efektívnej a tvorivej činnosti kultúrnych inštitúcií a podpory slobodnej umeleckej tvorby.</a:t>
            </a:r>
          </a:p>
          <a:p>
            <a:pPr marL="0" indent="0">
              <a:buNone/>
            </a:pPr>
            <a:r>
              <a:rPr lang="sk-SK" dirty="0"/>
              <a:t>              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73074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PFI a verejný záujem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 PFI by mali napĺňať verejný záujem tak, aby sa spoločenským uplatnením kultúry prehlboval pozitívny vzťah spoločnosti k hmotnému a nehmotnému kultúrnemu dedičstvu s cieľom upevňovať jej historické povedomie.</a:t>
            </a:r>
          </a:p>
          <a:p>
            <a:r>
              <a:rPr lang="sk-SK" dirty="0"/>
              <a:t>Úlohou PFI je aj vytvárať podmienky pre rozvoj prezentácie slovenskej kultúry v zahraničí, rozvoj medzinárodnej kultúrnej spolupráce a výmeny skúseností, participácia na významnej časti cestovného ruchu.</a:t>
            </a:r>
          </a:p>
        </p:txBody>
      </p:sp>
    </p:spTree>
    <p:extLst>
      <p:ext uri="{BB962C8B-B14F-4D97-AF65-F5344CB8AC3E}">
        <p14:creationId xmlns:p14="http://schemas.microsoft.com/office/powerpoint/2010/main" val="2493771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Spoločenská inštitúcia</a:t>
            </a:r>
          </a:p>
        </p:txBody>
      </p:sp>
      <p:sp>
        <p:nvSpPr>
          <p:cNvPr id="3" name="Obdĺžnik 2"/>
          <p:cNvSpPr/>
          <p:nvPr/>
        </p:nvSpPr>
        <p:spPr>
          <a:xfrm>
            <a:off x="467544" y="1268761"/>
            <a:ext cx="82089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Spoločenská inštitúcia</a:t>
            </a:r>
            <a:r>
              <a:rPr lang="sk-SK" dirty="0"/>
              <a:t> je súbor zariadení, v ktorých určití </a:t>
            </a:r>
            <a:r>
              <a:rPr lang="sk-SK" dirty="0">
                <a:hlinkClick r:id="rId2" tooltip="Človek"/>
              </a:rPr>
              <a:t>ľudia</a:t>
            </a:r>
            <a:r>
              <a:rPr lang="sk-SK" dirty="0"/>
              <a:t>, vybraní členovia skupín, dostávajú poverenie k výkonu verejných a neosobných činností, ktoré sú potrebné na uspokojovanie existujúcich potrieb jednotlivca alebo pospolitosti alebo pre reguláciu správania sa ostatných členov skupiny. </a:t>
            </a:r>
          </a:p>
          <a:p>
            <a:endParaRPr lang="sk-SK" dirty="0"/>
          </a:p>
          <a:p>
            <a:r>
              <a:rPr lang="sk-SK" dirty="0"/>
              <a:t>Príklady spoločenských inštitúcií: </a:t>
            </a:r>
          </a:p>
          <a:p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452682" y="3428879"/>
            <a:ext cx="79928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hlinkClick r:id="rId3" tooltip="Ekonomická inštitúcia"/>
              </a:rPr>
              <a:t>ekonomická inštitúcia</a:t>
            </a:r>
            <a:r>
              <a:rPr lang="sk-SK" dirty="0"/>
              <a:t> (zaoberá sa výrobou a výrobnými </a:t>
            </a:r>
            <a:r>
              <a:rPr lang="sk-SK" dirty="0" err="1"/>
              <a:t>vyťahmi</a:t>
            </a:r>
            <a:r>
              <a:rPr lang="sk-SK" dirty="0"/>
              <a:t>)</a:t>
            </a:r>
          </a:p>
          <a:p>
            <a:r>
              <a:rPr lang="sk-SK" u="sng" dirty="0">
                <a:solidFill>
                  <a:schemeClr val="accent1"/>
                </a:solidFill>
              </a:rPr>
              <a:t>informačná inštitúcia (predmet záujmu: informačné systémy a služby)</a:t>
            </a:r>
          </a:p>
          <a:p>
            <a:r>
              <a:rPr lang="sk-SK" dirty="0">
                <a:hlinkClick r:id="rId4" tooltip="Finančná inštitúcia"/>
              </a:rPr>
              <a:t>finančná inštitúcia</a:t>
            </a:r>
            <a:r>
              <a:rPr lang="sk-SK" dirty="0"/>
              <a:t> (finančné vzťahy a transakcie medzi dlžníkmi a veriteľmi)</a:t>
            </a:r>
          </a:p>
          <a:p>
            <a:r>
              <a:rPr lang="sk-SK" dirty="0">
                <a:hlinkClick r:id="rId5" tooltip="Kultúrna inštitúcia"/>
              </a:rPr>
              <a:t>kultúrna inštitúcia</a:t>
            </a:r>
            <a:r>
              <a:rPr lang="sk-SK" dirty="0"/>
              <a:t> (inštitúcie živej kultúry, </a:t>
            </a:r>
            <a:r>
              <a:rPr lang="sk-SK" b="1" dirty="0"/>
              <a:t>pamäťové a fondové inštitúcie.</a:t>
            </a:r>
            <a:r>
              <a:rPr lang="sk-SK" dirty="0"/>
              <a:t>..)</a:t>
            </a:r>
          </a:p>
          <a:p>
            <a:r>
              <a:rPr lang="sk-SK" dirty="0">
                <a:hlinkClick r:id="rId6" tooltip="Náboženská inštitúcia (stránka neexistuje)"/>
              </a:rPr>
              <a:t>náboženská inštitúcia</a:t>
            </a:r>
            <a:r>
              <a:rPr lang="sk-SK" dirty="0"/>
              <a:t> (duchovná kultúra, náboženstvo, šírenie kresťanstva...)</a:t>
            </a:r>
          </a:p>
          <a:p>
            <a:r>
              <a:rPr lang="sk-SK" dirty="0">
                <a:hlinkClick r:id="rId7" tooltip="Politická inštitúcia"/>
              </a:rPr>
              <a:t>politická inštitúcia</a:t>
            </a:r>
            <a:r>
              <a:rPr lang="sk-SK" dirty="0"/>
              <a:t> (získanie a výkon moci)</a:t>
            </a:r>
          </a:p>
          <a:p>
            <a:r>
              <a:rPr lang="sk-SK" dirty="0">
                <a:hlinkClick r:id="rId8" tooltip="Sociálna inštitúcia (stránka neexistuje)"/>
              </a:rPr>
              <a:t>sociálna inštitúcia</a:t>
            </a:r>
            <a:r>
              <a:rPr lang="sk-SK" dirty="0"/>
              <a:t> (sociálne systémy a služby, znevýhodnení a iné skupiny)</a:t>
            </a:r>
          </a:p>
          <a:p>
            <a:r>
              <a:rPr lang="sk-SK" dirty="0">
                <a:hlinkClick r:id="rId9" tooltip="Vedecká inštitúcia"/>
              </a:rPr>
              <a:t>vedecká inštitúcia</a:t>
            </a:r>
            <a:r>
              <a:rPr lang="sk-SK" dirty="0"/>
              <a:t> (tvorí a rozvíja vedu, výskum, vývoj, transfer poznatkov pre prax)</a:t>
            </a:r>
          </a:p>
          <a:p>
            <a:r>
              <a:rPr lang="sk-SK" dirty="0">
                <a:hlinkClick r:id="rId10" tooltip="Výchovná inštitúcia"/>
              </a:rPr>
              <a:t>výchovná inštitúcia</a:t>
            </a:r>
            <a:r>
              <a:rPr lang="sk-SK" dirty="0"/>
              <a:t> (rozvoj kultúry a kultúrnosti človeka cez výchovu a vzdelávanie)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Kultúrne dedičstvo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sk-SK" dirty="0"/>
              <a:t>Kultúrne dedičstvo, hmotné i nehmotné, je súčasťou materiálneho a duchovného bohatstva krajiny</a:t>
            </a:r>
          </a:p>
          <a:p>
            <a:r>
              <a:rPr lang="sk-SK" dirty="0"/>
              <a:t>Starostlivosť o kultúrne dedičstvo je prejavom úcty k vlastným dejinám a k hodnotám, ktoré vytvorili naši predkovia a prispeli tak k podobe našej súčasnosti.</a:t>
            </a:r>
          </a:p>
          <a:p>
            <a:r>
              <a:rPr lang="sk-SK" dirty="0"/>
              <a:t>Povinnosť </a:t>
            </a:r>
            <a:r>
              <a:rPr lang="sk-SK" u="sng" dirty="0"/>
              <a:t>každého</a:t>
            </a:r>
            <a:r>
              <a:rPr lang="sk-SK" dirty="0"/>
              <a:t> je podľa ústavy chrániť kultúrne dedičstvo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6911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Inštitúcia a organizácia</a:t>
            </a:r>
          </a:p>
        </p:txBody>
      </p:sp>
      <p:sp>
        <p:nvSpPr>
          <p:cNvPr id="3" name="Obdĺžnik 2"/>
          <p:cNvSpPr/>
          <p:nvPr/>
        </p:nvSpPr>
        <p:spPr>
          <a:xfrm>
            <a:off x="395536" y="1700807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Rozlišujeme teda: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mocenské (politické),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náboženské,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ekonomické,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informačné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vzdelávacie a pod. </a:t>
            </a:r>
            <a:r>
              <a:rPr lang="sk-SK" b="1" dirty="0"/>
              <a:t>inštitúcie, resp. inštitucionálne systémy</a:t>
            </a:r>
            <a:r>
              <a:rPr lang="sk-SK" dirty="0"/>
              <a:t>. </a:t>
            </a:r>
          </a:p>
          <a:p>
            <a:endParaRPr lang="sk-SK" dirty="0"/>
          </a:p>
          <a:p>
            <a:r>
              <a:rPr lang="sk-SK" dirty="0"/>
              <a:t>Inštitúcie v krajine tvoria </a:t>
            </a:r>
            <a:r>
              <a:rPr lang="sk-SK" b="1" dirty="0"/>
              <a:t>inštitucionalizovaný systém </a:t>
            </a:r>
          </a:p>
          <a:p>
            <a:r>
              <a:rPr lang="sk-SK" b="1" dirty="0"/>
              <a:t>Prvkami systému sú jednotlivé inštitúcie a zložkami systému sú vzťahy medzi nimi navzájom a spoločnosťou</a:t>
            </a:r>
          </a:p>
          <a:p>
            <a:endParaRPr lang="sk-SK" dirty="0"/>
          </a:p>
          <a:p>
            <a:r>
              <a:rPr lang="sk-SK" dirty="0"/>
              <a:t>Inštitúcie – inštitucionálny systém zabezpečujú fungovanie spoločnosti a chránia spoločnosť: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k-SK" dirty="0"/>
              <a:t>pred fyzickým zánikom,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k-SK" dirty="0"/>
              <a:t>pred nedostatkom,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k-SK" dirty="0"/>
              <a:t>pred vonkajšou alebo vnútornou agresiou,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Inštitúcie a organizácie</a:t>
            </a:r>
          </a:p>
        </p:txBody>
      </p:sp>
      <p:sp>
        <p:nvSpPr>
          <p:cNvPr id="3" name="Obdĺžnik 2"/>
          <p:cNvSpPr/>
          <p:nvPr/>
        </p:nvSpPr>
        <p:spPr>
          <a:xfrm>
            <a:off x="467544" y="1268760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Pri vymedzovaní povahy </a:t>
            </a:r>
            <a:r>
              <a:rPr lang="sk-SK" u="sng" dirty="0"/>
              <a:t>inštitúcie</a:t>
            </a:r>
            <a:r>
              <a:rPr lang="sk-SK" dirty="0"/>
              <a:t> je potrebné ju odlíšiť od </a:t>
            </a:r>
            <a:r>
              <a:rPr lang="sk-SK" u="sng" dirty="0"/>
              <a:t>organizácie</a:t>
            </a:r>
            <a:r>
              <a:rPr lang="sk-SK" dirty="0"/>
              <a:t>. </a:t>
            </a:r>
          </a:p>
          <a:p>
            <a:endParaRPr lang="sk-SK" dirty="0"/>
          </a:p>
          <a:p>
            <a:r>
              <a:rPr lang="sk-SK" dirty="0"/>
              <a:t>Pojmy inštitúcia a organizácia s v praxi často zamieňajú ako synonymá.</a:t>
            </a:r>
          </a:p>
          <a:p>
            <a:endParaRPr lang="sk-SK" dirty="0"/>
          </a:p>
          <a:p>
            <a:r>
              <a:rPr lang="sk-SK" u="sng" dirty="0"/>
              <a:t>Inštitúcia</a:t>
            </a:r>
            <a:r>
              <a:rPr lang="sk-SK" dirty="0"/>
              <a:t> totiž znamená spôsob, akým ľudia vykonávajú určitú činnosť, </a:t>
            </a:r>
          </a:p>
          <a:p>
            <a:endParaRPr lang="sk-SK" dirty="0"/>
          </a:p>
          <a:p>
            <a:r>
              <a:rPr lang="sk-SK" b="1" u="sng" dirty="0"/>
              <a:t>Organizácie</a:t>
            </a:r>
            <a:r>
              <a:rPr lang="sk-SK" dirty="0"/>
              <a:t> vytvárajú </a:t>
            </a:r>
            <a:r>
              <a:rPr lang="sk-SK" b="1" dirty="0"/>
              <a:t>ľudia</a:t>
            </a:r>
            <a:r>
              <a:rPr lang="sk-SK" dirty="0"/>
              <a:t>, ktorý určitú činnosť inštitucionalizovaným spôsobom uskutočňujú. </a:t>
            </a:r>
          </a:p>
          <a:p>
            <a:endParaRPr lang="sk-SK" dirty="0"/>
          </a:p>
          <a:p>
            <a:r>
              <a:rPr lang="sk-SK" dirty="0"/>
              <a:t>Vytvárajú ich pre organizačné zabezpečenie, uľahčenie, kontrolu tejto činnosti. </a:t>
            </a:r>
          </a:p>
          <a:p>
            <a:endParaRPr lang="sk-SK" dirty="0"/>
          </a:p>
          <a:p>
            <a:r>
              <a:rPr lang="sk-SK" dirty="0"/>
              <a:t>Napr. </a:t>
            </a:r>
            <a:r>
              <a:rPr lang="sk-SK" b="1" dirty="0"/>
              <a:t>vzdelávanie je inštitúcia</a:t>
            </a:r>
            <a:r>
              <a:rPr lang="sk-SK" dirty="0"/>
              <a:t>, </a:t>
            </a:r>
            <a:r>
              <a:rPr lang="sk-SK" b="1" dirty="0"/>
              <a:t>škola je organizácia</a:t>
            </a:r>
            <a:r>
              <a:rPr lang="sk-SK" dirty="0"/>
              <a:t>. </a:t>
            </a:r>
          </a:p>
          <a:p>
            <a:r>
              <a:rPr lang="sk-SK" dirty="0"/>
              <a:t>Napr. kultúra je inštitúcia, divadlo je organizácia </a:t>
            </a:r>
          </a:p>
          <a:p>
            <a:endParaRPr lang="sk-SK" dirty="0"/>
          </a:p>
          <a:p>
            <a:r>
              <a:rPr lang="sk-SK" dirty="0"/>
              <a:t>Inštitúcie sa formujú v spoločnosti postupne, vyznačujú sa vysokou stabilitou, ale dochádza aj k ich zmenám, prekonaniu a pod. </a:t>
            </a:r>
          </a:p>
          <a:p>
            <a:endParaRPr lang="sk-SK" dirty="0"/>
          </a:p>
          <a:p>
            <a:r>
              <a:rPr lang="sk-SK" dirty="0"/>
              <a:t>Napr. zmeny, ktoré zaznamenala </a:t>
            </a:r>
            <a:r>
              <a:rPr lang="sk-SK" b="1" dirty="0"/>
              <a:t>inštitúcia rodiny</a:t>
            </a:r>
            <a:r>
              <a:rPr lang="sk-SK" dirty="0"/>
              <a:t> vo vývoji modernej spoločnosti.</a:t>
            </a:r>
          </a:p>
          <a:p>
            <a:r>
              <a:rPr lang="sk-SK" dirty="0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Štát ako inštitúcia</a:t>
            </a:r>
          </a:p>
        </p:txBody>
      </p:sp>
      <p:sp>
        <p:nvSpPr>
          <p:cNvPr id="3" name="Obdĺžnik 2"/>
          <p:cNvSpPr/>
          <p:nvPr/>
        </p:nvSpPr>
        <p:spPr>
          <a:xfrm>
            <a:off x="395536" y="1700808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ŠTÁT</a:t>
            </a:r>
            <a:r>
              <a:rPr lang="sk-SK" dirty="0"/>
              <a:t> je verejnoprávna korporácia, ktorej inštitúcie (</a:t>
            </a:r>
            <a:r>
              <a:rPr lang="sk-SK" dirty="0" err="1"/>
              <a:t>štát.orgány</a:t>
            </a:r>
            <a:r>
              <a:rPr lang="sk-SK" dirty="0"/>
              <a:t>, štátne organizácie), ich usporiadanie, funkcie, práva a povinnosti ustanovuje vnútroštátne a medzinárodné právo.</a:t>
            </a:r>
            <a:br>
              <a:rPr lang="sk-SK" dirty="0"/>
            </a:br>
            <a:br>
              <a:rPr lang="sk-SK" dirty="0"/>
            </a:br>
            <a:r>
              <a:rPr lang="sk-SK" dirty="0"/>
              <a:t>-vzniká na základe spoločenskej zmluvy, ktorá je právnym dokumentom (hlavne </a:t>
            </a:r>
            <a:r>
              <a:rPr lang="sk-SK" b="1" dirty="0"/>
              <a:t>ústava a zákony</a:t>
            </a:r>
            <a:r>
              <a:rPr lang="sk-SK" dirty="0"/>
              <a:t>). Táto spoločenská zmluva sa obnovuje pravidelne uskutočňovaním </a:t>
            </a:r>
            <a:r>
              <a:rPr lang="sk-SK" b="1" dirty="0"/>
              <a:t>demokratických volieb</a:t>
            </a:r>
          </a:p>
          <a:p>
            <a:br>
              <a:rPr lang="sk-SK" dirty="0"/>
            </a:br>
            <a:r>
              <a:rPr lang="sk-SK" dirty="0"/>
              <a:t>-štát ako verejnoprávna korporácia je </a:t>
            </a:r>
            <a:r>
              <a:rPr lang="sk-SK" b="1" dirty="0"/>
              <a:t>forma organizácie spoločnosti</a:t>
            </a:r>
            <a:r>
              <a:rPr lang="sk-SK" dirty="0"/>
              <a:t>, ktorá vznikla a existuje na základe spoločenskej zmluvy, vyznačuje sa najväčšou a najvyššou suverénnou mocou nad štátnym teritóriom a obyvateľstvom, ako aj personálnym (obyvateľstvo), vecným (teritórium) a organizačno-normatívnym substrátom (právny systém) </a:t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Znaky štátu</a:t>
            </a:r>
          </a:p>
        </p:txBody>
      </p:sp>
      <p:sp>
        <p:nvSpPr>
          <p:cNvPr id="3" name="Obdĺžnik 2"/>
          <p:cNvSpPr/>
          <p:nvPr/>
        </p:nvSpPr>
        <p:spPr>
          <a:xfrm>
            <a:off x="467544" y="1484784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sk-SK" dirty="0"/>
            </a:br>
            <a:r>
              <a:rPr lang="sk-SK" b="1" dirty="0"/>
              <a:t>ZNAKY ŠTÁTU:</a:t>
            </a:r>
            <a:r>
              <a:rPr lang="sk-SK" dirty="0"/>
              <a:t> prostredníctvom štát. znakov </a:t>
            </a:r>
            <a:r>
              <a:rPr lang="sk-SK" dirty="0" err="1"/>
              <a:t>môžme</a:t>
            </a:r>
            <a:r>
              <a:rPr lang="sk-SK" dirty="0"/>
              <a:t> definovať štát ako právnu inštitúciu, ktorá je verejnoprávnou korporáciou</a:t>
            </a:r>
            <a:br>
              <a:rPr lang="sk-SK" dirty="0"/>
            </a:br>
            <a:r>
              <a:rPr lang="sk-SK" dirty="0"/>
              <a:t>-primárne znaky štátu: suverenita, obyvateľstvo, územie, moc</a:t>
            </a:r>
            <a:br>
              <a:rPr lang="sk-SK" dirty="0"/>
            </a:br>
            <a:r>
              <a:rPr lang="sk-SK" dirty="0"/>
              <a:t>-sekundárne: právny systém, úradný jazyk, dane, clá, poplatky, štátne symboly</a:t>
            </a:r>
            <a:br>
              <a:rPr lang="sk-SK" dirty="0"/>
            </a:br>
            <a:br>
              <a:rPr lang="sk-SK" dirty="0"/>
            </a:br>
            <a:endParaRPr lang="sk-SK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Územie štátu</a:t>
            </a:r>
          </a:p>
        </p:txBody>
      </p:sp>
      <p:sp>
        <p:nvSpPr>
          <p:cNvPr id="3" name="Obdĺžnik 2"/>
          <p:cNvSpPr/>
          <p:nvPr/>
        </p:nvSpPr>
        <p:spPr>
          <a:xfrm>
            <a:off x="395536" y="1340768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ÚZEMIE ŠTÁTU:</a:t>
            </a:r>
            <a:r>
              <a:rPr lang="sk-SK" dirty="0"/>
              <a:t> v </a:t>
            </a:r>
            <a:r>
              <a:rPr lang="sk-SK" dirty="0" err="1"/>
              <a:t>minulosti-domínium</a:t>
            </a:r>
            <a:r>
              <a:rPr lang="sk-SK" dirty="0"/>
              <a:t>, v súčasnosti republika, impérium, (panstvo)</a:t>
            </a:r>
            <a:br>
              <a:rPr lang="sk-SK" dirty="0"/>
            </a:br>
            <a:r>
              <a:rPr lang="sk-SK" dirty="0"/>
              <a:t>-základom každého štátu sú štátne hranice, ktorých charakter či dĺžku určujú medzinárodné zmluvy štátu.</a:t>
            </a:r>
          </a:p>
          <a:p>
            <a:br>
              <a:rPr lang="sk-SK" dirty="0"/>
            </a:br>
            <a:r>
              <a:rPr lang="sk-SK" dirty="0"/>
              <a:t>-územie štátu </a:t>
            </a:r>
            <a:r>
              <a:rPr lang="sk-SK" u="sng" dirty="0"/>
              <a:t>je trojrozmerné:</a:t>
            </a:r>
            <a:r>
              <a:rPr lang="sk-SK" dirty="0"/>
              <a:t> vytvára ho suchozemský povrch, vodná hladina, priestor pod aj nad povrchom, rieky, jazerá a teritoriálne vody</a:t>
            </a:r>
          </a:p>
          <a:p>
            <a:br>
              <a:rPr lang="sk-SK" dirty="0"/>
            </a:br>
            <a:r>
              <a:rPr lang="sk-SK" dirty="0"/>
              <a:t>-územie </a:t>
            </a:r>
            <a:r>
              <a:rPr lang="sk-SK" b="1" dirty="0"/>
              <a:t>nemusí vytvárať kompaktný geografický celok</a:t>
            </a:r>
            <a:r>
              <a:rPr lang="sk-SK" dirty="0"/>
              <a:t>, najvýznamnejšia časť územia, kde sú najvyššie štát. orgány vrátane hlavného mesta sa volá materské územie</a:t>
            </a:r>
          </a:p>
          <a:p>
            <a:br>
              <a:rPr lang="sk-SK" dirty="0"/>
            </a:br>
            <a:r>
              <a:rPr lang="sk-SK" dirty="0"/>
              <a:t>-územie štátu je teritoriálne vymedzené </a:t>
            </a:r>
            <a:r>
              <a:rPr lang="sk-SK" b="1" dirty="0"/>
              <a:t>hranicami štátu</a:t>
            </a:r>
            <a:r>
              <a:rPr lang="sk-SK" dirty="0"/>
              <a:t>, ktoré sú zabezpečené zmluvným systémom</a:t>
            </a:r>
            <a:br>
              <a:rPr lang="sk-SK" dirty="0"/>
            </a:br>
            <a:r>
              <a:rPr lang="sk-SK" dirty="0"/>
              <a:t>-</a:t>
            </a:r>
            <a:r>
              <a:rPr lang="sk-SK" b="1" dirty="0"/>
              <a:t>delimitácia</a:t>
            </a:r>
            <a:r>
              <a:rPr lang="sk-SK" dirty="0"/>
              <a:t>: zmluvné určenie smeru a charakteru hraníc, jej výsledkom je hraničná čiara</a:t>
            </a:r>
            <a:br>
              <a:rPr lang="sk-SK" dirty="0"/>
            </a:br>
            <a:r>
              <a:rPr lang="sk-SK" dirty="0"/>
              <a:t>-</a:t>
            </a:r>
            <a:r>
              <a:rPr lang="sk-SK" b="1" dirty="0"/>
              <a:t>demarkácia</a:t>
            </a:r>
            <a:r>
              <a:rPr lang="sk-SK" dirty="0"/>
              <a:t>: detailné vymedzenie hranice na základe delimitácie priamo na mieste pomocou hraničných znakov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7920880" cy="6565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sk-SK" sz="2800" dirty="0"/>
              <a:t>Právne predpisy upravujúce riadenie a pôsobnosť  pamäťových a informačných inštitúcií (výber)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b="1" dirty="0"/>
              <a:t>Médiá. Ochrana pamiatkového fondu, kultúrne dedičstvo a knihovníctvo</a:t>
            </a:r>
            <a:endParaRPr lang="sk-SK" dirty="0"/>
          </a:p>
          <a:p>
            <a:pPr lvl="0"/>
            <a:r>
              <a:rPr lang="sk-SK" dirty="0"/>
              <a:t>„Mediálny zákon“. </a:t>
            </a:r>
            <a:r>
              <a:rPr lang="sk-SK" u="sng" dirty="0">
                <a:hlinkClick r:id="rId2"/>
              </a:rPr>
              <a:t>http://www.vyvlastnenie.sk/predpisy/tlacovy-zakon/</a:t>
            </a:r>
            <a:r>
              <a:rPr lang="sk-SK" dirty="0"/>
              <a:t> </a:t>
            </a:r>
          </a:p>
          <a:p>
            <a:pPr lvl="0"/>
            <a:r>
              <a:rPr lang="sk-SK" dirty="0"/>
              <a:t>Mediálne zákony: je ich viac – prehľad pozri: </a:t>
            </a:r>
            <a:r>
              <a:rPr lang="sk-SK" u="sng" dirty="0">
                <a:hlinkClick r:id="rId3"/>
              </a:rPr>
              <a:t>http://www.infovolby.sk/index.php?base=data/legislativa/medialne</a:t>
            </a:r>
            <a:endParaRPr lang="sk-SK" dirty="0"/>
          </a:p>
          <a:p>
            <a:pPr lvl="0"/>
            <a:r>
              <a:rPr lang="sk-SK" dirty="0"/>
              <a:t> </a:t>
            </a:r>
          </a:p>
          <a:p>
            <a:pPr lvl="0"/>
            <a:r>
              <a:rPr lang="sk-SK" u="sng" dirty="0">
                <a:hlinkClick r:id="rId4"/>
              </a:rPr>
              <a:t>Zákon č. 49/2002 Z. z. </a:t>
            </a:r>
            <a:r>
              <a:rPr lang="sk-SK" b="1" u="sng" dirty="0">
                <a:hlinkClick r:id="rId4"/>
              </a:rPr>
              <a:t>o ochrane pamiatkového fondu</a:t>
            </a:r>
            <a:r>
              <a:rPr lang="sk-SK" u="sng" dirty="0">
                <a:hlinkClick r:id="rId4"/>
              </a:rPr>
              <a:t> v znení neskorších predpisov</a:t>
            </a:r>
            <a:endParaRPr lang="sk-SK" dirty="0"/>
          </a:p>
          <a:p>
            <a:pPr lvl="0"/>
            <a:r>
              <a:rPr lang="sk-SK" u="sng" dirty="0">
                <a:hlinkClick r:id="rId5"/>
              </a:rPr>
              <a:t>Zákon č. 183/2000 Z. z. </a:t>
            </a:r>
            <a:r>
              <a:rPr lang="sk-SK" b="1" u="sng" dirty="0">
                <a:hlinkClick r:id="rId5"/>
              </a:rPr>
              <a:t>o knižniciach</a:t>
            </a:r>
            <a:r>
              <a:rPr lang="sk-SK" u="sng" dirty="0">
                <a:hlinkClick r:id="rId5"/>
              </a:rPr>
              <a:t>, o doplnení zákona Slovenskej národnej rady č. 27/1987 Zb. o štátnej pamiatkovej starostlivosti a o zmene a doplnení zákona č. 68/1997 Z. z. o Matici Slovenskej v znení neskorších predpisov</a:t>
            </a:r>
            <a:endParaRPr lang="sk-SK" dirty="0"/>
          </a:p>
          <a:p>
            <a:pPr lvl="0"/>
            <a:r>
              <a:rPr lang="sk-SK" u="sng" dirty="0">
                <a:hlinkClick r:id="rId6"/>
              </a:rPr>
              <a:t>Zákon č. 206/2009 Z. z. </a:t>
            </a:r>
            <a:r>
              <a:rPr lang="sk-SK" b="1" u="sng" dirty="0">
                <a:hlinkClick r:id="rId6"/>
              </a:rPr>
              <a:t>o múzeách a o galériách </a:t>
            </a:r>
            <a:r>
              <a:rPr lang="sk-SK" u="sng" dirty="0">
                <a:hlinkClick r:id="rId6"/>
              </a:rPr>
              <a:t>a o ochrane predmetov kultúrnej hodnoty a o zmene zákona Slovenskej národnej rady č. 372/1990 Zb. o priestupkoch v znení neskorších predpisov</a:t>
            </a:r>
            <a:endParaRPr lang="sk-SK" dirty="0"/>
          </a:p>
          <a:p>
            <a:r>
              <a:rPr lang="sk-SK" dirty="0"/>
              <a:t> </a:t>
            </a:r>
            <a:r>
              <a:rPr lang="sk-SK" b="1" dirty="0"/>
              <a:t>Umenie</a:t>
            </a:r>
            <a:endParaRPr lang="sk-SK" dirty="0"/>
          </a:p>
          <a:p>
            <a:pPr lvl="0"/>
            <a:r>
              <a:rPr lang="sk-SK" u="sng" dirty="0">
                <a:hlinkClick r:id="rId7"/>
              </a:rPr>
              <a:t>Zákon č. 385/1997 Z. z. o Slovenskom národnom divadle</a:t>
            </a:r>
            <a:endParaRPr lang="sk-SK" dirty="0"/>
          </a:p>
          <a:p>
            <a:pPr lvl="0"/>
            <a:r>
              <a:rPr lang="sk-SK" u="sng" dirty="0">
                <a:hlinkClick r:id="rId8"/>
              </a:rPr>
              <a:t>Zákon č. 114/2000 Z. z. o Slovenskej filharmónii</a:t>
            </a:r>
            <a:endParaRPr lang="sk-SK" dirty="0"/>
          </a:p>
          <a:p>
            <a:r>
              <a:rPr lang="sk-SK" dirty="0"/>
              <a:t> </a:t>
            </a:r>
            <a:r>
              <a:rPr lang="sk-SK" b="1" dirty="0"/>
              <a:t>Autorské právo a práva súvisiace s autorským právom</a:t>
            </a:r>
            <a:endParaRPr lang="sk-SK" dirty="0"/>
          </a:p>
          <a:p>
            <a:pPr lvl="0"/>
            <a:r>
              <a:rPr lang="sk-SK" u="sng" dirty="0">
                <a:hlinkClick r:id="rId9"/>
              </a:rPr>
              <a:t>Zákon č. 618/2003 Z. z. o autorskom práve a právach súvisiacich s autorským právom (autorský zákon) v znení neskorších predpisov </a:t>
            </a:r>
            <a:endParaRPr lang="sk-SK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Povinný výtlačok</a:t>
            </a:r>
            <a:br>
              <a:rPr lang="sk-SK" dirty="0">
                <a:cs typeface="Calibri"/>
              </a:rPr>
            </a:br>
            <a:r>
              <a:rPr lang="sk-SK" dirty="0">
                <a:cs typeface="Calibri"/>
              </a:rPr>
              <a:t>Zákonný </a:t>
            </a:r>
            <a:r>
              <a:rPr lang="sk-SK" dirty="0" err="1">
                <a:cs typeface="Calibri"/>
              </a:rPr>
              <a:t>deponát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http://www.snk.sk/swift_data/source/ODSD/pdf/zak_o_PV.pdf</a:t>
            </a:r>
            <a:endParaRPr lang="sk-SK" dirty="0"/>
          </a:p>
          <a:p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Vymedzenie predmetu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Pojem „informačná inštitúcia“</a:t>
            </a:r>
          </a:p>
          <a:p>
            <a:pPr>
              <a:buNone/>
            </a:pPr>
            <a:r>
              <a:rPr lang="sk-SK" b="1" i="1" dirty="0"/>
              <a:t>Akákoľvek právnická alebo fyzická osoba, ktorá </a:t>
            </a:r>
            <a:r>
              <a:rPr lang="sk-SK" b="1" i="1" u="sng" dirty="0"/>
              <a:t>získava (</a:t>
            </a:r>
            <a:r>
              <a:rPr lang="sk-SK" b="1" i="1" u="sng" dirty="0" err="1">
                <a:hlinkClick r:id="rId2" action="ppaction://hlinkfile"/>
              </a:rPr>
              <a:t>AKV</a:t>
            </a:r>
            <a:r>
              <a:rPr lang="sk-SK" b="1" i="1" u="sng" dirty="0" err="1"/>
              <a:t>_</a:t>
            </a:r>
            <a:r>
              <a:rPr lang="sk-SK" b="1" i="1" u="sng" dirty="0" err="1">
                <a:hlinkClick r:id="rId2" action="ppaction://hlinkfile"/>
              </a:rPr>
              <a:t>link</a:t>
            </a:r>
            <a:r>
              <a:rPr lang="sk-SK" b="1" i="1" u="sng" dirty="0"/>
              <a:t>)</a:t>
            </a:r>
            <a:r>
              <a:rPr lang="sk-SK" b="1" i="1" dirty="0"/>
              <a:t> spracúva (</a:t>
            </a:r>
            <a:r>
              <a:rPr lang="sk-SK" b="1" i="1" dirty="0" err="1">
                <a:hlinkClick r:id="rId2" action="ppaction://hlinkfile"/>
              </a:rPr>
              <a:t>KAT_link</a:t>
            </a:r>
            <a:r>
              <a:rPr lang="sk-SK" b="1" i="1" dirty="0"/>
              <a:t>), uchováva, ochraňuje a  sprístupňuje informácie v oblasti hospodárstva, vedy, výskumu, podnikania, vzdelávania, služieb, zábavy a pod.</a:t>
            </a:r>
          </a:p>
          <a:p>
            <a:pPr>
              <a:buNone/>
            </a:pPr>
            <a:r>
              <a:rPr lang="sk-SK" b="1" i="1" dirty="0"/>
              <a:t>Procesy </a:t>
            </a:r>
            <a:r>
              <a:rPr lang="sk-SK" b="1" i="1" dirty="0" err="1">
                <a:hlinkClick r:id="rId3" action="ppaction://hlinkfile"/>
              </a:rPr>
              <a:t>Procesy</a:t>
            </a:r>
            <a:r>
              <a:rPr lang="sk-SK" b="1" i="1" dirty="0">
                <a:hlinkClick r:id="rId3" action="ppaction://hlinkfile"/>
              </a:rPr>
              <a:t> v informačnej </a:t>
            </a:r>
            <a:r>
              <a:rPr lang="sk-SK" b="1" i="1" dirty="0" err="1">
                <a:hlinkClick r:id="rId3" action="ppaction://hlinkfile"/>
              </a:rPr>
              <a:t>inštitúcii.vsd</a:t>
            </a:r>
            <a:endParaRPr lang="sk-SK" b="1" i="1" dirty="0"/>
          </a:p>
          <a:p>
            <a:pPr>
              <a:buNone/>
            </a:pPr>
            <a:r>
              <a:rPr lang="sk-SK" dirty="0"/>
              <a:t>Informačné inštitúcie (strediská, kancelárie...) v</a:t>
            </a:r>
          </a:p>
          <a:p>
            <a:pPr marL="514350" indent="-514350">
              <a:buAutoNum type="alphaLcParenR"/>
            </a:pPr>
            <a:r>
              <a:rPr lang="sk-SK" dirty="0"/>
              <a:t>štátnom a verejnom sektore </a:t>
            </a:r>
          </a:p>
          <a:p>
            <a:pPr marL="514350" indent="-514350">
              <a:buAutoNum type="alphaLcParenR"/>
            </a:pPr>
            <a:r>
              <a:rPr lang="sk-SK" dirty="0"/>
              <a:t>privátnom a podnikateľskom sektore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Pojem pamäťová inštitúcia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b="1" i="1" dirty="0"/>
              <a:t>Akákoľvek právnická alebo fyzická osoba, ktorá </a:t>
            </a:r>
            <a:r>
              <a:rPr lang="sk-SK" b="1" i="1" u="sng" dirty="0"/>
              <a:t>získava </a:t>
            </a:r>
            <a:r>
              <a:rPr lang="sk-SK" b="1" i="1" dirty="0"/>
              <a:t>spracúva, uchováva, ochraňuje a  sprístupňuje dokumenty z rôznych súčastí kultúrneho dedičstva na účely vedy, výskumu, podnikania, vzdelávania, služieb, zábavy a pod.</a:t>
            </a:r>
          </a:p>
          <a:p>
            <a:endParaRPr lang="sk-SK" b="1" i="1" dirty="0"/>
          </a:p>
          <a:p>
            <a:r>
              <a:rPr lang="sk-SK" b="1" i="1" dirty="0"/>
              <a:t>Stratégia rozvoja PI (materiál z vlády)</a:t>
            </a:r>
          </a:p>
          <a:p>
            <a:pPr marL="0" indent="0">
              <a:buNone/>
            </a:pPr>
            <a:r>
              <a:rPr lang="sk-SK" b="1" i="1" dirty="0">
                <a:hlinkClick r:id="rId2"/>
              </a:rPr>
              <a:t>http://www.rokovania.sk/File.aspx/ViewDocumentHtml/Mater-Dokum-129892?prefixFile=m_</a:t>
            </a:r>
            <a:endParaRPr lang="sk-SK" b="1" i="1" dirty="0"/>
          </a:p>
          <a:p>
            <a:endParaRPr lang="sk-SK" b="1" i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46465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Pamäťová inštitúcia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846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sk-SK" dirty="0"/>
              <a:t>Pamäťová inštitúcia, ktorá sa stará o správu úložiska verejných poznatkov</a:t>
            </a:r>
          </a:p>
          <a:p>
            <a:r>
              <a:rPr lang="sk-SK" dirty="0"/>
              <a:t>Je to všeobecný termín, ktorý sa používa na spoločné pomenovanie skupín inštitúcií a systémov </a:t>
            </a:r>
          </a:p>
          <a:p>
            <a:r>
              <a:rPr lang="sk-SK" dirty="0"/>
              <a:t>Medzi pamäťové inštitúcie patria inštitúcie ako: </a:t>
            </a:r>
          </a:p>
          <a:p>
            <a:pPr lvl="1"/>
            <a:r>
              <a:rPr lang="sk-SK" dirty="0"/>
              <a:t>Knižnice, </a:t>
            </a:r>
            <a:endParaRPr lang="sk-SK">
              <a:cs typeface="Calibri"/>
            </a:endParaRPr>
          </a:p>
          <a:p>
            <a:pPr lvl="1"/>
            <a:r>
              <a:rPr lang="sk-SK" dirty="0"/>
              <a:t>Archívy, </a:t>
            </a:r>
            <a:endParaRPr lang="sk-SK" dirty="0">
              <a:cs typeface="Calibri"/>
            </a:endParaRPr>
          </a:p>
          <a:p>
            <a:pPr lvl="1"/>
            <a:r>
              <a:rPr lang="sk-SK" dirty="0"/>
              <a:t>Múzeá, </a:t>
            </a:r>
            <a:endParaRPr lang="sk-SK" dirty="0">
              <a:cs typeface="Calibri"/>
            </a:endParaRPr>
          </a:p>
          <a:p>
            <a:pPr lvl="1"/>
            <a:r>
              <a:rPr lang="sk-SK" dirty="0"/>
              <a:t>Galérie</a:t>
            </a:r>
            <a:endParaRPr lang="sk-SK" dirty="0">
              <a:cs typeface="Calibri"/>
            </a:endParaRPr>
          </a:p>
          <a:p>
            <a:r>
              <a:rPr lang="sk-SK" dirty="0"/>
              <a:t>Inštitúcie, ktoré vedú záznamy o pamiatkach a pamätníkoch </a:t>
            </a:r>
          </a:p>
          <a:p>
            <a:r>
              <a:rPr lang="sk-SK" dirty="0"/>
              <a:t>Správcovské inštitúcie digitálnych knižníc a agregácie dát služieb, ktoré slúžia ako spomienky na pre určité komunity, spoločnosti či ľudstvo.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192901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Legislatíva inštitúcií a organizácií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dirty="0"/>
              <a:t>A) Vonkajšie pravidlá</a:t>
            </a:r>
          </a:p>
          <a:p>
            <a:r>
              <a:rPr lang="sk-SK" dirty="0"/>
              <a:t>Ústava</a:t>
            </a:r>
          </a:p>
          <a:p>
            <a:r>
              <a:rPr lang="sk-SK" dirty="0"/>
              <a:t>Zákony</a:t>
            </a:r>
          </a:p>
          <a:p>
            <a:r>
              <a:rPr lang="sk-SK" dirty="0"/>
              <a:t>Smernice, vyhlášky, nariadenia</a:t>
            </a:r>
          </a:p>
          <a:p>
            <a:r>
              <a:rPr lang="sk-SK" dirty="0"/>
              <a:t>Štandardy</a:t>
            </a:r>
          </a:p>
          <a:p>
            <a:pPr>
              <a:buNone/>
            </a:pPr>
            <a:r>
              <a:rPr lang="sk-SK" dirty="0"/>
              <a:t>B) Vnútorné pravidlá</a:t>
            </a:r>
          </a:p>
          <a:p>
            <a:r>
              <a:rPr lang="sk-SK" dirty="0"/>
              <a:t>Zriaďovacia alebo ustanovujúca listina</a:t>
            </a:r>
          </a:p>
          <a:p>
            <a:r>
              <a:rPr lang="sk-SK" dirty="0"/>
              <a:t>Organizačný poriadok</a:t>
            </a:r>
          </a:p>
          <a:p>
            <a:r>
              <a:rPr lang="sk-SK" dirty="0"/>
              <a:t>Pracovný poriadok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Zákony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None/>
            </a:pPr>
            <a:r>
              <a:rPr lang="sk-SK" sz="2000" dirty="0"/>
              <a:t>Napr. </a:t>
            </a:r>
            <a:r>
              <a:rPr lang="sk-SK" sz="2000" u="sng" dirty="0"/>
              <a:t>o informačných systémoch verejnej správy </a:t>
            </a:r>
            <a:r>
              <a:rPr lang="sk-SK" sz="2000" dirty="0"/>
              <a:t>a o zmene a doplnení niektorých zákonov- </a:t>
            </a:r>
            <a:r>
              <a:rPr lang="sk-SK" sz="2000" dirty="0">
                <a:hlinkClick r:id="rId2"/>
              </a:rPr>
              <a:t>http://www.vyvlastnenie.sk/predpisy/zakon-o-informacnych-systemoch-verejnej-spravy/</a:t>
            </a:r>
            <a:endParaRPr lang="sk-SK" sz="2000" dirty="0"/>
          </a:p>
          <a:p>
            <a:pPr>
              <a:buNone/>
            </a:pPr>
            <a:r>
              <a:rPr lang="sk-SK" sz="2000" u="sng" dirty="0"/>
              <a:t>Zákon o verejnej službe </a:t>
            </a:r>
            <a:r>
              <a:rPr lang="sk-SK" sz="2000" dirty="0"/>
              <a:t>: </a:t>
            </a:r>
            <a:r>
              <a:rPr lang="sk-SK" sz="2000" dirty="0">
                <a:hlinkClick r:id="rId3"/>
              </a:rPr>
              <a:t>http://www.ozjvsr.sk/wp-content/uploads/2012/04/Z%C3%A1kon-o-verejnej-slu%C5%BEbe.pdf</a:t>
            </a:r>
            <a:endParaRPr lang="sk-SK" sz="2000" dirty="0"/>
          </a:p>
          <a:p>
            <a:pPr>
              <a:buNone/>
            </a:pPr>
            <a:r>
              <a:rPr lang="sk-SK" sz="2000" dirty="0"/>
              <a:t>(najmä pracovná zmluva, plat zamestnanca)</a:t>
            </a:r>
          </a:p>
          <a:p>
            <a:pPr>
              <a:buNone/>
            </a:pPr>
            <a:r>
              <a:rPr lang="sk-SK" sz="2000" u="sng" dirty="0"/>
              <a:t>Katalóg pracovných činností</a:t>
            </a:r>
            <a:r>
              <a:rPr lang="sk-SK" sz="2000" dirty="0"/>
              <a:t>, tarifné triedy a platové stupne, zaraďovanie zamestnancov do platových tried a stupňov,  katalóg pracovných činností, čo je, to, čo obsahuje)</a:t>
            </a:r>
          </a:p>
          <a:p>
            <a:pPr>
              <a:buNone/>
            </a:pPr>
            <a:r>
              <a:rPr lang="sk-SK" sz="2000" u="sng" dirty="0"/>
              <a:t>o štátnej službe </a:t>
            </a:r>
            <a:r>
              <a:rPr lang="sk-SK" sz="2000" dirty="0"/>
              <a:t>– poslanie, koho sa týka</a:t>
            </a:r>
          </a:p>
          <a:p>
            <a:pPr>
              <a:buNone/>
            </a:pPr>
            <a:r>
              <a:rPr lang="sk-SK" sz="2000" u="sng" dirty="0"/>
              <a:t>o rozpočtových pravidlách </a:t>
            </a:r>
            <a:r>
              <a:rPr lang="sk-SK" sz="2000" dirty="0"/>
              <a:t>– poslanie, všeobecná charakteristika</a:t>
            </a:r>
          </a:p>
          <a:p>
            <a:pPr>
              <a:buNone/>
            </a:pPr>
            <a:r>
              <a:rPr lang="sk-SK" sz="2000" u="sng" dirty="0"/>
              <a:t>o štatistickom vykazovaní </a:t>
            </a:r>
            <a:r>
              <a:rPr lang="sk-SK" sz="2000" dirty="0"/>
              <a:t>– poslanie, všeobecná charakteristika</a:t>
            </a:r>
          </a:p>
          <a:p>
            <a:pPr>
              <a:buNone/>
            </a:pPr>
            <a:r>
              <a:rPr lang="sk-SK" sz="2000" u="sng" dirty="0"/>
              <a:t>Príklad, hlavné zdroje</a:t>
            </a:r>
          </a:p>
          <a:p>
            <a:pPr>
              <a:buNone/>
            </a:pPr>
            <a:r>
              <a:rPr lang="sk-SK" sz="2000" b="1" dirty="0"/>
              <a:t>Legislatíva v rezorte kultúry:</a:t>
            </a:r>
          </a:p>
          <a:p>
            <a:pPr>
              <a:buNone/>
            </a:pPr>
            <a:r>
              <a:rPr lang="sk-SK" sz="2000" dirty="0">
                <a:hlinkClick r:id="rId4"/>
              </a:rPr>
              <a:t>http://www.culture.gov.sk/ministerstvo/legislativa/pravne-predpisy-v-oblasti-kultury-19b.html</a:t>
            </a:r>
            <a:endParaRPr lang="sk-SK" sz="2000" dirty="0"/>
          </a:p>
          <a:p>
            <a:pPr>
              <a:buNone/>
            </a:pPr>
            <a:r>
              <a:rPr lang="sk-SK" sz="2000" b="1" dirty="0"/>
              <a:t>Zákonník práce </a:t>
            </a:r>
            <a:r>
              <a:rPr lang="sk-SK" sz="2000" dirty="0"/>
              <a:t>(hlavne – pracovný pomer, pracovná zmluva, skončenie pracovného pomeru, pracovná disciplína): </a:t>
            </a:r>
            <a:r>
              <a:rPr lang="sk-SK" sz="2000" dirty="0">
                <a:hlinkClick r:id="rId5"/>
              </a:rPr>
              <a:t>http://www.szk.sk/files/legislativa/2001-311_znenie_20130101.pdf</a:t>
            </a:r>
            <a:endParaRPr lang="sk-SK" sz="2000" dirty="0"/>
          </a:p>
          <a:p>
            <a:pPr>
              <a:buNone/>
            </a:pPr>
            <a:endParaRPr lang="sk-SK" sz="2000" dirty="0"/>
          </a:p>
          <a:p>
            <a:pPr>
              <a:buNone/>
            </a:pPr>
            <a:endParaRPr lang="sk-SK" sz="2000" dirty="0"/>
          </a:p>
          <a:p>
            <a:pPr>
              <a:buNone/>
            </a:pPr>
            <a:endParaRPr lang="sk-SK" sz="2000" dirty="0"/>
          </a:p>
          <a:p>
            <a:pPr>
              <a:buNone/>
            </a:pPr>
            <a:endParaRPr lang="sk-SK" sz="2000" dirty="0"/>
          </a:p>
          <a:p>
            <a:pPr>
              <a:buNone/>
            </a:pPr>
            <a:endParaRPr lang="sk-SK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Požiadavky profesora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 dirty="0"/>
              <a:t>Vedomosti budú overené skúšobným testom v rámci skúšobného obdobia semestra</a:t>
            </a:r>
          </a:p>
          <a:p>
            <a:r>
              <a:rPr lang="sk-SK" dirty="0"/>
              <a:t>Študenti musia mať vedomosti o základných právnych predpisoch, ktoré sa vzťahujú na PFI v kultúre a médiách</a:t>
            </a:r>
          </a:p>
          <a:p>
            <a:pPr marL="0" indent="0">
              <a:buNone/>
            </a:pPr>
            <a:endParaRPr lang="sk-SK" dirty="0"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sk-SK" dirty="0"/>
              <a:t>Zadanie (ak 2 semestre) 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001419"/>
          </a:xfrm>
        </p:spPr>
        <p:txBody>
          <a:bodyPr>
            <a:normAutofit fontScale="40000" lnSpcReduction="20000"/>
          </a:bodyPr>
          <a:lstStyle/>
          <a:p>
            <a:r>
              <a:rPr lang="sk-SK" sz="4500" dirty="0"/>
              <a:t>Akákoľvek informačná inštitúcia (štátna, verejná, privátna, domáca, zahraničná)</a:t>
            </a:r>
          </a:p>
          <a:p>
            <a:pPr>
              <a:buNone/>
            </a:pPr>
            <a:r>
              <a:rPr lang="sk-SK" sz="4500" dirty="0"/>
              <a:t>Štruktúra seminárnej práce (štandardná dĺžka 3-6 strán 5400-10800 znakov)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4500" dirty="0"/>
              <a:t>Vznik (ako vznikla – história vzniku, spôsob založenia - zákon, rozhodnutie, uznesenie..., právna subjektivita?)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4500" dirty="0"/>
              <a:t>Vecné zameranie alebo pôsobnosť  (hlavná činnosť, výsledky, produkty alebo služby)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4500" dirty="0"/>
              <a:t>Veľkosť inštitúcie (do 5 zamestnancov, malá, stredná veľká inštitúcie?)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4500" dirty="0"/>
              <a:t>Organizačná štruktúra a spôsob riadenia – (špecifiká a  zaujímavosti, hlavné právne predpisy, ktorými sa inštitúcia riadi, spolupráca s inými doma a v zahraničí, úspešné projekty, odhad finančných zdrojov, ktoré inštitúcia získala mimo </a:t>
            </a:r>
            <a:r>
              <a:rPr lang="sk-SK" sz="4500"/>
              <a:t>rozpočtu) na </a:t>
            </a:r>
            <a:r>
              <a:rPr lang="sk-SK" sz="4500" dirty="0"/>
              <a:t>projekty, od sponzorov a pod.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4500" dirty="0"/>
              <a:t>Pracovný poriadok, (platové podmienky, odmeňovanie, výhody, nevýhody, stabilita odmeňovania, spôsoby prijímania/prepúšťania zamestnancov...)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4500" dirty="0"/>
              <a:t>Vedúci zamestnanci a ich kompetencie – napr. právo rozhodovať o financiách a zamestnancoch???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4500" dirty="0"/>
              <a:t>Finančná a právna zodpovednosť zamestnancov (finančná a právna kontrola, kto zodpovedá)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4500" dirty="0"/>
              <a:t>Strategický plán (strednodobý a dlhodobý)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4500" dirty="0"/>
              <a:t>Rozpočet inštitúcie – tvorba, finančné zdroje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4500" dirty="0"/>
              <a:t>Názory  zamestnancov  na inštitúciu (3-5 - anonymné)</a:t>
            </a:r>
          </a:p>
          <a:p>
            <a:pPr marL="514350" indent="-514350">
              <a:buFont typeface="+mj-lt"/>
              <a:buAutoNum type="arabicPeriod"/>
            </a:pPr>
            <a:endParaRPr lang="sk-SK" dirty="0"/>
          </a:p>
          <a:p>
            <a:pPr marL="514350" indent="-514350">
              <a:buFont typeface="+mj-lt"/>
              <a:buAutoNum type="arabicPeriod"/>
            </a:pP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Pamäťová inštitúcia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/>
              <a:t>Stále viac tieto inštitúcie sú považované za súčasť dokumentácie / informačnej vedy</a:t>
            </a:r>
          </a:p>
          <a:p>
            <a:r>
              <a:rPr lang="en-US" dirty="0" err="1">
                <a:hlinkClick r:id="rId2" tooltip="Lorcan Dempsey"/>
              </a:rPr>
              <a:t>Lorcan</a:t>
            </a:r>
            <a:r>
              <a:rPr lang="en-US" dirty="0">
                <a:hlinkClick r:id="rId2" tooltip="Lorcan Dempsey"/>
              </a:rPr>
              <a:t> Dempsey</a:t>
            </a:r>
            <a:r>
              <a:rPr lang="en-US" dirty="0"/>
              <a:t> (1999) </a:t>
            </a:r>
            <a:r>
              <a:rPr lang="sk-SK" dirty="0"/>
              <a:t>zaviedol tento pojem do knižničnej a informačnej vedy (</a:t>
            </a:r>
            <a:r>
              <a:rPr lang="en-US" dirty="0">
                <a:hlinkClick r:id="rId3" tooltip="Library and information science"/>
              </a:rPr>
              <a:t>library and information science</a:t>
            </a:r>
            <a:r>
              <a:rPr lang="sk-SK" dirty="0"/>
              <a:t>)</a:t>
            </a:r>
            <a:endParaRPr lang="en-US" dirty="0"/>
          </a:p>
          <a:p>
            <a:endParaRPr lang="sk-SK" dirty="0">
              <a:hlinkClick r:id="rId4" tooltip="Michael Buckland"/>
            </a:endParaRPr>
          </a:p>
          <a:p>
            <a:r>
              <a:rPr lang="en-US" dirty="0">
                <a:hlinkClick r:id="rId4" tooltip="Michael Buckland"/>
              </a:rPr>
              <a:t>Michael Buckland</a:t>
            </a:r>
            <a:r>
              <a:rPr lang="en-US" dirty="0"/>
              <a:t> (2012) wrote, "[p]</a:t>
            </a:r>
            <a:r>
              <a:rPr lang="en-US" dirty="0" err="1"/>
              <a:t>rogress</a:t>
            </a:r>
            <a:r>
              <a:rPr lang="en-US" dirty="0"/>
              <a:t> can be made towards a coherent, unified view of the roles of archives, libraries, museums, online information services, and related organizations if they are treated as information-providing services."</a:t>
            </a:r>
          </a:p>
          <a:p>
            <a:r>
              <a:rPr lang="en-US" dirty="0"/>
              <a:t>Helena Robinson (2012) criticized the term when she wrote, "[r]</a:t>
            </a:r>
            <a:r>
              <a:rPr lang="en-US" dirty="0" err="1"/>
              <a:t>ather</a:t>
            </a:r>
            <a:r>
              <a:rPr lang="en-US" dirty="0"/>
              <a:t> than revealing the essential affiliation between museums, libraries and archives, their sweeping classification as 'memory institutions' in the public sector and the academy oversimplifies the concept of memory, and </a:t>
            </a:r>
            <a:r>
              <a:rPr lang="en-US" dirty="0" err="1"/>
              <a:t>marginalises</a:t>
            </a:r>
            <a:r>
              <a:rPr lang="en-US" dirty="0"/>
              <a:t> domain-specific approaches to the cataloguing, description, interpretation and deployment of collections that lead museums, libraries and archives to engage with history, meaning and memory in significantly different ways."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54017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Pamäťová </a:t>
            </a:r>
            <a:r>
              <a:rPr lang="sk-SK" dirty="0" err="1"/>
              <a:t>inštitúcia-základný</a:t>
            </a:r>
            <a:r>
              <a:rPr lang="sk-SK" dirty="0"/>
              <a:t> koncept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 tooltip="Michael Buckland"/>
              </a:rPr>
              <a:t>Michael Buckland</a:t>
            </a:r>
            <a:r>
              <a:rPr lang="en-US" dirty="0"/>
              <a:t> (2012)</a:t>
            </a:r>
            <a:r>
              <a:rPr lang="sk-SK" dirty="0"/>
              <a:t> napísal, že je dôležité, aby sa na rolu knižníc, archívov, múzeí, on-line informačných služieb a na príslušné inštitúcie pozeralo ako na </a:t>
            </a:r>
            <a:r>
              <a:rPr lang="sk-SK" b="1" dirty="0"/>
              <a:t>jeden celok príbuzných inštitúcií a systémov </a:t>
            </a:r>
            <a:r>
              <a:rPr lang="sk-SK" dirty="0"/>
              <a:t>ako na poskytovateľov informačných služieb.</a:t>
            </a:r>
          </a:p>
        </p:txBody>
      </p:sp>
    </p:spTree>
    <p:extLst>
      <p:ext uri="{BB962C8B-B14F-4D97-AF65-F5344CB8AC3E}">
        <p14:creationId xmlns:p14="http://schemas.microsoft.com/office/powerpoint/2010/main" val="412989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Pamäťová inštitúcia - Kritika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Helena </a:t>
            </a:r>
            <a:r>
              <a:rPr lang="sk-SK" dirty="0" err="1"/>
              <a:t>Robinson</a:t>
            </a:r>
            <a:r>
              <a:rPr lang="sk-SK" dirty="0"/>
              <a:t> (2012), kritizovala pojem pamäťová inštitúcia tak, že namiesto klasifikácie knižníc, múzeí a archívov pod jednu zjednodušenú spoločnú strechu s názvom „pamäťové inštitúcie“  vo verejnom a akademickom sektore by sa mala venovať väčšia pozornosť špecifickým oblastiam ich ´činnosti, ako je katalogizácia, popis, interpretáciu a správu zbierok, ktorú vedú múzeá, knižnice a archívy v podstatne rôznymi spôsobmi. </a:t>
            </a:r>
            <a:endParaRPr lang="en-US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1159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 čo sa starajú pamäťové inštitúcie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O všetky oblasti </a:t>
            </a:r>
            <a:r>
              <a:rPr lang="sk-SK" i="1" dirty="0"/>
              <a:t>kultúrneho majetku (</a:t>
            </a:r>
            <a:r>
              <a:rPr lang="sk-SK" i="1" dirty="0" err="1"/>
              <a:t>cultural</a:t>
            </a:r>
            <a:r>
              <a:rPr lang="sk-SK" i="1" dirty="0"/>
              <a:t> </a:t>
            </a:r>
            <a:r>
              <a:rPr lang="sk-SK" i="1" dirty="0" err="1"/>
              <a:t>property</a:t>
            </a:r>
            <a:r>
              <a:rPr lang="sk-SK" i="1" dirty="0"/>
              <a:t>)</a:t>
            </a:r>
            <a:r>
              <a:rPr lang="sk-SK" dirty="0"/>
              <a:t> Slovenska</a:t>
            </a:r>
          </a:p>
          <a:p>
            <a:r>
              <a:rPr lang="sk-SK" i="1" dirty="0"/>
              <a:t>Dedičstvom</a:t>
            </a:r>
            <a:r>
              <a:rPr lang="sk-SK" dirty="0"/>
              <a:t> sa vo všeobecnosti rozumie všetko, čo sme zdedili od predchádzajúcej generácie a čo musíme uchovať pre nasledujúce generácie</a:t>
            </a:r>
          </a:p>
          <a:p>
            <a:r>
              <a:rPr lang="sk-SK" dirty="0"/>
              <a:t>Z praktického hľadiska existuje metodologický problém s použitím pojmu „kultúrne dedičstvo“ na označenie všetkých prejavov, dokladov  a oblastí materiálneho a duchovného života národa. </a:t>
            </a:r>
          </a:p>
        </p:txBody>
      </p:sp>
    </p:spTree>
    <p:extLst>
      <p:ext uri="{BB962C8B-B14F-4D97-AF65-F5344CB8AC3E}">
        <p14:creationId xmlns:p14="http://schemas.microsoft.com/office/powerpoint/2010/main" val="339205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Pojem kultúrne dedičstvo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„</a:t>
            </a:r>
            <a:r>
              <a:rPr lang="sk-SK" i="1" dirty="0"/>
              <a:t>Kultúrne dedičstvo</a:t>
            </a:r>
            <a:r>
              <a:rPr lang="sk-SK" dirty="0"/>
              <a:t>“, nie sú len inštitúcie rezortu kultúry. </a:t>
            </a:r>
          </a:p>
          <a:p>
            <a:r>
              <a:rPr lang="sk-SK" dirty="0"/>
              <a:t>Ostatné oblasti </a:t>
            </a:r>
            <a:r>
              <a:rPr lang="sk-SK" i="1" dirty="0"/>
              <a:t>dedičstva</a:t>
            </a:r>
            <a:r>
              <a:rPr lang="sk-SK" dirty="0"/>
              <a:t>, </a:t>
            </a:r>
            <a:r>
              <a:rPr lang="sk-SK" i="1" dirty="0"/>
              <a:t>veda</a:t>
            </a:r>
            <a:r>
              <a:rPr lang="sk-SK" dirty="0"/>
              <a:t>, </a:t>
            </a:r>
            <a:r>
              <a:rPr lang="sk-SK" i="1" dirty="0"/>
              <a:t>archeológia</a:t>
            </a:r>
            <a:r>
              <a:rPr lang="sk-SK" dirty="0"/>
              <a:t>, </a:t>
            </a:r>
            <a:r>
              <a:rPr lang="sk-SK" i="1" dirty="0"/>
              <a:t>médiá</a:t>
            </a:r>
            <a:r>
              <a:rPr lang="sk-SK" dirty="0"/>
              <a:t>, </a:t>
            </a:r>
            <a:r>
              <a:rPr lang="sk-SK" i="1" dirty="0"/>
              <a:t>vzdelanie</a:t>
            </a:r>
            <a:r>
              <a:rPr lang="sk-SK" dirty="0"/>
              <a:t> a pod. sa cítia byť diskriminované. </a:t>
            </a:r>
          </a:p>
          <a:p>
            <a:r>
              <a:rPr lang="sk-SK" dirty="0"/>
              <a:t>Treba prijať odbornú klasifikáciu dedičstva </a:t>
            </a:r>
          </a:p>
          <a:p>
            <a:r>
              <a:rPr lang="sk-SK" dirty="0"/>
              <a:t>Pojem zahŕňa všetky oblasti </a:t>
            </a:r>
            <a:r>
              <a:rPr lang="sk-SK" i="1" dirty="0"/>
              <a:t>dedičstva</a:t>
            </a:r>
            <a:r>
              <a:rPr lang="sk-SK" dirty="0"/>
              <a:t> </a:t>
            </a:r>
          </a:p>
          <a:p>
            <a:r>
              <a:rPr lang="sk-SK" dirty="0"/>
              <a:t>Štandardná klasifikácia dedičstva je v terminológii, ktorú obsahuje </a:t>
            </a:r>
            <a:r>
              <a:rPr lang="sk-SK" i="1" dirty="0" err="1"/>
              <a:t>teuzaurus</a:t>
            </a:r>
            <a:r>
              <a:rPr lang="sk-SK" i="1" dirty="0"/>
              <a:t> Rady Európy</a:t>
            </a:r>
            <a:r>
              <a:rPr lang="sk-SK" dirty="0"/>
              <a:t> (</a:t>
            </a:r>
            <a:r>
              <a:rPr lang="sk-SK" dirty="0" err="1"/>
              <a:t>Herein</a:t>
            </a:r>
            <a:r>
              <a:rPr lang="sk-SK" dirty="0"/>
              <a:t>).  </a:t>
            </a:r>
          </a:p>
          <a:p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European</a:t>
            </a:r>
            <a:r>
              <a:rPr lang="sk-SK" i="1" dirty="0"/>
              <a:t> </a:t>
            </a:r>
            <a:r>
              <a:rPr lang="sk-SK" i="1" dirty="0" err="1"/>
              <a:t>Heritage</a:t>
            </a:r>
            <a:r>
              <a:rPr lang="sk-SK" i="1" dirty="0"/>
              <a:t> </a:t>
            </a:r>
            <a:r>
              <a:rPr lang="sk-SK" i="1" dirty="0" err="1"/>
              <a:t>Network</a:t>
            </a:r>
            <a:r>
              <a:rPr lang="sk-SK" dirty="0"/>
              <a:t>. </a:t>
            </a:r>
            <a:r>
              <a:rPr lang="sk-SK" dirty="0" err="1"/>
              <a:t>Tesaurus</a:t>
            </a:r>
            <a:r>
              <a:rPr lang="sk-SK" dirty="0"/>
              <a:t> </a:t>
            </a:r>
            <a:r>
              <a:rPr lang="sk-SK" dirty="0" err="1"/>
              <a:t>Herein</a:t>
            </a:r>
            <a:r>
              <a:rPr lang="sk-SK" dirty="0"/>
              <a:t>. Dostupné na adrese: </a:t>
            </a:r>
            <a:r>
              <a:rPr lang="sk-SK" u="sng" dirty="0">
                <a:hlinkClick r:id="rId2"/>
              </a:rPr>
              <a:t>http://www.european-heritage.net/sdx/herein/index.xsp</a:t>
            </a:r>
            <a:r>
              <a:rPr lang="sk-SK" dirty="0"/>
              <a:t>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64174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Tezaurus HEREIN 1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sk-SK" dirty="0"/>
              <a:t>Antropologické dedičstvo (</a:t>
            </a:r>
            <a:r>
              <a:rPr lang="sk-SK" dirty="0" err="1"/>
              <a:t>anthropological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Archeologické náleziská (</a:t>
            </a:r>
            <a:r>
              <a:rPr lang="sk-SK" dirty="0" err="1"/>
              <a:t>archaeological</a:t>
            </a:r>
            <a:r>
              <a:rPr lang="sk-SK" dirty="0"/>
              <a:t> </a:t>
            </a:r>
            <a:r>
              <a:rPr lang="sk-SK" dirty="0" err="1"/>
              <a:t>sites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Architektonicko-stavebné dedičstvo (</a:t>
            </a:r>
            <a:r>
              <a:rPr lang="sk-SK" dirty="0" err="1"/>
              <a:t>built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Archívy (</a:t>
            </a:r>
            <a:r>
              <a:rPr lang="sk-SK" dirty="0" err="1"/>
              <a:t>archives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Dedičstvo vodných ciest (</a:t>
            </a:r>
            <a:r>
              <a:rPr lang="sk-SK" dirty="0" err="1"/>
              <a:t>waterways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Dokumentačné dedičstvo (</a:t>
            </a:r>
            <a:r>
              <a:rPr lang="sk-SK" dirty="0" err="1"/>
              <a:t>documentary</a:t>
            </a:r>
            <a:r>
              <a:rPr lang="sk-SK" dirty="0"/>
              <a:t> </a:t>
            </a:r>
            <a:r>
              <a:rPr lang="sk-SK" dirty="0" err="1"/>
              <a:t>heritage</a:t>
            </a:r>
            <a:r>
              <a:rPr lang="sk-S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6870048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599D23510A08448081F7EECBA4A6D4" ma:contentTypeVersion="6" ma:contentTypeDescription="Umožňuje vytvoriť nový dokument." ma:contentTypeScope="" ma:versionID="a275914c2916c190bf19021f5db6365c">
  <xsd:schema xmlns:xsd="http://www.w3.org/2001/XMLSchema" xmlns:xs="http://www.w3.org/2001/XMLSchema" xmlns:p="http://schemas.microsoft.com/office/2006/metadata/properties" xmlns:ns2="606c038c-a783-49f2-9e13-52b41ac48c69" xmlns:ns3="8043dc2c-b784-46be-9d9e-5af77327f28e" targetNamespace="http://schemas.microsoft.com/office/2006/metadata/properties" ma:root="true" ma:fieldsID="ded21b7dea23306e8b0458f468d858ae" ns2:_="" ns3:_="">
    <xsd:import namespace="606c038c-a783-49f2-9e13-52b41ac48c69"/>
    <xsd:import namespace="8043dc2c-b784-46be-9d9e-5af77327f2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c038c-a783-49f2-9e13-52b41ac48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3dc2c-b784-46be-9d9e-5af77327f28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64A983-25C1-4112-ABEA-03ADAE9D157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9AA986B-6F74-4D74-9128-7085D574BC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81A987-ED66-488D-B3B5-859209FA7002}"/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1936</Words>
  <Application>Microsoft Office PowerPoint</Application>
  <PresentationFormat>Předvádění na obrazovce (4:3)</PresentationFormat>
  <Paragraphs>267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Motív Office</vt:lpstr>
      <vt:lpstr>Pamäťové informačné inštitúcií</vt:lpstr>
      <vt:lpstr>Kultúrne dedičstvo</vt:lpstr>
      <vt:lpstr>Pamäťová inštitúcia</vt:lpstr>
      <vt:lpstr>Pamäťová inštitúcia</vt:lpstr>
      <vt:lpstr>Pamäťová inštitúcia-základný koncept</vt:lpstr>
      <vt:lpstr>Pamäťová inštitúcia - Kritika</vt:lpstr>
      <vt:lpstr>O čo sa starajú pamäťové inštitúcie</vt:lpstr>
      <vt:lpstr>Pojem kultúrne dedičstvo</vt:lpstr>
      <vt:lpstr>Tezaurus HEREIN 1</vt:lpstr>
      <vt:lpstr>Tezaurus HEREIN 2</vt:lpstr>
      <vt:lpstr>Tezaurus HEREIN 3</vt:lpstr>
      <vt:lpstr>Tezaurus HEREIN 4</vt:lpstr>
      <vt:lpstr>Prezentace aplikace PowerPoint</vt:lpstr>
      <vt:lpstr>Súčasný stav rozvoja a budovania PFI </vt:lpstr>
      <vt:lpstr>Inštitúcia</vt:lpstr>
      <vt:lpstr>Pamäťové inštitúcie a občan</vt:lpstr>
      <vt:lpstr>PFI a kultúra</vt:lpstr>
      <vt:lpstr>PFI a verejný záujem</vt:lpstr>
      <vt:lpstr>Spoločenská inštitúcia</vt:lpstr>
      <vt:lpstr>Inštitúcia a organizácia</vt:lpstr>
      <vt:lpstr>Inštitúcie a organizácie</vt:lpstr>
      <vt:lpstr>Štát ako inštitúcia</vt:lpstr>
      <vt:lpstr>Znaky štátu</vt:lpstr>
      <vt:lpstr>Územie štátu</vt:lpstr>
      <vt:lpstr>Prezentace aplikace PowerPoint</vt:lpstr>
      <vt:lpstr>Právne predpisy upravujúce riadenie a pôsobnosť  pamäťových a informačných inštitúcií (výber)</vt:lpstr>
      <vt:lpstr>Povinný výtlačok Zákonný deponát</vt:lpstr>
      <vt:lpstr>Vymedzenie predmetu</vt:lpstr>
      <vt:lpstr>Pojem pamäťová inštitúcia</vt:lpstr>
      <vt:lpstr>Legislatíva inštitúcií a organizácií</vt:lpstr>
      <vt:lpstr>Zákony</vt:lpstr>
      <vt:lpstr>Požiadavky profesora</vt:lpstr>
      <vt:lpstr>Zadanie (ak 2 semestre) 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Organizácia a riadenie informačných inštitúcií</dc:title>
  <dc:creator>Dusan Katuscak</dc:creator>
  <cp:lastModifiedBy>Katuščák</cp:lastModifiedBy>
  <cp:revision>78</cp:revision>
  <dcterms:created xsi:type="dcterms:W3CDTF">2012-09-24T08:08:37Z</dcterms:created>
  <dcterms:modified xsi:type="dcterms:W3CDTF">2020-11-25T08:03:02Z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0x010100DC599D23510A08448081F7EECBA4A6D4</vt:lpwstr>
  </property>
</Properties>
</file>