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4"/>
  </p:sldMasterIdLst>
  <p:sldIdLst>
    <p:sldId id="281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84795F-505F-4228-85F1-626F4ADDD42B}" v="1" dt="2021-10-18T07:17:55.575"/>
    <p1510:client id="{CCC42B55-6851-4B64-AD61-56D888AE9E64}" v="7" dt="2020-12-06T08:56:19.8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81"/>
  </p:normalViewPr>
  <p:slideViewPr>
    <p:cSldViewPr>
      <p:cViewPr varScale="1">
        <p:scale>
          <a:sx n="81" d="100"/>
          <a:sy n="81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šan Katuščák" userId="3ca79f4c-ef4e-4153-8039-ff96e7655e1a" providerId="ADAL" clId="{CCC42B55-6851-4B64-AD61-56D888AE9E64}"/>
    <pc:docChg chg="custSel delSld modSld">
      <pc:chgData name="Dušan Katuščák" userId="3ca79f4c-ef4e-4153-8039-ff96e7655e1a" providerId="ADAL" clId="{CCC42B55-6851-4B64-AD61-56D888AE9E64}" dt="2020-12-06T08:56:19.879" v="15"/>
      <pc:docMkLst>
        <pc:docMk/>
      </pc:docMkLst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56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57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58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61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62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63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64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65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66"/>
        </pc:sldMkLst>
      </pc:sldChg>
      <pc:sldChg chg="del">
        <pc:chgData name="Dušan Katuščák" userId="3ca79f4c-ef4e-4153-8039-ff96e7655e1a" providerId="ADAL" clId="{CCC42B55-6851-4B64-AD61-56D888AE9E64}" dt="2020-12-06T08:44:01.122" v="0" actId="2696"/>
        <pc:sldMkLst>
          <pc:docMk/>
          <pc:sldMk cId="0" sldId="267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68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69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0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1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2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3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4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5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6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7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8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79"/>
        </pc:sldMkLst>
      </pc:sldChg>
      <pc:sldChg chg="del">
        <pc:chgData name="Dušan Katuščák" userId="3ca79f4c-ef4e-4153-8039-ff96e7655e1a" providerId="ADAL" clId="{CCC42B55-6851-4B64-AD61-56D888AE9E64}" dt="2020-12-06T08:49:53.433" v="1" actId="2696"/>
        <pc:sldMkLst>
          <pc:docMk/>
          <pc:sldMk cId="0" sldId="280"/>
        </pc:sldMkLst>
      </pc:sldChg>
      <pc:sldChg chg="modSp mod">
        <pc:chgData name="Dušan Katuščák" userId="3ca79f4c-ef4e-4153-8039-ff96e7655e1a" providerId="ADAL" clId="{CCC42B55-6851-4B64-AD61-56D888AE9E64}" dt="2020-12-06T08:56:19.879" v="15"/>
        <pc:sldMkLst>
          <pc:docMk/>
          <pc:sldMk cId="0" sldId="281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1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1"/>
            <ac:spMk id="3" creationId="{00000000-0000-0000-0000-000000000000}"/>
          </ac:spMkLst>
        </pc:spChg>
      </pc:sldChg>
      <pc:sldChg chg="modSp mod">
        <pc:chgData name="Dušan Katuščák" userId="3ca79f4c-ef4e-4153-8039-ff96e7655e1a" providerId="ADAL" clId="{CCC42B55-6851-4B64-AD61-56D888AE9E64}" dt="2020-12-06T08:56:19.879" v="15"/>
        <pc:sldMkLst>
          <pc:docMk/>
          <pc:sldMk cId="0" sldId="282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2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2"/>
            <ac:spMk id="3" creationId="{00000000-0000-0000-0000-000000000000}"/>
          </ac:spMkLst>
        </pc:spChg>
      </pc:sldChg>
      <pc:sldChg chg="modSp mod">
        <pc:chgData name="Dušan Katuščák" userId="3ca79f4c-ef4e-4153-8039-ff96e7655e1a" providerId="ADAL" clId="{CCC42B55-6851-4B64-AD61-56D888AE9E64}" dt="2020-12-06T08:56:19.879" v="15"/>
        <pc:sldMkLst>
          <pc:docMk/>
          <pc:sldMk cId="0" sldId="283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3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3"/>
            <ac:spMk id="3" creationId="{00000000-0000-0000-0000-000000000000}"/>
          </ac:spMkLst>
        </pc:spChg>
      </pc:sldChg>
      <pc:sldChg chg="modSp mod">
        <pc:chgData name="Dušan Katuščák" userId="3ca79f4c-ef4e-4153-8039-ff96e7655e1a" providerId="ADAL" clId="{CCC42B55-6851-4B64-AD61-56D888AE9E64}" dt="2020-12-06T08:56:19.879" v="15"/>
        <pc:sldMkLst>
          <pc:docMk/>
          <pc:sldMk cId="0" sldId="284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4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4"/>
            <ac:spMk id="3" creationId="{00000000-0000-0000-0000-000000000000}"/>
          </ac:spMkLst>
        </pc:spChg>
      </pc:sldChg>
      <pc:sldChg chg="modSp">
        <pc:chgData name="Dušan Katuščák" userId="3ca79f4c-ef4e-4153-8039-ff96e7655e1a" providerId="ADAL" clId="{CCC42B55-6851-4B64-AD61-56D888AE9E64}" dt="2020-12-06T08:56:19.879" v="15"/>
        <pc:sldMkLst>
          <pc:docMk/>
          <pc:sldMk cId="0" sldId="285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5"/>
            <ac:spMk id="3" creationId="{00000000-0000-0000-0000-000000000000}"/>
          </ac:spMkLst>
        </pc:spChg>
      </pc:sldChg>
      <pc:sldChg chg="modSp">
        <pc:chgData name="Dušan Katuščák" userId="3ca79f4c-ef4e-4153-8039-ff96e7655e1a" providerId="ADAL" clId="{CCC42B55-6851-4B64-AD61-56D888AE9E64}" dt="2020-12-06T08:56:19.879" v="15"/>
        <pc:sldMkLst>
          <pc:docMk/>
          <pc:sldMk cId="0" sldId="286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6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6"/>
            <ac:spMk id="3" creationId="{00000000-0000-0000-0000-000000000000}"/>
          </ac:spMkLst>
        </pc:spChg>
      </pc:sldChg>
      <pc:sldChg chg="modSp">
        <pc:chgData name="Dušan Katuščák" userId="3ca79f4c-ef4e-4153-8039-ff96e7655e1a" providerId="ADAL" clId="{CCC42B55-6851-4B64-AD61-56D888AE9E64}" dt="2020-12-06T08:56:19.879" v="15"/>
        <pc:sldMkLst>
          <pc:docMk/>
          <pc:sldMk cId="0" sldId="287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7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7"/>
            <ac:spMk id="3" creationId="{00000000-0000-0000-0000-000000000000}"/>
          </ac:spMkLst>
        </pc:spChg>
      </pc:sldChg>
      <pc:sldChg chg="modSp">
        <pc:chgData name="Dušan Katuščák" userId="3ca79f4c-ef4e-4153-8039-ff96e7655e1a" providerId="ADAL" clId="{CCC42B55-6851-4B64-AD61-56D888AE9E64}" dt="2020-12-06T08:56:19.879" v="15"/>
        <pc:sldMkLst>
          <pc:docMk/>
          <pc:sldMk cId="0" sldId="288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8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8"/>
            <ac:spMk id="3" creationId="{00000000-0000-0000-0000-000000000000}"/>
          </ac:spMkLst>
        </pc:spChg>
      </pc:sldChg>
      <pc:sldChg chg="modSp mod">
        <pc:chgData name="Dušan Katuščák" userId="3ca79f4c-ef4e-4153-8039-ff96e7655e1a" providerId="ADAL" clId="{CCC42B55-6851-4B64-AD61-56D888AE9E64}" dt="2020-12-06T08:56:19.879" v="15"/>
        <pc:sldMkLst>
          <pc:docMk/>
          <pc:sldMk cId="0" sldId="289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9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89"/>
            <ac:spMk id="3" creationId="{00000000-0000-0000-0000-000000000000}"/>
          </ac:spMkLst>
        </pc:spChg>
      </pc:sldChg>
      <pc:sldChg chg="modSp mod">
        <pc:chgData name="Dušan Katuščák" userId="3ca79f4c-ef4e-4153-8039-ff96e7655e1a" providerId="ADAL" clId="{CCC42B55-6851-4B64-AD61-56D888AE9E64}" dt="2020-12-06T08:56:19.879" v="15"/>
        <pc:sldMkLst>
          <pc:docMk/>
          <pc:sldMk cId="0" sldId="290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90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90"/>
            <ac:spMk id="3" creationId="{00000000-0000-0000-0000-000000000000}"/>
          </ac:spMkLst>
        </pc:spChg>
      </pc:sldChg>
      <pc:sldChg chg="modSp">
        <pc:chgData name="Dušan Katuščák" userId="3ca79f4c-ef4e-4153-8039-ff96e7655e1a" providerId="ADAL" clId="{CCC42B55-6851-4B64-AD61-56D888AE9E64}" dt="2020-12-06T08:56:19.879" v="15"/>
        <pc:sldMkLst>
          <pc:docMk/>
          <pc:sldMk cId="0" sldId="291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91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91"/>
            <ac:spMk id="3" creationId="{00000000-0000-0000-0000-000000000000}"/>
          </ac:spMkLst>
        </pc:spChg>
      </pc:sldChg>
      <pc:sldChg chg="modSp mod">
        <pc:chgData name="Dušan Katuščák" userId="3ca79f4c-ef4e-4153-8039-ff96e7655e1a" providerId="ADAL" clId="{CCC42B55-6851-4B64-AD61-56D888AE9E64}" dt="2020-12-06T08:56:19.879" v="15"/>
        <pc:sldMkLst>
          <pc:docMk/>
          <pc:sldMk cId="0" sldId="292"/>
        </pc:sldMkLst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92"/>
            <ac:spMk id="2" creationId="{00000000-0000-0000-0000-000000000000}"/>
          </ac:spMkLst>
        </pc:spChg>
        <pc:spChg chg="mod">
          <ac:chgData name="Dušan Katuščák" userId="3ca79f4c-ef4e-4153-8039-ff96e7655e1a" providerId="ADAL" clId="{CCC42B55-6851-4B64-AD61-56D888AE9E64}" dt="2020-12-06T08:56:19.879" v="15"/>
          <ac:spMkLst>
            <pc:docMk/>
            <pc:sldMk cId="0" sldId="292"/>
            <ac:spMk id="3" creationId="{00000000-0000-0000-0000-000000000000}"/>
          </ac:spMkLst>
        </pc:spChg>
      </pc:sldChg>
    </pc:docChg>
  </pc:docChgLst>
  <pc:docChgLst>
    <pc:chgData name="Dušan Katuščák" userId="S::kat0005@ad.slu.cz::3ca79f4c-ef4e-4153-8039-ff96e7655e1a" providerId="AD" clId="Web-{B084795F-505F-4228-85F1-626F4ADDD42B}"/>
    <pc:docChg chg="modSld">
      <pc:chgData name="Dušan Katuščák" userId="S::kat0005@ad.slu.cz::3ca79f4c-ef4e-4153-8039-ff96e7655e1a" providerId="AD" clId="Web-{B084795F-505F-4228-85F1-626F4ADDD42B}" dt="2021-10-18T07:17:55.575" v="0"/>
      <pc:docMkLst>
        <pc:docMk/>
      </pc:docMkLst>
      <pc:sldChg chg="addSp">
        <pc:chgData name="Dušan Katuščák" userId="S::kat0005@ad.slu.cz::3ca79f4c-ef4e-4153-8039-ff96e7655e1a" providerId="AD" clId="Web-{B084795F-505F-4228-85F1-626F4ADDD42B}" dt="2021-10-18T07:17:55.575" v="0"/>
        <pc:sldMkLst>
          <pc:docMk/>
          <pc:sldMk cId="0" sldId="281"/>
        </pc:sldMkLst>
        <pc:spChg chg="add">
          <ac:chgData name="Dušan Katuščák" userId="S::kat0005@ad.slu.cz::3ca79f4c-ef4e-4153-8039-ff96e7655e1a" providerId="AD" clId="Web-{B084795F-505F-4228-85F1-626F4ADDD42B}" dt="2021-10-18T07:17:55.575" v="0"/>
          <ac:spMkLst>
            <pc:docMk/>
            <pc:sldMk cId="0" sldId="281"/>
            <ac:spMk id="4" creationId="{FABCEC90-97C2-4361-AAC0-986126F71A5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44269"/>
            <a:ext cx="8534400" cy="6675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029821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373409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64887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211966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851528"/>
            <a:ext cx="7886700" cy="6696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8433187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133169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59894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2775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4170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69117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7133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CFF461EE-69AC-48F7-B6C4-8D5931226707}" type="datetimeFigureOut">
              <a:rPr lang="sk-SK" smtClean="0"/>
              <a:pPr/>
              <a:t>18. 10. 2021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0C054B71-A387-48DC-9164-8AC4BCFC42C4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9108881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Medzinárodné štandardné číslo sériových publikácií (ISSN)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Pokračujúce pramene (sériové publikácie a integrujúce pokračujúce pramene) musia byť identifikované medzinárodným štandardným číslom sériových publikácií (ISSN), ktoré prideľuje agentúra pre vydávanie publikácií (UKB).</a:t>
            </a:r>
          </a:p>
          <a:p>
            <a:r>
              <a:rPr lang="sk-SK" dirty="0"/>
              <a:t>Pridelenie ISSN nemá žiadny význam ani akúkoľvek právnu hodnotu vo vzťahu k vlastníctvu práv na dané dielo ani vo vzťahu k jeho obsahu.</a:t>
            </a:r>
          </a:p>
          <a:p>
            <a:endParaRPr lang="sk-SK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ABCEC90-97C2-4361-AAC0-986126F71A5A}"/>
              </a:ext>
            </a:extLst>
          </p:cNvPr>
          <p:cNvSpPr txBox="1"/>
          <p:nvPr/>
        </p:nvSpPr>
        <p:spPr>
          <a:xfrm>
            <a:off x="3200400" y="3200400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/>
              <a:t>Click to add text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Identifikátor digitálneho objektu (DOI)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sk-SK" dirty="0"/>
              <a:t>DOI (</a:t>
            </a:r>
            <a:r>
              <a:rPr lang="sk-SK" dirty="0" err="1"/>
              <a:t>digital</a:t>
            </a:r>
            <a:r>
              <a:rPr lang="sk-SK" dirty="0"/>
              <a:t> </a:t>
            </a:r>
            <a:r>
              <a:rPr lang="sk-SK" dirty="0" err="1"/>
              <a:t>object</a:t>
            </a:r>
            <a:r>
              <a:rPr lang="sk-SK" dirty="0"/>
              <a:t> </a:t>
            </a:r>
            <a:r>
              <a:rPr lang="sk-SK" dirty="0" err="1"/>
              <a:t>identifier</a:t>
            </a:r>
            <a:r>
              <a:rPr lang="sk-SK" dirty="0"/>
              <a:t> – identifikátor digitálneho objektu) </a:t>
            </a:r>
          </a:p>
          <a:p>
            <a:r>
              <a:rPr lang="sk-SK" sz="4400" b="1" dirty="0"/>
              <a:t>DOI je systém na identifikáciu diela v digitálnom prostredí, ktorého cieľom je zabezpečiť trvalý charakter hypertextových odkazov. </a:t>
            </a:r>
            <a:r>
              <a:rPr lang="sk-SK" dirty="0"/>
              <a:t>Možno ho použiť pre:</a:t>
            </a:r>
          </a:p>
          <a:p>
            <a:endParaRPr lang="sk-SK" dirty="0"/>
          </a:p>
          <a:p>
            <a:r>
              <a:rPr lang="sk-SK" sz="4500" dirty="0"/>
              <a:t>publikáciu ako celok,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fotografiu,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tabuľku,</a:t>
            </a:r>
          </a:p>
          <a:p>
            <a:pPr>
              <a:buNone/>
            </a:pPr>
            <a:endParaRPr lang="sk-SK" sz="4500" dirty="0"/>
          </a:p>
          <a:p>
            <a:r>
              <a:rPr lang="sk-SK" sz="4500" dirty="0"/>
              <a:t>kapitolu atď.</a:t>
            </a:r>
          </a:p>
          <a:p>
            <a:endParaRPr lang="sk-SK" dirty="0"/>
          </a:p>
          <a:p>
            <a:endParaRPr lang="sk-SK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DOI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3600" dirty="0"/>
              <a:t>Každý DOI je </a:t>
            </a:r>
            <a:r>
              <a:rPr lang="sk-SK" sz="3600" u="sng" dirty="0"/>
              <a:t>jedinečný</a:t>
            </a:r>
            <a:r>
              <a:rPr lang="sk-SK" sz="3600" dirty="0"/>
              <a:t> a </a:t>
            </a:r>
            <a:r>
              <a:rPr lang="sk-SK" sz="3600" u="sng" dirty="0"/>
              <a:t>trvalý</a:t>
            </a:r>
            <a:r>
              <a:rPr lang="sk-SK" sz="3600" dirty="0"/>
              <a:t>. </a:t>
            </a:r>
          </a:p>
          <a:p>
            <a:endParaRPr lang="sk-SK" sz="3600" dirty="0"/>
          </a:p>
          <a:p>
            <a:r>
              <a:rPr lang="sk-SK" sz="3600" dirty="0"/>
              <a:t>Dokument si zachováva svoj DOI </a:t>
            </a:r>
            <a:r>
              <a:rPr lang="sk-SK" sz="3600" u="sng" dirty="0"/>
              <a:t>počas celej existencie </a:t>
            </a:r>
            <a:r>
              <a:rPr lang="sk-SK" sz="3600" dirty="0"/>
              <a:t>a aj keby bol tento dokument vyradený, DOI nebude opätovne použitý.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Štruktúra DOI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Číslo DOI sa skladá z </a:t>
            </a:r>
            <a:r>
              <a:rPr lang="sk-SK" u="sng" dirty="0"/>
              <a:t>prefixu a sufixu </a:t>
            </a:r>
            <a:r>
              <a:rPr lang="sk-SK" dirty="0"/>
              <a:t>oddelených lomkou. </a:t>
            </a:r>
          </a:p>
          <a:p>
            <a:r>
              <a:rPr lang="sk-SK" dirty="0"/>
              <a:t>Musí sa uvádzať </a:t>
            </a:r>
            <a:r>
              <a:rPr lang="sk-SK" u="sng" dirty="0"/>
              <a:t>malými písmenami (</a:t>
            </a:r>
            <a:r>
              <a:rPr lang="sk-SK" u="sng" dirty="0" err="1"/>
              <a:t>doi</a:t>
            </a:r>
            <a:r>
              <a:rPr lang="sk-SK" u="sng" dirty="0"/>
              <a:t>), </a:t>
            </a:r>
            <a:r>
              <a:rPr lang="sk-SK" dirty="0"/>
              <a:t>potom nasleduje </a:t>
            </a:r>
            <a:r>
              <a:rPr lang="sk-SK" u="sng" dirty="0"/>
              <a:t>dvojbodka bez medzery</a:t>
            </a:r>
            <a:r>
              <a:rPr lang="sk-SK" dirty="0"/>
              <a:t>:</a:t>
            </a:r>
          </a:p>
          <a:p>
            <a:endParaRPr lang="sk-SK" dirty="0"/>
          </a:p>
          <a:p>
            <a:pPr>
              <a:buNone/>
            </a:pPr>
            <a:r>
              <a:rPr lang="sk-SK" dirty="0"/>
              <a:t>		</a:t>
            </a:r>
            <a:r>
              <a:rPr lang="sk-SK" sz="3900" dirty="0"/>
              <a:t>doi:10.2788/14231 </a:t>
            </a:r>
          </a:p>
          <a:p>
            <a:endParaRPr lang="sk-SK" dirty="0"/>
          </a:p>
          <a:p>
            <a:r>
              <a:rPr lang="sk-SK" dirty="0"/>
              <a:t>Jeho umiestnenie sa v zásade riadi rovnakými pravidlami ako ISBN alebo ISSN.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Jedinečné ISSN sa prideľuje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 celé obdobie existencie názvu,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každú jazykovú verziu,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každé vydanie (mesačné, ročné…),</a:t>
            </a:r>
          </a:p>
          <a:p>
            <a:pPr>
              <a:buNone/>
            </a:pPr>
            <a:endParaRPr lang="sk-SK" dirty="0"/>
          </a:p>
          <a:p>
            <a:r>
              <a:rPr lang="sk-SK" dirty="0"/>
              <a:t>pre každý samostatný nosič.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pre viac zväzkov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V prípade viacerých zväzkov je ISSN pridelené kľúčovému názvu, nezávisle od počtu zväzkov, ktoré ho tvoria. </a:t>
            </a:r>
          </a:p>
          <a:p>
            <a:r>
              <a:rPr lang="sk-SK" dirty="0"/>
              <a:t>Jedno ISSN možno tiež prideliť edícii monografií ako takých (pričom každému zväzku edície je pridelené ISBN).</a:t>
            </a:r>
          </a:p>
          <a:p>
            <a:r>
              <a:rPr lang="sk-SK" dirty="0"/>
              <a:t>ISSN je trvalo spojené s „kľúčovým názvom“ vytvoreným sieťou ISSN pri registrácii prameňa. Kľúčový názov je jedinečný pre každý osobitný pokračujúci prameň.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Nové ISSN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Nové ISSN (a nový kľúčový názov) musí byť pokračujúcemu prameňu pridelené:</a:t>
            </a:r>
          </a:p>
          <a:p>
            <a:pPr>
              <a:buNone/>
            </a:pPr>
            <a:endParaRPr lang="sk-SK" dirty="0"/>
          </a:p>
          <a:p>
            <a:pPr lvl="1"/>
            <a:r>
              <a:rPr lang="sk-SK" dirty="0"/>
              <a:t>pri významnej zmene názvu,</a:t>
            </a:r>
          </a:p>
          <a:p>
            <a:pPr>
              <a:buNone/>
            </a:pPr>
            <a:endParaRPr lang="sk-SK" dirty="0"/>
          </a:p>
          <a:p>
            <a:pPr lvl="1"/>
            <a:r>
              <a:rPr lang="sk-SK" dirty="0"/>
              <a:t>pri každej zmene nosiča.</a:t>
            </a:r>
          </a:p>
          <a:p>
            <a:endParaRPr lang="sk-SK" dirty="0"/>
          </a:p>
          <a:p>
            <a:r>
              <a:rPr lang="sk-SK" dirty="0"/>
              <a:t>Vlastné ISSN (a teda osobitný kľúčový názov) musí byť pridelené každému prípadnému sprievodnému dodatku alebo </a:t>
            </a:r>
            <a:r>
              <a:rPr lang="sk-SK" dirty="0" err="1"/>
              <a:t>podedícii</a:t>
            </a:r>
            <a:r>
              <a:rPr lang="sk-SK" dirty="0"/>
              <a:t> pokračujúceho prameňa.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rmAutofit fontScale="90000"/>
          </a:bodyPr>
          <a:lstStyle/>
          <a:p>
            <a:br>
              <a:rPr lang="sk-SK" b="1" dirty="0"/>
            </a:br>
            <a:r>
              <a:rPr lang="sk-SK" b="1" dirty="0"/>
              <a:t>Umiestnenie a zobrazenie ISSN</a:t>
            </a:r>
            <a:br>
              <a:rPr lang="sk-SK" b="1" dirty="0"/>
            </a:b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ISSN sa skladá z </a:t>
            </a:r>
            <a:r>
              <a:rPr lang="sk-SK" u="sng" dirty="0"/>
              <a:t>dvoch štvorciferných blokov </a:t>
            </a:r>
            <a:r>
              <a:rPr lang="sk-SK" dirty="0"/>
              <a:t>(arabské číslice) oddelených </a:t>
            </a:r>
            <a:r>
              <a:rPr lang="sk-SK" u="sng" dirty="0"/>
              <a:t>spojovníkom</a:t>
            </a:r>
            <a:r>
              <a:rPr lang="sk-SK" dirty="0"/>
              <a:t>, ktorým predchádza skratka ISSN nasledovaná medzerou. Posledný prvok (kontrolný prvok) môže byť X:</a:t>
            </a:r>
          </a:p>
          <a:p>
            <a:r>
              <a:rPr lang="sk-SK" dirty="0"/>
              <a:t>ISSN 0251-1479 ISSN 1831-855X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Kde musí byť ISSN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ISSN musí byť zreteľne uvedené buď na obálke prvého vydania sériovej publikácie, alebo na každom ďalšom vydaní, ako aj na/v každej verzii integrujúceho pokračujúceho prameňa.</a:t>
            </a:r>
          </a:p>
          <a:p>
            <a:pPr>
              <a:buNone/>
            </a:pPr>
            <a:endParaRPr lang="sk-SK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na rôznych nosičoch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 prípade publikácie na rôznych nosičoch môže ISSN figurovať na pokračujúcich prameňoch, vzájomne odlíšené ako v tomto príklade:</a:t>
            </a:r>
          </a:p>
          <a:p>
            <a:endParaRPr lang="sk-SK" dirty="0"/>
          </a:p>
          <a:p>
            <a:r>
              <a:rPr lang="sk-SK" dirty="0"/>
              <a:t>ISSN 1562-6585 (online verzia)</a:t>
            </a:r>
            <a:br>
              <a:rPr lang="sk-SK" dirty="0"/>
            </a:br>
            <a:r>
              <a:rPr lang="sk-SK" dirty="0"/>
              <a:t>ISSN 1063-7710 (tlačená verzia)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ISSN musí byť uvedené na každom vydaní tlačených diel </a:t>
            </a:r>
            <a:r>
              <a:rPr lang="sk-SK" u="sng" dirty="0"/>
              <a:t>v pravom hornom rohu </a:t>
            </a:r>
            <a:r>
              <a:rPr lang="sk-SK" dirty="0"/>
              <a:t>obálky alebo</a:t>
            </a:r>
          </a:p>
          <a:p>
            <a:r>
              <a:rPr lang="sk-SK" dirty="0"/>
              <a:t>jasne a výrazne sa umiestni </a:t>
            </a:r>
            <a:r>
              <a:rPr lang="sk-SK" u="sng" dirty="0"/>
              <a:t>na inom mieste</a:t>
            </a:r>
            <a:r>
              <a:rPr lang="sk-SK" dirty="0"/>
              <a:t>, prednostne v tomto poradí: titulná strana, hlavný titulok, </a:t>
            </a:r>
            <a:r>
              <a:rPr lang="sk-SK" dirty="0" err="1"/>
              <a:t>impresum</a:t>
            </a:r>
            <a:r>
              <a:rPr lang="sk-SK" dirty="0"/>
              <a:t>, štvrtá strana obálky, tiráž alebo nakladateľský záznam.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ISSN na </a:t>
            </a:r>
            <a:r>
              <a:rPr lang="sk-SK" dirty="0" err="1"/>
              <a:t>e_dokumentoch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ISSN je </a:t>
            </a:r>
            <a:r>
              <a:rPr lang="sk-SK" u="sng" dirty="0"/>
              <a:t>na titulnej obrazovke </a:t>
            </a:r>
            <a:r>
              <a:rPr lang="sk-SK" dirty="0"/>
              <a:t>uvádzajúcej názov alebo, </a:t>
            </a:r>
          </a:p>
          <a:p>
            <a:r>
              <a:rPr lang="sk-SK" dirty="0"/>
              <a:t>v </a:t>
            </a:r>
            <a:r>
              <a:rPr lang="sk-SK" u="sng" dirty="0"/>
              <a:t>hlavnej ponuke</a:t>
            </a:r>
            <a:r>
              <a:rPr lang="sk-SK" dirty="0"/>
              <a:t>, a </a:t>
            </a:r>
          </a:p>
          <a:p>
            <a:r>
              <a:rPr lang="sk-SK" dirty="0"/>
              <a:t>na všetkých </a:t>
            </a:r>
            <a:r>
              <a:rPr lang="sk-SK" u="sng" dirty="0"/>
              <a:t>etiketách</a:t>
            </a:r>
            <a:r>
              <a:rPr lang="sk-SK" dirty="0"/>
              <a:t> trvalo pripevnených na publikácii. </a:t>
            </a:r>
          </a:p>
          <a:p>
            <a:r>
              <a:rPr lang="sk-SK" dirty="0"/>
              <a:t>ak nie je možné uviesť ISSN na produkte alebo na etikete, je potrebné ho uviesť </a:t>
            </a:r>
            <a:r>
              <a:rPr lang="sk-SK" u="sng" dirty="0"/>
              <a:t>na obale.</a:t>
            </a:r>
          </a:p>
          <a:p>
            <a:r>
              <a:rPr lang="sk-SK" dirty="0"/>
              <a:t>Pokiaľ ide o online pramene, ISSN musí byť uvedené aj v </a:t>
            </a:r>
            <a:r>
              <a:rPr lang="sk-SK" u="sng" dirty="0" err="1"/>
              <a:t>metaúdajoch</a:t>
            </a:r>
            <a:r>
              <a:rPr lang="sk-SK" dirty="0"/>
              <a:t> (v identifikačnom poli).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uhované">
  <a:themeElements>
    <a:clrScheme name="Pruhované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Pruhované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Pruhované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C599D23510A08448081F7EECBA4A6D4" ma:contentTypeVersion="6" ma:contentTypeDescription="Vytvoří nový dokument" ma:contentTypeScope="" ma:versionID="a365392a8ed07149ba02cf9ee1147062">
  <xsd:schema xmlns:xsd="http://www.w3.org/2001/XMLSchema" xmlns:xs="http://www.w3.org/2001/XMLSchema" xmlns:p="http://schemas.microsoft.com/office/2006/metadata/properties" xmlns:ns2="606c038c-a783-49f2-9e13-52b41ac48c69" xmlns:ns3="8043dc2c-b784-46be-9d9e-5af77327f28e" targetNamespace="http://schemas.microsoft.com/office/2006/metadata/properties" ma:root="true" ma:fieldsID="7e1c17b3f3d48e23c1eb9c74f0c8484c" ns2:_="" ns3:_="">
    <xsd:import namespace="606c038c-a783-49f2-9e13-52b41ac48c69"/>
    <xsd:import namespace="8043dc2c-b784-46be-9d9e-5af77327f2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6c038c-a783-49f2-9e13-52b41ac48c6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043dc2c-b784-46be-9d9e-5af77327f28e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2557EF3-8C18-44BF-B5BD-446AEA92FDBB}">
  <ds:schemaRefs>
    <ds:schemaRef ds:uri="http://schemas.microsoft.com/office/2006/metadata/properties"/>
    <ds:schemaRef ds:uri="http://purl.org/dc/dcmitype/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schemas.microsoft.com/office/infopath/2007/PartnerControl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4E1DEB98-2141-42F4-865F-B55E9A02DE8A}"/>
</file>

<file path=customXml/itemProps3.xml><?xml version="1.0" encoding="utf-8"?>
<ds:datastoreItem xmlns:ds="http://schemas.openxmlformats.org/officeDocument/2006/customXml" ds:itemID="{069494DF-3D32-4C4D-8CA0-12CCB0F07E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TM03090430[[fn=Pruhované]]</Template>
  <TotalTime>95</TotalTime>
  <Words>556</Words>
  <Application>Microsoft Office PowerPoint</Application>
  <PresentationFormat>On-screen Show (4:3)</PresentationFormat>
  <Paragraphs>62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Pruhované</vt:lpstr>
      <vt:lpstr> Medzinárodné štandardné číslo sériových publikácií (ISSN) </vt:lpstr>
      <vt:lpstr>Jedinečné ISSN sa prideľuje </vt:lpstr>
      <vt:lpstr>ISSN pre viac zväzkov</vt:lpstr>
      <vt:lpstr>Nové ISSN</vt:lpstr>
      <vt:lpstr> Umiestnenie a zobrazenie ISSN </vt:lpstr>
      <vt:lpstr>Kde musí byť ISSN</vt:lpstr>
      <vt:lpstr>ISSN na rôznych nosičoch</vt:lpstr>
      <vt:lpstr>PowerPoint Presentation</vt:lpstr>
      <vt:lpstr>ISSN na e_dokumentoch</vt:lpstr>
      <vt:lpstr> Identifikátor digitálneho objektu (DOI) </vt:lpstr>
      <vt:lpstr>DOI</vt:lpstr>
      <vt:lpstr>Štruktúra DOI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Typológia dokumentov</dc:title>
  <dc:creator>Dusan Katuscak</dc:creator>
  <cp:lastModifiedBy>Eva Vysoka</cp:lastModifiedBy>
  <cp:revision>35</cp:revision>
  <dcterms:created xsi:type="dcterms:W3CDTF">2013-02-24T19:31:12Z</dcterms:created>
  <dcterms:modified xsi:type="dcterms:W3CDTF">2021-10-18T07:17:55Z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0x010100DC599D23510A08448081F7EECBA4A6D4</vt:lpwstr>
  </property>
</Properties>
</file>