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335" r:id="rId4"/>
    <p:sldId id="261" r:id="rId5"/>
    <p:sldId id="266" r:id="rId6"/>
    <p:sldId id="257" r:id="rId7"/>
    <p:sldId id="258" r:id="rId8"/>
    <p:sldId id="263" r:id="rId9"/>
    <p:sldId id="277" r:id="rId10"/>
    <p:sldId id="317" r:id="rId11"/>
    <p:sldId id="316" r:id="rId12"/>
    <p:sldId id="318" r:id="rId13"/>
    <p:sldId id="333" r:id="rId14"/>
    <p:sldId id="338" r:id="rId15"/>
    <p:sldId id="332" r:id="rId16"/>
    <p:sldId id="334" r:id="rId17"/>
    <p:sldId id="339" r:id="rId18"/>
    <p:sldId id="340" r:id="rId19"/>
    <p:sldId id="341" r:id="rId20"/>
    <p:sldId id="342" r:id="rId21"/>
    <p:sldId id="329" r:id="rId22"/>
    <p:sldId id="330" r:id="rId23"/>
    <p:sldId id="331" r:id="rId24"/>
    <p:sldId id="268" r:id="rId25"/>
    <p:sldId id="265" r:id="rId26"/>
    <p:sldId id="267" r:id="rId27"/>
    <p:sldId id="272" r:id="rId28"/>
    <p:sldId id="269" r:id="rId29"/>
    <p:sldId id="271" r:id="rId30"/>
    <p:sldId id="337" r:id="rId31"/>
    <p:sldId id="336" r:id="rId32"/>
    <p:sldId id="274" r:id="rId33"/>
    <p:sldId id="275" r:id="rId34"/>
    <p:sldId id="319" r:id="rId35"/>
    <p:sldId id="320" r:id="rId36"/>
    <p:sldId id="259" r:id="rId37"/>
    <p:sldId id="321" r:id="rId38"/>
    <p:sldId id="322" r:id="rId39"/>
    <p:sldId id="262" r:id="rId40"/>
    <p:sldId id="260" r:id="rId41"/>
    <p:sldId id="323" r:id="rId42"/>
    <p:sldId id="310" r:id="rId43"/>
    <p:sldId id="343" r:id="rId44"/>
    <p:sldId id="311" r:id="rId45"/>
    <p:sldId id="309" r:id="rId46"/>
    <p:sldId id="315" r:id="rId47"/>
    <p:sldId id="314" r:id="rId48"/>
    <p:sldId id="278" r:id="rId49"/>
    <p:sldId id="279" r:id="rId50"/>
    <p:sldId id="280" r:id="rId51"/>
    <p:sldId id="281" r:id="rId52"/>
    <p:sldId id="282" r:id="rId53"/>
    <p:sldId id="283" r:id="rId54"/>
    <p:sldId id="284" r:id="rId55"/>
    <p:sldId id="285" r:id="rId56"/>
    <p:sldId id="286" r:id="rId57"/>
    <p:sldId id="287" r:id="rId58"/>
    <p:sldId id="288" r:id="rId59"/>
    <p:sldId id="289" r:id="rId60"/>
    <p:sldId id="290" r:id="rId61"/>
    <p:sldId id="291" r:id="rId62"/>
    <p:sldId id="292" r:id="rId63"/>
    <p:sldId id="293" r:id="rId64"/>
    <p:sldId id="294" r:id="rId65"/>
    <p:sldId id="295" r:id="rId66"/>
    <p:sldId id="296" r:id="rId67"/>
    <p:sldId id="297" r:id="rId68"/>
    <p:sldId id="298" r:id="rId69"/>
    <p:sldId id="299" r:id="rId70"/>
    <p:sldId id="300" r:id="rId71"/>
    <p:sldId id="301" r:id="rId72"/>
    <p:sldId id="302" r:id="rId73"/>
    <p:sldId id="303" r:id="rId74"/>
    <p:sldId id="304" r:id="rId75"/>
    <p:sldId id="305" r:id="rId76"/>
    <p:sldId id="313" r:id="rId77"/>
    <p:sldId id="306" r:id="rId78"/>
    <p:sldId id="270" r:id="rId79"/>
    <p:sldId id="345" r:id="rId80"/>
    <p:sldId id="307" r:id="rId81"/>
    <p:sldId id="326" r:id="rId82"/>
    <p:sldId id="344" r:id="rId83"/>
    <p:sldId id="328" r:id="rId8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7" autoAdjust="0"/>
  </p:normalViewPr>
  <p:slideViewPr>
    <p:cSldViewPr>
      <p:cViewPr varScale="1">
        <p:scale>
          <a:sx n="103" d="100"/>
          <a:sy n="103" d="100"/>
        </p:scale>
        <p:origin x="186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066979FB-F366-44E1-B1B8-9FB3F1E1C0B2}" type="datetimeFigureOut">
              <a:rPr lang="cs-CZ" smtClean="0"/>
              <a:pPr/>
              <a:t>29.09.2021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7C76A34-93D7-45FF-B9E6-954ACDB4264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66979FB-F366-44E1-B1B8-9FB3F1E1C0B2}" type="datetimeFigureOut">
              <a:rPr lang="cs-CZ" smtClean="0"/>
              <a:pPr/>
              <a:t>29.09.2021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7C76A34-93D7-45FF-B9E6-954ACDB4264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66979FB-F366-44E1-B1B8-9FB3F1E1C0B2}" type="datetimeFigureOut">
              <a:rPr lang="cs-CZ" smtClean="0"/>
              <a:pPr/>
              <a:t>29.09.2021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7C76A34-93D7-45FF-B9E6-954ACDB42641}"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66979FB-F366-44E1-B1B8-9FB3F1E1C0B2}" type="datetimeFigureOut">
              <a:rPr lang="cs-CZ" smtClean="0"/>
              <a:pPr/>
              <a:t>29.09.2021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7C76A34-93D7-45FF-B9E6-954ACDB42641}"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066979FB-F366-44E1-B1B8-9FB3F1E1C0B2}" type="datetimeFigureOut">
              <a:rPr lang="cs-CZ" smtClean="0"/>
              <a:pPr/>
              <a:t>29.09.2021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7C76A34-93D7-45FF-B9E6-954ACDB42641}"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066979FB-F366-44E1-B1B8-9FB3F1E1C0B2}" type="datetimeFigureOut">
              <a:rPr lang="cs-CZ" smtClean="0"/>
              <a:pPr/>
              <a:t>29.09.2021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7C76A34-93D7-45FF-B9E6-954ACDB42641}"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066979FB-F366-44E1-B1B8-9FB3F1E1C0B2}" type="datetimeFigureOut">
              <a:rPr lang="cs-CZ" smtClean="0"/>
              <a:pPr/>
              <a:t>29.09.2021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7C76A34-93D7-45FF-B9E6-954ACDB42641}"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066979FB-F366-44E1-B1B8-9FB3F1E1C0B2}" type="datetimeFigureOut">
              <a:rPr lang="cs-CZ" smtClean="0"/>
              <a:pPr/>
              <a:t>29.09.2021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7C76A34-93D7-45FF-B9E6-954ACDB42641}"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66979FB-F366-44E1-B1B8-9FB3F1E1C0B2}" type="datetimeFigureOut">
              <a:rPr lang="cs-CZ" smtClean="0"/>
              <a:pPr/>
              <a:t>29.09.2021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7C76A34-93D7-45FF-B9E6-954ACDB4264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066979FB-F366-44E1-B1B8-9FB3F1E1C0B2}" type="datetimeFigureOut">
              <a:rPr lang="cs-CZ" smtClean="0"/>
              <a:pPr/>
              <a:t>29.09.2021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7C76A34-93D7-45FF-B9E6-954ACDB42641}"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066979FB-F366-44E1-B1B8-9FB3F1E1C0B2}" type="datetimeFigureOut">
              <a:rPr lang="cs-CZ" smtClean="0"/>
              <a:pPr/>
              <a:t>29.09.2021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7C76A34-93D7-45FF-B9E6-954ACDB42641}"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6979FB-F366-44E1-B1B8-9FB3F1E1C0B2}" type="datetimeFigureOut">
              <a:rPr lang="cs-CZ" smtClean="0"/>
              <a:pPr/>
              <a:t>29.09.2021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C76A34-93D7-45FF-B9E6-954ACDB4264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hyperlink" Target="https://www.youtube.com/watch?v=hucOcnw-NH0"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http://duha.mzk.cz/clanky/efektivni-komunikace-ve-sluzbach-2-dil" TargetMode="External"/><Relationship Id="rId2" Type="http://schemas.openxmlformats.org/officeDocument/2006/relationships/hyperlink" Target="http://duha.mzk.cz/clanky/efektivni-komunikace-ve-sluzbach-1-dil" TargetMode="External"/><Relationship Id="rId1" Type="http://schemas.openxmlformats.org/officeDocument/2006/relationships/slideLayout" Target="../slideLayouts/slideLayout2.xml"/><Relationship Id="rId5" Type="http://schemas.openxmlformats.org/officeDocument/2006/relationships/hyperlink" Target="http://duha.mzk.cz/clanky/efektivni-komunikace-ve-sluzbach-4-dil" TargetMode="External"/><Relationship Id="rId4" Type="http://schemas.openxmlformats.org/officeDocument/2006/relationships/hyperlink" Target="http://duha.mzk.cz/clanky/efektivni-komunikace-ve-sluzbach-3-dil"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mailto:foberova@svkos.cz"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hyperlink" Target="https://www.youtube.com/watch?v=UK99qRZw_0I" TargetMode="External"/><Relationship Id="rId2" Type="http://schemas.openxmlformats.org/officeDocument/2006/relationships/hyperlink" Target="https://www.youtube.com/watch?v=0BSJa3TxY1E"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hyperlink" Target="http://www.youtube.com/watch?v=BuRuwR2JSXI" TargetMode="External"/><Relationship Id="rId2" Type="http://schemas.openxmlformats.org/officeDocument/2006/relationships/hyperlink" Target="http://www.youtube.com/watch?v=T8QjjKrEK7Y" TargetMode="External"/><Relationship Id="rId1" Type="http://schemas.openxmlformats.org/officeDocument/2006/relationships/slideLayout" Target="../slideLayouts/slideLayout7.xml"/><Relationship Id="rId4" Type="http://schemas.openxmlformats.org/officeDocument/2006/relationships/hyperlink" Target="http://www.youtube.com/watch?v=zd7tEeKM2tk"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Efektivní komunikace </a:t>
            </a:r>
            <a:br>
              <a:rPr lang="cs-CZ" b="1" dirty="0"/>
            </a:br>
            <a:r>
              <a:rPr lang="cs-CZ" b="1" dirty="0"/>
              <a:t>ve službách</a:t>
            </a:r>
          </a:p>
        </p:txBody>
      </p:sp>
      <p:sp>
        <p:nvSpPr>
          <p:cNvPr id="3" name="Podnadpis 2"/>
          <p:cNvSpPr>
            <a:spLocks noGrp="1"/>
          </p:cNvSpPr>
          <p:nvPr>
            <p:ph type="subTitle" idx="1"/>
          </p:nvPr>
        </p:nvSpPr>
        <p:spPr>
          <a:xfrm>
            <a:off x="3203848" y="4509120"/>
            <a:ext cx="5616624" cy="1944216"/>
          </a:xfrm>
        </p:spPr>
        <p:txBody>
          <a:bodyPr>
            <a:normAutofit fontScale="85000" lnSpcReduction="20000"/>
          </a:bodyPr>
          <a:lstStyle/>
          <a:p>
            <a:r>
              <a:rPr lang="cs-CZ" b="1" dirty="0" err="1">
                <a:solidFill>
                  <a:schemeClr val="tx2"/>
                </a:solidFill>
              </a:rPr>
              <a:t>Foberová</a:t>
            </a:r>
            <a:r>
              <a:rPr lang="cs-CZ" b="1" dirty="0">
                <a:solidFill>
                  <a:schemeClr val="tx2"/>
                </a:solidFill>
              </a:rPr>
              <a:t>, Libuše </a:t>
            </a:r>
          </a:p>
          <a:p>
            <a:r>
              <a:rPr lang="cs-CZ" dirty="0">
                <a:solidFill>
                  <a:schemeClr val="tx2"/>
                </a:solidFill>
              </a:rPr>
              <a:t>Rekvalifikační kurz „knihovník v přímých službách“</a:t>
            </a:r>
          </a:p>
          <a:p>
            <a:r>
              <a:rPr lang="cs-CZ" b="1" dirty="0">
                <a:solidFill>
                  <a:schemeClr val="tx2"/>
                </a:solidFill>
              </a:rPr>
              <a:t>Moravskoslezská vědecká knihovna v Ostravě, dne 29. 9. 2021 </a:t>
            </a:r>
          </a:p>
        </p:txBody>
      </p:sp>
      <p:pic>
        <p:nvPicPr>
          <p:cNvPr id="1026" name="Picture 2" descr="handicap"/>
          <p:cNvPicPr>
            <a:picLocks noChangeAspect="1" noChangeArrowheads="1"/>
          </p:cNvPicPr>
          <p:nvPr/>
        </p:nvPicPr>
        <p:blipFill>
          <a:blip r:embed="rId2" cstate="print"/>
          <a:srcRect/>
          <a:stretch>
            <a:fillRect/>
          </a:stretch>
        </p:blipFill>
        <p:spPr bwMode="auto">
          <a:xfrm>
            <a:off x="0" y="4486275"/>
            <a:ext cx="2533650" cy="2371725"/>
          </a:xfrm>
          <a:prstGeom prst="rect">
            <a:avLst/>
          </a:prstGeom>
          <a:noFill/>
          <a:ln w="9525">
            <a:noFill/>
            <a:miter lim="800000"/>
            <a:headEnd/>
            <a:tailEnd/>
          </a:ln>
        </p:spPr>
      </p:pic>
      <p:pic>
        <p:nvPicPr>
          <p:cNvPr id="6" name="Obráze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2829" y="5419"/>
            <a:ext cx="2191171" cy="22087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BELBINŮV TEST </a:t>
            </a:r>
            <a:r>
              <a:rPr lang="cs-CZ" dirty="0"/>
              <a:t>– testovali jsme manažerku knihovny (45 let)</a:t>
            </a:r>
          </a:p>
        </p:txBody>
      </p:sp>
      <p:sp>
        <p:nvSpPr>
          <p:cNvPr id="3" name="Zástupný symbol pro obsah 2"/>
          <p:cNvSpPr>
            <a:spLocks noGrp="1"/>
          </p:cNvSpPr>
          <p:nvPr>
            <p:ph idx="1"/>
          </p:nvPr>
        </p:nvSpPr>
        <p:spPr/>
        <p:txBody>
          <a:bodyPr>
            <a:normAutofit fontScale="77500" lnSpcReduction="20000"/>
          </a:bodyPr>
          <a:lstStyle/>
          <a:p>
            <a:r>
              <a:rPr lang="cs-CZ" b="1" dirty="0"/>
              <a:t>Týmové role: </a:t>
            </a:r>
            <a:r>
              <a:rPr lang="cs-CZ" dirty="0"/>
              <a:t>vykonavatel, vůdce, usměrňovatel, inovátor, hledač zdrojů, pozorovatel, týmový člověk, dokončovatel. </a:t>
            </a:r>
          </a:p>
          <a:p>
            <a:pPr>
              <a:buNone/>
            </a:pPr>
            <a:endParaRPr lang="cs-CZ" dirty="0"/>
          </a:p>
          <a:p>
            <a:r>
              <a:rPr lang="cs-CZ" b="1" dirty="0"/>
              <a:t>V týmu hraje především tyto role:</a:t>
            </a:r>
          </a:p>
          <a:p>
            <a:r>
              <a:rPr lang="cs-CZ" b="1" dirty="0"/>
              <a:t>Vykonavatel</a:t>
            </a:r>
            <a:r>
              <a:rPr lang="cs-CZ" dirty="0"/>
              <a:t> – má organizační schopnosti. Mění nápady v uskutečnitelné úkoly. Ráda plánuje. Je metodická, odpovědná, důvěryhodná a výkonná. </a:t>
            </a:r>
          </a:p>
          <a:p>
            <a:r>
              <a:rPr lang="cs-CZ" b="1" dirty="0"/>
              <a:t>Týmový člověk </a:t>
            </a:r>
            <a:r>
              <a:rPr lang="cs-CZ" dirty="0"/>
              <a:t>– drží tým pohromadě, podporuje ostatní, naslouchá, povzbuzuje, harmonizuje a chápe. Je příjemná, ale není soutěživá.  </a:t>
            </a:r>
          </a:p>
          <a:p>
            <a:r>
              <a:rPr lang="cs-CZ" b="1" dirty="0"/>
              <a:t>Na co si má dát pozor: </a:t>
            </a:r>
            <a:r>
              <a:rPr lang="cs-CZ" dirty="0"/>
              <a:t>potřebuje tým, aby ji nabudil (nízká motivace); není příliš originální; má sklony k netrpělivosti; nedá na kritiku.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br>
              <a:rPr lang="cs-CZ" dirty="0"/>
            </a:br>
            <a:r>
              <a:rPr lang="cs-CZ" b="1" dirty="0"/>
              <a:t>EYSENCKŮV TEST</a:t>
            </a:r>
            <a:br>
              <a:rPr lang="cs-CZ" b="1" dirty="0"/>
            </a:br>
            <a:r>
              <a:rPr lang="cs-CZ" b="1" dirty="0"/>
              <a:t>http://temperament.</a:t>
            </a:r>
            <a:r>
              <a:rPr lang="cs-CZ" b="1" dirty="0" err="1"/>
              <a:t>wladik.net</a:t>
            </a:r>
            <a:r>
              <a:rPr lang="cs-CZ" b="1" dirty="0"/>
              <a:t>/</a:t>
            </a:r>
            <a:br>
              <a:rPr lang="cs-CZ" b="1" dirty="0"/>
            </a:br>
            <a:br>
              <a:rPr lang="cs-CZ" dirty="0"/>
            </a:br>
            <a:endParaRPr lang="cs-CZ" dirty="0"/>
          </a:p>
        </p:txBody>
      </p:sp>
      <p:pic>
        <p:nvPicPr>
          <p:cNvPr id="4" name="Zástupný symbol pro obsah 3" descr="img.php.png"/>
          <p:cNvPicPr>
            <a:picLocks noGrp="1" noChangeAspect="1"/>
          </p:cNvPicPr>
          <p:nvPr>
            <p:ph idx="1"/>
          </p:nvPr>
        </p:nvPicPr>
        <p:blipFill>
          <a:blip r:embed="rId2" cstate="print"/>
          <a:stretch>
            <a:fillRect/>
          </a:stretch>
        </p:blipFill>
        <p:spPr>
          <a:xfrm>
            <a:off x="2309018" y="1600200"/>
            <a:ext cx="4525963" cy="4525963"/>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MBTI test osobnosti</a:t>
            </a:r>
            <a:br>
              <a:rPr lang="cs-CZ" b="1" dirty="0"/>
            </a:br>
            <a:r>
              <a:rPr lang="cs-CZ" b="1" dirty="0"/>
              <a:t>http://testosobnosti.zarohem.cz/</a:t>
            </a:r>
          </a:p>
        </p:txBody>
      </p:sp>
      <p:sp>
        <p:nvSpPr>
          <p:cNvPr id="3" name="Zástupný symbol pro obsah 2"/>
          <p:cNvSpPr>
            <a:spLocks noGrp="1"/>
          </p:cNvSpPr>
          <p:nvPr>
            <p:ph idx="1"/>
          </p:nvPr>
        </p:nvSpPr>
        <p:spPr/>
        <p:txBody>
          <a:bodyPr>
            <a:normAutofit/>
          </a:bodyPr>
          <a:lstStyle/>
          <a:p>
            <a:r>
              <a:rPr lang="cs-CZ" b="1" dirty="0"/>
              <a:t>Sangvinik </a:t>
            </a:r>
            <a:r>
              <a:rPr lang="cs-CZ" dirty="0"/>
              <a:t>– stabilní extrovert. Sangvinik má rád společnost. Je citový a okázalý, dokáže vše přeměnit v legraci. Je vždy vstřícný a optimistický. Jeho charisma přitahuje lidi.</a:t>
            </a:r>
          </a:p>
          <a:p>
            <a:pPr>
              <a:buNone/>
            </a:pPr>
            <a:endParaRPr lang="cs-CZ" b="1" dirty="0"/>
          </a:p>
          <a:p>
            <a:r>
              <a:rPr lang="cs-CZ" b="1" dirty="0"/>
              <a:t>Manažerce vyšlo: </a:t>
            </a:r>
            <a:r>
              <a:rPr lang="cs-CZ" dirty="0"/>
              <a:t>ENFJ – extrovert, empatický člověk, citlivý apod. Dobrý vůdce; týmový hráč; osoba, které preferuje spolupráci. </a:t>
            </a:r>
          </a:p>
          <a:p>
            <a:endParaRPr lang="cs-CZ" dirty="0"/>
          </a:p>
          <a:p>
            <a:endParaRPr lang="cs-CZ" dirty="0"/>
          </a:p>
          <a:p>
            <a:pPr>
              <a:buNone/>
            </a:pP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000" b="1" dirty="0">
                <a:cs typeface="Times New Roman" panose="02020603050405020304" pitchFamily="18" charset="0"/>
              </a:rPr>
              <a:t>Kdo se neumí usmívat, neměl by otvírat krám ...</a:t>
            </a:r>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54651" y="2894699"/>
            <a:ext cx="2603500" cy="1952625"/>
          </a:xfrm>
        </p:spPr>
      </p:pic>
      <p:pic>
        <p:nvPicPr>
          <p:cNvPr id="5" name="Obráze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033" y="2894699"/>
            <a:ext cx="3476625" cy="1952625"/>
          </a:xfrm>
          <a:prstGeom prst="rect">
            <a:avLst/>
          </a:prstGeom>
        </p:spPr>
      </p:pic>
    </p:spTree>
    <p:extLst>
      <p:ext uri="{BB962C8B-B14F-4D97-AF65-F5344CB8AC3E}">
        <p14:creationId xmlns:p14="http://schemas.microsoft.com/office/powerpoint/2010/main" val="4234697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000" b="1" dirty="0">
                <a:cs typeface="Times New Roman" panose="02020603050405020304" pitchFamily="18" charset="0"/>
              </a:rPr>
              <a:t>Jak odhadnut uživatele </a:t>
            </a:r>
            <a:br>
              <a:rPr lang="cs-CZ" sz="3000" b="1" dirty="0">
                <a:cs typeface="Times New Roman" panose="02020603050405020304" pitchFamily="18" charset="0"/>
              </a:rPr>
            </a:br>
            <a:r>
              <a:rPr lang="cs-CZ" sz="3000" b="1" dirty="0">
                <a:cs typeface="Times New Roman" panose="02020603050405020304" pitchFamily="18" charset="0"/>
              </a:rPr>
              <a:t>v komunikaci?</a:t>
            </a:r>
          </a:p>
        </p:txBody>
      </p:sp>
      <p:sp>
        <p:nvSpPr>
          <p:cNvPr id="3" name="Zástupný symbol pro obsah 2"/>
          <p:cNvSpPr>
            <a:spLocks noGrp="1"/>
          </p:cNvSpPr>
          <p:nvPr>
            <p:ph idx="1"/>
          </p:nvPr>
        </p:nvSpPr>
        <p:spPr>
          <a:xfrm>
            <a:off x="797011" y="2386399"/>
            <a:ext cx="7261140" cy="3202871"/>
          </a:xfrm>
        </p:spPr>
        <p:txBody>
          <a:bodyPr>
            <a:normAutofit fontScale="92500" lnSpcReduction="20000"/>
          </a:bodyPr>
          <a:lstStyle/>
          <a:p>
            <a:pPr>
              <a:defRPr/>
            </a:pPr>
            <a:r>
              <a:rPr lang="cs-CZ" dirty="0">
                <a:cs typeface="Times New Roman" panose="02020603050405020304" pitchFamily="18" charset="0"/>
              </a:rPr>
              <a:t>Reaguje na úsměv, či ne?</a:t>
            </a:r>
          </a:p>
          <a:p>
            <a:pPr>
              <a:defRPr/>
            </a:pPr>
            <a:r>
              <a:rPr lang="cs-CZ" dirty="0">
                <a:cs typeface="Times New Roman" panose="02020603050405020304" pitchFamily="18" charset="0"/>
              </a:rPr>
              <a:t>Reaguje na vaši pozornost a zájem positivně, či nereaguje?</a:t>
            </a:r>
          </a:p>
          <a:p>
            <a:pPr>
              <a:defRPr/>
            </a:pPr>
            <a:r>
              <a:rPr lang="cs-CZ" dirty="0">
                <a:cs typeface="Times New Roman" panose="02020603050405020304" pitchFamily="18" charset="0"/>
              </a:rPr>
              <a:t>Odpoví na otázku či poznámku, která se netýká bezprostředně toho, co s vámi vyřizuje?</a:t>
            </a:r>
          </a:p>
          <a:p>
            <a:pPr>
              <a:defRPr/>
            </a:pPr>
            <a:r>
              <a:rPr lang="cs-CZ" b="1" dirty="0">
                <a:cs typeface="Times New Roman" panose="02020603050405020304" pitchFamily="18" charset="0"/>
              </a:rPr>
              <a:t>Bezpečnost – případ Horní Bříze?</a:t>
            </a:r>
          </a:p>
          <a:p>
            <a:pPr marL="0" indent="0">
              <a:buNone/>
              <a:defRPr/>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2275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cs typeface="Times New Roman" panose="02020603050405020304" pitchFamily="18" charset="0"/>
              </a:rPr>
              <a:t>První kontakt s uživatelem </a:t>
            </a:r>
            <a:endParaRPr lang="cs-CZ" dirty="0"/>
          </a:p>
        </p:txBody>
      </p:sp>
      <p:sp>
        <p:nvSpPr>
          <p:cNvPr id="3" name="Zástupný symbol pro obsah 2"/>
          <p:cNvSpPr>
            <a:spLocks noGrp="1"/>
          </p:cNvSpPr>
          <p:nvPr>
            <p:ph idx="1"/>
          </p:nvPr>
        </p:nvSpPr>
        <p:spPr/>
        <p:txBody>
          <a:bodyPr>
            <a:normAutofit fontScale="85000" lnSpcReduction="10000"/>
          </a:bodyPr>
          <a:lstStyle/>
          <a:p>
            <a:pPr>
              <a:defRPr/>
            </a:pPr>
            <a:r>
              <a:rPr lang="cs-CZ" b="1" dirty="0">
                <a:cs typeface="Times New Roman" panose="02020603050405020304" pitchFamily="18" charset="0"/>
              </a:rPr>
              <a:t>Osobní</a:t>
            </a:r>
            <a:r>
              <a:rPr lang="cs-CZ" dirty="0">
                <a:cs typeface="Times New Roman" panose="02020603050405020304" pitchFamily="18" charset="0"/>
              </a:rPr>
              <a:t>: knihovník pozdraví, představí se a věnuje se čtenáři. Nehledí do klávesnice, nepopíjí kávu, neokusuje jablko, nehovoří přes rameno s kolegou, netelefonuje apod. Naváže oční kontakt, usměje se a dotáže se uživatele, s čím může pomoci. Je nutné si uvědomit, že svou roli hraje i upravenost a vzhled knihovníka, zejména jeho image, ale i erudovanost. Musí nejen vypadat, ale i umět. </a:t>
            </a:r>
          </a:p>
          <a:p>
            <a:pPr>
              <a:defRPr/>
            </a:pPr>
            <a:r>
              <a:rPr lang="cs-CZ" b="1" dirty="0">
                <a:cs typeface="Times New Roman" panose="02020603050405020304" pitchFamily="18" charset="0"/>
              </a:rPr>
              <a:t>Neosobní:</a:t>
            </a:r>
            <a:r>
              <a:rPr lang="cs-CZ" dirty="0">
                <a:cs typeface="Times New Roman" panose="02020603050405020304" pitchFamily="18" charset="0"/>
              </a:rPr>
              <a:t> telefonický, elektronický, prostřednictvím reference kolegů, kamarádů apod.)……</a:t>
            </a:r>
          </a:p>
          <a:p>
            <a:pPr marL="0" indent="0">
              <a:buNone/>
            </a:pPr>
            <a:endParaRPr lang="cs-CZ" dirty="0"/>
          </a:p>
        </p:txBody>
      </p:sp>
    </p:spTree>
    <p:extLst>
      <p:ext uri="{BB962C8B-B14F-4D97-AF65-F5344CB8AC3E}">
        <p14:creationId xmlns:p14="http://schemas.microsoft.com/office/powerpoint/2010/main" val="659733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700" b="1" dirty="0">
                <a:cs typeface="Times New Roman" panose="02020603050405020304" pitchFamily="18" charset="0"/>
              </a:rPr>
              <a:t>Při odchodu </a:t>
            </a:r>
          </a:p>
        </p:txBody>
      </p:sp>
      <p:sp>
        <p:nvSpPr>
          <p:cNvPr id="3" name="Zástupný symbol pro obsah 2"/>
          <p:cNvSpPr>
            <a:spLocks noGrp="1"/>
          </p:cNvSpPr>
          <p:nvPr>
            <p:ph idx="1"/>
          </p:nvPr>
        </p:nvSpPr>
        <p:spPr/>
        <p:txBody>
          <a:bodyPr/>
          <a:lstStyle/>
          <a:p>
            <a:r>
              <a:rPr lang="cs-CZ" altLang="cs-CZ" dirty="0">
                <a:cs typeface="Times New Roman" panose="02020603050405020304" pitchFamily="18" charset="0"/>
              </a:rPr>
              <a:t>Nepodceňujte sílu posledního dojmu. </a:t>
            </a:r>
          </a:p>
          <a:p>
            <a:r>
              <a:rPr lang="cs-CZ" altLang="cs-CZ" b="1" dirty="0">
                <a:cs typeface="Times New Roman" panose="02020603050405020304" pitchFamily="18" charset="0"/>
              </a:rPr>
              <a:t>Úsměv</a:t>
            </a:r>
            <a:r>
              <a:rPr lang="cs-CZ" altLang="cs-CZ" b="1" dirty="0">
                <a:cs typeface="Times New Roman" panose="02020603050405020304" pitchFamily="18" charset="0"/>
                <a:sym typeface="Wingdings" panose="05000000000000000000" pitchFamily="2" charset="2"/>
              </a:rPr>
              <a:t></a:t>
            </a:r>
            <a:endParaRPr lang="cs-CZ" altLang="cs-CZ" b="1" dirty="0">
              <a:cs typeface="Times New Roman" panose="02020603050405020304" pitchFamily="18" charset="0"/>
            </a:endParaRPr>
          </a:p>
          <a:p>
            <a:r>
              <a:rPr lang="cs-CZ" altLang="cs-CZ" dirty="0">
                <a:cs typeface="Times New Roman" panose="02020603050405020304" pitchFamily="18" charset="0"/>
              </a:rPr>
              <a:t>Máte všechno, co jste potřeboval?  </a:t>
            </a:r>
          </a:p>
          <a:p>
            <a:r>
              <a:rPr lang="cs-CZ" altLang="cs-CZ" dirty="0">
                <a:cs typeface="Times New Roman" panose="02020603050405020304" pitchFamily="18" charset="0"/>
              </a:rPr>
              <a:t>Děkujeme za návštěvu a těšíme se příště na viděnou. </a:t>
            </a:r>
          </a:p>
          <a:p>
            <a:endParaRPr lang="cs-CZ" dirty="0">
              <a:latin typeface="Times New Roman" panose="02020603050405020304" pitchFamily="18" charset="0"/>
              <a:cs typeface="Times New Roman" panose="02020603050405020304" pitchFamily="18" charset="0"/>
            </a:endParaRPr>
          </a:p>
        </p:txBody>
      </p:sp>
      <p:pic>
        <p:nvPicPr>
          <p:cNvPr id="4" name="Obrázo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0072" y="4116452"/>
            <a:ext cx="3697869" cy="2009711"/>
          </a:xfrm>
          <a:prstGeom prst="rect">
            <a:avLst/>
          </a:prstGeom>
        </p:spPr>
      </p:pic>
    </p:spTree>
    <p:extLst>
      <p:ext uri="{BB962C8B-B14F-4D97-AF65-F5344CB8AC3E}">
        <p14:creationId xmlns:p14="http://schemas.microsoft.com/office/powerpoint/2010/main" val="565981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075240" cy="706090"/>
          </a:xfrm>
        </p:spPr>
        <p:txBody>
          <a:bodyPr>
            <a:normAutofit/>
          </a:bodyPr>
          <a:lstStyle/>
          <a:p>
            <a:r>
              <a:rPr lang="cs-CZ" sz="3000" b="1" dirty="0">
                <a:cs typeface="Times New Roman" panose="02020603050405020304" pitchFamily="18" charset="0"/>
              </a:rPr>
              <a:t>Jak komunikovat se staršími uživateli</a:t>
            </a:r>
          </a:p>
        </p:txBody>
      </p:sp>
      <p:sp>
        <p:nvSpPr>
          <p:cNvPr id="3" name="Zástupný symbol obsahu 2"/>
          <p:cNvSpPr>
            <a:spLocks noGrp="1"/>
          </p:cNvSpPr>
          <p:nvPr>
            <p:ph idx="1"/>
          </p:nvPr>
        </p:nvSpPr>
        <p:spPr>
          <a:xfrm>
            <a:off x="827584" y="836712"/>
            <a:ext cx="7488832" cy="6021288"/>
          </a:xfrm>
        </p:spPr>
        <p:txBody>
          <a:bodyPr>
            <a:noAutofit/>
          </a:bodyPr>
          <a:lstStyle/>
          <a:p>
            <a:r>
              <a:rPr lang="cs-CZ" sz="2400" dirty="0">
                <a:cs typeface="Times New Roman" panose="02020603050405020304" pitchFamily="18" charset="0"/>
              </a:rPr>
              <a:t>Starší lidé vzpomínají na minulost, na své aktivity ve středním věku, - hovoří rádi o tom, co by udělali, kdyby mohli, - potěšíte je, když se na ně obrátí s žádosti o radu, o pomoc (dobrovolníci), rádi slyší, že jim to sluší, že vypadají dobře, že jim to myslí apod. </a:t>
            </a:r>
          </a:p>
          <a:p>
            <a:r>
              <a:rPr lang="cs-CZ" sz="2400" dirty="0">
                <a:cs typeface="Times New Roman" panose="02020603050405020304" pitchFamily="18" charset="0"/>
              </a:rPr>
              <a:t>Rádi mlčí ve společnosti blízkých lidí, trpí pocitem osamění…. </a:t>
            </a:r>
          </a:p>
          <a:p>
            <a:r>
              <a:rPr lang="cs-CZ" sz="2400" b="1" dirty="0">
                <a:cs typeface="Times New Roman" panose="02020603050405020304" pitchFamily="18" charset="0"/>
              </a:rPr>
              <a:t>SE STARŠÍMI LIDMI KOMUNIKUJTE: POMALU, HLASITĚ A ČASTO. </a:t>
            </a:r>
          </a:p>
          <a:p>
            <a:r>
              <a:rPr lang="cs-CZ" sz="2400" dirty="0">
                <a:cs typeface="Times New Roman" panose="02020603050405020304" pitchFamily="18" charset="0"/>
              </a:rPr>
              <a:t>Uvědomte si, že si zaslouží úctu a vážnost. </a:t>
            </a:r>
          </a:p>
          <a:p>
            <a:r>
              <a:rPr lang="cs-CZ" sz="2400" dirty="0">
                <a:cs typeface="Times New Roman" panose="02020603050405020304" pitchFamily="18" charset="0"/>
              </a:rPr>
              <a:t>Uvědomte si traumata stáří – samota, nemoci …..</a:t>
            </a:r>
          </a:p>
          <a:p>
            <a:r>
              <a:rPr lang="cs-CZ" sz="2400" dirty="0">
                <a:cs typeface="Times New Roman" panose="02020603050405020304" pitchFamily="18" charset="0"/>
              </a:rPr>
              <a:t>Uvědomte si, že jejich postoj nezměníte, spíše s nimi řešte konkrétní problémy. </a:t>
            </a:r>
          </a:p>
          <a:p>
            <a:r>
              <a:rPr lang="cs-CZ" sz="2400" dirty="0">
                <a:cs typeface="Times New Roman" panose="02020603050405020304" pitchFamily="18" charset="0"/>
              </a:rPr>
              <a:t>Sdílejte s nimi i smutek při vzpomínání. </a:t>
            </a:r>
          </a:p>
          <a:p>
            <a:r>
              <a:rPr lang="cs-CZ" sz="2400" dirty="0">
                <a:cs typeface="Times New Roman" panose="02020603050405020304" pitchFamily="18" charset="0"/>
              </a:rPr>
              <a:t>Hovořte s nimi. </a:t>
            </a:r>
          </a:p>
        </p:txBody>
      </p:sp>
    </p:spTree>
    <p:extLst>
      <p:ext uri="{BB962C8B-B14F-4D97-AF65-F5344CB8AC3E}">
        <p14:creationId xmlns:p14="http://schemas.microsoft.com/office/powerpoint/2010/main" val="38241447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000" b="1" dirty="0">
                <a:cs typeface="Times New Roman" panose="02020603050405020304" pitchFamily="18" charset="0"/>
              </a:rPr>
              <a:t>Jak komunikovat s dětským uživatelem</a:t>
            </a:r>
          </a:p>
        </p:txBody>
      </p:sp>
      <p:sp>
        <p:nvSpPr>
          <p:cNvPr id="3" name="Zástupný symbol obsahu 2"/>
          <p:cNvSpPr>
            <a:spLocks noGrp="1"/>
          </p:cNvSpPr>
          <p:nvPr>
            <p:ph idx="1"/>
          </p:nvPr>
        </p:nvSpPr>
        <p:spPr/>
        <p:txBody>
          <a:bodyPr>
            <a:normAutofit fontScale="70000" lnSpcReduction="20000"/>
          </a:bodyPr>
          <a:lstStyle/>
          <a:p>
            <a:r>
              <a:rPr lang="cs-CZ" dirty="0">
                <a:cs typeface="Times New Roman" panose="02020603050405020304" pitchFamily="18" charset="0"/>
              </a:rPr>
              <a:t>Malé dítě nikdy nelže, i když nemluví pravdu (splývá skutečnost s fantazií). </a:t>
            </a:r>
          </a:p>
          <a:p>
            <a:r>
              <a:rPr lang="cs-CZ" dirty="0">
                <a:cs typeface="Times New Roman" panose="02020603050405020304" pitchFamily="18" charset="0"/>
              </a:rPr>
              <a:t>Děti bychom měli neustále chválit.</a:t>
            </a:r>
          </a:p>
          <a:p>
            <a:r>
              <a:rPr lang="cs-CZ" dirty="0">
                <a:cs typeface="Times New Roman" panose="02020603050405020304" pitchFamily="18" charset="0"/>
              </a:rPr>
              <a:t>Dítě potřebuje delší čas k vyjádření souhlasu s tím, co sdělujeme. </a:t>
            </a:r>
          </a:p>
          <a:p>
            <a:r>
              <a:rPr lang="cs-CZ" dirty="0">
                <a:cs typeface="Times New Roman" panose="02020603050405020304" pitchFamily="18" charset="0"/>
              </a:rPr>
              <a:t>Dbejme na konvenční zdvořilost, když hovoříme s dětmi a mládeží: pozdravit, poděkovat, poptat se, jak se má, co maminka, tatínek, sourozenci a kamarádi….</a:t>
            </a:r>
          </a:p>
          <a:p>
            <a:r>
              <a:rPr lang="cs-CZ" dirty="0">
                <a:cs typeface="Times New Roman" panose="02020603050405020304" pitchFamily="18" charset="0"/>
              </a:rPr>
              <a:t>Neváhejte přiznat vlastní chybu a omluvit se, v případě, že jednáte či mluvíte nedobře. </a:t>
            </a:r>
          </a:p>
          <a:p>
            <a:r>
              <a:rPr lang="cs-CZ" dirty="0">
                <a:cs typeface="Times New Roman" panose="02020603050405020304" pitchFamily="18" charset="0"/>
              </a:rPr>
              <a:t>Místo rozkazů a nařízení, zkuste vyjednávat. Prosím tě, mohl bys… Byl bys tak hodný atd. </a:t>
            </a:r>
          </a:p>
          <a:p>
            <a:r>
              <a:rPr lang="cs-CZ" b="1" dirty="0">
                <a:cs typeface="Times New Roman" panose="02020603050405020304" pitchFamily="18" charset="0"/>
              </a:rPr>
              <a:t>KRITIKOU VELMI ŠETŘIT. </a:t>
            </a:r>
          </a:p>
          <a:p>
            <a:r>
              <a:rPr lang="cs-CZ" dirty="0">
                <a:cs typeface="Times New Roman" panose="02020603050405020304" pitchFamily="18" charset="0"/>
              </a:rPr>
              <a:t>Nikdy dítěti neříkejte, že je hloupé, nemotorné, nepořádné. Kritizujte konkrétní chování a ne dítě. </a:t>
            </a:r>
          </a:p>
        </p:txBody>
      </p:sp>
    </p:spTree>
    <p:extLst>
      <p:ext uri="{BB962C8B-B14F-4D97-AF65-F5344CB8AC3E}">
        <p14:creationId xmlns:p14="http://schemas.microsoft.com/office/powerpoint/2010/main" val="3326872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61884" y="476673"/>
            <a:ext cx="7108225" cy="648072"/>
          </a:xfrm>
        </p:spPr>
        <p:txBody>
          <a:bodyPr>
            <a:normAutofit/>
          </a:bodyPr>
          <a:lstStyle/>
          <a:p>
            <a:r>
              <a:rPr lang="cs-CZ" sz="3000" b="1" dirty="0">
                <a:cs typeface="Times New Roman" panose="02020603050405020304" pitchFamily="18" charset="0"/>
              </a:rPr>
              <a:t>ZÁSADY VE SLUŽBĚ</a:t>
            </a:r>
          </a:p>
        </p:txBody>
      </p:sp>
      <p:sp>
        <p:nvSpPr>
          <p:cNvPr id="3" name="Zástupný symbol obsahu 2"/>
          <p:cNvSpPr>
            <a:spLocks noGrp="1"/>
          </p:cNvSpPr>
          <p:nvPr>
            <p:ph idx="1"/>
          </p:nvPr>
        </p:nvSpPr>
        <p:spPr>
          <a:xfrm>
            <a:off x="611560" y="1340768"/>
            <a:ext cx="7632848" cy="5040560"/>
          </a:xfrm>
        </p:spPr>
        <p:txBody>
          <a:bodyPr>
            <a:normAutofit fontScale="25000" lnSpcReduction="20000"/>
          </a:bodyPr>
          <a:lstStyle/>
          <a:p>
            <a:pPr marL="0" indent="0">
              <a:buNone/>
            </a:pPr>
            <a:r>
              <a:rPr lang="cs-CZ" sz="8000" dirty="0">
                <a:cs typeface="Times New Roman" panose="02020603050405020304" pitchFamily="18" charset="0"/>
              </a:rPr>
              <a:t>Vyvarujte se negativních slov (nikdy, nelze, nemohu …).</a:t>
            </a:r>
          </a:p>
          <a:p>
            <a:pPr marL="0" indent="0">
              <a:buNone/>
            </a:pPr>
            <a:r>
              <a:rPr lang="cs-CZ" sz="8000" dirty="0">
                <a:cs typeface="Times New Roman" panose="02020603050405020304" pitchFamily="18" charset="0"/>
              </a:rPr>
              <a:t>Nepoužívejte knihovnický žargon, nebo slangové výrazy. </a:t>
            </a:r>
          </a:p>
          <a:p>
            <a:pPr marL="0" indent="0">
              <a:buNone/>
            </a:pPr>
            <a:r>
              <a:rPr lang="cs-CZ" sz="8000" dirty="0">
                <a:cs typeface="Times New Roman" panose="02020603050405020304" pitchFamily="18" charset="0"/>
              </a:rPr>
              <a:t>Nedělejte rychlé a zbrklé závěry. </a:t>
            </a:r>
          </a:p>
          <a:p>
            <a:pPr marL="0" indent="0">
              <a:buNone/>
            </a:pPr>
            <a:r>
              <a:rPr lang="cs-CZ" sz="8000" dirty="0">
                <a:cs typeface="Times New Roman" panose="02020603050405020304" pitchFamily="18" charset="0"/>
              </a:rPr>
              <a:t>Nikdy se nenechte uživatelem vyprovokovat k hádce. Vítězem je uživatel. </a:t>
            </a:r>
          </a:p>
          <a:p>
            <a:pPr marL="0" indent="0">
              <a:buNone/>
            </a:pPr>
            <a:r>
              <a:rPr lang="cs-CZ" sz="8000" dirty="0">
                <a:cs typeface="Times New Roman" panose="02020603050405020304" pitchFamily="18" charset="0"/>
              </a:rPr>
              <a:t>Nikdy uživatele nepřerušujte. </a:t>
            </a:r>
          </a:p>
          <a:p>
            <a:pPr marL="0" indent="0">
              <a:buNone/>
            </a:pPr>
            <a:r>
              <a:rPr lang="cs-CZ" sz="8000" dirty="0">
                <a:cs typeface="Times New Roman" panose="02020603050405020304" pitchFamily="18" charset="0"/>
              </a:rPr>
              <a:t>Nikdy uživateli nepokládejte sluchátko před ukončením hovoru.</a:t>
            </a:r>
          </a:p>
          <a:p>
            <a:pPr marL="0" indent="0">
              <a:buNone/>
            </a:pPr>
            <a:r>
              <a:rPr lang="cs-CZ" sz="8000" dirty="0">
                <a:cs typeface="Times New Roman" panose="02020603050405020304" pitchFamily="18" charset="0"/>
              </a:rPr>
              <a:t>Nikdy před uživatelem nedávejte najevo svůj hněv. </a:t>
            </a:r>
          </a:p>
          <a:p>
            <a:pPr marL="0" indent="0">
              <a:buNone/>
            </a:pPr>
            <a:r>
              <a:rPr lang="cs-CZ" sz="8000" dirty="0">
                <a:cs typeface="Times New Roman" panose="02020603050405020304" pitchFamily="18" charset="0"/>
              </a:rPr>
              <a:t>Nikdy před uživatelem nezvyšujte hlas. Zvýšený hlas je profesionální selhání.</a:t>
            </a:r>
          </a:p>
          <a:p>
            <a:pPr marL="0" indent="0">
              <a:buNone/>
            </a:pPr>
            <a:r>
              <a:rPr lang="cs-CZ" sz="8000" dirty="0">
                <a:cs typeface="Times New Roman" panose="02020603050405020304" pitchFamily="18" charset="0"/>
              </a:rPr>
              <a:t>Nikdy před uživatelem nekritizujte kolegy, vedení knihovny či knihovnu. </a:t>
            </a:r>
          </a:p>
          <a:p>
            <a:pPr marL="0" indent="0">
              <a:buNone/>
            </a:pPr>
            <a:r>
              <a:rPr lang="cs-CZ" sz="8000" dirty="0">
                <a:cs typeface="Times New Roman" panose="02020603050405020304" pitchFamily="18" charset="0"/>
              </a:rPr>
              <a:t>Nikdy před uživatelem nejezte, nepijte, nežvýkejte, netelefonujte soukromě (mobil by měl být během služby vypnutý). Pokud zvednete služební telefon, vždy se uživateli omluvte a ujistěte ho, že po vyřízení se mu budete opět plně věnovat. </a:t>
            </a:r>
          </a:p>
          <a:p>
            <a:endParaRPr lang="cs-CZ" dirty="0"/>
          </a:p>
        </p:txBody>
      </p:sp>
    </p:spTree>
    <p:extLst>
      <p:ext uri="{BB962C8B-B14F-4D97-AF65-F5344CB8AC3E}">
        <p14:creationId xmlns:p14="http://schemas.microsoft.com/office/powerpoint/2010/main" val="2121579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Cíl výkladu </a:t>
            </a:r>
          </a:p>
        </p:txBody>
      </p:sp>
      <p:sp>
        <p:nvSpPr>
          <p:cNvPr id="3" name="Zástupný symbol pro obsah 2"/>
          <p:cNvSpPr>
            <a:spLocks noGrp="1"/>
          </p:cNvSpPr>
          <p:nvPr>
            <p:ph idx="1"/>
          </p:nvPr>
        </p:nvSpPr>
        <p:spPr/>
        <p:txBody>
          <a:bodyPr>
            <a:normAutofit/>
          </a:bodyPr>
          <a:lstStyle/>
          <a:p>
            <a:r>
              <a:rPr lang="cs-CZ" dirty="0"/>
              <a:t>Dozvíte se o vlivech, které působí na naši komunikaci a způsobují nám těžkosti v každodenní komunikaci.</a:t>
            </a:r>
          </a:p>
          <a:p>
            <a:r>
              <a:rPr lang="cs-CZ" dirty="0"/>
              <a:t>Na komunikaci se podíváme z různých úhlů pohledu: komunikace s kolegy, nadřízený – podřízený, komunikace s klienty ………</a:t>
            </a:r>
          </a:p>
          <a:p>
            <a:r>
              <a:rPr lang="cs-CZ" dirty="0"/>
              <a:t>Dozvíte se, jak řešit stížnosti klientů, a jak  předcházet interpersonálním konfliktům. </a:t>
            </a:r>
          </a:p>
          <a:p>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altLang="cs-CZ" sz="3000" b="1" dirty="0">
                <a:cs typeface="Times New Roman" panose="02020603050405020304" pitchFamily="18" charset="0"/>
              </a:rPr>
              <a:t>Knihovní řád – </a:t>
            </a:r>
            <a:br>
              <a:rPr lang="cs-CZ" altLang="cs-CZ" sz="3000" b="1" dirty="0">
                <a:cs typeface="Times New Roman" panose="02020603050405020304" pitchFamily="18" charset="0"/>
              </a:rPr>
            </a:br>
            <a:r>
              <a:rPr lang="cs-CZ" altLang="cs-CZ" sz="3000" b="1" dirty="0">
                <a:cs typeface="Times New Roman" panose="02020603050405020304" pitchFamily="18" charset="0"/>
              </a:rPr>
              <a:t>OPORA V KOMUNIKACI</a:t>
            </a:r>
            <a:endParaRPr lang="cs-CZ" sz="3000" b="1" dirty="0">
              <a:cs typeface="Times New Roman" panose="02020603050405020304" pitchFamily="18" charset="0"/>
            </a:endParaRPr>
          </a:p>
        </p:txBody>
      </p:sp>
      <p:sp>
        <p:nvSpPr>
          <p:cNvPr id="3" name="Zástupný symbol pro obsah 2"/>
          <p:cNvSpPr>
            <a:spLocks noGrp="1"/>
          </p:cNvSpPr>
          <p:nvPr>
            <p:ph idx="1"/>
          </p:nvPr>
        </p:nvSpPr>
        <p:spPr>
          <a:xfrm>
            <a:off x="755576" y="1417638"/>
            <a:ext cx="7704856" cy="4747666"/>
          </a:xfrm>
        </p:spPr>
        <p:txBody>
          <a:bodyPr>
            <a:noAutofit/>
          </a:bodyPr>
          <a:lstStyle/>
          <a:p>
            <a:pPr marL="0" indent="0">
              <a:buNone/>
            </a:pPr>
            <a:r>
              <a:rPr lang="cs-CZ" altLang="cs-CZ" sz="2000" dirty="0">
                <a:cs typeface="Times New Roman" panose="02020603050405020304" pitchFamily="18" charset="0"/>
              </a:rPr>
              <a:t>Knihovníci mají plnou moc v konkrétních situacích, kdy mohou sami rozhodovat, jak plnit přání uživatele. </a:t>
            </a:r>
          </a:p>
          <a:p>
            <a:endParaRPr lang="cs-CZ" altLang="cs-CZ" sz="2000" dirty="0">
              <a:cs typeface="Times New Roman" panose="02020603050405020304" pitchFamily="18" charset="0"/>
            </a:endParaRPr>
          </a:p>
          <a:p>
            <a:pPr marL="0" indent="0">
              <a:buNone/>
            </a:pPr>
            <a:r>
              <a:rPr lang="cs-CZ" altLang="cs-CZ" sz="2000" b="1" dirty="0">
                <a:cs typeface="Times New Roman" panose="02020603050405020304" pitchFamily="18" charset="0"/>
              </a:rPr>
              <a:t>PRŮBĚŽNÉ VZDĚLÁVÁNÍ ZAMĚSTNANCŮ JE PODMÍNKOU!</a:t>
            </a:r>
          </a:p>
          <a:p>
            <a:endParaRPr lang="cs-CZ" altLang="cs-CZ" sz="2000" b="1" dirty="0">
              <a:cs typeface="Times New Roman" panose="02020603050405020304" pitchFamily="18" charset="0"/>
            </a:endParaRPr>
          </a:p>
          <a:p>
            <a:pPr marL="0" indent="0">
              <a:buNone/>
            </a:pPr>
            <a:r>
              <a:rPr lang="cs-CZ" altLang="cs-CZ" sz="2000" dirty="0">
                <a:cs typeface="Times New Roman" panose="02020603050405020304" pitchFamily="18" charset="0"/>
              </a:rPr>
              <a:t>Trénujte se zaměstnanci zejména komunikativní kompetence!</a:t>
            </a:r>
          </a:p>
          <a:p>
            <a:endParaRPr lang="cs-CZ" sz="2000" dirty="0"/>
          </a:p>
          <a:p>
            <a:pPr marL="0" indent="0">
              <a:buNone/>
            </a:pPr>
            <a:r>
              <a:rPr lang="cs-CZ" altLang="cs-CZ" sz="2000" dirty="0">
                <a:cs typeface="Times New Roman" panose="02020603050405020304" pitchFamily="18" charset="0"/>
              </a:rPr>
              <a:t>Mějte písemně formulované standardy nabízených služeb. Výjimky mohou udělovat samotní knihovníci, pokud jsou ve prospěch uživatele. </a:t>
            </a:r>
          </a:p>
        </p:txBody>
      </p:sp>
    </p:spTree>
    <p:extLst>
      <p:ext uri="{BB962C8B-B14F-4D97-AF65-F5344CB8AC3E}">
        <p14:creationId xmlns:p14="http://schemas.microsoft.com/office/powerpoint/2010/main" val="1432036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Interpersonální konflikty = spor, problém</a:t>
            </a:r>
          </a:p>
        </p:txBody>
      </p:sp>
      <p:sp>
        <p:nvSpPr>
          <p:cNvPr id="3" name="Zástupný symbol pro obsah 2"/>
          <p:cNvSpPr>
            <a:spLocks noGrp="1"/>
          </p:cNvSpPr>
          <p:nvPr>
            <p:ph idx="1"/>
          </p:nvPr>
        </p:nvSpPr>
        <p:spPr/>
        <p:txBody>
          <a:bodyPr>
            <a:normAutofit fontScale="92500"/>
          </a:bodyPr>
          <a:lstStyle/>
          <a:p>
            <a:r>
              <a:rPr lang="cs-CZ" dirty="0"/>
              <a:t>Střet představ, názorů, postojů, zájmů mezi lidmi (skupinami lidí).</a:t>
            </a:r>
          </a:p>
          <a:p>
            <a:r>
              <a:rPr lang="cs-CZ" u="sng" dirty="0"/>
              <a:t>Průvodní jevy: </a:t>
            </a:r>
            <a:r>
              <a:rPr lang="cs-CZ" dirty="0"/>
              <a:t>vznik záporných emocí, narušení komunikace, narušení mezilidských vztahů….</a:t>
            </a:r>
          </a:p>
          <a:p>
            <a:r>
              <a:rPr lang="cs-CZ" u="sng" dirty="0"/>
              <a:t>Příznaky konfliktu</a:t>
            </a:r>
            <a:r>
              <a:rPr lang="cs-CZ" dirty="0"/>
              <a:t>: </a:t>
            </a:r>
            <a:r>
              <a:rPr lang="cs-CZ" b="1" dirty="0"/>
              <a:t>ZJEVNÉ</a:t>
            </a:r>
            <a:r>
              <a:rPr lang="cs-CZ" dirty="0"/>
              <a:t> - slovní výpady, hádky, osočování, formální spory a stížnosti.</a:t>
            </a:r>
          </a:p>
          <a:p>
            <a:r>
              <a:rPr lang="cs-CZ" b="1" dirty="0"/>
              <a:t>SKRYTÉ</a:t>
            </a:r>
            <a:r>
              <a:rPr lang="cs-CZ" dirty="0"/>
              <a:t> – chlad, formálnost ve vztazích, „těžké“ ticho, vyhýbání se komunikaci, skryté ataky (ponižování, šikana). </a:t>
            </a:r>
          </a:p>
          <a:p>
            <a:endParaRPr lang="cs-CZ" dirty="0"/>
          </a:p>
          <a:p>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Zdroje konfliktů</a:t>
            </a:r>
          </a:p>
        </p:txBody>
      </p:sp>
      <p:sp>
        <p:nvSpPr>
          <p:cNvPr id="3" name="Zástupný symbol pro obsah 2"/>
          <p:cNvSpPr>
            <a:spLocks noGrp="1"/>
          </p:cNvSpPr>
          <p:nvPr>
            <p:ph idx="1"/>
          </p:nvPr>
        </p:nvSpPr>
        <p:spPr/>
        <p:txBody>
          <a:bodyPr>
            <a:normAutofit fontScale="70000" lnSpcReduction="20000"/>
          </a:bodyPr>
          <a:lstStyle/>
          <a:p>
            <a:r>
              <a:rPr lang="cs-CZ" dirty="0"/>
              <a:t>Nejasné hranice odpovědnosti. </a:t>
            </a:r>
          </a:p>
          <a:p>
            <a:r>
              <a:rPr lang="cs-CZ" dirty="0"/>
              <a:t>Nejasné pokyny či hranice práce. </a:t>
            </a:r>
          </a:p>
          <a:p>
            <a:r>
              <a:rPr lang="cs-CZ" dirty="0"/>
              <a:t>Omezené zdroje. </a:t>
            </a:r>
          </a:p>
          <a:p>
            <a:r>
              <a:rPr lang="cs-CZ" dirty="0"/>
              <a:t>„</a:t>
            </a:r>
            <a:r>
              <a:rPr lang="cs-CZ" dirty="0" err="1"/>
              <a:t>Flákači</a:t>
            </a:r>
            <a:r>
              <a:rPr lang="cs-CZ" dirty="0"/>
              <a:t>“ vs. „workoholici.“</a:t>
            </a:r>
          </a:p>
          <a:p>
            <a:r>
              <a:rPr lang="cs-CZ" dirty="0"/>
              <a:t>Nejasná pravidla – chaos, zmatek. </a:t>
            </a:r>
          </a:p>
          <a:p>
            <a:r>
              <a:rPr lang="cs-CZ" dirty="0"/>
              <a:t>Tvrdé termíny – časový tlak. </a:t>
            </a:r>
          </a:p>
          <a:p>
            <a:r>
              <a:rPr lang="cs-CZ" dirty="0"/>
              <a:t>Tikající bomba – nevyřešené, potlačené konflikty = krize!</a:t>
            </a:r>
          </a:p>
          <a:p>
            <a:r>
              <a:rPr lang="cs-CZ" dirty="0"/>
              <a:t>Nepochopení – nedorozumění. </a:t>
            </a:r>
          </a:p>
          <a:p>
            <a:r>
              <a:rPr lang="cs-CZ" dirty="0"/>
              <a:t>Rozdílnost priorit. </a:t>
            </a:r>
          </a:p>
          <a:p>
            <a:r>
              <a:rPr lang="cs-CZ" dirty="0"/>
              <a:t>Odlišné zájmy. </a:t>
            </a:r>
          </a:p>
          <a:p>
            <a:r>
              <a:rPr lang="cs-CZ" dirty="0"/>
              <a:t>Osobnostní rozdíly. </a:t>
            </a:r>
          </a:p>
          <a:p>
            <a:r>
              <a:rPr lang="cs-CZ" dirty="0"/>
              <a:t>City a pocity……. </a:t>
            </a:r>
          </a:p>
          <a:p>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Akceptujte názory druhých</a:t>
            </a:r>
          </a:p>
        </p:txBody>
      </p:sp>
      <p:graphicFrame>
        <p:nvGraphicFramePr>
          <p:cNvPr id="4" name="Zástupný symbol pro obsah 3"/>
          <p:cNvGraphicFramePr>
            <a:graphicFrameLocks noGrp="1"/>
          </p:cNvGraphicFramePr>
          <p:nvPr>
            <p:ph idx="1"/>
          </p:nvPr>
        </p:nvGraphicFramePr>
        <p:xfrm>
          <a:off x="457200" y="1600200"/>
          <a:ext cx="8229600" cy="357632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r>
                        <a:rPr lang="cs-CZ" dirty="0"/>
                        <a:t>Přístup</a:t>
                      </a:r>
                    </a:p>
                  </a:txBody>
                  <a:tcPr/>
                </a:tc>
                <a:tc>
                  <a:txBody>
                    <a:bodyPr/>
                    <a:lstStyle/>
                    <a:p>
                      <a:r>
                        <a:rPr lang="cs-CZ" dirty="0"/>
                        <a:t>Cíl</a:t>
                      </a:r>
                    </a:p>
                  </a:txBody>
                  <a:tcPr/>
                </a:tc>
                <a:tc>
                  <a:txBody>
                    <a:bodyPr/>
                    <a:lstStyle/>
                    <a:p>
                      <a:r>
                        <a:rPr lang="cs-CZ" dirty="0"/>
                        <a:t>Postoj</a:t>
                      </a:r>
                    </a:p>
                  </a:txBody>
                  <a:tcPr/>
                </a:tc>
                <a:tc>
                  <a:txBody>
                    <a:bodyPr/>
                    <a:lstStyle/>
                    <a:p>
                      <a:r>
                        <a:rPr lang="cs-CZ" dirty="0"/>
                        <a:t>Výsledek</a:t>
                      </a:r>
                    </a:p>
                  </a:txBody>
                  <a:tcPr/>
                </a:tc>
                <a:extLst>
                  <a:ext uri="{0D108BD9-81ED-4DB2-BD59-A6C34878D82A}">
                    <a16:rowId xmlns:a16="http://schemas.microsoft.com/office/drawing/2014/main" val="10000"/>
                  </a:ext>
                </a:extLst>
              </a:tr>
              <a:tr h="370840">
                <a:tc>
                  <a:txBody>
                    <a:bodyPr/>
                    <a:lstStyle/>
                    <a:p>
                      <a:r>
                        <a:rPr lang="cs-CZ" dirty="0"/>
                        <a:t>Vyhnutí se </a:t>
                      </a:r>
                    </a:p>
                  </a:txBody>
                  <a:tcPr/>
                </a:tc>
                <a:tc>
                  <a:txBody>
                    <a:bodyPr/>
                    <a:lstStyle/>
                    <a:p>
                      <a:r>
                        <a:rPr lang="cs-CZ" dirty="0"/>
                        <a:t>Nic společného</a:t>
                      </a:r>
                    </a:p>
                  </a:txBody>
                  <a:tcPr/>
                </a:tc>
                <a:tc>
                  <a:txBody>
                    <a:bodyPr/>
                    <a:lstStyle/>
                    <a:p>
                      <a:r>
                        <a:rPr lang="cs-CZ" dirty="0"/>
                        <a:t>Neutrál - informace</a:t>
                      </a:r>
                    </a:p>
                  </a:txBody>
                  <a:tcPr/>
                </a:tc>
                <a:tc>
                  <a:txBody>
                    <a:bodyPr/>
                    <a:lstStyle/>
                    <a:p>
                      <a:r>
                        <a:rPr lang="cs-CZ"/>
                        <a:t>Odsunutí</a:t>
                      </a:r>
                      <a:endParaRPr lang="cs-CZ" dirty="0"/>
                    </a:p>
                  </a:txBody>
                  <a:tcPr/>
                </a:tc>
                <a:extLst>
                  <a:ext uri="{0D108BD9-81ED-4DB2-BD59-A6C34878D82A}">
                    <a16:rowId xmlns:a16="http://schemas.microsoft.com/office/drawing/2014/main" val="10001"/>
                  </a:ext>
                </a:extLst>
              </a:tr>
              <a:tr h="370840">
                <a:tc>
                  <a:txBody>
                    <a:bodyPr/>
                    <a:lstStyle/>
                    <a:p>
                      <a:r>
                        <a:rPr lang="cs-CZ" dirty="0"/>
                        <a:t>Konfrontace </a:t>
                      </a:r>
                    </a:p>
                  </a:txBody>
                  <a:tcPr/>
                </a:tc>
                <a:tc>
                  <a:txBody>
                    <a:bodyPr/>
                    <a:lstStyle/>
                    <a:p>
                      <a:r>
                        <a:rPr lang="cs-CZ" dirty="0"/>
                        <a:t>Já mám pravdu</a:t>
                      </a:r>
                    </a:p>
                  </a:txBody>
                  <a:tcPr/>
                </a:tc>
                <a:tc>
                  <a:txBody>
                    <a:bodyPr/>
                    <a:lstStyle/>
                    <a:p>
                      <a:r>
                        <a:rPr lang="cs-CZ" dirty="0"/>
                        <a:t>Vím, co je pro Tebe</a:t>
                      </a:r>
                      <a:r>
                        <a:rPr lang="cs-CZ" baseline="0" dirty="0"/>
                        <a:t> nejlepší</a:t>
                      </a:r>
                      <a:endParaRPr lang="cs-CZ" dirty="0"/>
                    </a:p>
                  </a:txBody>
                  <a:tcPr/>
                </a:tc>
                <a:tc>
                  <a:txBody>
                    <a:bodyPr/>
                    <a:lstStyle/>
                    <a:p>
                      <a:r>
                        <a:rPr lang="cs-CZ" dirty="0"/>
                        <a:t>Vítězství - frustrace</a:t>
                      </a:r>
                    </a:p>
                  </a:txBody>
                  <a:tcPr/>
                </a:tc>
                <a:extLst>
                  <a:ext uri="{0D108BD9-81ED-4DB2-BD59-A6C34878D82A}">
                    <a16:rowId xmlns:a16="http://schemas.microsoft.com/office/drawing/2014/main" val="10002"/>
                  </a:ext>
                </a:extLst>
              </a:tr>
              <a:tr h="370840">
                <a:tc>
                  <a:txBody>
                    <a:bodyPr/>
                    <a:lstStyle/>
                    <a:p>
                      <a:r>
                        <a:rPr lang="cs-CZ" dirty="0"/>
                        <a:t>Ústup</a:t>
                      </a:r>
                    </a:p>
                  </a:txBody>
                  <a:tcPr/>
                </a:tc>
                <a:tc>
                  <a:txBody>
                    <a:bodyPr/>
                    <a:lstStyle/>
                    <a:p>
                      <a:r>
                        <a:rPr lang="cs-CZ" dirty="0"/>
                        <a:t>Nenaštvat </a:t>
                      </a:r>
                    </a:p>
                  </a:txBody>
                  <a:tcPr/>
                </a:tc>
                <a:tc>
                  <a:txBody>
                    <a:bodyPr/>
                    <a:lstStyle/>
                    <a:p>
                      <a:r>
                        <a:rPr lang="cs-CZ" dirty="0"/>
                        <a:t>O mě</a:t>
                      </a:r>
                      <a:r>
                        <a:rPr lang="cs-CZ" baseline="0" dirty="0"/>
                        <a:t> vlastně vůbec nejde</a:t>
                      </a:r>
                      <a:endParaRPr lang="cs-CZ" dirty="0"/>
                    </a:p>
                  </a:txBody>
                  <a:tcPr/>
                </a:tc>
                <a:tc>
                  <a:txBody>
                    <a:bodyPr/>
                    <a:lstStyle/>
                    <a:p>
                      <a:r>
                        <a:rPr lang="cs-CZ" dirty="0"/>
                        <a:t>Lidé mě zneužívají</a:t>
                      </a:r>
                    </a:p>
                  </a:txBody>
                  <a:tcPr/>
                </a:tc>
                <a:extLst>
                  <a:ext uri="{0D108BD9-81ED-4DB2-BD59-A6C34878D82A}">
                    <a16:rowId xmlns:a16="http://schemas.microsoft.com/office/drawing/2014/main" val="10003"/>
                  </a:ext>
                </a:extLst>
              </a:tr>
              <a:tr h="370840">
                <a:tc>
                  <a:txBody>
                    <a:bodyPr/>
                    <a:lstStyle/>
                    <a:p>
                      <a:r>
                        <a:rPr lang="cs-CZ" dirty="0"/>
                        <a:t>Kompromis</a:t>
                      </a:r>
                    </a:p>
                  </a:txBody>
                  <a:tcPr/>
                </a:tc>
                <a:tc>
                  <a:txBody>
                    <a:bodyPr/>
                    <a:lstStyle/>
                    <a:p>
                      <a:r>
                        <a:rPr lang="cs-CZ" dirty="0"/>
                        <a:t>Dohoda </a:t>
                      </a:r>
                    </a:p>
                  </a:txBody>
                  <a:tcPr/>
                </a:tc>
                <a:tc>
                  <a:txBody>
                    <a:bodyPr/>
                    <a:lstStyle/>
                    <a:p>
                      <a:r>
                        <a:rPr lang="cs-CZ" dirty="0"/>
                        <a:t>Rychle</a:t>
                      </a:r>
                      <a:r>
                        <a:rPr lang="cs-CZ" baseline="0" dirty="0"/>
                        <a:t> vyřešit situaci</a:t>
                      </a:r>
                      <a:endParaRPr lang="cs-CZ" dirty="0"/>
                    </a:p>
                  </a:txBody>
                  <a:tcPr/>
                </a:tc>
                <a:tc>
                  <a:txBody>
                    <a:bodyPr/>
                    <a:lstStyle/>
                    <a:p>
                      <a:r>
                        <a:rPr lang="cs-CZ" dirty="0"/>
                        <a:t>Nemá trvalost</a:t>
                      </a:r>
                    </a:p>
                  </a:txBody>
                  <a:tcPr/>
                </a:tc>
                <a:extLst>
                  <a:ext uri="{0D108BD9-81ED-4DB2-BD59-A6C34878D82A}">
                    <a16:rowId xmlns:a16="http://schemas.microsoft.com/office/drawing/2014/main" val="10004"/>
                  </a:ext>
                </a:extLst>
              </a:tr>
              <a:tr h="370840">
                <a:tc>
                  <a:txBody>
                    <a:bodyPr/>
                    <a:lstStyle/>
                    <a:p>
                      <a:r>
                        <a:rPr lang="cs-CZ" b="1" dirty="0">
                          <a:solidFill>
                            <a:srgbClr val="FF0000"/>
                          </a:solidFill>
                        </a:rPr>
                        <a:t>Spolupráce</a:t>
                      </a:r>
                    </a:p>
                  </a:txBody>
                  <a:tcPr/>
                </a:tc>
                <a:tc>
                  <a:txBody>
                    <a:bodyPr/>
                    <a:lstStyle/>
                    <a:p>
                      <a:r>
                        <a:rPr lang="cs-CZ" b="1" dirty="0">
                          <a:solidFill>
                            <a:srgbClr val="FF0000"/>
                          </a:solidFill>
                        </a:rPr>
                        <a:t>Společné</a:t>
                      </a:r>
                      <a:r>
                        <a:rPr lang="cs-CZ" b="1" baseline="0" dirty="0">
                          <a:solidFill>
                            <a:srgbClr val="FF0000"/>
                          </a:solidFill>
                        </a:rPr>
                        <a:t> řešení</a:t>
                      </a:r>
                      <a:endParaRPr lang="cs-CZ" b="1" dirty="0">
                        <a:solidFill>
                          <a:srgbClr val="FF0000"/>
                        </a:solidFill>
                      </a:endParaRPr>
                    </a:p>
                  </a:txBody>
                  <a:tcPr/>
                </a:tc>
                <a:tc>
                  <a:txBody>
                    <a:bodyPr/>
                    <a:lstStyle/>
                    <a:p>
                      <a:r>
                        <a:rPr lang="cs-CZ" b="1" dirty="0">
                          <a:solidFill>
                            <a:srgbClr val="FF0000"/>
                          </a:solidFill>
                        </a:rPr>
                        <a:t>Akceptujeme vzájemně své názory </a:t>
                      </a:r>
                    </a:p>
                  </a:txBody>
                  <a:tcPr/>
                </a:tc>
                <a:tc>
                  <a:txBody>
                    <a:bodyPr/>
                    <a:lstStyle/>
                    <a:p>
                      <a:r>
                        <a:rPr lang="cs-CZ" b="1" dirty="0">
                          <a:solidFill>
                            <a:srgbClr val="FF0000"/>
                          </a:solidFill>
                        </a:rPr>
                        <a:t>Trvalá</a:t>
                      </a:r>
                      <a:r>
                        <a:rPr lang="cs-CZ" b="1" baseline="0" dirty="0">
                          <a:solidFill>
                            <a:srgbClr val="FF0000"/>
                          </a:solidFill>
                        </a:rPr>
                        <a:t> dohoda</a:t>
                      </a:r>
                      <a:endParaRPr lang="cs-CZ" b="1" dirty="0">
                        <a:solidFill>
                          <a:srgbClr val="FF0000"/>
                        </a:solidFill>
                      </a:endParaRP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l"/>
            <a:r>
              <a:rPr lang="cs-CZ" b="1" dirty="0"/>
              <a:t>Knihovníci by měli znát cíle </a:t>
            </a:r>
            <a:br>
              <a:rPr lang="cs-CZ" b="1" dirty="0"/>
            </a:br>
            <a:r>
              <a:rPr lang="cs-CZ" b="1" dirty="0"/>
              <a:t>a souvislosti ..</a:t>
            </a:r>
            <a:endParaRPr lang="cs-CZ" dirty="0"/>
          </a:p>
        </p:txBody>
      </p:sp>
      <p:sp>
        <p:nvSpPr>
          <p:cNvPr id="3" name="Zástupný symbol pro obsah 2"/>
          <p:cNvSpPr>
            <a:spLocks noGrp="1"/>
          </p:cNvSpPr>
          <p:nvPr>
            <p:ph idx="1"/>
          </p:nvPr>
        </p:nvSpPr>
        <p:spPr/>
        <p:txBody>
          <a:bodyPr>
            <a:normAutofit fontScale="92500"/>
          </a:bodyPr>
          <a:lstStyle/>
          <a:p>
            <a:r>
              <a:rPr lang="cs-CZ" dirty="0"/>
              <a:t>Celková firemní strategie a podniková kultura se odrážejí v chování zaměstnanců vůči zákazníkům: </a:t>
            </a:r>
            <a:r>
              <a:rPr lang="cs-CZ" b="1" dirty="0">
                <a:solidFill>
                  <a:srgbClr val="FF0000"/>
                </a:solidFill>
              </a:rPr>
              <a:t>jak se knihovna chová ke svým zaměstnancům, tak se její zaměstnanci chovají i navenek.</a:t>
            </a:r>
            <a:r>
              <a:rPr lang="cs-CZ" dirty="0"/>
              <a:t> </a:t>
            </a:r>
          </a:p>
          <a:p>
            <a:r>
              <a:rPr lang="cs-CZ" dirty="0"/>
              <a:t>Každý zaměstnanec je důležitý a zná jen „svůj díl skládačky“ – a řada z nich možná ani netuší, že cílem je vytvořit nějaký celek. </a:t>
            </a:r>
          </a:p>
          <a:p>
            <a:r>
              <a:rPr lang="cs-CZ" dirty="0"/>
              <a:t>Největší počet lidí nakonec dostává už jen rozhodnutí bez kontextu.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Knihovníci by měli dokázat odpovědět na tyto základní otázky:</a:t>
            </a:r>
          </a:p>
        </p:txBody>
      </p:sp>
      <p:sp>
        <p:nvSpPr>
          <p:cNvPr id="3" name="Zástupný symbol pro obsah 2"/>
          <p:cNvSpPr>
            <a:spLocks noGrp="1"/>
          </p:cNvSpPr>
          <p:nvPr>
            <p:ph idx="1"/>
          </p:nvPr>
        </p:nvSpPr>
        <p:spPr/>
        <p:txBody>
          <a:bodyPr/>
          <a:lstStyle/>
          <a:p>
            <a:pPr>
              <a:buFont typeface="Wingdings" pitchFamily="2" charset="2"/>
              <a:buNone/>
            </a:pPr>
            <a:r>
              <a:rPr lang="cs-CZ" b="1" dirty="0">
                <a:solidFill>
                  <a:srgbClr val="FF0000"/>
                </a:solidFill>
              </a:rPr>
              <a:t>	Jaký je „image“ či „styl“ vaší knihovny? </a:t>
            </a:r>
          </a:p>
          <a:p>
            <a:pPr>
              <a:buFont typeface="Wingdings" pitchFamily="2" charset="2"/>
              <a:buNone/>
            </a:pPr>
            <a:r>
              <a:rPr lang="cs-CZ" b="1" dirty="0">
                <a:solidFill>
                  <a:srgbClr val="FF0000"/>
                </a:solidFill>
              </a:rPr>
              <a:t>	Jaká je vaše firemní filozofie, vize, strategie?</a:t>
            </a:r>
          </a:p>
          <a:p>
            <a:pPr>
              <a:buFont typeface="Wingdings" pitchFamily="2" charset="2"/>
              <a:buNone/>
            </a:pPr>
            <a:r>
              <a:rPr lang="cs-CZ" b="1" dirty="0">
                <a:solidFill>
                  <a:srgbClr val="FF0000"/>
                </a:solidFill>
              </a:rPr>
              <a:t>	Máte nějaké logo, heslo, značku…?</a:t>
            </a:r>
          </a:p>
          <a:p>
            <a:pPr>
              <a:buFont typeface="Wingdings" pitchFamily="2" charset="2"/>
              <a:buNone/>
            </a:pPr>
            <a:r>
              <a:rPr lang="cs-CZ" b="1" dirty="0">
                <a:solidFill>
                  <a:srgbClr val="FF0000"/>
                </a:solidFill>
              </a:rPr>
              <a:t>	Znáte své poslání? </a:t>
            </a:r>
          </a:p>
          <a:p>
            <a:pPr>
              <a:buFont typeface="Wingdings" pitchFamily="2" charset="2"/>
              <a:buNone/>
            </a:pPr>
            <a:endParaRPr lang="cs-CZ" b="1" dirty="0">
              <a:solidFill>
                <a:srgbClr val="FF0000"/>
              </a:solidFill>
            </a:endParaRPr>
          </a:p>
          <a:p>
            <a:pPr>
              <a:buFont typeface="Wingdings" pitchFamily="2" charset="2"/>
              <a:buNone/>
            </a:pPr>
            <a:r>
              <a:rPr lang="cs-CZ" b="1" i="1" dirty="0">
                <a:solidFill>
                  <a:srgbClr val="FF0000"/>
                </a:solidFill>
              </a:rPr>
              <a:t>	„Chodím do zaměstnání“ nebo „tohle je moje práce.“</a:t>
            </a:r>
          </a:p>
          <a:p>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cs-CZ" b="1" dirty="0"/>
              <a:t>Ztracená důvěra se většinou už nedá získat zpět. </a:t>
            </a:r>
            <a:br>
              <a:rPr lang="cs-CZ" dirty="0"/>
            </a:br>
            <a:endParaRPr lang="cs-CZ" dirty="0"/>
          </a:p>
        </p:txBody>
      </p:sp>
      <p:sp>
        <p:nvSpPr>
          <p:cNvPr id="3" name="Zástupný symbol pro obsah 2"/>
          <p:cNvSpPr>
            <a:spLocks noGrp="1"/>
          </p:cNvSpPr>
          <p:nvPr>
            <p:ph idx="1"/>
          </p:nvPr>
        </p:nvSpPr>
        <p:spPr/>
        <p:txBody>
          <a:bodyPr>
            <a:normAutofit fontScale="92500"/>
          </a:bodyPr>
          <a:lstStyle/>
          <a:p>
            <a:r>
              <a:rPr lang="cs-CZ" dirty="0"/>
              <a:t>Nepřehánějte, nepoužívejte slova výborný, skvělý, vynikající, výtečný, super – uživatel vycítí, že tzv. přehráváte, ztrácíte tím jeho důvěru. </a:t>
            </a:r>
          </a:p>
          <a:p>
            <a:pPr>
              <a:buNone/>
            </a:pPr>
            <a:r>
              <a:rPr lang="cs-CZ" dirty="0"/>
              <a:t> </a:t>
            </a:r>
          </a:p>
          <a:p>
            <a:r>
              <a:rPr lang="cs-CZ" b="1" dirty="0">
                <a:solidFill>
                  <a:srgbClr val="FF0000"/>
                </a:solidFill>
              </a:rPr>
              <a:t>Dobrý knihovník rozlišuje: sloužit a posluhovat (nepodbízet se, nevtírat se do přízně uživatele, nebýt přehnaně úslužný, zůstat sám sebou). </a:t>
            </a:r>
          </a:p>
          <a:p>
            <a:r>
              <a:rPr lang="cs-CZ" b="1" dirty="0">
                <a:solidFill>
                  <a:srgbClr val="FF0000"/>
                </a:solidFill>
              </a:rPr>
              <a:t>Jednejte se všemi uživateli stejně slušně a dejte jim najevo úctu.   </a:t>
            </a:r>
          </a:p>
          <a:p>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363272" cy="1282154"/>
          </a:xfrm>
        </p:spPr>
        <p:txBody>
          <a:bodyPr>
            <a:normAutofit fontScale="90000"/>
          </a:bodyPr>
          <a:lstStyle/>
          <a:p>
            <a:pPr lvl="0"/>
            <a:br>
              <a:rPr lang="cs-CZ" sz="3100" b="1" i="1" dirty="0"/>
            </a:br>
            <a:br>
              <a:rPr lang="cs-CZ" sz="3100" b="1" i="1" dirty="0"/>
            </a:br>
            <a:r>
              <a:rPr lang="cs-CZ" sz="3100" b="1" dirty="0"/>
              <a:t>NIKDY NEŘÍKEJTE NE </a:t>
            </a:r>
            <a:br>
              <a:rPr lang="cs-CZ" sz="3100" b="1" dirty="0"/>
            </a:br>
            <a:r>
              <a:rPr lang="cs-CZ" sz="3100" dirty="0"/>
              <a:t>(NE JE SLOVO, KTERÉ UŽIVATEL NECHCE</a:t>
            </a:r>
            <a:br>
              <a:rPr lang="cs-CZ" sz="3100" dirty="0"/>
            </a:br>
            <a:r>
              <a:rPr lang="cs-CZ" sz="3100" dirty="0"/>
              <a:t>SLYŠET.)</a:t>
            </a:r>
            <a:br>
              <a:rPr lang="cs-CZ" dirty="0"/>
            </a:br>
            <a:endParaRPr lang="cs-CZ" dirty="0"/>
          </a:p>
        </p:txBody>
      </p:sp>
      <p:sp>
        <p:nvSpPr>
          <p:cNvPr id="3" name="Zástupný symbol pro obsah 2"/>
          <p:cNvSpPr>
            <a:spLocks noGrp="1"/>
          </p:cNvSpPr>
          <p:nvPr>
            <p:ph idx="1"/>
          </p:nvPr>
        </p:nvSpPr>
        <p:spPr>
          <a:xfrm>
            <a:off x="683568" y="2132856"/>
            <a:ext cx="8003232" cy="3993307"/>
          </a:xfrm>
        </p:spPr>
        <p:txBody>
          <a:bodyPr>
            <a:normAutofit fontScale="92500" lnSpcReduction="20000"/>
          </a:bodyPr>
          <a:lstStyle/>
          <a:p>
            <a:r>
              <a:rPr lang="cs-CZ" dirty="0"/>
              <a:t>DEJTE UŽIVATELI NAJEVO, ŽE JE VÍTANÝ.</a:t>
            </a:r>
          </a:p>
          <a:p>
            <a:r>
              <a:rPr lang="cs-CZ" dirty="0"/>
              <a:t>BUĎTE UŽIVATELI NÁPOMOCNÍ (vyjděte mu vstříc).</a:t>
            </a:r>
          </a:p>
          <a:p>
            <a:r>
              <a:rPr lang="cs-CZ" dirty="0"/>
              <a:t>BUĎTE ZDVOŘILÍ A SLUŠNÍ.</a:t>
            </a:r>
          </a:p>
          <a:p>
            <a:r>
              <a:rPr lang="cs-CZ" dirty="0"/>
              <a:t>Projevte o uživatele upřímný zájem.</a:t>
            </a:r>
          </a:p>
          <a:p>
            <a:r>
              <a:rPr lang="cs-CZ" dirty="0"/>
              <a:t>Úsměv je zdarma, ale k nezaplacení.</a:t>
            </a:r>
          </a:p>
          <a:p>
            <a:pPr>
              <a:buNone/>
            </a:pPr>
            <a:endParaRPr lang="cs-CZ" dirty="0"/>
          </a:p>
          <a:p>
            <a:r>
              <a:rPr lang="cs-CZ" b="1" dirty="0">
                <a:solidFill>
                  <a:srgbClr val="C00000"/>
                </a:solidFill>
              </a:rPr>
              <a:t>Prostřednictvím čtenářů komunikujete s potencionálními čtenáři. </a:t>
            </a:r>
          </a:p>
          <a:p>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4" descr="vtip5"/>
          <p:cNvPicPr>
            <a:picLocks noGrp="1" noChangeAspect="1" noChangeArrowheads="1"/>
          </p:cNvPicPr>
          <p:nvPr>
            <p:ph idx="1"/>
          </p:nvPr>
        </p:nvPicPr>
        <p:blipFill>
          <a:blip r:embed="rId2" cstate="print"/>
          <a:srcRect/>
          <a:stretch>
            <a:fillRect/>
          </a:stretch>
        </p:blipFill>
        <p:spPr>
          <a:xfrm>
            <a:off x="157450" y="980728"/>
            <a:ext cx="8846819" cy="5400600"/>
          </a:xfrm>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Zapomeňte na my (knihovníci) a oni (vedení)</a:t>
            </a:r>
          </a:p>
        </p:txBody>
      </p:sp>
      <p:sp>
        <p:nvSpPr>
          <p:cNvPr id="3" name="Zástupný symbol pro obsah 2"/>
          <p:cNvSpPr>
            <a:spLocks noGrp="1"/>
          </p:cNvSpPr>
          <p:nvPr>
            <p:ph idx="1"/>
          </p:nvPr>
        </p:nvSpPr>
        <p:spPr/>
        <p:txBody>
          <a:bodyPr/>
          <a:lstStyle/>
          <a:p>
            <a:r>
              <a:rPr lang="cs-CZ" b="1" dirty="0"/>
              <a:t>Uvědomte si, že zastupujete knihovnu a vaším nejvyšším cílem vždy musí být poskytnout čtenáři pozitivní obraz své osoby, knihovny a nabízených služeb. </a:t>
            </a:r>
          </a:p>
          <a:p>
            <a:pPr>
              <a:buNone/>
            </a:pPr>
            <a:endParaRPr lang="cs-CZ" b="1" dirty="0"/>
          </a:p>
          <a:p>
            <a:pPr>
              <a:buNone/>
            </a:pPr>
            <a:r>
              <a:rPr lang="cs-CZ" b="1" dirty="0"/>
              <a:t>	</a:t>
            </a:r>
            <a:r>
              <a:rPr lang="cs-CZ" b="1" dirty="0">
                <a:solidFill>
                  <a:srgbClr val="FF0000"/>
                </a:solidFill>
              </a:rPr>
              <a:t>Změnit přístup lidí pracujících ve službách je nejtěžší.</a:t>
            </a:r>
            <a:r>
              <a:rPr lang="cs-CZ"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cs typeface="Times New Roman" panose="02020603050405020304" pitchFamily="18" charset="0"/>
              </a:rPr>
              <a:t>V komunikaci se střídáme. Nechte mluvit i druhé….</a:t>
            </a:r>
            <a:endParaRPr lang="cs-CZ" b="1" dirty="0"/>
          </a:p>
        </p:txBody>
      </p:sp>
      <p:sp>
        <p:nvSpPr>
          <p:cNvPr id="3" name="Zástupný symbol pro obsah 2"/>
          <p:cNvSpPr>
            <a:spLocks noGrp="1"/>
          </p:cNvSpPr>
          <p:nvPr>
            <p:ph idx="1"/>
          </p:nvPr>
        </p:nvSpPr>
        <p:spPr/>
        <p:txBody>
          <a:bodyPr/>
          <a:lstStyle/>
          <a:p>
            <a:endParaRPr lang="cs-CZ" b="1" i="1" dirty="0">
              <a:latin typeface="Times New Roman" panose="02020603050405020304" pitchFamily="18" charset="0"/>
              <a:cs typeface="Times New Roman" panose="02020603050405020304" pitchFamily="18" charset="0"/>
            </a:endParaRPr>
          </a:p>
          <a:p>
            <a:endParaRPr lang="cs-CZ" b="1" i="1" dirty="0">
              <a:latin typeface="Times New Roman" panose="02020603050405020304" pitchFamily="18" charset="0"/>
              <a:cs typeface="Times New Roman" panose="02020603050405020304" pitchFamily="18" charset="0"/>
            </a:endParaRPr>
          </a:p>
          <a:p>
            <a:r>
              <a:rPr lang="cs-CZ" b="1" i="1" dirty="0">
                <a:cs typeface="Times New Roman" panose="02020603050405020304" pitchFamily="18" charset="0"/>
              </a:rPr>
              <a:t>„Drbna je ta, kdo s vámi mluví o jiných lidech. Nudný je ten, kdo vám vypráví o sobě. Mistr konverzace je ten, kdo s vámi mluví o vás.“</a:t>
            </a:r>
            <a:r>
              <a:rPr lang="cs-CZ" b="1" dirty="0">
                <a:cs typeface="Times New Roman" panose="02020603050405020304" pitchFamily="18" charset="0"/>
              </a:rPr>
              <a:t> </a:t>
            </a:r>
            <a:r>
              <a:rPr lang="cs-CZ" dirty="0">
                <a:cs typeface="Times New Roman" panose="02020603050405020304" pitchFamily="18" charset="0"/>
              </a:rPr>
              <a:t>(William King)</a:t>
            </a:r>
          </a:p>
          <a:p>
            <a:pPr marL="0" indent="0">
              <a:buNone/>
            </a:pPr>
            <a:endParaRPr lang="cs-CZ" dirty="0"/>
          </a:p>
        </p:txBody>
      </p:sp>
    </p:spTree>
    <p:extLst>
      <p:ext uri="{BB962C8B-B14F-4D97-AF65-F5344CB8AC3E}">
        <p14:creationId xmlns:p14="http://schemas.microsoft.com/office/powerpoint/2010/main" val="31874580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Chyby v komunikaci vedoucích pracovníků</a:t>
            </a:r>
          </a:p>
        </p:txBody>
      </p:sp>
      <p:sp>
        <p:nvSpPr>
          <p:cNvPr id="3" name="Zástupný symbol pro obsah 2"/>
          <p:cNvSpPr>
            <a:spLocks noGrp="1"/>
          </p:cNvSpPr>
          <p:nvPr>
            <p:ph idx="1"/>
          </p:nvPr>
        </p:nvSpPr>
        <p:spPr/>
        <p:txBody>
          <a:bodyPr>
            <a:normAutofit fontScale="92500"/>
          </a:bodyPr>
          <a:lstStyle/>
          <a:p>
            <a:r>
              <a:rPr lang="cs-CZ" dirty="0">
                <a:cs typeface="Times New Roman" panose="02020603050405020304" pitchFamily="18" charset="0"/>
              </a:rPr>
              <a:t>Většina vedoucích se domnívá, že umí komunikovat. </a:t>
            </a:r>
          </a:p>
          <a:p>
            <a:endParaRPr lang="cs-CZ" dirty="0">
              <a:cs typeface="Times New Roman" panose="02020603050405020304" pitchFamily="18" charset="0"/>
            </a:endParaRPr>
          </a:p>
          <a:p>
            <a:r>
              <a:rPr lang="cs-CZ" b="1" dirty="0">
                <a:cs typeface="Times New Roman" panose="02020603050405020304" pitchFamily="18" charset="0"/>
              </a:rPr>
              <a:t>Chyby:</a:t>
            </a:r>
            <a:r>
              <a:rPr lang="cs-CZ" dirty="0">
                <a:cs typeface="Times New Roman" panose="02020603050405020304" pitchFamily="18" charset="0"/>
              </a:rPr>
              <a:t> nechápou podstatu komunikace (rádi se poslouchají, monolog), nechápou úlohu vedoucího v komunikaci (otevřenost v komunikaci), podceňují význam komunikace (nechápou význam komunikace pro vykonávání práce), </a:t>
            </a:r>
            <a:r>
              <a:rPr lang="cs-CZ" b="1" dirty="0">
                <a:cs typeface="Times New Roman" panose="02020603050405020304" pitchFamily="18" charset="0"/>
              </a:rPr>
              <a:t>nenaslouchají…. nekomunikují………….</a:t>
            </a:r>
          </a:p>
          <a:p>
            <a:endParaRPr lang="cs-CZ" dirty="0"/>
          </a:p>
        </p:txBody>
      </p:sp>
    </p:spTree>
    <p:extLst>
      <p:ext uri="{BB962C8B-B14F-4D97-AF65-F5344CB8AC3E}">
        <p14:creationId xmlns:p14="http://schemas.microsoft.com/office/powerpoint/2010/main" val="21207171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cs typeface="Times New Roman" panose="02020603050405020304" pitchFamily="18" charset="0"/>
              </a:rPr>
              <a:t>Chyby v komunikaci podřízených pracovníků</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cs typeface="Times New Roman" panose="02020603050405020304" pitchFamily="18" charset="0"/>
              </a:rPr>
              <a:t>„</a:t>
            </a:r>
            <a:r>
              <a:rPr lang="cs-CZ" i="1" dirty="0">
                <a:cs typeface="Times New Roman" panose="02020603050405020304" pitchFamily="18" charset="0"/>
              </a:rPr>
              <a:t>Toto není moje práce!“ </a:t>
            </a:r>
          </a:p>
          <a:p>
            <a:r>
              <a:rPr lang="cs-CZ" i="1" dirty="0">
                <a:cs typeface="Times New Roman" panose="02020603050405020304" pitchFamily="18" charset="0"/>
              </a:rPr>
              <a:t>„Tohle není můj problém!“ </a:t>
            </a:r>
          </a:p>
          <a:p>
            <a:r>
              <a:rPr lang="cs-CZ" i="1" dirty="0">
                <a:cs typeface="Times New Roman" panose="02020603050405020304" pitchFamily="18" charset="0"/>
              </a:rPr>
              <a:t>„To není moje chyba!“ </a:t>
            </a:r>
          </a:p>
          <a:p>
            <a:r>
              <a:rPr lang="cs-CZ" i="1" dirty="0">
                <a:cs typeface="Times New Roman" panose="02020603050405020304" pitchFamily="18" charset="0"/>
              </a:rPr>
              <a:t>„Nemohu se rozkrájet a dělat dvě věci zároveň!“ </a:t>
            </a:r>
          </a:p>
          <a:p>
            <a:r>
              <a:rPr lang="cs-CZ" i="1" dirty="0">
                <a:cs typeface="Times New Roman" panose="02020603050405020304" pitchFamily="18" charset="0"/>
              </a:rPr>
              <a:t>„To je práce pod mou úroveň!“ </a:t>
            </a:r>
          </a:p>
          <a:p>
            <a:r>
              <a:rPr lang="cs-CZ" i="1" dirty="0">
                <a:cs typeface="Times New Roman" panose="02020603050405020304" pitchFamily="18" charset="0"/>
              </a:rPr>
              <a:t>„To je práce pro cvičenou opici, kterou může dělat každý!“</a:t>
            </a:r>
            <a:r>
              <a:rPr lang="cs-CZ" dirty="0">
                <a:cs typeface="Times New Roman" panose="02020603050405020304" pitchFamily="18" charset="0"/>
              </a:rPr>
              <a:t> </a:t>
            </a:r>
          </a:p>
          <a:p>
            <a:r>
              <a:rPr lang="cs-CZ" dirty="0">
                <a:cs typeface="Times New Roman" panose="02020603050405020304" pitchFamily="18" charset="0"/>
              </a:rPr>
              <a:t>„</a:t>
            </a:r>
            <a:r>
              <a:rPr lang="cs-CZ" i="1" dirty="0">
                <a:cs typeface="Times New Roman" panose="02020603050405020304" pitchFamily="18" charset="0"/>
              </a:rPr>
              <a:t>To nelze udělat!“</a:t>
            </a:r>
          </a:p>
          <a:p>
            <a:r>
              <a:rPr lang="cs-CZ" i="1" dirty="0">
                <a:cs typeface="Times New Roman" panose="02020603050405020304" pitchFamily="18" charset="0"/>
              </a:rPr>
              <a:t>„Nemůže to udělat někdo jiný?“ </a:t>
            </a:r>
            <a:r>
              <a:rPr lang="cs-CZ" dirty="0">
                <a:cs typeface="Times New Roman" panose="02020603050405020304" pitchFamily="18" charset="0"/>
              </a:rPr>
              <a:t>apod. </a:t>
            </a:r>
          </a:p>
          <a:p>
            <a:endParaRPr lang="cs-CZ" dirty="0">
              <a:cs typeface="Times New Roman" panose="02020603050405020304" pitchFamily="18" charset="0"/>
            </a:endParaRPr>
          </a:p>
          <a:p>
            <a:r>
              <a:rPr lang="cs-CZ" b="1" dirty="0">
                <a:cs typeface="Times New Roman" panose="02020603050405020304" pitchFamily="18" charset="0"/>
              </a:rPr>
              <a:t>Poznámka: </a:t>
            </a:r>
          </a:p>
          <a:p>
            <a:r>
              <a:rPr lang="cs-CZ" dirty="0">
                <a:cs typeface="Times New Roman" panose="02020603050405020304" pitchFamily="18" charset="0"/>
              </a:rPr>
              <a:t>Zkuste si představit, že vedoucím jste vy. Jak by se vám tyto věty líbily? </a:t>
            </a:r>
          </a:p>
          <a:p>
            <a:r>
              <a:rPr lang="cs-CZ" dirty="0">
                <a:cs typeface="Times New Roman" panose="02020603050405020304" pitchFamily="18" charset="0"/>
              </a:rPr>
              <a:t>Mluvte s kolegy tak, jak chcete, aby oni mluvili s vámi.  </a:t>
            </a:r>
          </a:p>
          <a:p>
            <a:pPr marL="0" indent="0">
              <a:buNone/>
            </a:pPr>
            <a:endParaRPr lang="cs-CZ" dirty="0"/>
          </a:p>
        </p:txBody>
      </p:sp>
    </p:spTree>
    <p:extLst>
      <p:ext uri="{BB962C8B-B14F-4D97-AF65-F5344CB8AC3E}">
        <p14:creationId xmlns:p14="http://schemas.microsoft.com/office/powerpoint/2010/main" val="40096475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sz="2700" b="1" dirty="0"/>
            </a:br>
            <a:r>
              <a:rPr lang="cs-CZ" sz="2700" b="1" i="1" dirty="0"/>
              <a:t>„Úsudek o lidech si vytvářím v prvních deseti vteřinách setkání a jen málokdy takový úsudek měním.“</a:t>
            </a:r>
            <a:br>
              <a:rPr lang="cs-CZ" sz="2700" b="1" dirty="0"/>
            </a:br>
            <a:r>
              <a:rPr lang="cs-CZ" sz="2700" b="1" dirty="0"/>
              <a:t> Margaret </a:t>
            </a:r>
            <a:r>
              <a:rPr lang="cs-CZ" sz="2700" b="1" dirty="0" err="1"/>
              <a:t>Thatcherová</a:t>
            </a:r>
            <a:r>
              <a:rPr lang="cs-CZ" sz="2700" b="1" dirty="0"/>
              <a:t> </a:t>
            </a:r>
            <a:br>
              <a:rPr lang="cs-CZ" i="1" dirty="0"/>
            </a:br>
            <a:endParaRPr lang="cs-CZ" dirty="0"/>
          </a:p>
        </p:txBody>
      </p:sp>
      <p:sp>
        <p:nvSpPr>
          <p:cNvPr id="3" name="Zástupný symbol pro obsah 2"/>
          <p:cNvSpPr>
            <a:spLocks noGrp="1"/>
          </p:cNvSpPr>
          <p:nvPr>
            <p:ph idx="1"/>
          </p:nvPr>
        </p:nvSpPr>
        <p:spPr/>
        <p:txBody>
          <a:bodyPr/>
          <a:lstStyle/>
          <a:p>
            <a:r>
              <a:rPr lang="cs-CZ" b="1" dirty="0"/>
              <a:t>Nikdy nikoho nepodceňuj/nepřeceňuj  a snaž se získat více informací, než uděláš o někom závěr. </a:t>
            </a:r>
          </a:p>
          <a:p>
            <a:r>
              <a:rPr lang="cs-CZ" b="1" dirty="0"/>
              <a:t>Rozhodně se to vyplatí. </a:t>
            </a:r>
          </a:p>
          <a:p>
            <a:r>
              <a:rPr lang="cs-CZ" dirty="0"/>
              <a:t>Jednou z nejdůležitějších schopností pracovníků ve službách, kteří jednají s klienty, je </a:t>
            </a:r>
            <a:r>
              <a:rPr lang="cs-CZ" b="1" dirty="0"/>
              <a:t>SCHOPNOST EMPATIE. </a:t>
            </a:r>
          </a:p>
          <a:p>
            <a:pPr>
              <a:buNone/>
            </a:pPr>
            <a:endParaRPr 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Jak reagovat na stížnosti?</a:t>
            </a:r>
          </a:p>
        </p:txBody>
      </p:sp>
      <p:sp>
        <p:nvSpPr>
          <p:cNvPr id="3" name="Zástupný symbol pro obsah 2"/>
          <p:cNvSpPr>
            <a:spLocks noGrp="1"/>
          </p:cNvSpPr>
          <p:nvPr>
            <p:ph idx="1"/>
          </p:nvPr>
        </p:nvSpPr>
        <p:spPr/>
        <p:txBody>
          <a:bodyPr>
            <a:normAutofit fontScale="70000" lnSpcReduction="20000"/>
          </a:bodyPr>
          <a:lstStyle/>
          <a:p>
            <a:r>
              <a:rPr lang="cs-CZ" dirty="0"/>
              <a:t>1) Vezměte hněv na vědomí. „ Chápu, že se zlobíte a mrzí mě, že k této situaci došlo.“</a:t>
            </a:r>
          </a:p>
          <a:p>
            <a:r>
              <a:rPr lang="cs-CZ" dirty="0"/>
              <a:t>2) Uznejte, že problém existuje. </a:t>
            </a:r>
          </a:p>
          <a:p>
            <a:r>
              <a:rPr lang="cs-CZ" dirty="0"/>
              <a:t>3) Projevte zájem. Problém uživatele je váš problém. </a:t>
            </a:r>
          </a:p>
          <a:p>
            <a:r>
              <a:rPr lang="cs-CZ" dirty="0"/>
              <a:t>4) Ochlaďte situaci. Kritika čtenáře není kritikou vaší osoby. Za žádných okolností se nesmíte přestat ovládat nebo jednat neprofesionálně. </a:t>
            </a:r>
          </a:p>
          <a:p>
            <a:r>
              <a:rPr lang="cs-CZ" dirty="0"/>
              <a:t>5) Zjistěte fakta. </a:t>
            </a:r>
            <a:r>
              <a:rPr lang="cs-CZ" b="1" dirty="0"/>
              <a:t>Klaďte otázky a naslouchejte. </a:t>
            </a:r>
          </a:p>
          <a:p>
            <a:r>
              <a:rPr lang="cs-CZ" dirty="0"/>
              <a:t>6) Určete, zda jde skutečně o problém.  </a:t>
            </a:r>
          </a:p>
          <a:p>
            <a:r>
              <a:rPr lang="cs-CZ" dirty="0"/>
              <a:t>7) Udělejte, co je potřeba udělat. Jde-li o skutečný problém, je vaší povinností poskytnout řešení. </a:t>
            </a:r>
          </a:p>
          <a:p>
            <a:pPr>
              <a:buNone/>
            </a:pPr>
            <a:endParaRPr lang="cs-CZ" dirty="0"/>
          </a:p>
          <a:p>
            <a:pPr>
              <a:buNone/>
            </a:pPr>
            <a:r>
              <a:rPr lang="cs-CZ" dirty="0"/>
              <a:t>	</a:t>
            </a:r>
            <a:r>
              <a:rPr lang="cs-CZ" b="1" dirty="0"/>
              <a:t>OPOROU V KOMUNIKACI VE SLUŽBÁCH JE KVALITNÍ KNIHOVNÍ ŘÁD</a:t>
            </a:r>
            <a:r>
              <a:rPr lang="cs-CZ" dirty="0"/>
              <a:t>.</a:t>
            </a:r>
          </a:p>
          <a:p>
            <a:endParaRPr lang="cs-CZ" i="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Otázky? </a:t>
            </a:r>
          </a:p>
        </p:txBody>
      </p:sp>
      <p:sp>
        <p:nvSpPr>
          <p:cNvPr id="3" name="Zástupný symbol pro obsah 2"/>
          <p:cNvSpPr>
            <a:spLocks noGrp="1"/>
          </p:cNvSpPr>
          <p:nvPr>
            <p:ph idx="1"/>
          </p:nvPr>
        </p:nvSpPr>
        <p:spPr/>
        <p:txBody>
          <a:bodyPr>
            <a:normAutofit fontScale="92500" lnSpcReduction="10000"/>
          </a:bodyPr>
          <a:lstStyle/>
          <a:p>
            <a:r>
              <a:rPr lang="cs-CZ" b="1" dirty="0"/>
              <a:t>Otevřené </a:t>
            </a:r>
            <a:r>
              <a:rPr lang="cs-CZ" dirty="0"/>
              <a:t>– musí se na ně odpovědět celou větou – „jak, kdy, kde, kolik, proč …“</a:t>
            </a:r>
          </a:p>
          <a:p>
            <a:r>
              <a:rPr lang="cs-CZ" b="1" dirty="0"/>
              <a:t>Uzavřené</a:t>
            </a:r>
            <a:r>
              <a:rPr lang="cs-CZ" dirty="0"/>
              <a:t> – „ANO“; „NE“</a:t>
            </a:r>
          </a:p>
          <a:p>
            <a:r>
              <a:rPr lang="cs-CZ" b="1" dirty="0"/>
              <a:t>Alternativní </a:t>
            </a:r>
            <a:r>
              <a:rPr lang="cs-CZ" dirty="0"/>
              <a:t>– nabízí výběr ze dvou možností – „Máte čas ve čtvrtek nebo v pátek?“</a:t>
            </a:r>
          </a:p>
          <a:p>
            <a:r>
              <a:rPr lang="cs-CZ" b="1" dirty="0"/>
              <a:t>Kontrolní</a:t>
            </a:r>
            <a:r>
              <a:rPr lang="cs-CZ" dirty="0"/>
              <a:t> – ověřují porozumění…</a:t>
            </a:r>
          </a:p>
          <a:p>
            <a:r>
              <a:rPr lang="cs-CZ" b="1" dirty="0"/>
              <a:t>Sugestivní</a:t>
            </a:r>
            <a:r>
              <a:rPr lang="cs-CZ" dirty="0"/>
              <a:t> – ovlivňují partnera v jeho názoru..</a:t>
            </a:r>
          </a:p>
          <a:p>
            <a:r>
              <a:rPr lang="cs-CZ" b="1" dirty="0"/>
              <a:t>Protiotázky </a:t>
            </a:r>
            <a:r>
              <a:rPr lang="cs-CZ" dirty="0"/>
              <a:t>– umožňují čelit námitkám…</a:t>
            </a:r>
          </a:p>
          <a:p>
            <a:r>
              <a:rPr lang="cs-CZ" b="1" dirty="0"/>
              <a:t>Rétorické </a:t>
            </a:r>
            <a:r>
              <a:rPr lang="cs-CZ" dirty="0"/>
              <a:t>– pokládáme je sami sobě…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Aktivní naslouchání </a:t>
            </a:r>
          </a:p>
        </p:txBody>
      </p:sp>
      <p:sp>
        <p:nvSpPr>
          <p:cNvPr id="3" name="Zástupný symbol pro obsah 2"/>
          <p:cNvSpPr>
            <a:spLocks noGrp="1"/>
          </p:cNvSpPr>
          <p:nvPr>
            <p:ph idx="1"/>
          </p:nvPr>
        </p:nvSpPr>
        <p:spPr/>
        <p:txBody>
          <a:bodyPr>
            <a:normAutofit fontScale="92500"/>
          </a:bodyPr>
          <a:lstStyle/>
          <a:p>
            <a:r>
              <a:rPr lang="cs-CZ" dirty="0"/>
              <a:t>Dobrý kontakt; maximální soustředěnost na slyšené; hledání podstaty a smyslu sdělení; nedomýšlet za partnera a sumarizovat – testovat vzájemné porozumění. </a:t>
            </a:r>
          </a:p>
          <a:p>
            <a:r>
              <a:rPr lang="cs-CZ" dirty="0"/>
              <a:t>I: Čeština má asi 200 až 400 tisíc slov, používáme zhruba 5 tisíc slov, pětkrát tolik slov známe, ale sami je nepoužíváme. </a:t>
            </a:r>
          </a:p>
          <a:p>
            <a:r>
              <a:rPr lang="cs-CZ" dirty="0"/>
              <a:t>V efektivní komunikaci potřebujeme dvě strany a dobrou vůli – dialog – pozor na dva monology!</a:t>
            </a:r>
          </a:p>
          <a:p>
            <a:pPr>
              <a:buNone/>
            </a:pPr>
            <a:endParaRPr lang="cs-CZ"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Jak správně mluvit: </a:t>
            </a:r>
          </a:p>
        </p:txBody>
      </p:sp>
      <p:sp>
        <p:nvSpPr>
          <p:cNvPr id="3" name="Zástupný symbol pro obsah 2"/>
          <p:cNvSpPr>
            <a:spLocks noGrp="1"/>
          </p:cNvSpPr>
          <p:nvPr>
            <p:ph idx="1"/>
          </p:nvPr>
        </p:nvSpPr>
        <p:spPr/>
        <p:txBody>
          <a:bodyPr>
            <a:normAutofit fontScale="70000" lnSpcReduction="20000"/>
          </a:bodyPr>
          <a:lstStyle/>
          <a:p>
            <a:r>
              <a:rPr lang="cs-CZ" dirty="0"/>
              <a:t>mluvte stručně, srozumitelně a věcně;  </a:t>
            </a:r>
          </a:p>
          <a:p>
            <a:r>
              <a:rPr lang="cs-CZ" dirty="0"/>
              <a:t>předem si sestavte osnovu sdělení a stanovte co nejzajímavěji podanou pointu;  </a:t>
            </a:r>
          </a:p>
          <a:p>
            <a:r>
              <a:rPr lang="cs-CZ" dirty="0"/>
              <a:t>nemluvte monotónně, používejte řečnické otázky, odmlky; </a:t>
            </a:r>
          </a:p>
          <a:p>
            <a:r>
              <a:rPr lang="cs-CZ" dirty="0"/>
              <a:t>odhadněte partnera v komunikaci, pochopíte, jak s ním hovořit;  </a:t>
            </a:r>
          </a:p>
          <a:p>
            <a:r>
              <a:rPr lang="cs-CZ" dirty="0"/>
              <a:t>přizpůsobte tempo řeči situaci, pomalá řeč uspává, rychlou nestačí partner vnímat;</a:t>
            </a:r>
          </a:p>
          <a:p>
            <a:r>
              <a:rPr lang="cs-CZ" dirty="0"/>
              <a:t>podstatné myšlenky zopakujte; </a:t>
            </a:r>
          </a:p>
          <a:p>
            <a:r>
              <a:rPr lang="cs-CZ" dirty="0"/>
              <a:t>nepoužívejte zbytečně cizí slova; </a:t>
            </a:r>
          </a:p>
          <a:p>
            <a:r>
              <a:rPr lang="cs-CZ" dirty="0"/>
              <a:t>sledujte reakce posluchačů a přizpůsobte se jim; </a:t>
            </a:r>
          </a:p>
          <a:p>
            <a:r>
              <a:rPr lang="cs-CZ" dirty="0"/>
              <a:t>vyvarujte se vycpávkových slov (takže, prostě, jakoby, vlastně, přece, ehm...) – svědčí to o nervozitě, nejistotě, nízkém sebevědomí…</a:t>
            </a:r>
          </a:p>
          <a:p>
            <a:pPr>
              <a:buNone/>
            </a:pPr>
            <a:endParaRPr lang="cs-CZ"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Co můžeme ovlivnit?</a:t>
            </a:r>
          </a:p>
        </p:txBody>
      </p:sp>
      <p:sp>
        <p:nvSpPr>
          <p:cNvPr id="3" name="Zástupný symbol pro obsah 2"/>
          <p:cNvSpPr>
            <a:spLocks noGrp="1"/>
          </p:cNvSpPr>
          <p:nvPr>
            <p:ph idx="1"/>
          </p:nvPr>
        </p:nvSpPr>
        <p:spPr/>
        <p:txBody>
          <a:bodyPr>
            <a:normAutofit fontScale="92500" lnSpcReduction="10000"/>
          </a:bodyPr>
          <a:lstStyle/>
          <a:p>
            <a:r>
              <a:rPr lang="cs-CZ" dirty="0"/>
              <a:t>Vždy bychom měli komunikaci přizpůsobit partnerovi – vhodná a srozumitelná slova. </a:t>
            </a:r>
          </a:p>
          <a:p>
            <a:r>
              <a:rPr lang="cs-CZ" dirty="0"/>
              <a:t>Tempo řeči a pauzy – nespěchat, soustředit se a nebýt nervózní.</a:t>
            </a:r>
          </a:p>
          <a:p>
            <a:r>
              <a:rPr lang="cs-CZ" dirty="0"/>
              <a:t>Zdůraznit důležitá slova.</a:t>
            </a:r>
          </a:p>
          <a:p>
            <a:r>
              <a:rPr lang="cs-CZ" dirty="0"/>
              <a:t>Síla hlasu, intonace – nadřazená, podřazená. </a:t>
            </a:r>
          </a:p>
          <a:p>
            <a:r>
              <a:rPr lang="cs-CZ" dirty="0"/>
              <a:t>Neverbální komunikace – úsměv, oční kontakt, řeč těla, vzdálenost).</a:t>
            </a:r>
          </a:p>
          <a:p>
            <a:r>
              <a:rPr lang="cs-CZ" dirty="0"/>
              <a:t>Zlozvyky – skákání do řeči, souběžná řeč.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Jak zlepším komunikaci?</a:t>
            </a:r>
          </a:p>
        </p:txBody>
      </p:sp>
      <p:sp>
        <p:nvSpPr>
          <p:cNvPr id="3" name="Zástupný symbol pro obsah 2"/>
          <p:cNvSpPr>
            <a:spLocks noGrp="1"/>
          </p:cNvSpPr>
          <p:nvPr>
            <p:ph idx="1"/>
          </p:nvPr>
        </p:nvSpPr>
        <p:spPr/>
        <p:txBody>
          <a:bodyPr/>
          <a:lstStyle/>
          <a:p>
            <a:r>
              <a:rPr lang="cs-CZ" dirty="0"/>
              <a:t>Autenticita. </a:t>
            </a:r>
          </a:p>
          <a:p>
            <a:r>
              <a:rPr lang="cs-CZ" dirty="0"/>
              <a:t>Akceptace – neodsuzuji, pozor na předsudky. </a:t>
            </a:r>
          </a:p>
          <a:p>
            <a:r>
              <a:rPr lang="cs-CZ" dirty="0"/>
              <a:t>Empatie.</a:t>
            </a:r>
          </a:p>
          <a:p>
            <a:r>
              <a:rPr lang="cs-CZ" dirty="0"/>
              <a:t>Pozitivní myšlení.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sz="3100" b="1" dirty="0"/>
            </a:br>
            <a:r>
              <a:rPr lang="cs-CZ" sz="3100" b="1" i="1" dirty="0"/>
              <a:t>„Jestliže se chceš vyvarovat chyb, pozorně sleduj pět věcí: s kým mluvíš, o kom, jak, kdy a kde.“ </a:t>
            </a:r>
            <a:r>
              <a:rPr lang="cs-CZ" sz="3100" b="1" dirty="0"/>
              <a:t>W.E. </a:t>
            </a:r>
            <a:r>
              <a:rPr lang="cs-CZ" sz="3100" b="1" dirty="0" err="1"/>
              <a:t>Norris</a:t>
            </a:r>
            <a:br>
              <a:rPr lang="cs-CZ" dirty="0"/>
            </a:br>
            <a:endParaRPr lang="cs-CZ" b="1" dirty="0"/>
          </a:p>
        </p:txBody>
      </p:sp>
      <p:sp>
        <p:nvSpPr>
          <p:cNvPr id="3" name="Zástupný symbol pro obsah 2"/>
          <p:cNvSpPr>
            <a:spLocks noGrp="1"/>
          </p:cNvSpPr>
          <p:nvPr>
            <p:ph idx="1"/>
          </p:nvPr>
        </p:nvSpPr>
        <p:spPr/>
        <p:txBody>
          <a:bodyPr>
            <a:normAutofit fontScale="92500" lnSpcReduction="20000"/>
          </a:bodyPr>
          <a:lstStyle/>
          <a:p>
            <a:pPr lvl="0"/>
            <a:r>
              <a:rPr lang="cs-CZ" dirty="0"/>
              <a:t>rychleji mluvím, než myslím;</a:t>
            </a:r>
          </a:p>
          <a:p>
            <a:pPr lvl="0"/>
            <a:r>
              <a:rPr lang="cs-CZ" dirty="0"/>
              <a:t>řeknu něco, co nejde vzít zpět;</a:t>
            </a:r>
          </a:p>
          <a:p>
            <a:pPr lvl="0"/>
            <a:r>
              <a:rPr lang="cs-CZ" dirty="0"/>
              <a:t>musím myslet na:</a:t>
            </a:r>
          </a:p>
          <a:p>
            <a:pPr marL="514350" lvl="0" indent="-514350">
              <a:buAutoNum type="arabicParenR"/>
            </a:pPr>
            <a:r>
              <a:rPr lang="cs-CZ" dirty="0"/>
              <a:t>s kým mluvím (třeba ho neznám a on má jiný názor);</a:t>
            </a:r>
          </a:p>
          <a:p>
            <a:pPr marL="514350" lvl="0" indent="-514350">
              <a:buAutoNum type="arabicParenR"/>
            </a:pPr>
            <a:r>
              <a:rPr lang="cs-CZ" dirty="0"/>
              <a:t>o kom mluvím (v jakém jsou vztahu – znají se?);</a:t>
            </a:r>
          </a:p>
          <a:p>
            <a:pPr marL="514350" lvl="0" indent="-514350">
              <a:buAutoNum type="arabicParenR"/>
            </a:pPr>
            <a:r>
              <a:rPr lang="cs-CZ" dirty="0"/>
              <a:t>jakým způsobem o tom mluvím (slušně, méně je více);</a:t>
            </a:r>
          </a:p>
          <a:p>
            <a:pPr marL="514350" lvl="0" indent="-514350">
              <a:buAutoNum type="arabicParenR"/>
            </a:pPr>
            <a:r>
              <a:rPr lang="cs-CZ" dirty="0"/>
              <a:t>kdy mluvím (u maturity, na úřadě..)</a:t>
            </a:r>
          </a:p>
          <a:p>
            <a:pPr marL="514350" lvl="0" indent="-514350">
              <a:buAutoNum type="arabicParenR"/>
            </a:pPr>
            <a:r>
              <a:rPr lang="cs-CZ" dirty="0"/>
              <a:t>kde mluvím (ve škole, po škole..)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dirty="0">
                <a:solidFill>
                  <a:schemeClr val="accent2"/>
                </a:solidFill>
              </a:rPr>
              <a:t>„Mluviti stříbro, mlčeti zlato.“</a:t>
            </a:r>
            <a:endParaRPr lang="cs-CZ" b="1" dirty="0">
              <a:solidFill>
                <a:schemeClr val="accent2"/>
              </a:solidFill>
            </a:endParaRPr>
          </a:p>
        </p:txBody>
      </p:sp>
      <p:pic>
        <p:nvPicPr>
          <p:cNvPr id="4" name="Zástupný symbol pro obsah 3" descr="original.jpg"/>
          <p:cNvPicPr>
            <a:picLocks noGrp="1" noChangeAspect="1"/>
          </p:cNvPicPr>
          <p:nvPr>
            <p:ph idx="1"/>
          </p:nvPr>
        </p:nvPicPr>
        <p:blipFill>
          <a:blip r:embed="rId2" cstate="print"/>
          <a:stretch>
            <a:fillRect/>
          </a:stretch>
        </p:blipFill>
        <p:spPr>
          <a:xfrm>
            <a:off x="-122009" y="1484784"/>
            <a:ext cx="9290863" cy="5373215"/>
          </a:xfr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Zbavte se zlozvyků</a:t>
            </a:r>
          </a:p>
        </p:txBody>
      </p:sp>
      <p:sp>
        <p:nvSpPr>
          <p:cNvPr id="3" name="Zástupný symbol pro obsah 2"/>
          <p:cNvSpPr>
            <a:spLocks noGrp="1"/>
          </p:cNvSpPr>
          <p:nvPr>
            <p:ph idx="1"/>
          </p:nvPr>
        </p:nvSpPr>
        <p:spPr/>
        <p:txBody>
          <a:bodyPr>
            <a:normAutofit/>
          </a:bodyPr>
          <a:lstStyle/>
          <a:p>
            <a:r>
              <a:rPr lang="cs-CZ" dirty="0"/>
              <a:t>Komunikace není jen o slovech, ale i o umění, jak správně posadit hlas, vyslovovat, tvořit hlásky, frázovat a zdůrazňovat potřebné pasáže, zvolnit a zase "přidat" i jak komunikovat nonverbálně, tedy tělem.</a:t>
            </a:r>
          </a:p>
          <a:p>
            <a:r>
              <a:rPr lang="cs-CZ" b="1" dirty="0"/>
              <a:t>Pozitivně vnímejme sami sebe, jedině tak uděláme ten nejlepší dojem na ostatní. </a:t>
            </a:r>
          </a:p>
          <a:p>
            <a:r>
              <a:rPr lang="cs-CZ" i="1" dirty="0"/>
              <a:t>„Nejsilnější je komunikace činy a skutky.“</a:t>
            </a:r>
          </a:p>
          <a:p>
            <a:endParaRPr lang="cs-CZ" dirty="0"/>
          </a:p>
          <a:p>
            <a:endParaRPr lang="cs-CZ" i="1" dirty="0"/>
          </a:p>
          <a:p>
            <a:pPr>
              <a:buNone/>
            </a:pPr>
            <a:endParaRPr 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Účinek komunikování</a:t>
            </a:r>
          </a:p>
        </p:txBody>
      </p:sp>
      <p:sp>
        <p:nvSpPr>
          <p:cNvPr id="3" name="Zástupný symbol pro obsah 2"/>
          <p:cNvSpPr>
            <a:spLocks noGrp="1"/>
          </p:cNvSpPr>
          <p:nvPr>
            <p:ph idx="1"/>
          </p:nvPr>
        </p:nvSpPr>
        <p:spPr/>
        <p:txBody>
          <a:bodyPr/>
          <a:lstStyle/>
          <a:p>
            <a:r>
              <a:rPr lang="cs-CZ" dirty="0"/>
              <a:t>50 % - výraz tváře a pohyby těla;</a:t>
            </a:r>
          </a:p>
          <a:p>
            <a:r>
              <a:rPr lang="cs-CZ" dirty="0"/>
              <a:t>40 % - vokální, hlasové charakteristiky řeči;</a:t>
            </a:r>
          </a:p>
          <a:p>
            <a:r>
              <a:rPr lang="cs-CZ" dirty="0"/>
              <a:t>10 % - obsah sdělení.</a:t>
            </a:r>
          </a:p>
          <a:p>
            <a:pPr>
              <a:buNone/>
            </a:pPr>
            <a:endParaRPr lang="cs-CZ" dirty="0"/>
          </a:p>
          <a:p>
            <a:pPr>
              <a:buNone/>
            </a:pPr>
            <a:r>
              <a:rPr lang="cs-CZ" dirty="0"/>
              <a:t>	Soustředíme se na obsah a podstata komunikování nám uniká!</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Řeč těla</a:t>
            </a:r>
          </a:p>
        </p:txBody>
      </p:sp>
      <p:sp>
        <p:nvSpPr>
          <p:cNvPr id="3" name="Zástupný symbol pro obsah 2"/>
          <p:cNvSpPr>
            <a:spLocks noGrp="1"/>
          </p:cNvSpPr>
          <p:nvPr>
            <p:ph idx="1"/>
          </p:nvPr>
        </p:nvSpPr>
        <p:spPr/>
        <p:txBody>
          <a:bodyPr>
            <a:normAutofit lnSpcReduction="10000"/>
          </a:bodyPr>
          <a:lstStyle/>
          <a:p>
            <a:r>
              <a:rPr lang="cs-CZ" dirty="0" err="1"/>
              <a:t>Kinezika</a:t>
            </a:r>
            <a:r>
              <a:rPr lang="cs-CZ" dirty="0"/>
              <a:t>, </a:t>
            </a:r>
            <a:r>
              <a:rPr lang="cs-CZ" dirty="0" err="1"/>
              <a:t>gestika</a:t>
            </a:r>
            <a:r>
              <a:rPr lang="cs-CZ" dirty="0"/>
              <a:t>, mimika, </a:t>
            </a:r>
            <a:r>
              <a:rPr lang="cs-CZ" dirty="0" err="1"/>
              <a:t>vizika</a:t>
            </a:r>
            <a:r>
              <a:rPr lang="cs-CZ" dirty="0"/>
              <a:t>, </a:t>
            </a:r>
            <a:r>
              <a:rPr lang="cs-CZ" dirty="0" err="1"/>
              <a:t>haptika</a:t>
            </a:r>
            <a:r>
              <a:rPr lang="cs-CZ" dirty="0"/>
              <a:t> – doteky - podání ruky, </a:t>
            </a:r>
            <a:r>
              <a:rPr lang="cs-CZ" dirty="0" err="1"/>
              <a:t>proxemika</a:t>
            </a:r>
            <a:r>
              <a:rPr lang="cs-CZ" dirty="0"/>
              <a:t>, </a:t>
            </a:r>
            <a:r>
              <a:rPr lang="cs-CZ" dirty="0" err="1"/>
              <a:t>posturologie</a:t>
            </a:r>
            <a:r>
              <a:rPr lang="cs-CZ" dirty="0"/>
              <a:t>.</a:t>
            </a:r>
          </a:p>
          <a:p>
            <a:r>
              <a:rPr lang="cs-CZ" dirty="0"/>
              <a:t>Píchání ukazováčkem do stolu, zvedání ukazováčku do výšky, ukazováček míří na druhého, ukazováček se dotýká čela, ukazováček ťuká na spánek, bubnování prsty na stole, ruce za hlavou, zakrývání obličeje rukou, zkřížení paže na prsou, ruce v kapsách, zaťaté pěsti atd.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000" b="1" dirty="0">
                <a:cs typeface="Times New Roman" panose="02020603050405020304" pitchFamily="18" charset="0"/>
              </a:rPr>
              <a:t>Video Tajemství řeči těla  </a:t>
            </a:r>
          </a:p>
        </p:txBody>
      </p:sp>
      <p:sp>
        <p:nvSpPr>
          <p:cNvPr id="3" name="Zástupný symbol pro obsah 2"/>
          <p:cNvSpPr>
            <a:spLocks noGrp="1"/>
          </p:cNvSpPr>
          <p:nvPr>
            <p:ph idx="1"/>
          </p:nvPr>
        </p:nvSpPr>
        <p:spPr/>
        <p:txBody>
          <a:bodyPr/>
          <a:lstStyle/>
          <a:p>
            <a:r>
              <a:rPr lang="cs-CZ" dirty="0">
                <a:hlinkClick r:id="rId2"/>
              </a:rPr>
              <a:t>Tajemství řeči těla </a:t>
            </a:r>
            <a:endParaRPr lang="cs-CZ" dirty="0"/>
          </a:p>
          <a:p>
            <a:endParaRPr lang="cs-CZ" dirty="0"/>
          </a:p>
        </p:txBody>
      </p:sp>
      <p:pic>
        <p:nvPicPr>
          <p:cNvPr id="4" name="Obrázo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83458" y="3146339"/>
            <a:ext cx="6657664" cy="2576384"/>
          </a:xfrm>
          <a:prstGeom prst="rect">
            <a:avLst/>
          </a:prstGeom>
        </p:spPr>
      </p:pic>
    </p:spTree>
    <p:extLst>
      <p:ext uri="{BB962C8B-B14F-4D97-AF65-F5344CB8AC3E}">
        <p14:creationId xmlns:p14="http://schemas.microsoft.com/office/powerpoint/2010/main" val="11226626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Signály komunikace osobnosti</a:t>
            </a:r>
          </a:p>
        </p:txBody>
      </p:sp>
      <p:sp>
        <p:nvSpPr>
          <p:cNvPr id="3" name="Zástupný symbol pro obsah 2"/>
          <p:cNvSpPr>
            <a:spLocks noGrp="1"/>
          </p:cNvSpPr>
          <p:nvPr>
            <p:ph idx="1"/>
          </p:nvPr>
        </p:nvSpPr>
        <p:spPr/>
        <p:txBody>
          <a:bodyPr>
            <a:normAutofit fontScale="70000" lnSpcReduction="20000"/>
          </a:bodyPr>
          <a:lstStyle/>
          <a:p>
            <a:r>
              <a:rPr lang="cs-CZ" dirty="0"/>
              <a:t>První dojem, </a:t>
            </a:r>
          </a:p>
          <a:p>
            <a:r>
              <a:rPr lang="cs-CZ" dirty="0"/>
              <a:t>Neurovegetativní reakce (dýchání, pocení),</a:t>
            </a:r>
          </a:p>
          <a:p>
            <a:r>
              <a:rPr lang="cs-CZ" dirty="0"/>
              <a:t>Vnímání barev (barevná sladěnost oblečení, oblíbené barvy…),</a:t>
            </a:r>
          </a:p>
          <a:p>
            <a:r>
              <a:rPr lang="cs-CZ" dirty="0"/>
              <a:t>Vnímání vůně, </a:t>
            </a:r>
          </a:p>
          <a:p>
            <a:r>
              <a:rPr lang="cs-CZ" dirty="0"/>
              <a:t>Styl oblékání (upravenost, čistota, módnost),</a:t>
            </a:r>
          </a:p>
          <a:p>
            <a:r>
              <a:rPr lang="cs-CZ" dirty="0"/>
              <a:t>Doplňky k oblečení, </a:t>
            </a:r>
          </a:p>
          <a:p>
            <a:r>
              <a:rPr lang="cs-CZ" dirty="0"/>
              <a:t>Společenské chování (etika, etiketa, zdvořilost, jazykový styl),</a:t>
            </a:r>
          </a:p>
          <a:p>
            <a:r>
              <a:rPr lang="cs-CZ" dirty="0"/>
              <a:t>Emoční inteligence (společenská obratnost a sebeovládání),</a:t>
            </a:r>
          </a:p>
          <a:p>
            <a:r>
              <a:rPr lang="cs-CZ" dirty="0" err="1"/>
              <a:t>Chronemika</a:t>
            </a:r>
            <a:r>
              <a:rPr lang="cs-CZ" dirty="0"/>
              <a:t> (</a:t>
            </a:r>
            <a:r>
              <a:rPr lang="cs-CZ" dirty="0" err="1"/>
              <a:t>time</a:t>
            </a:r>
            <a:r>
              <a:rPr lang="cs-CZ" dirty="0"/>
              <a:t> management),</a:t>
            </a:r>
          </a:p>
          <a:p>
            <a:r>
              <a:rPr lang="cs-CZ" dirty="0"/>
              <a:t>Komunikační prostředí (vybavenost domova, kanceláře..),</a:t>
            </a:r>
          </a:p>
          <a:p>
            <a:r>
              <a:rPr lang="cs-CZ" dirty="0"/>
              <a:t>Komunikace činy (soulad nebo nesoulad verbálního sdělení s praktickou realizací).</a:t>
            </a:r>
          </a:p>
          <a:p>
            <a:endParaRPr lang="cs-CZ"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Jak změnit lidi, aniž se jich dotkneme?</a:t>
            </a:r>
          </a:p>
        </p:txBody>
      </p:sp>
      <p:sp>
        <p:nvSpPr>
          <p:cNvPr id="3" name="Zástupný symbol pro obsah 2"/>
          <p:cNvSpPr>
            <a:spLocks noGrp="1"/>
          </p:cNvSpPr>
          <p:nvPr>
            <p:ph idx="1"/>
          </p:nvPr>
        </p:nvSpPr>
        <p:spPr/>
        <p:txBody>
          <a:bodyPr>
            <a:normAutofit fontScale="85000" lnSpcReduction="20000"/>
          </a:bodyPr>
          <a:lstStyle/>
          <a:p>
            <a:r>
              <a:rPr lang="cs-CZ" dirty="0"/>
              <a:t>1) Začněte s chválou a upřímným uznáním. </a:t>
            </a:r>
          </a:p>
          <a:p>
            <a:r>
              <a:rPr lang="cs-CZ" dirty="0"/>
              <a:t>2) Na chyby upozorněte nepřímo. </a:t>
            </a:r>
          </a:p>
          <a:p>
            <a:r>
              <a:rPr lang="cs-CZ" dirty="0"/>
              <a:t>3) Než začnete kritizovat druhého, promluvte o svých chybách. </a:t>
            </a:r>
          </a:p>
          <a:p>
            <a:r>
              <a:rPr lang="cs-CZ" dirty="0"/>
              <a:t>4) Přikazujte otázkou, nikdy přímo.</a:t>
            </a:r>
          </a:p>
          <a:p>
            <a:r>
              <a:rPr lang="cs-CZ" dirty="0"/>
              <a:t>5) Šetřete důstojnost druhého. </a:t>
            </a:r>
          </a:p>
          <a:p>
            <a:r>
              <a:rPr lang="cs-CZ" dirty="0"/>
              <a:t>6) Pochvalte každé sebelepší zlepšení, nešetřete chválou. </a:t>
            </a:r>
          </a:p>
          <a:p>
            <a:r>
              <a:rPr lang="cs-CZ" dirty="0"/>
              <a:t>7) Idealizujte lidi. </a:t>
            </a:r>
          </a:p>
          <a:p>
            <a:r>
              <a:rPr lang="cs-CZ" dirty="0"/>
              <a:t>8) I největší hloupost může být dobře formulována.</a:t>
            </a:r>
          </a:p>
          <a:p>
            <a:r>
              <a:rPr lang="cs-CZ" dirty="0"/>
              <a:t>9) Jen hlupák si myslí o ostatních, že jsou to hlupáci.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4" name="Zástupný symbol pro obsah 3" descr="http://files.viaweb.cz/image/46/2012/kariera/jak-vychatzet-s-kolegy/133818508.jpg"/>
          <p:cNvPicPr>
            <a:picLocks noGrp="1"/>
          </p:cNvPicPr>
          <p:nvPr>
            <p:ph idx="1"/>
          </p:nvPr>
        </p:nvPicPr>
        <p:blipFill>
          <a:blip r:embed="rId2" cstate="print"/>
          <a:srcRect/>
          <a:stretch>
            <a:fillRect/>
          </a:stretch>
        </p:blipFill>
        <p:spPr bwMode="auto">
          <a:xfrm>
            <a:off x="179512" y="836712"/>
            <a:ext cx="8784976" cy="5904656"/>
          </a:xfrm>
          <a:prstGeom prst="rect">
            <a:avLst/>
          </a:prstGeom>
          <a:noFill/>
          <a:ln w="9525">
            <a:no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cs-CZ" b="1" dirty="0"/>
              <a:t>Pracoviště by mělo být místem, kde se lidem dostává citové podpory.</a:t>
            </a:r>
            <a:r>
              <a:rPr lang="cs-CZ" dirty="0"/>
              <a:t> </a:t>
            </a:r>
          </a:p>
        </p:txBody>
      </p:sp>
      <p:sp>
        <p:nvSpPr>
          <p:cNvPr id="3" name="Zástupný symbol pro obsah 2"/>
          <p:cNvSpPr>
            <a:spLocks noGrp="1"/>
          </p:cNvSpPr>
          <p:nvPr>
            <p:ph idx="1"/>
          </p:nvPr>
        </p:nvSpPr>
        <p:spPr/>
        <p:txBody>
          <a:bodyPr>
            <a:normAutofit lnSpcReduction="10000"/>
          </a:bodyPr>
          <a:lstStyle/>
          <a:p>
            <a:pPr lvl="0"/>
            <a:r>
              <a:rPr lang="cs-CZ" dirty="0"/>
              <a:t>Tu ale nemůžete očekávat, jestliže děláte kolegům něco z následujícího seznamu:</a:t>
            </a:r>
          </a:p>
          <a:p>
            <a:pPr lvl="0"/>
            <a:r>
              <a:rPr lang="cs-CZ" dirty="0"/>
              <a:t>moc mluvíte;</a:t>
            </a:r>
          </a:p>
          <a:p>
            <a:pPr lvl="0"/>
            <a:r>
              <a:rPr lang="cs-CZ" dirty="0"/>
              <a:t>Informujete – donášíte;</a:t>
            </a:r>
          </a:p>
          <a:p>
            <a:pPr lvl="0"/>
            <a:r>
              <a:rPr lang="cs-CZ" dirty="0"/>
              <a:t>Nerespektujete své území;</a:t>
            </a:r>
          </a:p>
          <a:p>
            <a:pPr lvl="0"/>
            <a:r>
              <a:rPr lang="cs-CZ" dirty="0"/>
              <a:t>Vydáváte příliš silný odér;</a:t>
            </a:r>
          </a:p>
          <a:p>
            <a:pPr lvl="0"/>
            <a:r>
              <a:rPr lang="cs-CZ" dirty="0"/>
              <a:t>Stojíte mimo – absence empatie;</a:t>
            </a:r>
          </a:p>
          <a:p>
            <a:pPr lvl="0"/>
            <a:r>
              <a:rPr lang="cs-CZ" dirty="0"/>
              <a:t>Moc machrujete a chlubíte se cizím peřím. </a:t>
            </a:r>
          </a:p>
          <a:p>
            <a:pPr lvl="0"/>
            <a:endParaRPr lang="cs-CZ" dirty="0"/>
          </a:p>
          <a:p>
            <a:endParaRPr lang="cs-CZ"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a:t>
            </a:r>
          </a:p>
        </p:txBody>
      </p:sp>
      <p:sp>
        <p:nvSpPr>
          <p:cNvPr id="3" name="Zástupný symbol pro obsah 2"/>
          <p:cNvSpPr>
            <a:spLocks noGrp="1"/>
          </p:cNvSpPr>
          <p:nvPr>
            <p:ph idx="1"/>
          </p:nvPr>
        </p:nvSpPr>
        <p:spPr/>
        <p:txBody>
          <a:bodyPr>
            <a:normAutofit/>
          </a:bodyPr>
          <a:lstStyle/>
          <a:p>
            <a:r>
              <a:rPr lang="cs-CZ" b="1" dirty="0"/>
              <a:t>Nepoužívat zápory </a:t>
            </a:r>
            <a:r>
              <a:rPr lang="cs-CZ" dirty="0"/>
              <a:t>– vyvolávají u </a:t>
            </a:r>
            <a:r>
              <a:rPr lang="cs-CZ" dirty="0" err="1"/>
              <a:t>U</a:t>
            </a:r>
            <a:r>
              <a:rPr lang="cs-CZ" dirty="0"/>
              <a:t>/uživatele -K/kolegy – Z/zaměstnance napětí, obavy, strach a negativní reakci. </a:t>
            </a:r>
          </a:p>
          <a:p>
            <a:r>
              <a:rPr lang="cs-CZ" dirty="0"/>
              <a:t>Příklad: K</a:t>
            </a:r>
          </a:p>
          <a:p>
            <a:pPr>
              <a:buNone/>
            </a:pPr>
            <a:r>
              <a:rPr lang="cs-CZ" dirty="0"/>
              <a:t>U: </a:t>
            </a:r>
            <a:r>
              <a:rPr lang="cs-CZ" i="1" dirty="0"/>
              <a:t>„Prosím vás, měla byste na mě chvilku?“</a:t>
            </a:r>
          </a:p>
          <a:p>
            <a:pPr>
              <a:buNone/>
            </a:pPr>
            <a:r>
              <a:rPr lang="cs-CZ" dirty="0"/>
              <a:t>Z: </a:t>
            </a:r>
            <a:r>
              <a:rPr lang="cs-CZ" i="1" dirty="0"/>
              <a:t>„Ne, </a:t>
            </a:r>
            <a:r>
              <a:rPr lang="cs-CZ" i="1" dirty="0" err="1"/>
              <a:t>ne</a:t>
            </a:r>
            <a:r>
              <a:rPr lang="cs-CZ" i="1" dirty="0"/>
              <a:t>, dnes určitě ne!“</a:t>
            </a:r>
          </a:p>
          <a:p>
            <a:pPr>
              <a:buNone/>
            </a:pPr>
            <a:r>
              <a:rPr lang="cs-CZ" dirty="0"/>
              <a:t>Z: </a:t>
            </a:r>
            <a:r>
              <a:rPr lang="cs-CZ" i="1" dirty="0"/>
              <a:t>„Nemůžeš to udělat!“</a:t>
            </a:r>
          </a:p>
          <a:p>
            <a:pPr>
              <a:buNone/>
            </a:pPr>
            <a:r>
              <a:rPr lang="cs-CZ" dirty="0"/>
              <a:t>Z: </a:t>
            </a:r>
            <a:r>
              <a:rPr lang="cs-CZ" i="1" dirty="0"/>
              <a:t>„Prosím, mohl bys mi s tím pomoct?“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2</a:t>
            </a:r>
          </a:p>
        </p:txBody>
      </p:sp>
      <p:sp>
        <p:nvSpPr>
          <p:cNvPr id="3" name="Zástupný symbol pro obsah 2"/>
          <p:cNvSpPr>
            <a:spLocks noGrp="1"/>
          </p:cNvSpPr>
          <p:nvPr>
            <p:ph idx="1"/>
          </p:nvPr>
        </p:nvSpPr>
        <p:spPr/>
        <p:txBody>
          <a:bodyPr>
            <a:normAutofit fontScale="92500" lnSpcReduction="10000"/>
          </a:bodyPr>
          <a:lstStyle/>
          <a:p>
            <a:r>
              <a:rPr lang="cs-CZ" dirty="0"/>
              <a:t>Neopakovat zápory – to vyvolává u </a:t>
            </a:r>
            <a:r>
              <a:rPr lang="cs-CZ" dirty="0" err="1"/>
              <a:t>U</a:t>
            </a:r>
            <a:r>
              <a:rPr lang="cs-CZ" dirty="0"/>
              <a:t>/uživatele -K/kolegy – Z/zaměstnance vztek (útok, obrana), další negativní reakci, pocit ponížení (konflikt, odchod). </a:t>
            </a:r>
          </a:p>
          <a:p>
            <a:r>
              <a:rPr lang="cs-CZ" dirty="0"/>
              <a:t>Příklad: </a:t>
            </a:r>
          </a:p>
          <a:p>
            <a:pPr>
              <a:buNone/>
            </a:pPr>
            <a:r>
              <a:rPr lang="cs-CZ" dirty="0"/>
              <a:t>Vedoucí: </a:t>
            </a:r>
            <a:r>
              <a:rPr lang="cs-CZ" i="1" dirty="0"/>
              <a:t>„Ta uzávěrka se musí stihnout do oběda.“</a:t>
            </a:r>
          </a:p>
          <a:p>
            <a:pPr>
              <a:buNone/>
            </a:pPr>
            <a:r>
              <a:rPr lang="cs-CZ" dirty="0"/>
              <a:t>Z: </a:t>
            </a:r>
            <a:r>
              <a:rPr lang="cs-CZ" i="1" dirty="0"/>
              <a:t>„To se mi nezdá.“</a:t>
            </a:r>
          </a:p>
          <a:p>
            <a:pPr>
              <a:buNone/>
            </a:pPr>
            <a:r>
              <a:rPr lang="cs-CZ" i="1" dirty="0"/>
              <a:t>Vedoucí:</a:t>
            </a:r>
            <a:r>
              <a:rPr lang="cs-CZ" dirty="0"/>
              <a:t> </a:t>
            </a:r>
            <a:r>
              <a:rPr lang="cs-CZ" i="1" dirty="0"/>
              <a:t>„</a:t>
            </a:r>
            <a:r>
              <a:rPr lang="cs-CZ" i="1" dirty="0" err="1"/>
              <a:t>Jáák</a:t>
            </a:r>
            <a:r>
              <a:rPr lang="cs-CZ" i="1" dirty="0"/>
              <a:t>, </a:t>
            </a:r>
            <a:r>
              <a:rPr lang="cs-CZ" i="1" dirty="0" err="1"/>
              <a:t>próóč</a:t>
            </a:r>
            <a:r>
              <a:rPr lang="cs-CZ" i="1" dirty="0"/>
              <a:t> se vám to nezdá? Co se vám na tom nezdá.“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Komunikace představuje moc.</a:t>
            </a:r>
          </a:p>
        </p:txBody>
      </p:sp>
      <p:sp>
        <p:nvSpPr>
          <p:cNvPr id="3" name="Zástupný symbol pro obsah 2"/>
          <p:cNvSpPr>
            <a:spLocks noGrp="1"/>
          </p:cNvSpPr>
          <p:nvPr>
            <p:ph idx="1"/>
          </p:nvPr>
        </p:nvSpPr>
        <p:spPr/>
        <p:txBody>
          <a:bodyPr>
            <a:normAutofit fontScale="85000" lnSpcReduction="10000"/>
          </a:bodyPr>
          <a:lstStyle/>
          <a:p>
            <a:pPr>
              <a:buNone/>
            </a:pPr>
            <a:r>
              <a:rPr lang="cs-CZ" b="1" i="1" dirty="0"/>
              <a:t>	</a:t>
            </a:r>
            <a:r>
              <a:rPr lang="cs-CZ" i="1" dirty="0"/>
              <a:t>„Komunikace představuje moc. Kdo se naučí ji efektivně využívat, může změnit svůj pohled na svět i pohled, kterým svět pohlíží na něj.“ </a:t>
            </a:r>
            <a:r>
              <a:rPr lang="cs-CZ" dirty="0" err="1"/>
              <a:t>Anthony</a:t>
            </a:r>
            <a:r>
              <a:rPr lang="cs-CZ" dirty="0"/>
              <a:t> </a:t>
            </a:r>
            <a:r>
              <a:rPr lang="cs-CZ" dirty="0" err="1"/>
              <a:t>Robbins</a:t>
            </a:r>
            <a:endParaRPr lang="cs-CZ" dirty="0"/>
          </a:p>
          <a:p>
            <a:pPr>
              <a:buNone/>
            </a:pPr>
            <a:endParaRPr lang="cs-CZ" dirty="0"/>
          </a:p>
          <a:p>
            <a:pPr>
              <a:buNone/>
            </a:pPr>
            <a:r>
              <a:rPr lang="cs-CZ" i="1" dirty="0"/>
              <a:t>	</a:t>
            </a:r>
            <a:r>
              <a:rPr lang="cs-CZ" b="1" dirty="0"/>
              <a:t>Manažerka městské knihovny</a:t>
            </a:r>
            <a:r>
              <a:rPr lang="cs-CZ" dirty="0"/>
              <a:t>: </a:t>
            </a:r>
            <a:r>
              <a:rPr lang="cs-CZ" i="1" dirty="0"/>
              <a:t>„Největším problém v komunikaci je různost lidí, každý člověk je individualita a vyžaduje v komunikaci jiný přístup, každý má svůj komunikační styl a občas je velmi těžké najít společnou řeč. Knihovníci, kteří mají konflikty mezi sebou, většinou neumějí vycházet ani s uživateli. Kurzy komunikačních dovedností by měly být ve službách povinné.“ </a:t>
            </a:r>
          </a:p>
          <a:p>
            <a:pPr>
              <a:buNone/>
            </a:pPr>
            <a:endParaRPr lang="cs-CZ"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3</a:t>
            </a:r>
          </a:p>
        </p:txBody>
      </p:sp>
      <p:sp>
        <p:nvSpPr>
          <p:cNvPr id="3" name="Zástupný symbol pro obsah 2"/>
          <p:cNvSpPr>
            <a:spLocks noGrp="1"/>
          </p:cNvSpPr>
          <p:nvPr>
            <p:ph idx="1"/>
          </p:nvPr>
        </p:nvSpPr>
        <p:spPr/>
        <p:txBody>
          <a:bodyPr/>
          <a:lstStyle/>
          <a:p>
            <a:r>
              <a:rPr lang="cs-CZ" dirty="0"/>
              <a:t>(Ne)musíte, (ne)máte, (ne)smíte – působí na U/uživatele -K/kolegu – Z/zaměstnance nátlakově, příkazově a nekompromisně, vyvolávají vztek (útok, obrana, soustavné používání) = pocit ponížení. </a:t>
            </a:r>
          </a:p>
          <a:p>
            <a:endParaRPr lang="cs-CZ"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4</a:t>
            </a:r>
          </a:p>
        </p:txBody>
      </p:sp>
      <p:sp>
        <p:nvSpPr>
          <p:cNvPr id="3" name="Zástupný symbol pro obsah 2"/>
          <p:cNvSpPr>
            <a:spLocks noGrp="1"/>
          </p:cNvSpPr>
          <p:nvPr>
            <p:ph idx="1"/>
          </p:nvPr>
        </p:nvSpPr>
        <p:spPr/>
        <p:txBody>
          <a:bodyPr/>
          <a:lstStyle/>
          <a:p>
            <a:r>
              <a:rPr lang="cs-CZ" dirty="0"/>
              <a:t>NEKÁRAT jako malé dítě, napomínat U/uživatele -K/kolegu – Z/zaměstnance – nejsme vstřícní.</a:t>
            </a:r>
          </a:p>
          <a:p>
            <a:r>
              <a:rPr lang="cs-CZ" dirty="0"/>
              <a:t>Příklad:</a:t>
            </a:r>
          </a:p>
          <a:p>
            <a:pPr>
              <a:buNone/>
            </a:pPr>
            <a:r>
              <a:rPr lang="cs-CZ" dirty="0"/>
              <a:t>K: </a:t>
            </a:r>
            <a:r>
              <a:rPr lang="cs-CZ" i="1" dirty="0"/>
              <a:t>„Dívala jste se na tu statistiku do výroční zprávy?“</a:t>
            </a:r>
          </a:p>
          <a:p>
            <a:pPr>
              <a:buNone/>
            </a:pPr>
            <a:r>
              <a:rPr lang="cs-CZ" dirty="0"/>
              <a:t>Z: </a:t>
            </a:r>
            <a:r>
              <a:rPr lang="cs-CZ" i="1" dirty="0"/>
              <a:t>„No dívala, ale máte to špatně. Chybí vám, zapomněla jste, musíte doplnit!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5</a:t>
            </a:r>
          </a:p>
        </p:txBody>
      </p:sp>
      <p:sp>
        <p:nvSpPr>
          <p:cNvPr id="3" name="Zástupný symbol pro obsah 2"/>
          <p:cNvSpPr>
            <a:spLocks noGrp="1"/>
          </p:cNvSpPr>
          <p:nvPr>
            <p:ph idx="1"/>
          </p:nvPr>
        </p:nvSpPr>
        <p:spPr/>
        <p:txBody>
          <a:bodyPr/>
          <a:lstStyle/>
          <a:p>
            <a:r>
              <a:rPr lang="cs-CZ" dirty="0"/>
              <a:t>(Ne)musíte, (ne)máte, (ne)smíte!</a:t>
            </a:r>
          </a:p>
          <a:p>
            <a:r>
              <a:rPr lang="cs-CZ" dirty="0"/>
              <a:t>Příklad: </a:t>
            </a:r>
          </a:p>
          <a:p>
            <a:pPr>
              <a:buNone/>
            </a:pPr>
            <a:r>
              <a:rPr lang="cs-CZ" dirty="0"/>
              <a:t>	„</a:t>
            </a:r>
            <a:r>
              <a:rPr lang="cs-CZ" i="1" dirty="0"/>
              <a:t>Musíte si přece uvědomit důsledky svého rozhodnutí!“</a:t>
            </a:r>
          </a:p>
          <a:p>
            <a:pPr>
              <a:buNone/>
            </a:pPr>
            <a:r>
              <a:rPr lang="cs-CZ" i="1" dirty="0"/>
              <a:t>	„Máte se přece soustředit na vyúčtování grantu!“</a:t>
            </a:r>
          </a:p>
          <a:p>
            <a:pPr>
              <a:buNone/>
            </a:pPr>
            <a:r>
              <a:rPr lang="cs-CZ" i="1" dirty="0"/>
              <a:t>	„Nesmíte sama od sebe vymýšlet pracovní postupy!“</a:t>
            </a:r>
          </a:p>
          <a:p>
            <a:endParaRPr lang="cs-CZ"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6</a:t>
            </a:r>
          </a:p>
        </p:txBody>
      </p:sp>
      <p:sp>
        <p:nvSpPr>
          <p:cNvPr id="3" name="Zástupný symbol pro obsah 2"/>
          <p:cNvSpPr>
            <a:spLocks noGrp="1"/>
          </p:cNvSpPr>
          <p:nvPr>
            <p:ph idx="1"/>
          </p:nvPr>
        </p:nvSpPr>
        <p:spPr/>
        <p:txBody>
          <a:bodyPr/>
          <a:lstStyle/>
          <a:p>
            <a:r>
              <a:rPr lang="cs-CZ" dirty="0"/>
              <a:t>NEROZKAZOVAT – vyvolává vnitřní nesouhlas a odpor, vztek – rozkazy podporují nesplnění. </a:t>
            </a:r>
          </a:p>
          <a:p>
            <a:r>
              <a:rPr lang="cs-CZ" dirty="0"/>
              <a:t>Příklad:V</a:t>
            </a:r>
          </a:p>
          <a:p>
            <a:pPr>
              <a:buNone/>
            </a:pPr>
            <a:r>
              <a:rPr lang="cs-CZ" dirty="0"/>
              <a:t>Z: </a:t>
            </a:r>
            <a:r>
              <a:rPr lang="cs-CZ" i="1" dirty="0"/>
              <a:t>„Buďte opatrná, neříkejte věci, které se nedají stihnout.“</a:t>
            </a:r>
          </a:p>
          <a:p>
            <a:pPr>
              <a:buNone/>
            </a:pPr>
            <a:r>
              <a:rPr lang="cs-CZ" dirty="0"/>
              <a:t> Vedoucí: </a:t>
            </a:r>
            <a:r>
              <a:rPr lang="cs-CZ" i="1" dirty="0"/>
              <a:t>„Řekněte mi, co si myslíte o termínu?“</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7</a:t>
            </a:r>
          </a:p>
        </p:txBody>
      </p:sp>
      <p:sp>
        <p:nvSpPr>
          <p:cNvPr id="3" name="Zástupný symbol pro obsah 2"/>
          <p:cNvSpPr>
            <a:spLocks noGrp="1"/>
          </p:cNvSpPr>
          <p:nvPr>
            <p:ph idx="1"/>
          </p:nvPr>
        </p:nvSpPr>
        <p:spPr/>
        <p:txBody>
          <a:bodyPr>
            <a:normAutofit fontScale="92500" lnSpcReduction="20000"/>
          </a:bodyPr>
          <a:lstStyle/>
          <a:p>
            <a:r>
              <a:rPr lang="cs-CZ" dirty="0"/>
              <a:t>Já vám rozumím, ale (avšak, nicméně, jenže) – jedná se o neempatické porozumění, první větu nám kolega nevěří, vyvolává nedůvěru (vztek, rezignaci). </a:t>
            </a:r>
          </a:p>
          <a:p>
            <a:r>
              <a:rPr lang="cs-CZ" dirty="0"/>
              <a:t>Příklad:</a:t>
            </a:r>
          </a:p>
          <a:p>
            <a:pPr>
              <a:buNone/>
            </a:pPr>
            <a:r>
              <a:rPr lang="cs-CZ" dirty="0"/>
              <a:t>Z: </a:t>
            </a:r>
            <a:r>
              <a:rPr lang="cs-CZ" i="1" dirty="0"/>
              <a:t>„Vy jste se mnou nespokojená?“</a:t>
            </a:r>
          </a:p>
          <a:p>
            <a:pPr>
              <a:buNone/>
            </a:pPr>
            <a:r>
              <a:rPr lang="cs-CZ" dirty="0"/>
              <a:t>V: </a:t>
            </a:r>
            <a:r>
              <a:rPr lang="cs-CZ" i="1" dirty="0"/>
              <a:t>„No to jsem neřekla. Jsem s vámi spokojená, určitě patříte mezi loajální pracovníky, jste obětavá a pracovitá, ale to, co jste dnes předvedla v komunikaci s uživatelem, je skutečně hrozné, neomluvitelné a poškodilo to celou knihovnu.“</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8</a:t>
            </a:r>
          </a:p>
        </p:txBody>
      </p:sp>
      <p:sp>
        <p:nvSpPr>
          <p:cNvPr id="3" name="Zástupný symbol pro obsah 2"/>
          <p:cNvSpPr>
            <a:spLocks noGrp="1"/>
          </p:cNvSpPr>
          <p:nvPr>
            <p:ph idx="1"/>
          </p:nvPr>
        </p:nvSpPr>
        <p:spPr/>
        <p:txBody>
          <a:bodyPr>
            <a:normAutofit fontScale="92500" lnSpcReduction="10000"/>
          </a:bodyPr>
          <a:lstStyle/>
          <a:p>
            <a:r>
              <a:rPr lang="cs-CZ" dirty="0"/>
              <a:t>Ne „já“ ale „my“, ne „váš“ ale „náš“… Budujeme tak propast mezi mnou – kolegou/uživatelem (vnitřní odpor ke sdělovanému, opovrhování kolegou…)</a:t>
            </a:r>
          </a:p>
          <a:p>
            <a:r>
              <a:rPr lang="cs-CZ" dirty="0"/>
              <a:t>Příklad – v pracovním styku si lidi nezveme: </a:t>
            </a:r>
          </a:p>
          <a:p>
            <a:pPr>
              <a:buNone/>
            </a:pPr>
            <a:r>
              <a:rPr lang="cs-CZ" dirty="0"/>
              <a:t>Vedoucí: </a:t>
            </a:r>
            <a:r>
              <a:rPr lang="cs-CZ" i="1" dirty="0"/>
              <a:t>„Já jsem si vás dneska pozvala, jde mi o vaše neplnění úkolů včas.“</a:t>
            </a:r>
          </a:p>
          <a:p>
            <a:pPr>
              <a:buNone/>
            </a:pPr>
            <a:r>
              <a:rPr lang="cs-CZ" dirty="0"/>
              <a:t>Vedoucí: </a:t>
            </a:r>
            <a:r>
              <a:rPr lang="cs-CZ" i="1" dirty="0"/>
              <a:t>„Já jsem si vás dneska pozval, abychom probrali termíny besed.“ – </a:t>
            </a:r>
            <a:r>
              <a:rPr lang="cs-CZ" dirty="0"/>
              <a:t>vytváříme tak atmosféru nedůvěry, ponižujeme zaměstnance…</a:t>
            </a:r>
          </a:p>
          <a:p>
            <a:endParaRPr lang="cs-CZ"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9</a:t>
            </a:r>
          </a:p>
        </p:txBody>
      </p:sp>
      <p:sp>
        <p:nvSpPr>
          <p:cNvPr id="3" name="Zástupný symbol pro obsah 2"/>
          <p:cNvSpPr>
            <a:spLocks noGrp="1"/>
          </p:cNvSpPr>
          <p:nvPr>
            <p:ph idx="1"/>
          </p:nvPr>
        </p:nvSpPr>
        <p:spPr/>
        <p:txBody>
          <a:bodyPr>
            <a:normAutofit lnSpcReduction="10000"/>
          </a:bodyPr>
          <a:lstStyle/>
          <a:p>
            <a:r>
              <a:rPr lang="cs-CZ" dirty="0"/>
              <a:t>POTŘEBUJI – naše neustále potřeby uživatele, kolegy nezajímají a především popuzují, působí rozkazovačně. </a:t>
            </a:r>
          </a:p>
          <a:p>
            <a:r>
              <a:rPr lang="cs-CZ" dirty="0"/>
              <a:t>Příklad: </a:t>
            </a:r>
          </a:p>
          <a:p>
            <a:pPr>
              <a:buNone/>
            </a:pPr>
            <a:r>
              <a:rPr lang="cs-CZ" dirty="0"/>
              <a:t>V: </a:t>
            </a:r>
            <a:r>
              <a:rPr lang="cs-CZ" i="1" dirty="0"/>
              <a:t>„Potřebuji ty pracovní výkazy do hodiny!“</a:t>
            </a:r>
          </a:p>
          <a:p>
            <a:pPr>
              <a:buNone/>
            </a:pPr>
            <a:r>
              <a:rPr lang="cs-CZ" dirty="0"/>
              <a:t>V: </a:t>
            </a:r>
            <a:r>
              <a:rPr lang="cs-CZ" i="1" dirty="0"/>
              <a:t>„Potřebuji, abyste se hned zastavil!“;“Potřebuji to do zítra – ráno v šest!“; „Potřebuji tu zprávu na město odeslat do dvou hodin!“; Potřebuji to ihned!“</a:t>
            </a:r>
          </a:p>
          <a:p>
            <a:pPr>
              <a:buNone/>
            </a:pPr>
            <a:endParaRPr lang="cs-CZ" i="1"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10</a:t>
            </a:r>
          </a:p>
        </p:txBody>
      </p:sp>
      <p:sp>
        <p:nvSpPr>
          <p:cNvPr id="3" name="Zástupný symbol pro obsah 2"/>
          <p:cNvSpPr>
            <a:spLocks noGrp="1"/>
          </p:cNvSpPr>
          <p:nvPr>
            <p:ph idx="1"/>
          </p:nvPr>
        </p:nvSpPr>
        <p:spPr/>
        <p:txBody>
          <a:bodyPr/>
          <a:lstStyle/>
          <a:p>
            <a:r>
              <a:rPr lang="cs-CZ" dirty="0"/>
              <a:t>Nepoužívat v komunikaci podmiňovací způsob + buď – nebo. Působíme nejistě, nervózně, nedůrazně a nepřesvědčivě – používáme ho pod tlakem, jako společenskou frázi. </a:t>
            </a:r>
          </a:p>
          <a:p>
            <a:r>
              <a:rPr lang="cs-CZ" dirty="0"/>
              <a:t>Příklad:</a:t>
            </a:r>
          </a:p>
          <a:p>
            <a:pPr>
              <a:buNone/>
            </a:pPr>
            <a:r>
              <a:rPr lang="cs-CZ" dirty="0"/>
              <a:t>Vedoucí: </a:t>
            </a:r>
            <a:r>
              <a:rPr lang="cs-CZ" i="1" dirty="0"/>
              <a:t>„Možná byste se mohl teď soustředit na vypracování rešerše buď pro uživatele nebo pro mě.“</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11</a:t>
            </a:r>
          </a:p>
        </p:txBody>
      </p:sp>
      <p:sp>
        <p:nvSpPr>
          <p:cNvPr id="3" name="Zástupný symbol pro obsah 2"/>
          <p:cNvSpPr>
            <a:spLocks noGrp="1"/>
          </p:cNvSpPr>
          <p:nvPr>
            <p:ph idx="1"/>
          </p:nvPr>
        </p:nvSpPr>
        <p:spPr/>
        <p:txBody>
          <a:bodyPr/>
          <a:lstStyle/>
          <a:p>
            <a:r>
              <a:rPr lang="cs-CZ" dirty="0"/>
              <a:t>Nezpochybňovat své přesvědčení, říci svůj názor na rovinu (mlžením ztrácíme u kolegy, uživatelů důvěryhodnost a autoritu). </a:t>
            </a:r>
          </a:p>
          <a:p>
            <a:r>
              <a:rPr lang="cs-CZ" dirty="0"/>
              <a:t>Příklad: </a:t>
            </a:r>
          </a:p>
          <a:p>
            <a:pPr>
              <a:buNone/>
            </a:pPr>
            <a:r>
              <a:rPr lang="cs-CZ" dirty="0"/>
              <a:t>Z: </a:t>
            </a:r>
            <a:r>
              <a:rPr lang="cs-CZ" i="1" dirty="0"/>
              <a:t>„Asi by se to dalo vyřídit i později.“</a:t>
            </a:r>
          </a:p>
          <a:p>
            <a:pPr>
              <a:buNone/>
            </a:pPr>
            <a:r>
              <a:rPr lang="cs-CZ" dirty="0"/>
              <a:t>Z: </a:t>
            </a:r>
            <a:r>
              <a:rPr lang="cs-CZ" i="1" dirty="0"/>
              <a:t>„Možná mám i malinko ten dojem, že byste nemusel vždycky rozhodovat o směnách sám</a:t>
            </a:r>
            <a:r>
              <a:rPr lang="cs-CZ" dirty="0"/>
              <a:t>.“</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12</a:t>
            </a:r>
          </a:p>
        </p:txBody>
      </p:sp>
      <p:sp>
        <p:nvSpPr>
          <p:cNvPr id="3" name="Zástupný symbol pro obsah 2"/>
          <p:cNvSpPr>
            <a:spLocks noGrp="1"/>
          </p:cNvSpPr>
          <p:nvPr>
            <p:ph idx="1"/>
          </p:nvPr>
        </p:nvSpPr>
        <p:spPr/>
        <p:txBody>
          <a:bodyPr/>
          <a:lstStyle/>
          <a:p>
            <a:r>
              <a:rPr lang="cs-CZ" dirty="0"/>
              <a:t>Nepoužívat trpný rod – působíme na kolegy, uživatele úřednicky a knižně (alibisticky, odtažitě, nezájmem). </a:t>
            </a:r>
          </a:p>
          <a:p>
            <a:r>
              <a:rPr lang="cs-CZ" dirty="0"/>
              <a:t>Příklad: </a:t>
            </a:r>
          </a:p>
          <a:p>
            <a:pPr>
              <a:buNone/>
            </a:pPr>
            <a:r>
              <a:rPr lang="cs-CZ" dirty="0"/>
              <a:t>Z: </a:t>
            </a:r>
            <a:r>
              <a:rPr lang="cs-CZ" i="1" dirty="0"/>
              <a:t>„Omlouvám se, ty pozvánky byly, myslím, poslány = se poslaly už včera.“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i="1" dirty="0"/>
            </a:br>
            <a:r>
              <a:rPr lang="cs-CZ" b="1" i="1" dirty="0"/>
              <a:t>„Mluv jen tehdy, kdy máš co říci.“</a:t>
            </a:r>
            <a:br>
              <a:rPr lang="cs-CZ" b="1" i="1" dirty="0"/>
            </a:br>
            <a:endParaRPr lang="cs-CZ" b="1" i="1" dirty="0"/>
          </a:p>
        </p:txBody>
      </p:sp>
      <p:sp>
        <p:nvSpPr>
          <p:cNvPr id="3" name="Zástupný symbol pro obsah 2"/>
          <p:cNvSpPr>
            <a:spLocks noGrp="1"/>
          </p:cNvSpPr>
          <p:nvPr>
            <p:ph idx="1"/>
          </p:nvPr>
        </p:nvSpPr>
        <p:spPr/>
        <p:txBody>
          <a:bodyPr>
            <a:normAutofit fontScale="92500" lnSpcReduction="10000"/>
          </a:bodyPr>
          <a:lstStyle/>
          <a:p>
            <a:r>
              <a:rPr lang="cs-CZ" dirty="0"/>
              <a:t>Až 80 % názorů a myšlenek předáváme ústně. </a:t>
            </a:r>
          </a:p>
          <a:p>
            <a:pPr>
              <a:buNone/>
            </a:pPr>
            <a:r>
              <a:rPr lang="cs-CZ" dirty="0"/>
              <a:t> </a:t>
            </a:r>
          </a:p>
          <a:p>
            <a:r>
              <a:rPr lang="cs-CZ" i="1" dirty="0"/>
              <a:t>„Ten by </a:t>
            </a:r>
            <a:r>
              <a:rPr lang="cs-CZ" i="1" dirty="0" err="1"/>
              <a:t>ukecal</a:t>
            </a:r>
            <a:r>
              <a:rPr lang="cs-CZ" i="1" dirty="0"/>
              <a:t> i mrtvého.“ nebo naopak výtky:</a:t>
            </a:r>
          </a:p>
          <a:p>
            <a:pPr>
              <a:buNone/>
            </a:pPr>
            <a:r>
              <a:rPr lang="cs-CZ" i="1" dirty="0"/>
              <a:t>	„To je ale ňouma, nedostane ze sebe kloudnou větu.“</a:t>
            </a:r>
          </a:p>
          <a:p>
            <a:pPr algn="ctr">
              <a:buNone/>
            </a:pPr>
            <a:r>
              <a:rPr lang="cs-CZ" dirty="0"/>
              <a:t>	</a:t>
            </a:r>
            <a:r>
              <a:rPr lang="cs-CZ" b="1" dirty="0">
                <a:solidFill>
                  <a:srgbClr val="FF0000"/>
                </a:solidFill>
              </a:rPr>
              <a:t>KDO UMÍ MLUVIT, VÍTĚZÍ. </a:t>
            </a:r>
          </a:p>
          <a:p>
            <a:pPr>
              <a:buNone/>
            </a:pPr>
            <a:endParaRPr lang="cs-CZ" i="1" dirty="0"/>
          </a:p>
          <a:p>
            <a:pPr>
              <a:buNone/>
            </a:pPr>
            <a:r>
              <a:rPr lang="cs-CZ" dirty="0"/>
              <a:t>	Někteří se s tímto darem narodí, jiní se mu musejí učit. </a:t>
            </a:r>
          </a:p>
          <a:p>
            <a:pPr>
              <a:buNone/>
            </a:pPr>
            <a:endParaRPr lang="cs-CZ" i="1" dirty="0"/>
          </a:p>
          <a:p>
            <a:endParaRPr lang="cs-CZ" i="1" dirty="0"/>
          </a:p>
          <a:p>
            <a:endParaRPr lang="cs-CZ"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13</a:t>
            </a:r>
          </a:p>
        </p:txBody>
      </p:sp>
      <p:sp>
        <p:nvSpPr>
          <p:cNvPr id="3" name="Zástupný symbol pro obsah 2"/>
          <p:cNvSpPr>
            <a:spLocks noGrp="1"/>
          </p:cNvSpPr>
          <p:nvPr>
            <p:ph idx="1"/>
          </p:nvPr>
        </p:nvSpPr>
        <p:spPr/>
        <p:txBody>
          <a:bodyPr/>
          <a:lstStyle/>
          <a:p>
            <a:r>
              <a:rPr lang="cs-CZ" dirty="0"/>
              <a:t>Snaha není koksovatelná (výrok z prostředí dolů). Pokoušet se, to je málo. Snaha nestačí.  (Působíme nerozhodně, málo snaživě).</a:t>
            </a:r>
          </a:p>
          <a:p>
            <a:r>
              <a:rPr lang="cs-CZ" dirty="0"/>
              <a:t>Příklad: </a:t>
            </a:r>
          </a:p>
          <a:p>
            <a:pPr>
              <a:buNone/>
            </a:pPr>
            <a:r>
              <a:rPr lang="cs-CZ" dirty="0"/>
              <a:t>Z: </a:t>
            </a:r>
            <a:r>
              <a:rPr lang="cs-CZ" i="1" dirty="0"/>
              <a:t>„Pokusím se to s kolegou informatikem probrat. Uvidíme.“; Zkusím to zařídit na zítra a dám, když tak ještě vědět.“; „Zařídím.“ </a:t>
            </a:r>
          </a:p>
          <a:p>
            <a:pPr>
              <a:buNone/>
            </a:pPr>
            <a:r>
              <a:rPr lang="cs-CZ" dirty="0"/>
              <a:t>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14</a:t>
            </a:r>
          </a:p>
        </p:txBody>
      </p:sp>
      <p:sp>
        <p:nvSpPr>
          <p:cNvPr id="3" name="Zástupný symbol pro obsah 2"/>
          <p:cNvSpPr>
            <a:spLocks noGrp="1"/>
          </p:cNvSpPr>
          <p:nvPr>
            <p:ph idx="1"/>
          </p:nvPr>
        </p:nvSpPr>
        <p:spPr/>
        <p:txBody>
          <a:bodyPr/>
          <a:lstStyle/>
          <a:p>
            <a:r>
              <a:rPr lang="cs-CZ" dirty="0"/>
              <a:t>Neomlouvat se, nedovolovat se – staví nás to do podřízené role, ukazuje tak naši nejistotu, nízkou sebedůvěru atd. </a:t>
            </a:r>
          </a:p>
          <a:p>
            <a:r>
              <a:rPr lang="cs-CZ" dirty="0"/>
              <a:t>Příklad: </a:t>
            </a:r>
          </a:p>
          <a:p>
            <a:pPr>
              <a:buNone/>
            </a:pPr>
            <a:r>
              <a:rPr lang="cs-CZ" dirty="0"/>
              <a:t>V: </a:t>
            </a:r>
            <a:r>
              <a:rPr lang="cs-CZ" i="1" dirty="0"/>
              <a:t>„Omlouvám se, ale musíme jít dál.“; „Jestli byste dovolili, přejdu když tak k dalšímu úkolu.“</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15</a:t>
            </a:r>
          </a:p>
        </p:txBody>
      </p:sp>
      <p:sp>
        <p:nvSpPr>
          <p:cNvPr id="3" name="Zástupný symbol pro obsah 2"/>
          <p:cNvSpPr>
            <a:spLocks noGrp="1"/>
          </p:cNvSpPr>
          <p:nvPr>
            <p:ph idx="1"/>
          </p:nvPr>
        </p:nvSpPr>
        <p:spPr/>
        <p:txBody>
          <a:bodyPr/>
          <a:lstStyle/>
          <a:p>
            <a:r>
              <a:rPr lang="cs-CZ" dirty="0"/>
              <a:t>Nezbavovat se odpovědnosti – odbýváme uživatele, kolegy, ponecháváme je jejich osudu. </a:t>
            </a:r>
          </a:p>
          <a:p>
            <a:r>
              <a:rPr lang="cs-CZ" dirty="0"/>
              <a:t>Příklad: </a:t>
            </a:r>
          </a:p>
          <a:p>
            <a:pPr>
              <a:buNone/>
            </a:pPr>
            <a:r>
              <a:rPr lang="cs-CZ" dirty="0"/>
              <a:t>Z: </a:t>
            </a:r>
            <a:r>
              <a:rPr lang="cs-CZ" i="1" dirty="0"/>
              <a:t>„Za to ale už nejsem zodpovědná já, to si musíte vyřešit skutečně sama.“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16</a:t>
            </a:r>
          </a:p>
        </p:txBody>
      </p:sp>
      <p:sp>
        <p:nvSpPr>
          <p:cNvPr id="3" name="Zástupný symbol pro obsah 2"/>
          <p:cNvSpPr>
            <a:spLocks noGrp="1"/>
          </p:cNvSpPr>
          <p:nvPr>
            <p:ph idx="1"/>
          </p:nvPr>
        </p:nvSpPr>
        <p:spPr/>
        <p:txBody>
          <a:bodyPr/>
          <a:lstStyle/>
          <a:p>
            <a:r>
              <a:rPr lang="cs-CZ" dirty="0"/>
              <a:t>Rozuměl jste mi! Tímto výrokem snižujeme inteligenci kolegy, uživatele…</a:t>
            </a:r>
          </a:p>
          <a:p>
            <a:r>
              <a:rPr lang="cs-CZ" dirty="0"/>
              <a:t>Příklad: </a:t>
            </a:r>
          </a:p>
          <a:p>
            <a:pPr>
              <a:buNone/>
            </a:pPr>
            <a:r>
              <a:rPr lang="cs-CZ" dirty="0"/>
              <a:t>Z: </a:t>
            </a:r>
            <a:r>
              <a:rPr lang="cs-CZ" i="1" dirty="0"/>
              <a:t>„Teď jsem vám vysvětlila způsob vyhledávání v katalogu. Rozuměl jste mi?“</a:t>
            </a:r>
          </a:p>
          <a:p>
            <a:pPr>
              <a:buNone/>
            </a:pPr>
            <a:r>
              <a:rPr lang="cs-CZ" i="1" dirty="0"/>
              <a:t>U: „Ne, nerozuměl. Vůbec jsem vás nepochopil.“</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17</a:t>
            </a:r>
          </a:p>
        </p:txBody>
      </p:sp>
      <p:sp>
        <p:nvSpPr>
          <p:cNvPr id="3" name="Zástupný symbol pro obsah 2"/>
          <p:cNvSpPr>
            <a:spLocks noGrp="1"/>
          </p:cNvSpPr>
          <p:nvPr>
            <p:ph idx="1"/>
          </p:nvPr>
        </p:nvSpPr>
        <p:spPr/>
        <p:txBody>
          <a:bodyPr/>
          <a:lstStyle/>
          <a:p>
            <a:r>
              <a:rPr lang="cs-CZ" dirty="0"/>
              <a:t>Oslovovat jménem, když lze. Snižujeme tak napětí, vytváříme blízkost, nakláníme si protistranu, připravujeme půdu pro další spolupráci. Ve službách – knihovník – vizitka. </a:t>
            </a:r>
          </a:p>
          <a:p>
            <a:r>
              <a:rPr lang="cs-CZ" dirty="0"/>
              <a:t>Příklad: </a:t>
            </a:r>
          </a:p>
          <a:p>
            <a:pPr>
              <a:buNone/>
            </a:pPr>
            <a:r>
              <a:rPr lang="cs-CZ" i="1" dirty="0"/>
              <a:t>„Můžeme se podívat na vaše požadavky?“</a:t>
            </a:r>
          </a:p>
          <a:p>
            <a:pPr>
              <a:buNone/>
            </a:pPr>
            <a:r>
              <a:rPr lang="cs-CZ" i="1" dirty="0"/>
              <a:t>„Můžeme se, paní Nováková (Jano), podívat na vaše požadavky?“</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18</a:t>
            </a:r>
          </a:p>
        </p:txBody>
      </p:sp>
      <p:sp>
        <p:nvSpPr>
          <p:cNvPr id="3" name="Zástupný symbol pro obsah 2"/>
          <p:cNvSpPr>
            <a:spLocks noGrp="1"/>
          </p:cNvSpPr>
          <p:nvPr>
            <p:ph idx="1"/>
          </p:nvPr>
        </p:nvSpPr>
        <p:spPr/>
        <p:txBody>
          <a:bodyPr/>
          <a:lstStyle/>
          <a:p>
            <a:r>
              <a:rPr lang="cs-CZ" dirty="0"/>
              <a:t>Častěji klademe otázky, než oznamujeme. Docílíme tak lepšího porozumění, předejdeme tak konfliktům, vyjádříme empatii a pochopení. (Kolega – zaměstnanec tak přijme informace za své.)</a:t>
            </a:r>
          </a:p>
          <a:p>
            <a:pPr>
              <a:buNone/>
            </a:pPr>
            <a:endParaRPr lang="cs-CZ"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19</a:t>
            </a:r>
          </a:p>
        </p:txBody>
      </p:sp>
      <p:sp>
        <p:nvSpPr>
          <p:cNvPr id="3" name="Zástupný symbol pro obsah 2"/>
          <p:cNvSpPr>
            <a:spLocks noGrp="1"/>
          </p:cNvSpPr>
          <p:nvPr>
            <p:ph idx="1"/>
          </p:nvPr>
        </p:nvSpPr>
        <p:spPr/>
        <p:txBody>
          <a:bodyPr/>
          <a:lstStyle/>
          <a:p>
            <a:r>
              <a:rPr lang="cs-CZ" dirty="0"/>
              <a:t>Otázky, které klademe nesmějí být útočné. Povyšuje se a ponižujeme tak uživatele, kolegu. </a:t>
            </a:r>
          </a:p>
          <a:p>
            <a:r>
              <a:rPr lang="cs-CZ" dirty="0"/>
              <a:t>Příklad: </a:t>
            </a:r>
          </a:p>
          <a:p>
            <a:pPr>
              <a:buNone/>
            </a:pPr>
            <a:r>
              <a:rPr lang="cs-CZ" dirty="0"/>
              <a:t>Z: </a:t>
            </a:r>
            <a:r>
              <a:rPr lang="cs-CZ" i="1" dirty="0"/>
              <a:t>„Jste si vědoma toho, že když objednáte tento typ toneru, nebude se hodit do všech tiskáren?“; „Umíte si přiznat, že je to chyba?“</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20</a:t>
            </a:r>
          </a:p>
        </p:txBody>
      </p:sp>
      <p:sp>
        <p:nvSpPr>
          <p:cNvPr id="3" name="Zástupný symbol pro obsah 2"/>
          <p:cNvSpPr>
            <a:spLocks noGrp="1"/>
          </p:cNvSpPr>
          <p:nvPr>
            <p:ph idx="1"/>
          </p:nvPr>
        </p:nvSpPr>
        <p:spPr/>
        <p:txBody>
          <a:bodyPr/>
          <a:lstStyle/>
          <a:p>
            <a:r>
              <a:rPr lang="cs-CZ" dirty="0"/>
              <a:t>Začínat otázku slovem proč působí útočně, vyzývavě a nutí druhého, aby se obhajoval. </a:t>
            </a:r>
          </a:p>
          <a:p>
            <a:r>
              <a:rPr lang="cs-CZ" dirty="0"/>
              <a:t>Příklad: </a:t>
            </a:r>
          </a:p>
          <a:p>
            <a:pPr>
              <a:buNone/>
            </a:pPr>
            <a:r>
              <a:rPr lang="cs-CZ" dirty="0"/>
              <a:t>Vedoucí: </a:t>
            </a:r>
            <a:r>
              <a:rPr lang="cs-CZ" i="1" dirty="0"/>
              <a:t>„Proč jste se tak rozhodl?“</a:t>
            </a:r>
          </a:p>
          <a:p>
            <a:pPr>
              <a:buNone/>
            </a:pPr>
            <a:r>
              <a:rPr lang="cs-CZ" dirty="0"/>
              <a:t>K: </a:t>
            </a:r>
            <a:r>
              <a:rPr lang="cs-CZ" i="1" dirty="0"/>
              <a:t>„Proč to říkáte? Máte to ověřené?“</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21</a:t>
            </a:r>
          </a:p>
        </p:txBody>
      </p:sp>
      <p:sp>
        <p:nvSpPr>
          <p:cNvPr id="3" name="Zástupný symbol pro obsah 2"/>
          <p:cNvSpPr>
            <a:spLocks noGrp="1"/>
          </p:cNvSpPr>
          <p:nvPr>
            <p:ph idx="1"/>
          </p:nvPr>
        </p:nvSpPr>
        <p:spPr/>
        <p:txBody>
          <a:bodyPr/>
          <a:lstStyle/>
          <a:p>
            <a:r>
              <a:rPr lang="cs-CZ" dirty="0"/>
              <a:t>Neodhalujte svou zapomnětlivost. Upozorňujete na svou chybu, odhalujete svou slabinu a ukazujete svou nepřipravenost. </a:t>
            </a:r>
          </a:p>
          <a:p>
            <a:r>
              <a:rPr lang="cs-CZ" dirty="0"/>
              <a:t>Příklad: </a:t>
            </a:r>
          </a:p>
          <a:p>
            <a:pPr>
              <a:buNone/>
            </a:pPr>
            <a:r>
              <a:rPr lang="cs-CZ" dirty="0"/>
              <a:t>Z: </a:t>
            </a:r>
            <a:r>
              <a:rPr lang="cs-CZ" i="1" dirty="0"/>
              <a:t>„Zapomněla jsem vám říct, že musíte poslat alespoň pět kopií.“</a:t>
            </a:r>
          </a:p>
          <a:p>
            <a:pPr>
              <a:buNone/>
            </a:pPr>
            <a:r>
              <a:rPr lang="cs-CZ" dirty="0"/>
              <a:t>Z: </a:t>
            </a:r>
            <a:r>
              <a:rPr lang="cs-CZ" i="1" dirty="0"/>
              <a:t>„Na začátku jsem totiž neuvedla, že se jedná o výkaz za říjen.“</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22</a:t>
            </a:r>
          </a:p>
        </p:txBody>
      </p:sp>
      <p:sp>
        <p:nvSpPr>
          <p:cNvPr id="3" name="Zástupný symbol pro obsah 2"/>
          <p:cNvSpPr>
            <a:spLocks noGrp="1"/>
          </p:cNvSpPr>
          <p:nvPr>
            <p:ph idx="1"/>
          </p:nvPr>
        </p:nvSpPr>
        <p:spPr/>
        <p:txBody>
          <a:bodyPr/>
          <a:lstStyle/>
          <a:p>
            <a:r>
              <a:rPr lang="cs-CZ" dirty="0"/>
              <a:t>Nenechte se chytit na vlastní emoce. Neurážejte mezi řádky nenápadně, a přitom nápadně. </a:t>
            </a:r>
          </a:p>
          <a:p>
            <a:r>
              <a:rPr lang="cs-CZ" dirty="0"/>
              <a:t>Příklad: </a:t>
            </a:r>
          </a:p>
          <a:p>
            <a:pPr>
              <a:buNone/>
            </a:pPr>
            <a:r>
              <a:rPr lang="cs-CZ" dirty="0"/>
              <a:t>Z: </a:t>
            </a:r>
            <a:r>
              <a:rPr lang="cs-CZ" i="1" dirty="0"/>
              <a:t>„To je přece jasné každému, že to jinak nejde. Musí to odejít ještě dnes.“</a:t>
            </a:r>
          </a:p>
          <a:p>
            <a:pPr>
              <a:buNone/>
            </a:pPr>
            <a:r>
              <a:rPr lang="cs-CZ" dirty="0"/>
              <a:t>Z: </a:t>
            </a:r>
            <a:r>
              <a:rPr lang="cs-CZ" i="1" dirty="0"/>
              <a:t>„Samozřejmě, že jsem vás slyšela, nemusíte mi to opakovat.“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Knihovny jsou o týmové práci </a:t>
            </a:r>
          </a:p>
        </p:txBody>
      </p:sp>
      <p:sp>
        <p:nvSpPr>
          <p:cNvPr id="3" name="Zástupný symbol pro obsah 2"/>
          <p:cNvSpPr>
            <a:spLocks noGrp="1"/>
          </p:cNvSpPr>
          <p:nvPr>
            <p:ph idx="1"/>
          </p:nvPr>
        </p:nvSpPr>
        <p:spPr/>
        <p:txBody>
          <a:bodyPr/>
          <a:lstStyle/>
          <a:p>
            <a:r>
              <a:rPr lang="cs-CZ" dirty="0"/>
              <a:t>Pokud knihovníci ovládají umění komunikace, jsou většinou i dobrými týmovými spolupracovníky, případně vedoucími. Umějí efektivně řešit problémy, řídit projekty i sami sebe. </a:t>
            </a:r>
          </a:p>
          <a:p>
            <a:r>
              <a:rPr lang="cs-CZ" dirty="0"/>
              <a:t>Autoritativní a </a:t>
            </a:r>
            <a:r>
              <a:rPr lang="cs-CZ" b="1" dirty="0"/>
              <a:t>partnerský přístup v procesu služeb </a:t>
            </a:r>
            <a:r>
              <a:rPr lang="cs-CZ" dirty="0"/>
              <a:t>– přístup tlakem a tahem. </a:t>
            </a:r>
          </a:p>
          <a:p>
            <a:r>
              <a:rPr lang="cs-CZ" b="1" dirty="0"/>
              <a:t>Týmový duch!</a:t>
            </a:r>
          </a:p>
          <a:p>
            <a:pPr>
              <a:buNone/>
            </a:pPr>
            <a:endParaRPr lang="cs-CZ"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23</a:t>
            </a:r>
          </a:p>
        </p:txBody>
      </p:sp>
      <p:sp>
        <p:nvSpPr>
          <p:cNvPr id="3" name="Zástupný symbol pro obsah 2"/>
          <p:cNvSpPr>
            <a:spLocks noGrp="1"/>
          </p:cNvSpPr>
          <p:nvPr>
            <p:ph idx="1"/>
          </p:nvPr>
        </p:nvSpPr>
        <p:spPr/>
        <p:txBody>
          <a:bodyPr/>
          <a:lstStyle/>
          <a:p>
            <a:r>
              <a:rPr lang="cs-CZ" dirty="0"/>
              <a:t>Nepředjímejme, co nevíme. Pracovníka můžeme urazit, ponížit, udělat z něj hlupáka. </a:t>
            </a:r>
          </a:p>
          <a:p>
            <a:r>
              <a:rPr lang="cs-CZ" dirty="0"/>
              <a:t>Příklad: </a:t>
            </a:r>
          </a:p>
          <a:p>
            <a:pPr>
              <a:buNone/>
            </a:pPr>
            <a:r>
              <a:rPr lang="cs-CZ" dirty="0"/>
              <a:t>Z: </a:t>
            </a:r>
            <a:r>
              <a:rPr lang="cs-CZ" i="1" dirty="0"/>
              <a:t>„Určitě už jste slyšela o novém vydání knihy.“</a:t>
            </a:r>
          </a:p>
          <a:p>
            <a:pPr>
              <a:buNone/>
            </a:pPr>
            <a:endParaRPr lang="cs-CZ"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24</a:t>
            </a:r>
          </a:p>
        </p:txBody>
      </p:sp>
      <p:sp>
        <p:nvSpPr>
          <p:cNvPr id="3" name="Zástupný symbol pro obsah 2"/>
          <p:cNvSpPr>
            <a:spLocks noGrp="1"/>
          </p:cNvSpPr>
          <p:nvPr>
            <p:ph idx="1"/>
          </p:nvPr>
        </p:nvSpPr>
        <p:spPr/>
        <p:txBody>
          <a:bodyPr>
            <a:normAutofit fontScale="92500"/>
          </a:bodyPr>
          <a:lstStyle/>
          <a:p>
            <a:r>
              <a:rPr lang="cs-CZ" dirty="0"/>
              <a:t>Neposlouchejte klepy a donašeče. Vždy mluvte o tom, co jste sami viděli, slyšeli a zažili, případně se zeptáme. Působíme neprofesionálně a ztrácíme autoritu. Je to neetické. </a:t>
            </a:r>
          </a:p>
          <a:p>
            <a:r>
              <a:rPr lang="cs-CZ" dirty="0"/>
              <a:t>Příklad: </a:t>
            </a:r>
          </a:p>
          <a:p>
            <a:pPr>
              <a:buNone/>
            </a:pPr>
            <a:r>
              <a:rPr lang="cs-CZ" dirty="0"/>
              <a:t>Vedoucí: </a:t>
            </a:r>
            <a:r>
              <a:rPr lang="cs-CZ" i="1" dirty="0"/>
              <a:t>„Doneslo se mi, že jste říkala něco o našem jednání, že jste nespokojená.“</a:t>
            </a:r>
          </a:p>
          <a:p>
            <a:pPr>
              <a:buNone/>
            </a:pPr>
            <a:r>
              <a:rPr lang="cs-CZ" i="1" dirty="0"/>
              <a:t>Z: „Slyšel jsem, že jste o tom mluvil s mým kolegou.“</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25</a:t>
            </a:r>
          </a:p>
        </p:txBody>
      </p:sp>
      <p:sp>
        <p:nvSpPr>
          <p:cNvPr id="3" name="Zástupný symbol pro obsah 2"/>
          <p:cNvSpPr>
            <a:spLocks noGrp="1"/>
          </p:cNvSpPr>
          <p:nvPr>
            <p:ph idx="1"/>
          </p:nvPr>
        </p:nvSpPr>
        <p:spPr/>
        <p:txBody>
          <a:bodyPr/>
          <a:lstStyle/>
          <a:p>
            <a:r>
              <a:rPr lang="cs-CZ" dirty="0"/>
              <a:t>Nesnižujeme svoji práci, ochotu a nasazení. Snižujeme tak svou hodnotu a koledujeme si o „nálož.“</a:t>
            </a:r>
          </a:p>
          <a:p>
            <a:r>
              <a:rPr lang="cs-CZ" dirty="0"/>
              <a:t>Příklad: </a:t>
            </a:r>
          </a:p>
          <a:p>
            <a:pPr>
              <a:buNone/>
            </a:pPr>
            <a:r>
              <a:rPr lang="cs-CZ" dirty="0"/>
              <a:t>Z: </a:t>
            </a:r>
            <a:r>
              <a:rPr lang="cs-CZ" i="1" dirty="0"/>
              <a:t>„To byla maličkost… „ To nestálo za řeč.“</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26</a:t>
            </a:r>
          </a:p>
        </p:txBody>
      </p:sp>
      <p:sp>
        <p:nvSpPr>
          <p:cNvPr id="3" name="Zástupný symbol pro obsah 2"/>
          <p:cNvSpPr>
            <a:spLocks noGrp="1"/>
          </p:cNvSpPr>
          <p:nvPr>
            <p:ph idx="1"/>
          </p:nvPr>
        </p:nvSpPr>
        <p:spPr/>
        <p:txBody>
          <a:bodyPr>
            <a:normAutofit lnSpcReduction="10000"/>
          </a:bodyPr>
          <a:lstStyle/>
          <a:p>
            <a:r>
              <a:rPr lang="cs-CZ" dirty="0"/>
              <a:t>Nepoužíváme zdrobnělinky. V dobré víře děláme z kolegů hlupáky. </a:t>
            </a:r>
          </a:p>
          <a:p>
            <a:r>
              <a:rPr lang="cs-CZ" dirty="0"/>
              <a:t>Příklad: </a:t>
            </a:r>
          </a:p>
          <a:p>
            <a:pPr>
              <a:buNone/>
            </a:pPr>
            <a:r>
              <a:rPr lang="cs-CZ" dirty="0"/>
              <a:t>	Starší zaměstnankyně oslovuje mladší – ovečko, dcérečko …, šéf oznamuje uživateli, kolegyňka tam s vámi zaběhne ad. (Katuško, zlatíčko, miláčku, bobulko, beruško ….). Knihovnice volá na uživatele: chlapečku, dědo, babi….</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27</a:t>
            </a:r>
          </a:p>
        </p:txBody>
      </p:sp>
      <p:sp>
        <p:nvSpPr>
          <p:cNvPr id="3" name="Zástupný symbol pro obsah 2"/>
          <p:cNvSpPr>
            <a:spLocks noGrp="1"/>
          </p:cNvSpPr>
          <p:nvPr>
            <p:ph idx="1"/>
          </p:nvPr>
        </p:nvSpPr>
        <p:spPr/>
        <p:txBody>
          <a:bodyPr/>
          <a:lstStyle/>
          <a:p>
            <a:r>
              <a:rPr lang="cs-CZ" dirty="0"/>
              <a:t>Nepoužívejte tvary zájmen „mi, nám“ ve větách, kde rozkazujete. Působíte panovačně, nadřazeně a vyvoláváte negativní reakci. </a:t>
            </a:r>
          </a:p>
          <a:p>
            <a:r>
              <a:rPr lang="cs-CZ" dirty="0"/>
              <a:t>Příklad: </a:t>
            </a:r>
          </a:p>
          <a:p>
            <a:pPr>
              <a:buNone/>
            </a:pPr>
            <a:r>
              <a:rPr lang="cs-CZ" dirty="0"/>
              <a:t>Z: </a:t>
            </a:r>
            <a:r>
              <a:rPr lang="cs-CZ" i="1" dirty="0"/>
              <a:t>„Podepište se mi tady.“</a:t>
            </a:r>
          </a:p>
          <a:p>
            <a:pPr>
              <a:buNone/>
            </a:pPr>
            <a:r>
              <a:rPr lang="cs-CZ" dirty="0"/>
              <a:t>Z: </a:t>
            </a:r>
            <a:r>
              <a:rPr lang="cs-CZ" i="1" dirty="0"/>
              <a:t>„Neříkejte nám tady takové věci, když my velmi dobře víme, že jste tu knihu nevrátil.“</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pravidla 28</a:t>
            </a:r>
          </a:p>
        </p:txBody>
      </p:sp>
      <p:sp>
        <p:nvSpPr>
          <p:cNvPr id="3" name="Zástupný symbol pro obsah 2"/>
          <p:cNvSpPr>
            <a:spLocks noGrp="1"/>
          </p:cNvSpPr>
          <p:nvPr>
            <p:ph idx="1"/>
          </p:nvPr>
        </p:nvSpPr>
        <p:spPr/>
        <p:txBody>
          <a:bodyPr/>
          <a:lstStyle/>
          <a:p>
            <a:r>
              <a:rPr lang="cs-CZ" dirty="0"/>
              <a:t>Nepoužívejte vycpávky – vaše řeč je nesrozumitelná, nedůvěryhodná, budíte dojem nepřipravenosti, obav atd. </a:t>
            </a:r>
          </a:p>
          <a:p>
            <a:pPr>
              <a:buNone/>
            </a:pPr>
            <a:endParaRPr lang="cs-CZ"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Komunikační pravidlo 29 </a:t>
            </a:r>
          </a:p>
        </p:txBody>
      </p:sp>
      <p:sp>
        <p:nvSpPr>
          <p:cNvPr id="3" name="Zástupný symbol pro obsah 2"/>
          <p:cNvSpPr>
            <a:spLocks noGrp="1"/>
          </p:cNvSpPr>
          <p:nvPr>
            <p:ph idx="1"/>
          </p:nvPr>
        </p:nvSpPr>
        <p:spPr/>
        <p:txBody>
          <a:bodyPr>
            <a:normAutofit fontScale="92500" lnSpcReduction="10000"/>
          </a:bodyPr>
          <a:lstStyle/>
          <a:p>
            <a:r>
              <a:rPr lang="cs-CZ" dirty="0"/>
              <a:t>Naslouchejte partnerovi v komunikaci. </a:t>
            </a:r>
          </a:p>
          <a:p>
            <a:r>
              <a:rPr lang="cs-CZ" dirty="0"/>
              <a:t>Hlavní bariéry naslouchání: stereotypní vnímání; haló efekt; nálepkování – falešný, výborný; asociování; čtení myšlenek; sbírání třešniček na dortu – klíčová slova – i detaily mohou být důležité; snění; předbíhání, přerušování a doporučování; zjednodušování </a:t>
            </a:r>
            <a:r>
              <a:rPr lang="cs-CZ" i="1" dirty="0"/>
              <a:t>–“Když nejde o život, nejde o nic.“ </a:t>
            </a:r>
          </a:p>
          <a:p>
            <a:r>
              <a:rPr lang="cs-CZ" i="1" dirty="0"/>
              <a:t>„Neuděluj rady, pokud o ně nejsi požádán.“ </a:t>
            </a:r>
            <a:r>
              <a:rPr lang="cs-CZ" dirty="0"/>
              <a:t>Tzv. </a:t>
            </a:r>
            <a:r>
              <a:rPr lang="cs-CZ" dirty="0" err="1"/>
              <a:t>radílci</a:t>
            </a:r>
            <a:r>
              <a:rPr lang="cs-CZ" dirty="0"/>
              <a:t>. </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Závěr</a:t>
            </a:r>
          </a:p>
        </p:txBody>
      </p:sp>
      <p:sp>
        <p:nvSpPr>
          <p:cNvPr id="3" name="Zástupný symbol pro obsah 2"/>
          <p:cNvSpPr>
            <a:spLocks noGrp="1"/>
          </p:cNvSpPr>
          <p:nvPr>
            <p:ph idx="1"/>
          </p:nvPr>
        </p:nvSpPr>
        <p:spPr/>
        <p:txBody>
          <a:bodyPr>
            <a:normAutofit/>
          </a:bodyPr>
          <a:lstStyle/>
          <a:p>
            <a:r>
              <a:rPr lang="cs-CZ" b="1" dirty="0"/>
              <a:t>Komunikace není všechno, ale je vším. </a:t>
            </a:r>
          </a:p>
          <a:p>
            <a:r>
              <a:rPr lang="cs-CZ" dirty="0"/>
              <a:t>Dobré mezilidské vztahy ve službách přímo ovlivňují vycházení s klienty. </a:t>
            </a:r>
          </a:p>
          <a:p>
            <a:r>
              <a:rPr lang="cs-CZ" dirty="0"/>
              <a:t>Klient se (ne)cítí dobře. </a:t>
            </a:r>
          </a:p>
          <a:p>
            <a:r>
              <a:rPr lang="cs-CZ" dirty="0"/>
              <a:t>V práci trávíme více času než doma, měli bychom se v ní cítit dobře. </a:t>
            </a:r>
            <a:r>
              <a:rPr lang="cs-CZ" i="1" dirty="0"/>
              <a:t>..“Tady (ne)jsem rád..“</a:t>
            </a:r>
            <a:br>
              <a:rPr lang="cs-CZ" dirty="0"/>
            </a:br>
            <a:endParaRPr lang="cs-CZ" dirty="0"/>
          </a:p>
          <a:p>
            <a:pPr>
              <a:buNone/>
            </a:pPr>
            <a:endParaRPr lang="cs-CZ"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Informační zdroje</a:t>
            </a:r>
          </a:p>
        </p:txBody>
      </p:sp>
      <p:sp>
        <p:nvSpPr>
          <p:cNvPr id="3" name="Zástupný symbol pro obsah 2"/>
          <p:cNvSpPr>
            <a:spLocks noGrp="1"/>
          </p:cNvSpPr>
          <p:nvPr>
            <p:ph idx="1"/>
          </p:nvPr>
        </p:nvSpPr>
        <p:spPr/>
        <p:txBody>
          <a:bodyPr>
            <a:normAutofit fontScale="92500" lnSpcReduction="20000"/>
          </a:bodyPr>
          <a:lstStyle/>
          <a:p>
            <a:r>
              <a:rPr lang="cs-CZ" dirty="0"/>
              <a:t>KANITZ, </a:t>
            </a:r>
            <a:r>
              <a:rPr lang="cs-CZ" dirty="0" err="1"/>
              <a:t>Anja</a:t>
            </a:r>
            <a:r>
              <a:rPr lang="cs-CZ" dirty="0"/>
              <a:t> </a:t>
            </a:r>
            <a:r>
              <a:rPr lang="cs-CZ" dirty="0" err="1"/>
              <a:t>von</a:t>
            </a:r>
            <a:r>
              <a:rPr lang="cs-CZ" dirty="0"/>
              <a:t>. </a:t>
            </a:r>
            <a:r>
              <a:rPr lang="cs-CZ" b="1" i="1" dirty="0"/>
              <a:t>Umění úspěšné komunikace: jak uspět v každém rozhovoru</a:t>
            </a:r>
            <a:r>
              <a:rPr lang="cs-CZ" b="1" dirty="0"/>
              <a:t>. </a:t>
            </a:r>
            <a:r>
              <a:rPr lang="cs-CZ" dirty="0"/>
              <a:t>Praha: </a:t>
            </a:r>
            <a:r>
              <a:rPr lang="cs-CZ" dirty="0" err="1"/>
              <a:t>Grada</a:t>
            </a:r>
            <a:r>
              <a:rPr lang="cs-CZ" dirty="0"/>
              <a:t>, 2005, 108 s. ISBN 80-247-1222-9.</a:t>
            </a:r>
          </a:p>
          <a:p>
            <a:r>
              <a:rPr lang="cs-CZ" dirty="0"/>
              <a:t>SOLAR, Jiří. </a:t>
            </a:r>
            <a:r>
              <a:rPr lang="cs-CZ" b="1" i="1" dirty="0"/>
              <a:t>Okolo pultu.</a:t>
            </a:r>
            <a:r>
              <a:rPr lang="cs-CZ" dirty="0"/>
              <a:t> Praha: </a:t>
            </a:r>
            <a:r>
              <a:rPr lang="cs-CZ" dirty="0" err="1"/>
              <a:t>Talpress</a:t>
            </a:r>
            <a:r>
              <a:rPr lang="cs-CZ" dirty="0"/>
              <a:t>, 1996. 123 s. ISBN 80-7197-037-9.</a:t>
            </a:r>
          </a:p>
          <a:p>
            <a:r>
              <a:rPr lang="cs-CZ" dirty="0"/>
              <a:t>VOSOBA, Pavel. </a:t>
            </a:r>
            <a:r>
              <a:rPr lang="cs-CZ" b="1" i="1" dirty="0"/>
              <a:t>Dokonalé služby</a:t>
            </a:r>
            <a:r>
              <a:rPr lang="cs-CZ" b="1" dirty="0"/>
              <a:t> </a:t>
            </a:r>
            <a:r>
              <a:rPr lang="cs-CZ" b="1" i="1" dirty="0"/>
              <a:t>: Co chtějí zákazníci</a:t>
            </a:r>
            <a:r>
              <a:rPr lang="cs-CZ" b="1" dirty="0"/>
              <a:t>.</a:t>
            </a:r>
            <a:r>
              <a:rPr lang="cs-CZ" dirty="0"/>
              <a:t> Praha: </a:t>
            </a:r>
            <a:r>
              <a:rPr lang="cs-CZ" dirty="0" err="1"/>
              <a:t>Grada</a:t>
            </a:r>
            <a:r>
              <a:rPr lang="cs-CZ" dirty="0"/>
              <a:t> </a:t>
            </a:r>
            <a:r>
              <a:rPr lang="cs-CZ" dirty="0" err="1"/>
              <a:t>Publishing</a:t>
            </a:r>
            <a:r>
              <a:rPr lang="cs-CZ" dirty="0"/>
              <a:t>, 2004. 164 s. ISBN 80-247-0847-7.</a:t>
            </a:r>
          </a:p>
          <a:p>
            <a:r>
              <a:rPr lang="cs-CZ" dirty="0"/>
              <a:t>VYMĚTAL, Jan. </a:t>
            </a:r>
            <a:r>
              <a:rPr lang="cs-CZ" b="1" i="1" dirty="0"/>
              <a:t>Průvodce úspěšnou komunikací : efektivní komunikace v praxi. </a:t>
            </a:r>
            <a:r>
              <a:rPr lang="cs-CZ" dirty="0"/>
              <a:t>Praha: </a:t>
            </a:r>
            <a:r>
              <a:rPr lang="cs-CZ" dirty="0" err="1"/>
              <a:t>Grada</a:t>
            </a:r>
            <a:r>
              <a:rPr lang="cs-CZ" dirty="0"/>
              <a:t>, 2008. 322 s. ISBN: 978-80-247-2614-4.</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Odkaz na informační zdroje </a:t>
            </a:r>
          </a:p>
        </p:txBody>
      </p:sp>
      <p:sp>
        <p:nvSpPr>
          <p:cNvPr id="3" name="Zástupný symbol pro obsah 2"/>
          <p:cNvSpPr>
            <a:spLocks noGrp="1"/>
          </p:cNvSpPr>
          <p:nvPr>
            <p:ph idx="1"/>
          </p:nvPr>
        </p:nvSpPr>
        <p:spPr/>
        <p:txBody>
          <a:bodyPr>
            <a:normAutofit fontScale="25000" lnSpcReduction="20000"/>
          </a:bodyPr>
          <a:lstStyle/>
          <a:p>
            <a:pPr marL="0" indent="0">
              <a:buNone/>
            </a:pPr>
            <a:r>
              <a:rPr lang="cs-CZ" sz="6200" dirty="0">
                <a:cs typeface="Times New Roman" panose="02020603050405020304" pitchFamily="18" charset="0"/>
              </a:rPr>
              <a:t>FOBEROVÁ, Libuše. Efektivní komunikace ve službách – 1. díl . </a:t>
            </a:r>
            <a:r>
              <a:rPr lang="cs-CZ" sz="6200" i="1" dirty="0">
                <a:cs typeface="Times New Roman" panose="02020603050405020304" pitchFamily="18" charset="0"/>
              </a:rPr>
              <a:t>Duha</a:t>
            </a:r>
            <a:r>
              <a:rPr lang="cs-CZ" sz="6200" dirty="0">
                <a:cs typeface="Times New Roman" panose="02020603050405020304" pitchFamily="18" charset="0"/>
              </a:rPr>
              <a:t> [online]. 2013, roč. 27, č. 1 [cit. 2014-11-14]. Dostupný z WWW: &lt;</a:t>
            </a:r>
            <a:r>
              <a:rPr lang="cs-CZ" sz="6200" u="sng" dirty="0">
                <a:cs typeface="Times New Roman" panose="02020603050405020304" pitchFamily="18" charset="0"/>
                <a:hlinkClick r:id="rId2"/>
              </a:rPr>
              <a:t>http://duha.mzk.cz/</a:t>
            </a:r>
            <a:r>
              <a:rPr lang="cs-CZ" sz="6200" u="sng" dirty="0" err="1">
                <a:cs typeface="Times New Roman" panose="02020603050405020304" pitchFamily="18" charset="0"/>
                <a:hlinkClick r:id="rId2"/>
              </a:rPr>
              <a:t>clanky</a:t>
            </a:r>
            <a:r>
              <a:rPr lang="cs-CZ" sz="6200" u="sng" dirty="0">
                <a:cs typeface="Times New Roman" panose="02020603050405020304" pitchFamily="18" charset="0"/>
                <a:hlinkClick r:id="rId2"/>
              </a:rPr>
              <a:t>/efektivni-komunikace-ve-sluzbach-1-dil</a:t>
            </a:r>
            <a:r>
              <a:rPr lang="cs-CZ" sz="6200" dirty="0">
                <a:cs typeface="Times New Roman" panose="02020603050405020304" pitchFamily="18" charset="0"/>
              </a:rPr>
              <a:t>&gt;. ISSN 1804-4255.</a:t>
            </a:r>
          </a:p>
          <a:p>
            <a:pPr marL="0" indent="0">
              <a:buNone/>
            </a:pPr>
            <a:r>
              <a:rPr lang="cs-CZ" sz="6200" dirty="0">
                <a:cs typeface="Times New Roman" panose="02020603050405020304" pitchFamily="18" charset="0"/>
              </a:rPr>
              <a:t>FOBEROVÁ, Libuše. Efektivní komunikace ve službách – 2. díl. </a:t>
            </a:r>
            <a:r>
              <a:rPr lang="cs-CZ" sz="6200" i="1" dirty="0">
                <a:cs typeface="Times New Roman" panose="02020603050405020304" pitchFamily="18" charset="0"/>
              </a:rPr>
              <a:t>Duha</a:t>
            </a:r>
            <a:r>
              <a:rPr lang="cs-CZ" sz="6200" dirty="0">
                <a:cs typeface="Times New Roman" panose="02020603050405020304" pitchFamily="18" charset="0"/>
              </a:rPr>
              <a:t> [online]. 2013, roč. 27, č. 2 [cit. 2014-11-14]. Dostupný z WWW: &lt;</a:t>
            </a:r>
            <a:r>
              <a:rPr lang="cs-CZ" sz="6200" u="sng" dirty="0">
                <a:cs typeface="Times New Roman" panose="02020603050405020304" pitchFamily="18" charset="0"/>
                <a:hlinkClick r:id="rId3"/>
              </a:rPr>
              <a:t>http://duha.mzk.cz/</a:t>
            </a:r>
            <a:r>
              <a:rPr lang="cs-CZ" sz="6200" u="sng" dirty="0" err="1">
                <a:cs typeface="Times New Roman" panose="02020603050405020304" pitchFamily="18" charset="0"/>
                <a:hlinkClick r:id="rId3"/>
              </a:rPr>
              <a:t>clanky</a:t>
            </a:r>
            <a:r>
              <a:rPr lang="cs-CZ" sz="6200" u="sng" dirty="0">
                <a:cs typeface="Times New Roman" panose="02020603050405020304" pitchFamily="18" charset="0"/>
                <a:hlinkClick r:id="rId3"/>
              </a:rPr>
              <a:t>/efektivni-komunikace-ve-sluzbach-2-dil</a:t>
            </a:r>
            <a:r>
              <a:rPr lang="cs-CZ" sz="6200" dirty="0">
                <a:cs typeface="Times New Roman" panose="02020603050405020304" pitchFamily="18" charset="0"/>
              </a:rPr>
              <a:t>&gt;. ISSN 1804-4255.</a:t>
            </a:r>
          </a:p>
          <a:p>
            <a:pPr marL="0" indent="0">
              <a:buNone/>
            </a:pPr>
            <a:r>
              <a:rPr lang="cs-CZ" sz="6200" dirty="0">
                <a:cs typeface="Times New Roman" panose="02020603050405020304" pitchFamily="18" charset="0"/>
              </a:rPr>
              <a:t>FOBEROVÁ, Libuše. Efektivní komunikace ve službách – 3. díl . </a:t>
            </a:r>
            <a:r>
              <a:rPr lang="cs-CZ" sz="6200" i="1" dirty="0">
                <a:cs typeface="Times New Roman" panose="02020603050405020304" pitchFamily="18" charset="0"/>
              </a:rPr>
              <a:t>Duha</a:t>
            </a:r>
            <a:r>
              <a:rPr lang="cs-CZ" sz="6200" dirty="0">
                <a:cs typeface="Times New Roman" panose="02020603050405020304" pitchFamily="18" charset="0"/>
              </a:rPr>
              <a:t> [online]. 2013, roč. 27, č. 3 [cit. 2014-11-14]. Dostupný z WWW: &lt;</a:t>
            </a:r>
            <a:r>
              <a:rPr lang="cs-CZ" sz="6200" u="sng" dirty="0">
                <a:cs typeface="Times New Roman" panose="02020603050405020304" pitchFamily="18" charset="0"/>
                <a:hlinkClick r:id="rId4"/>
              </a:rPr>
              <a:t>http://duha.mzk.cz/</a:t>
            </a:r>
            <a:r>
              <a:rPr lang="cs-CZ" sz="6200" u="sng" dirty="0" err="1">
                <a:cs typeface="Times New Roman" panose="02020603050405020304" pitchFamily="18" charset="0"/>
                <a:hlinkClick r:id="rId4"/>
              </a:rPr>
              <a:t>clanky</a:t>
            </a:r>
            <a:r>
              <a:rPr lang="cs-CZ" sz="6200" u="sng" dirty="0">
                <a:cs typeface="Times New Roman" panose="02020603050405020304" pitchFamily="18" charset="0"/>
                <a:hlinkClick r:id="rId4"/>
              </a:rPr>
              <a:t>/efektivni-komunikace-ve-sluzbach-3-dil</a:t>
            </a:r>
            <a:r>
              <a:rPr lang="cs-CZ" sz="6200" dirty="0">
                <a:cs typeface="Times New Roman" panose="02020603050405020304" pitchFamily="18" charset="0"/>
              </a:rPr>
              <a:t>&gt;. ISSN 1804-4255.</a:t>
            </a:r>
          </a:p>
          <a:p>
            <a:pPr marL="0" indent="0">
              <a:buNone/>
            </a:pPr>
            <a:r>
              <a:rPr lang="cs-CZ" sz="6200" dirty="0">
                <a:cs typeface="Times New Roman" panose="02020603050405020304" pitchFamily="18" charset="0"/>
              </a:rPr>
              <a:t>FOBEROVÁ, Libuše. Efektivní komunikace ve službách – 4. díl . </a:t>
            </a:r>
            <a:r>
              <a:rPr lang="cs-CZ" sz="6200" i="1" dirty="0">
                <a:cs typeface="Times New Roman" panose="02020603050405020304" pitchFamily="18" charset="0"/>
              </a:rPr>
              <a:t>Duha</a:t>
            </a:r>
            <a:r>
              <a:rPr lang="cs-CZ" sz="6200" dirty="0">
                <a:cs typeface="Times New Roman" panose="02020603050405020304" pitchFamily="18" charset="0"/>
              </a:rPr>
              <a:t> [online]. 2013, roč. 27, č. 4 [cit. 2014-11-14]. Dostupný z WWW: &lt;</a:t>
            </a:r>
            <a:r>
              <a:rPr lang="cs-CZ" sz="6200" u="sng" dirty="0">
                <a:cs typeface="Times New Roman" panose="02020603050405020304" pitchFamily="18" charset="0"/>
                <a:hlinkClick r:id="rId5"/>
              </a:rPr>
              <a:t>http://duha.mzk.cz/</a:t>
            </a:r>
            <a:r>
              <a:rPr lang="cs-CZ" sz="6200" u="sng" dirty="0" err="1">
                <a:cs typeface="Times New Roman" panose="02020603050405020304" pitchFamily="18" charset="0"/>
                <a:hlinkClick r:id="rId5"/>
              </a:rPr>
              <a:t>clanky</a:t>
            </a:r>
            <a:r>
              <a:rPr lang="cs-CZ" sz="6200" u="sng" dirty="0">
                <a:cs typeface="Times New Roman" panose="02020603050405020304" pitchFamily="18" charset="0"/>
                <a:hlinkClick r:id="rId5"/>
              </a:rPr>
              <a:t>/efektivni-komunikace-ve-sluzbach-4-dil</a:t>
            </a:r>
            <a:r>
              <a:rPr lang="cs-CZ" sz="6200" dirty="0">
                <a:cs typeface="Times New Roman" panose="02020603050405020304" pitchFamily="18" charset="0"/>
              </a:rPr>
              <a:t>&gt;. ISSN 1804-4255.</a:t>
            </a:r>
          </a:p>
          <a:p>
            <a:pPr marL="0" indent="0">
              <a:spcBef>
                <a:spcPts val="0"/>
              </a:spcBef>
              <a:buNone/>
            </a:pPr>
            <a:r>
              <a:rPr lang="cs-CZ" sz="6200" dirty="0">
                <a:cs typeface="Times New Roman" panose="02020603050405020304" pitchFamily="18" charset="0"/>
              </a:rPr>
              <a:t>PLAŇAVA, Ivo. </a:t>
            </a:r>
            <a:r>
              <a:rPr lang="cs-CZ" sz="6200" i="1" dirty="0">
                <a:cs typeface="Times New Roman" panose="02020603050405020304" pitchFamily="18" charset="0"/>
              </a:rPr>
              <a:t>Průvodce mezilidskou komunikací</a:t>
            </a:r>
            <a:r>
              <a:rPr lang="cs-CZ" sz="6200" dirty="0">
                <a:cs typeface="Times New Roman" panose="02020603050405020304" pitchFamily="18" charset="0"/>
              </a:rPr>
              <a:t>, Praha, </a:t>
            </a:r>
            <a:r>
              <a:rPr lang="cs-CZ" sz="6200" dirty="0" err="1">
                <a:cs typeface="Times New Roman" panose="02020603050405020304" pitchFamily="18" charset="0"/>
              </a:rPr>
              <a:t>Grada</a:t>
            </a:r>
            <a:r>
              <a:rPr lang="cs-CZ" sz="6200" dirty="0">
                <a:cs typeface="Times New Roman" panose="02020603050405020304" pitchFamily="18" charset="0"/>
              </a:rPr>
              <a:t> 2005.</a:t>
            </a:r>
          </a:p>
          <a:p>
            <a:pPr marL="0" indent="0">
              <a:spcBef>
                <a:spcPts val="0"/>
              </a:spcBef>
              <a:buNone/>
            </a:pPr>
            <a:r>
              <a:rPr lang="cs-CZ" sz="6200" dirty="0">
                <a:cs typeface="Times New Roman" panose="02020603050405020304" pitchFamily="18" charset="0"/>
              </a:rPr>
              <a:t>ŠTĚPANÍK, J. </a:t>
            </a:r>
            <a:r>
              <a:rPr lang="cs-CZ" sz="6200" i="1" dirty="0">
                <a:cs typeface="Times New Roman" panose="02020603050405020304" pitchFamily="18" charset="0"/>
              </a:rPr>
              <a:t>Umění jednat s lidmi</a:t>
            </a:r>
            <a:r>
              <a:rPr lang="cs-CZ" sz="6200" dirty="0">
                <a:cs typeface="Times New Roman" panose="02020603050405020304" pitchFamily="18" charset="0"/>
              </a:rPr>
              <a:t>. Praha, </a:t>
            </a:r>
            <a:r>
              <a:rPr lang="cs-CZ" sz="6200" dirty="0" err="1">
                <a:cs typeface="Times New Roman" panose="02020603050405020304" pitchFamily="18" charset="0"/>
              </a:rPr>
              <a:t>Grada</a:t>
            </a:r>
            <a:r>
              <a:rPr lang="cs-CZ" sz="6200" dirty="0">
                <a:cs typeface="Times New Roman" panose="02020603050405020304" pitchFamily="18" charset="0"/>
              </a:rPr>
              <a:t> 2003.</a:t>
            </a:r>
          </a:p>
          <a:p>
            <a:pPr marL="0" indent="0">
              <a:buNone/>
            </a:pPr>
            <a:endParaRPr lang="cs-CZ" dirty="0">
              <a:latin typeface="Times New Roman" panose="02020603050405020304" pitchFamily="18"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2130507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9" descr="30"/>
          <p:cNvPicPr>
            <a:picLocks noGrp="1" noChangeAspect="1" noChangeArrowheads="1"/>
          </p:cNvPicPr>
          <p:nvPr>
            <p:ph idx="1"/>
          </p:nvPr>
        </p:nvPicPr>
        <p:blipFill>
          <a:blip r:embed="rId2" cstate="print"/>
          <a:srcRect/>
          <a:stretch>
            <a:fillRect/>
          </a:stretch>
        </p:blipFill>
        <p:spPr>
          <a:xfrm>
            <a:off x="440696" y="219374"/>
            <a:ext cx="8451784" cy="6338838"/>
          </a:xfrm>
          <a:noFill/>
          <a:ln/>
        </p:spPr>
      </p:pic>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Kontaktní údaje</a:t>
            </a:r>
          </a:p>
        </p:txBody>
      </p:sp>
      <p:sp>
        <p:nvSpPr>
          <p:cNvPr id="3" name="Zástupný symbol pro obsah 2"/>
          <p:cNvSpPr>
            <a:spLocks noGrp="1"/>
          </p:cNvSpPr>
          <p:nvPr>
            <p:ph idx="1"/>
          </p:nvPr>
        </p:nvSpPr>
        <p:spPr/>
        <p:txBody>
          <a:bodyPr>
            <a:normAutofit/>
          </a:bodyPr>
          <a:lstStyle/>
          <a:p>
            <a:pPr algn="ctr">
              <a:buNone/>
            </a:pPr>
            <a:r>
              <a:rPr lang="cs-CZ" b="1" dirty="0"/>
              <a:t>PhDr. Libuše Foberová, Ph.D.</a:t>
            </a:r>
          </a:p>
          <a:p>
            <a:pPr algn="ctr">
              <a:buNone/>
            </a:pPr>
            <a:endParaRPr lang="cs-CZ" b="1" dirty="0"/>
          </a:p>
          <a:p>
            <a:pPr algn="ctr">
              <a:buNone/>
            </a:pPr>
            <a:r>
              <a:rPr lang="cs-CZ" b="1" dirty="0"/>
              <a:t>Ředitelka Moravskoslezské vědecké knihovny v Ostravě </a:t>
            </a:r>
          </a:p>
          <a:p>
            <a:pPr algn="ctr">
              <a:buNone/>
            </a:pPr>
            <a:r>
              <a:rPr lang="cs-CZ" b="1" dirty="0"/>
              <a:t>E-mail: </a:t>
            </a:r>
            <a:r>
              <a:rPr lang="cs-CZ" b="1" dirty="0">
                <a:hlinkClick r:id="rId2"/>
              </a:rPr>
              <a:t>foberova@svkos.cz</a:t>
            </a:r>
            <a:endParaRPr lang="cs-CZ" b="1" dirty="0"/>
          </a:p>
          <a:p>
            <a:pPr algn="ctr">
              <a:buNone/>
            </a:pPr>
            <a:endParaRPr lang="cs-CZ" b="1" dirty="0"/>
          </a:p>
          <a:p>
            <a:pPr algn="ctr">
              <a:buNone/>
            </a:pPr>
            <a:r>
              <a:rPr lang="cs-CZ" b="1" dirty="0"/>
              <a:t>Mobil: 00420 607 755 899</a:t>
            </a:r>
          </a:p>
          <a:p>
            <a:endParaRPr lang="cs-CZ"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4800" b="1" dirty="0"/>
              <a:t>Diskuse………………</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Videa </a:t>
            </a:r>
          </a:p>
        </p:txBody>
      </p:sp>
      <p:sp>
        <p:nvSpPr>
          <p:cNvPr id="3" name="Zástupný symbol pro obsah 2"/>
          <p:cNvSpPr>
            <a:spLocks noGrp="1"/>
          </p:cNvSpPr>
          <p:nvPr>
            <p:ph idx="1"/>
          </p:nvPr>
        </p:nvSpPr>
        <p:spPr/>
        <p:txBody>
          <a:bodyPr/>
          <a:lstStyle/>
          <a:p>
            <a:pPr marL="0" indent="0">
              <a:buNone/>
            </a:pPr>
            <a:endParaRPr lang="cs-CZ" dirty="0"/>
          </a:p>
          <a:p>
            <a:r>
              <a:rPr lang="cs-CZ" dirty="0">
                <a:hlinkClick r:id="rId2"/>
              </a:rPr>
              <a:t>Ukázka špatné komunikace 1</a:t>
            </a:r>
            <a:endParaRPr lang="cs-CZ" dirty="0"/>
          </a:p>
          <a:p>
            <a:endParaRPr lang="cs-CZ" dirty="0"/>
          </a:p>
          <a:p>
            <a:r>
              <a:rPr lang="cs-CZ" dirty="0" err="1">
                <a:hlinkClick r:id="rId3"/>
              </a:rPr>
              <a:t>Prozákaznická</a:t>
            </a:r>
            <a:r>
              <a:rPr lang="cs-CZ" dirty="0">
                <a:hlinkClick r:id="rId3"/>
              </a:rPr>
              <a:t> filozofie </a:t>
            </a:r>
            <a:endParaRPr lang="cs-CZ" dirty="0"/>
          </a:p>
          <a:p>
            <a:endParaRPr lang="cs-CZ" dirty="0"/>
          </a:p>
          <a:p>
            <a:pPr marL="0" indent="0">
              <a:buNone/>
            </a:pPr>
            <a:endParaRPr lang="cs-CZ" dirty="0"/>
          </a:p>
          <a:p>
            <a:endParaRPr lang="cs-CZ" dirty="0"/>
          </a:p>
        </p:txBody>
      </p:sp>
    </p:spTree>
    <p:extLst>
      <p:ext uri="{BB962C8B-B14F-4D97-AF65-F5344CB8AC3E}">
        <p14:creationId xmlns:p14="http://schemas.microsoft.com/office/powerpoint/2010/main" val="96571352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idx="4294967295"/>
          </p:nvPr>
        </p:nvSpPr>
        <p:spPr>
          <a:xfrm>
            <a:off x="0" y="273050"/>
            <a:ext cx="8229600" cy="1143000"/>
          </a:xfrm>
        </p:spPr>
        <p:txBody>
          <a:bodyPr/>
          <a:lstStyle/>
          <a:p>
            <a:pPr algn="ctr" eaLnBrk="1" fontAlgn="auto" hangingPunct="1">
              <a:spcAft>
                <a:spcPts val="0"/>
              </a:spcAft>
              <a:defRPr/>
            </a:pPr>
            <a:r>
              <a:rPr lang="cs-CZ" dirty="0"/>
              <a:t>Odkazy na videa</a:t>
            </a:r>
          </a:p>
        </p:txBody>
      </p:sp>
      <p:sp>
        <p:nvSpPr>
          <p:cNvPr id="87043" name="Zástupný symbol pro obsah 1"/>
          <p:cNvSpPr>
            <a:spLocks noGrp="1"/>
          </p:cNvSpPr>
          <p:nvPr>
            <p:ph sz="quarter" idx="4294967295"/>
          </p:nvPr>
        </p:nvSpPr>
        <p:spPr>
          <a:xfrm>
            <a:off x="1476375" y="1916113"/>
            <a:ext cx="5040313" cy="3470275"/>
          </a:xfrm>
        </p:spPr>
        <p:txBody>
          <a:bodyPr/>
          <a:lstStyle/>
          <a:p>
            <a:pPr algn="ctr" eaLnBrk="1" hangingPunct="1">
              <a:buFont typeface="Wingdings 3" pitchFamily="18" charset="2"/>
              <a:buNone/>
            </a:pPr>
            <a:r>
              <a:rPr lang="cs-CZ" sz="2000" dirty="0">
                <a:latin typeface="Verdana" pitchFamily="34" charset="0"/>
              </a:rPr>
              <a:t>	</a:t>
            </a:r>
          </a:p>
          <a:p>
            <a:pPr marL="0" indent="0" algn="ctr" eaLnBrk="1" hangingPunct="1">
              <a:buNone/>
            </a:pPr>
            <a:endParaRPr lang="cs-CZ" sz="2000" b="1" dirty="0">
              <a:latin typeface="Verdana" pitchFamily="34" charset="0"/>
            </a:endParaRPr>
          </a:p>
          <a:p>
            <a:pPr algn="ctr" eaLnBrk="1" hangingPunct="1">
              <a:buFont typeface="Wingdings 3" pitchFamily="18" charset="2"/>
              <a:buNone/>
            </a:pPr>
            <a:r>
              <a:rPr lang="cs-CZ" sz="2000" b="1" dirty="0">
                <a:latin typeface="Verdana" pitchFamily="34" charset="0"/>
              </a:rPr>
              <a:t>	</a:t>
            </a:r>
            <a:r>
              <a:rPr lang="cs-CZ" sz="2000" b="1" dirty="0">
                <a:latin typeface="+mj-lt"/>
                <a:hlinkClick r:id="rId2"/>
              </a:rPr>
              <a:t>ukázka 2</a:t>
            </a:r>
            <a:endParaRPr lang="cs-CZ" sz="2000" b="1" dirty="0">
              <a:latin typeface="+mj-lt"/>
            </a:endParaRPr>
          </a:p>
          <a:p>
            <a:pPr algn="ctr" eaLnBrk="1" hangingPunct="1">
              <a:buFont typeface="Wingdings 3" pitchFamily="18" charset="2"/>
              <a:buNone/>
            </a:pPr>
            <a:endParaRPr lang="cs-CZ" sz="2000" b="1" dirty="0">
              <a:latin typeface="+mj-lt"/>
            </a:endParaRPr>
          </a:p>
          <a:p>
            <a:pPr algn="ctr" eaLnBrk="1" hangingPunct="1">
              <a:buFont typeface="Wingdings 3" pitchFamily="18" charset="2"/>
              <a:buNone/>
            </a:pPr>
            <a:r>
              <a:rPr lang="cs-CZ" sz="2000" b="1" dirty="0">
                <a:latin typeface="+mj-lt"/>
              </a:rPr>
              <a:t>	</a:t>
            </a:r>
            <a:r>
              <a:rPr lang="cs-CZ" sz="2000" b="1" dirty="0">
                <a:latin typeface="+mj-lt"/>
                <a:hlinkClick r:id="rId3"/>
              </a:rPr>
              <a:t>ukázka 3</a:t>
            </a:r>
            <a:endParaRPr lang="cs-CZ" sz="2000" b="1" dirty="0">
              <a:latin typeface="+mj-lt"/>
            </a:endParaRPr>
          </a:p>
          <a:p>
            <a:pPr algn="ctr" eaLnBrk="1" hangingPunct="1">
              <a:buFont typeface="Wingdings 3" pitchFamily="18" charset="2"/>
              <a:buNone/>
            </a:pPr>
            <a:endParaRPr lang="cs-CZ" sz="2000" b="1" dirty="0">
              <a:latin typeface="+mj-lt"/>
            </a:endParaRPr>
          </a:p>
          <a:p>
            <a:pPr algn="ctr" eaLnBrk="1" hangingPunct="1">
              <a:buFont typeface="Wingdings 3" pitchFamily="18" charset="2"/>
              <a:buNone/>
            </a:pPr>
            <a:r>
              <a:rPr lang="cs-CZ" sz="2000" b="1" dirty="0">
                <a:latin typeface="+mj-lt"/>
              </a:rPr>
              <a:t>      </a:t>
            </a:r>
            <a:r>
              <a:rPr lang="cs-CZ" sz="2000" b="1" dirty="0">
                <a:latin typeface="+mj-lt"/>
                <a:hlinkClick r:id="rId4"/>
              </a:rPr>
              <a:t>ukázka 4</a:t>
            </a:r>
            <a:endParaRPr lang="cs-CZ" sz="2000" b="1" dirty="0">
              <a:latin typeface="+mj-lt"/>
            </a:endParaRPr>
          </a:p>
          <a:p>
            <a:pPr marL="742950" lvl="1" indent="-285750" algn="ctr"/>
            <a:endParaRPr lang="cs-CZ" sz="1800" dirty="0"/>
          </a:p>
          <a:p>
            <a:pPr algn="ctr" eaLnBrk="1" hangingPunct="1">
              <a:buFont typeface="Wingdings 3" pitchFamily="18" charset="2"/>
              <a:buNone/>
            </a:pPr>
            <a:endParaRPr lang="cs-CZ" sz="2000" dirty="0">
              <a:latin typeface="Verdana" pitchFamily="34" charset="0"/>
            </a:endParaRPr>
          </a:p>
          <a:p>
            <a:pPr algn="ctr" eaLnBrk="1" hangingPunct="1">
              <a:buFont typeface="Wingdings 3" pitchFamily="18" charset="2"/>
              <a:buNone/>
            </a:pPr>
            <a:endParaRPr lang="cs-CZ" sz="2000" dirty="0">
              <a:latin typeface="Verdana" pitchFamily="34" charset="0"/>
            </a:endParaRPr>
          </a:p>
          <a:p>
            <a:pPr algn="ctr" eaLnBrk="1" hangingPunct="1">
              <a:buFont typeface="Wingdings 3" pitchFamily="18" charset="2"/>
              <a:buNone/>
            </a:pPr>
            <a:endParaRPr lang="cs-CZ" sz="2000" dirty="0">
              <a:latin typeface="Verdana" pitchFamily="34" charset="0"/>
            </a:endParaRPr>
          </a:p>
        </p:txBody>
      </p:sp>
      <p:sp>
        <p:nvSpPr>
          <p:cNvPr id="87044" name="Zástupný symbol pro obsah 2"/>
          <p:cNvSpPr>
            <a:spLocks noGrp="1"/>
          </p:cNvSpPr>
          <p:nvPr>
            <p:ph sz="quarter" idx="4294967295"/>
          </p:nvPr>
        </p:nvSpPr>
        <p:spPr>
          <a:xfrm>
            <a:off x="5102225" y="1444625"/>
            <a:ext cx="4041775" cy="3941763"/>
          </a:xfrm>
        </p:spPr>
        <p:txBody>
          <a:bodyPr/>
          <a:lstStyle/>
          <a:p>
            <a:pPr eaLnBrk="1" hangingPunct="1"/>
            <a:endParaRPr lang="cs-CZ" sz="2200" b="1" dirty="0">
              <a:solidFill>
                <a:srgbClr val="0D0D0D"/>
              </a:solidFill>
              <a:latin typeface="Verdana" pitchFamily="34" charset="0"/>
            </a:endParaRPr>
          </a:p>
          <a:p>
            <a:pPr eaLnBrk="1" hangingPunct="1">
              <a:buFont typeface="Wingdings 3" pitchFamily="18" charset="2"/>
              <a:buNone/>
            </a:pPr>
            <a:r>
              <a:rPr lang="cs-CZ" sz="2000" dirty="0"/>
              <a:t>		</a:t>
            </a:r>
          </a:p>
          <a:p>
            <a:pPr eaLnBrk="1" hangingPunct="1">
              <a:buFont typeface="Wingdings 3" pitchFamily="18" charset="2"/>
              <a:buNone/>
            </a:pPr>
            <a:endParaRPr lang="cs-CZ" sz="2000" dirty="0"/>
          </a:p>
          <a:p>
            <a:pPr eaLnBrk="1" hangingPunct="1">
              <a:buFont typeface="Wingdings 3" pitchFamily="18" charset="2"/>
              <a:buNone/>
            </a:pPr>
            <a:r>
              <a:rPr lang="cs-CZ" sz="2000" dirty="0"/>
              <a:t>	</a:t>
            </a:r>
          </a:p>
          <a:p>
            <a:pPr eaLnBrk="1" hangingPunct="1">
              <a:buFont typeface="Wingdings 3" pitchFamily="18" charset="2"/>
              <a:buNone/>
            </a:pPr>
            <a:endParaRPr lang="cs-CZ"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Komunikace s různými typy lidí</a:t>
            </a:r>
          </a:p>
        </p:txBody>
      </p:sp>
      <p:sp>
        <p:nvSpPr>
          <p:cNvPr id="3" name="Zástupný symbol pro obsah 2"/>
          <p:cNvSpPr>
            <a:spLocks noGrp="1"/>
          </p:cNvSpPr>
          <p:nvPr>
            <p:ph idx="1"/>
          </p:nvPr>
        </p:nvSpPr>
        <p:spPr/>
        <p:txBody>
          <a:bodyPr>
            <a:normAutofit fontScale="92500" lnSpcReduction="20000"/>
          </a:bodyPr>
          <a:lstStyle/>
          <a:p>
            <a:r>
              <a:rPr lang="cs-CZ" dirty="0"/>
              <a:t>Lidi dělíme na sangviniky, choleriky, melancholiky, flegmatiky, introverty, extroverty; </a:t>
            </a:r>
          </a:p>
          <a:p>
            <a:r>
              <a:rPr lang="cs-CZ" dirty="0"/>
              <a:t>na jedince dominantní, submisivní; </a:t>
            </a:r>
          </a:p>
          <a:p>
            <a:r>
              <a:rPr lang="cs-CZ" dirty="0"/>
              <a:t>na jedince zaměřené na věci, na osoby …</a:t>
            </a:r>
          </a:p>
          <a:p>
            <a:r>
              <a:rPr lang="cs-CZ" dirty="0"/>
              <a:t>Jinak komunikuje muž, jinak žena – (žena ráda mluví; mlčení muže znamená, že je vše v pořádku; mlčí-li žena, zlobí se; žena očekává, že muž bude naslouchat, přitakávat a vyjadřovat zájem o její problémy….)</a:t>
            </a:r>
          </a:p>
          <a:p>
            <a:r>
              <a:rPr lang="cs-CZ" b="1" dirty="0"/>
              <a:t>Přátelský typ, analytický typ, expresivní typ a řídící typ</a:t>
            </a:r>
            <a:r>
              <a:rPr lang="cs-CZ" dirty="0"/>
              <a:t>….. (vstřícnost X prosazování se).</a:t>
            </a:r>
          </a:p>
          <a:p>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639</TotalTime>
  <Words>5041</Words>
  <Application>Microsoft Office PowerPoint</Application>
  <PresentationFormat>Předvádění na obrazovce (4:3)</PresentationFormat>
  <Paragraphs>467</Paragraphs>
  <Slides>83</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83</vt:i4>
      </vt:variant>
    </vt:vector>
  </HeadingPairs>
  <TitlesOfParts>
    <vt:vector size="90" baseType="lpstr">
      <vt:lpstr>Arial</vt:lpstr>
      <vt:lpstr>Calibri</vt:lpstr>
      <vt:lpstr>Times New Roman</vt:lpstr>
      <vt:lpstr>Verdana</vt:lpstr>
      <vt:lpstr>Wingdings</vt:lpstr>
      <vt:lpstr>Wingdings 3</vt:lpstr>
      <vt:lpstr>Motiv sady Office</vt:lpstr>
      <vt:lpstr>Efektivní komunikace  ve službách</vt:lpstr>
      <vt:lpstr>Cíl výkladu </vt:lpstr>
      <vt:lpstr>V komunikaci se střídáme. Nechte mluvit i druhé….</vt:lpstr>
      <vt:lpstr>„Mluviti stříbro, mlčeti zlato.“</vt:lpstr>
      <vt:lpstr>Komunikace představuje moc.</vt:lpstr>
      <vt:lpstr> „Mluv jen tehdy, kdy máš co říci.“ </vt:lpstr>
      <vt:lpstr>Knihovny jsou o týmové práci </vt:lpstr>
      <vt:lpstr>Prezentace aplikace PowerPoint</vt:lpstr>
      <vt:lpstr>Komunikace s různými typy lidí</vt:lpstr>
      <vt:lpstr>BELBINŮV TEST – testovali jsme manažerku knihovny (45 let)</vt:lpstr>
      <vt:lpstr>  EYSENCKŮV TEST http://temperament.wladik.net/  </vt:lpstr>
      <vt:lpstr>MBTI test osobnosti http://testosobnosti.zarohem.cz/</vt:lpstr>
      <vt:lpstr>Kdo se neumí usmívat, neměl by otvírat krám ...</vt:lpstr>
      <vt:lpstr>Jak odhadnut uživatele  v komunikaci?</vt:lpstr>
      <vt:lpstr>První kontakt s uživatelem </vt:lpstr>
      <vt:lpstr>Při odchodu </vt:lpstr>
      <vt:lpstr>Jak komunikovat se staršími uživateli</vt:lpstr>
      <vt:lpstr>Jak komunikovat s dětským uživatelem</vt:lpstr>
      <vt:lpstr>ZÁSADY VE SLUŽBĚ</vt:lpstr>
      <vt:lpstr>Knihovní řád –  OPORA V KOMUNIKACI</vt:lpstr>
      <vt:lpstr>Interpersonální konflikty = spor, problém</vt:lpstr>
      <vt:lpstr>Zdroje konfliktů</vt:lpstr>
      <vt:lpstr>Akceptujte názory druhých</vt:lpstr>
      <vt:lpstr>Knihovníci by měli znát cíle  a souvislosti ..</vt:lpstr>
      <vt:lpstr>Knihovníci by měli dokázat odpovědět na tyto základní otázky:</vt:lpstr>
      <vt:lpstr> Ztracená důvěra se většinou už nedá získat zpět.  </vt:lpstr>
      <vt:lpstr>  NIKDY NEŘÍKEJTE NE  (NE JE SLOVO, KTERÉ UŽIVATEL NECHCE SLYŠET.) </vt:lpstr>
      <vt:lpstr>Prezentace aplikace PowerPoint</vt:lpstr>
      <vt:lpstr>Zapomeňte na my (knihovníci) a oni (vedení)</vt:lpstr>
      <vt:lpstr>Chyby v komunikaci vedoucích pracovníků</vt:lpstr>
      <vt:lpstr>Chyby v komunikaci podřízených pracovníků</vt:lpstr>
      <vt:lpstr> „Úsudek o lidech si vytvářím v prvních deseti vteřinách setkání a jen málokdy takový úsudek měním.“  Margaret Thatcherová  </vt:lpstr>
      <vt:lpstr>Jak reagovat na stížnosti?</vt:lpstr>
      <vt:lpstr>Otázky? </vt:lpstr>
      <vt:lpstr>Aktivní naslouchání </vt:lpstr>
      <vt:lpstr>Jak správně mluvit: </vt:lpstr>
      <vt:lpstr>Co můžeme ovlivnit?</vt:lpstr>
      <vt:lpstr>Jak zlepším komunikaci?</vt:lpstr>
      <vt:lpstr> „Jestliže se chceš vyvarovat chyb, pozorně sleduj pět věcí: s kým mluvíš, o kom, jak, kdy a kde.“ W.E. Norris </vt:lpstr>
      <vt:lpstr>Zbavte se zlozvyků</vt:lpstr>
      <vt:lpstr>Účinek komunikování</vt:lpstr>
      <vt:lpstr>Řeč těla</vt:lpstr>
      <vt:lpstr>Video Tajemství řeči těla  </vt:lpstr>
      <vt:lpstr>Signály komunikace osobnosti</vt:lpstr>
      <vt:lpstr>Jak změnit lidi, aniž se jich dotkneme?</vt:lpstr>
      <vt:lpstr>Prezentace aplikace PowerPoint</vt:lpstr>
      <vt:lpstr>Pracoviště by mělo být místem, kde se lidem dostává citové podpory. </vt:lpstr>
      <vt:lpstr>Komunikační pravidla</vt:lpstr>
      <vt:lpstr>Komunikační pravidla 2</vt:lpstr>
      <vt:lpstr>Komunikační pravidla 3</vt:lpstr>
      <vt:lpstr>Komunikační pravidla 4</vt:lpstr>
      <vt:lpstr>Komunikační pravidla 5</vt:lpstr>
      <vt:lpstr>Komunikační pravidla 6</vt:lpstr>
      <vt:lpstr>Komunikační pravidla 7</vt:lpstr>
      <vt:lpstr>Komunikační pravidla 8</vt:lpstr>
      <vt:lpstr>Komunikační pravidla 9</vt:lpstr>
      <vt:lpstr>Komunikační pravidla 10</vt:lpstr>
      <vt:lpstr>Komunikační pravidla 11</vt:lpstr>
      <vt:lpstr>Komunikační pravidla 12</vt:lpstr>
      <vt:lpstr>Komunikační pravidla 13</vt:lpstr>
      <vt:lpstr>Komunikační pravidla 14</vt:lpstr>
      <vt:lpstr>Komunikační pravidla 15</vt:lpstr>
      <vt:lpstr>Komunikační pravidla 16</vt:lpstr>
      <vt:lpstr>Komunikační pravidla 17</vt:lpstr>
      <vt:lpstr>Komunikační pravidla 18</vt:lpstr>
      <vt:lpstr>Komunikační pravidla 19</vt:lpstr>
      <vt:lpstr>Komunikační pravidla 20</vt:lpstr>
      <vt:lpstr>Komunikační pravidla 21</vt:lpstr>
      <vt:lpstr>Komunikační pravidla 22</vt:lpstr>
      <vt:lpstr>Komunikační pravidla 23</vt:lpstr>
      <vt:lpstr>Komunikační pravidla 24</vt:lpstr>
      <vt:lpstr>Komunikační pravidla 25</vt:lpstr>
      <vt:lpstr>Komunikační pravidla 26</vt:lpstr>
      <vt:lpstr>Komunikační pravidla 27</vt:lpstr>
      <vt:lpstr>Komunikační pravidla 28</vt:lpstr>
      <vt:lpstr>Komunikační pravidlo 29 </vt:lpstr>
      <vt:lpstr>Závěr</vt:lpstr>
      <vt:lpstr>Informační zdroje</vt:lpstr>
      <vt:lpstr>Odkaz na informační zdroje </vt:lpstr>
      <vt:lpstr>Kontaktní údaje</vt:lpstr>
      <vt:lpstr>Prezentace aplikace PowerPoint</vt:lpstr>
      <vt:lpstr>Videa </vt:lpstr>
      <vt:lpstr>Odkazy na videa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Efektivní komunikace ve službách</dc:title>
  <dc:creator>Foberova</dc:creator>
  <cp:lastModifiedBy>Libuše Foberová</cp:lastModifiedBy>
  <cp:revision>164</cp:revision>
  <dcterms:created xsi:type="dcterms:W3CDTF">2012-11-19T23:09:09Z</dcterms:created>
  <dcterms:modified xsi:type="dcterms:W3CDTF">2021-09-29T04:59:21Z</dcterms:modified>
</cp:coreProperties>
</file>