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CCA"/>
          </a:solidFill>
        </a:fill>
      </a:tcStyle>
    </a:wholeTbl>
    <a:band2H>
      <a:tcTxStyle b="def" i="def"/>
      <a:tcStyle>
        <a:tcBdr/>
        <a:fill>
          <a:solidFill>
            <a:srgbClr val="F0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8CF"/>
          </a:solidFill>
        </a:fill>
      </a:tcStyle>
    </a:wholeTbl>
    <a:band2H>
      <a:tcTxStyle b="def" i="def"/>
      <a:tcStyle>
        <a:tcBdr/>
        <a:fill>
          <a:solidFill>
            <a:srgbClr val="EFEC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2DB"/>
          </a:solidFill>
        </a:fill>
      </a:tcStyle>
    </a:wholeTbl>
    <a:band2H>
      <a:tcTxStyle b="def" i="def"/>
      <a:tcStyle>
        <a:tcBdr/>
        <a:fill>
          <a:solidFill>
            <a:srgbClr val="EAF1EE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6" name="Shape 3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7" name="Shape 4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Plánované objemy digitalizácie v projekte (OPIS projektu)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Zásadná zmena a žonglovanie s číslami v SNK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39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4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52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xfrm>
            <a:off x="2589213" y="2514600"/>
            <a:ext cx="8915400" cy="2262782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 názvu</a:t>
            </a:r>
          </a:p>
        </p:txBody>
      </p:sp>
      <p:sp>
        <p:nvSpPr>
          <p:cNvPr id="67" name="Text úrovne 1…"/>
          <p:cNvSpPr txBox="1"/>
          <p:nvPr>
            <p:ph type="body" sz="quarter" idx="1"/>
          </p:nvPr>
        </p:nvSpPr>
        <p:spPr>
          <a:xfrm>
            <a:off x="2589213" y="4777378"/>
            <a:ext cx="8915400" cy="11262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Freeform 6"/>
          <p:cNvSpPr/>
          <p:nvPr/>
        </p:nvSpPr>
        <p:spPr>
          <a:xfrm>
            <a:off x="-1" y="4323810"/>
            <a:ext cx="1742308" cy="77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Číslo snímky"/>
          <p:cNvSpPr txBox="1"/>
          <p:nvPr>
            <p:ph type="sldNum" sz="quarter" idx="2"/>
          </p:nvPr>
        </p:nvSpPr>
        <p:spPr>
          <a:xfrm>
            <a:off x="925905" y="4513982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204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9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217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0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2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3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4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5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8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0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Text názvu"/>
          <p:cNvSpPr txBox="1"/>
          <p:nvPr>
            <p:ph type="title"/>
          </p:nvPr>
        </p:nvSpPr>
        <p:spPr>
          <a:xfrm>
            <a:off x="2589211" y="609600"/>
            <a:ext cx="8915401" cy="311704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232" name="Text úrovne 1…"/>
          <p:cNvSpPr txBox="1"/>
          <p:nvPr>
            <p:ph type="body" sz="quarter" idx="1"/>
          </p:nvPr>
        </p:nvSpPr>
        <p:spPr>
          <a:xfrm>
            <a:off x="2589211" y="4354045"/>
            <a:ext cx="8915401" cy="155586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3" name="Freeform 11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Číslo snímky"/>
          <p:cNvSpPr txBox="1"/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241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4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7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6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254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3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7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Text názvu"/>
          <p:cNvSpPr txBox="1"/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269" name="Text úrovne 1…"/>
          <p:cNvSpPr txBox="1"/>
          <p:nvPr>
            <p:ph type="body" sz="quarter" idx="1"/>
          </p:nvPr>
        </p:nvSpPr>
        <p:spPr>
          <a:xfrm>
            <a:off x="3275012" y="3505200"/>
            <a:ext cx="7536555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70" name="Text Placeholder 2"/>
          <p:cNvSpPr/>
          <p:nvPr>
            <p:ph type="body" sz="quarter" idx="21"/>
          </p:nvPr>
        </p:nvSpPr>
        <p:spPr>
          <a:xfrm>
            <a:off x="2589211" y="4354045"/>
            <a:ext cx="8915400" cy="155586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</a:p>
        </p:txBody>
      </p:sp>
      <p:sp>
        <p:nvSpPr>
          <p:cNvPr id="271" name="Freeform 11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2" name="TextBox 13"/>
          <p:cNvSpPr txBox="1"/>
          <p:nvPr/>
        </p:nvSpPr>
        <p:spPr>
          <a:xfrm>
            <a:off x="2513372" y="327092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73" name="TextBox 14"/>
          <p:cNvSpPr txBox="1"/>
          <p:nvPr/>
        </p:nvSpPr>
        <p:spPr>
          <a:xfrm>
            <a:off x="11160571" y="258439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74" name="Číslo snímky"/>
          <p:cNvSpPr txBox="1"/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281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6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294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7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Text názvu"/>
          <p:cNvSpPr txBox="1"/>
          <p:nvPr>
            <p:ph type="title"/>
          </p:nvPr>
        </p:nvSpPr>
        <p:spPr>
          <a:xfrm>
            <a:off x="2589213" y="2438400"/>
            <a:ext cx="8915401" cy="272484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309" name="Text úrovne 1…"/>
          <p:cNvSpPr txBox="1"/>
          <p:nvPr>
            <p:ph type="body" sz="quarter" idx="1"/>
          </p:nvPr>
        </p:nvSpPr>
        <p:spPr>
          <a:xfrm>
            <a:off x="2589213" y="5181600"/>
            <a:ext cx="8915401" cy="7296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  <a:lvl5pPr>
              <a:buClrTx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10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Číslo snímky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318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0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43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331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4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Text názvu"/>
          <p:cNvSpPr txBox="1"/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346" name="Text úrovne 1…"/>
          <p:cNvSpPr txBox="1"/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47" name="Text Placeholder 3"/>
          <p:cNvSpPr/>
          <p:nvPr>
            <p:ph type="body" sz="quarter" idx="21"/>
          </p:nvPr>
        </p:nvSpPr>
        <p:spPr>
          <a:xfrm>
            <a:off x="2589213" y="5181600"/>
            <a:ext cx="8915401" cy="72962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</a:p>
        </p:txBody>
      </p:sp>
      <p:sp>
        <p:nvSpPr>
          <p:cNvPr id="348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TextBox 16"/>
          <p:cNvSpPr txBox="1"/>
          <p:nvPr/>
        </p:nvSpPr>
        <p:spPr>
          <a:xfrm>
            <a:off x="2513372" y="327092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50" name="TextBox 17"/>
          <p:cNvSpPr txBox="1"/>
          <p:nvPr/>
        </p:nvSpPr>
        <p:spPr>
          <a:xfrm>
            <a:off x="11160571" y="258439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351" name="Číslo snímky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358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7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8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9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83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371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2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3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4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5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6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7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8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9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1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2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4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Text názvu"/>
          <p:cNvSpPr txBox="1"/>
          <p:nvPr>
            <p:ph type="title"/>
          </p:nvPr>
        </p:nvSpPr>
        <p:spPr>
          <a:xfrm>
            <a:off x="2589211" y="627407"/>
            <a:ext cx="8915401" cy="288002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386" name="Text úrovne 1…"/>
          <p:cNvSpPr txBox="1"/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87" name="Text Placeholder 3"/>
          <p:cNvSpPr/>
          <p:nvPr>
            <p:ph type="body" sz="quarter" idx="21"/>
          </p:nvPr>
        </p:nvSpPr>
        <p:spPr>
          <a:xfrm>
            <a:off x="2589213" y="5181600"/>
            <a:ext cx="8915401" cy="72962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</a:p>
        </p:txBody>
      </p:sp>
      <p:sp>
        <p:nvSpPr>
          <p:cNvPr id="388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9" name="Číslo snímky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názvu"/>
          <p:cNvSpPr txBox="1"/>
          <p:nvPr>
            <p:ph type="title"/>
          </p:nvPr>
        </p:nvSpPr>
        <p:spPr>
          <a:xfrm>
            <a:off x="2592925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7" name="Text úrovne 1…"/>
          <p:cNvSpPr txBox="1"/>
          <p:nvPr>
            <p:ph type="body" idx="1"/>
          </p:nvPr>
        </p:nvSpPr>
        <p:spPr>
          <a:xfrm>
            <a:off x="2589211" y="2133600"/>
            <a:ext cx="8915401" cy="3777623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85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98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6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1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ext názvu"/>
          <p:cNvSpPr txBox="1"/>
          <p:nvPr>
            <p:ph type="title"/>
          </p:nvPr>
        </p:nvSpPr>
        <p:spPr>
          <a:xfrm>
            <a:off x="2589211" y="2058749"/>
            <a:ext cx="8915401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Text názvu</a:t>
            </a:r>
          </a:p>
        </p:txBody>
      </p:sp>
      <p:sp>
        <p:nvSpPr>
          <p:cNvPr id="113" name="Text úrovne 1…"/>
          <p:cNvSpPr txBox="1"/>
          <p:nvPr>
            <p:ph type="body" sz="quarter" idx="1"/>
          </p:nvPr>
        </p:nvSpPr>
        <p:spPr>
          <a:xfrm>
            <a:off x="2589211" y="3530129"/>
            <a:ext cx="8915401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14" name="Freeform 11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Číslo snímky"/>
          <p:cNvSpPr txBox="1"/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názvu"/>
          <p:cNvSpPr txBox="1"/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23" name="Text úrovne 1…"/>
          <p:cNvSpPr txBox="1"/>
          <p:nvPr>
            <p:ph type="body" sz="quarter" idx="1"/>
          </p:nvPr>
        </p:nvSpPr>
        <p:spPr>
          <a:xfrm>
            <a:off x="2589211" y="2133600"/>
            <a:ext cx="4313865" cy="3777623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24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názvu"/>
          <p:cNvSpPr txBox="1"/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32" name="Text úrovne 1…"/>
          <p:cNvSpPr txBox="1"/>
          <p:nvPr>
            <p:ph type="body" sz="quarter" idx="1"/>
          </p:nvPr>
        </p:nvSpPr>
        <p:spPr>
          <a:xfrm>
            <a:off x="2939372" y="1972703"/>
            <a:ext cx="399273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3" name="Text Placeholder 4"/>
          <p:cNvSpPr/>
          <p:nvPr>
            <p:ph type="body" sz="quarter" idx="21"/>
          </p:nvPr>
        </p:nvSpPr>
        <p:spPr>
          <a:xfrm>
            <a:off x="7506628" y="1969474"/>
            <a:ext cx="399900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</a:p>
        </p:txBody>
      </p:sp>
      <p:sp>
        <p:nvSpPr>
          <p:cNvPr id="134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názvu"/>
          <p:cNvSpPr txBox="1"/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42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názvu"/>
          <p:cNvSpPr txBox="1"/>
          <p:nvPr>
            <p:ph type="title"/>
          </p:nvPr>
        </p:nvSpPr>
        <p:spPr>
          <a:xfrm>
            <a:off x="2589211" y="446087"/>
            <a:ext cx="3505200" cy="976313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Text názvu</a:t>
            </a:r>
          </a:p>
        </p:txBody>
      </p:sp>
      <p:sp>
        <p:nvSpPr>
          <p:cNvPr id="157" name="Text úrovne 1…"/>
          <p:cNvSpPr txBox="1"/>
          <p:nvPr>
            <p:ph type="body" sz="half" idx="1"/>
          </p:nvPr>
        </p:nvSpPr>
        <p:spPr>
          <a:xfrm>
            <a:off x="6323012" y="446087"/>
            <a:ext cx="5181601" cy="5414964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58" name="Text Placeholder 3"/>
          <p:cNvSpPr/>
          <p:nvPr>
            <p:ph type="body" sz="quarter" idx="21"/>
          </p:nvPr>
        </p:nvSpPr>
        <p:spPr>
          <a:xfrm>
            <a:off x="2589211" y="1598612"/>
            <a:ext cx="3505199" cy="426243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9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166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9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4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5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1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179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2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Text názvu"/>
          <p:cNvSpPr txBox="1"/>
          <p:nvPr>
            <p:ph type="title"/>
          </p:nvPr>
        </p:nvSpPr>
        <p:spPr>
          <a:xfrm>
            <a:off x="2589213" y="4800600"/>
            <a:ext cx="8915401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94" name="Picture Placeholder 2"/>
          <p:cNvSpPr/>
          <p:nvPr>
            <p:ph type="pic" idx="21"/>
          </p:nvPr>
        </p:nvSpPr>
        <p:spPr>
          <a:xfrm>
            <a:off x="2589211" y="634965"/>
            <a:ext cx="8915401" cy="38549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5" name="Text úrovne 1…"/>
          <p:cNvSpPr txBox="1"/>
          <p:nvPr>
            <p:ph type="body" sz="quarter" idx="1"/>
          </p:nvPr>
        </p:nvSpPr>
        <p:spPr>
          <a:xfrm>
            <a:off x="2589213" y="5367337"/>
            <a:ext cx="8915401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96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Číslo snímky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2"/>
          <p:cNvGrpSpPr/>
          <p:nvPr/>
        </p:nvGrpSpPr>
        <p:grpSpPr>
          <a:xfrm>
            <a:off x="1" y="228600"/>
            <a:ext cx="2851517" cy="6638629"/>
            <a:chOff x="0" y="0"/>
            <a:chExt cx="2851516" cy="6638628"/>
          </a:xfrm>
        </p:grpSpPr>
        <p:sp>
          <p:nvSpPr>
            <p:cNvPr id="2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Freeform 14"/>
            <p:cNvSpPr/>
            <p:nvPr/>
          </p:nvSpPr>
          <p:spPr>
            <a:xfrm>
              <a:off x="959824" y="6275199"/>
              <a:ext cx="171465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" name="Freeform 22"/>
            <p:cNvSpPr/>
            <p:nvPr/>
          </p:nvSpPr>
          <p:spPr>
            <a:xfrm>
              <a:off x="849863" y="6016138"/>
              <a:ext cx="238559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" name="Group 9"/>
          <p:cNvGrpSpPr/>
          <p:nvPr/>
        </p:nvGrpSpPr>
        <p:grpSpPr>
          <a:xfrm>
            <a:off x="27221" y="-786"/>
            <a:ext cx="2356675" cy="6854040"/>
            <a:chOff x="0" y="0"/>
            <a:chExt cx="2356673" cy="6854039"/>
          </a:xfrm>
        </p:grpSpPr>
        <p:sp>
          <p:nvSpPr>
            <p:cNvPr id="15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" name="Freeform 29"/>
            <p:cNvSpPr/>
            <p:nvPr/>
          </p:nvSpPr>
          <p:spPr>
            <a:xfrm>
              <a:off x="979074" y="5863468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Freeform 32"/>
            <p:cNvSpPr/>
            <p:nvPr/>
          </p:nvSpPr>
          <p:spPr>
            <a:xfrm>
              <a:off x="1084453" y="6572387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Freeform 35"/>
            <p:cNvSpPr/>
            <p:nvPr/>
          </p:nvSpPr>
          <p:spPr>
            <a:xfrm>
              <a:off x="1046133" y="6601126"/>
              <a:ext cx="120709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Freeform 37"/>
            <p:cNvSpPr/>
            <p:nvPr/>
          </p:nvSpPr>
          <p:spPr>
            <a:xfrm>
              <a:off x="946501" y="5773415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Freeform 11"/>
          <p:cNvSpPr/>
          <p:nvPr/>
        </p:nvSpPr>
        <p:spPr>
          <a:xfrm flipV="1">
            <a:off x="-4189" y="7143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Text názvu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1" name="Text úrovne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2" name="Číslo snímky"/>
          <p:cNvSpPr txBox="1"/>
          <p:nvPr>
            <p:ph type="sldNum" sz="quarter" idx="2"/>
          </p:nvPr>
        </p:nvSpPr>
        <p:spPr>
          <a:xfrm>
            <a:off x="925905" y="772224"/>
            <a:ext cx="385675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kda.snk.sk/primo_library/libweb/action/search.do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amo.kis3g.sk/search/query?theme=system" TargetMode="External"/><Relationship Id="rId3" Type="http://schemas.openxmlformats.org/officeDocument/2006/relationships/hyperlink" Target="https://chamo.kis3g.sk/search/query?match_1=MUST&amp;field_1&amp;term_1=urn:nbn&amp;facet_bl=b&amp;sort=relevance&amp;theme=system" TargetMode="External"/><Relationship Id="rId4" Type="http://schemas.openxmlformats.org/officeDocument/2006/relationships/hyperlink" Target="https://chamo.kis3g.sk/search/query?match_1=MUST&amp;field_1&amp;term_1=urn:nbn&amp;facet_bl=s&amp;sort=relevance&amp;theme=system" TargetMode="External"/><Relationship Id="rId5" Type="http://schemas.openxmlformats.org/officeDocument/2006/relationships/hyperlink" Target="https://chamo.kis3g.sk/search/query?match_1=MUST&amp;field_1&amp;term_1=urn:nbn&amp;facet_bl=m&amp;sort=relevance&amp;theme=system" TargetMode="External"/><Relationship Id="rId6" Type="http://schemas.openxmlformats.org/officeDocument/2006/relationships/hyperlink" Target="https://chamo.kis3g.sk/search/query?match_1=MUST&amp;field_1&amp;term_1=urn:nbn&amp;facet_bl=a&amp;sort=relevance&amp;theme=system" TargetMode="External"/><Relationship Id="rId7" Type="http://schemas.openxmlformats.org/officeDocument/2006/relationships/hyperlink" Target="https://chamo.kis3g.sk/search/query?match_1=MUST&amp;field_1&amp;term_1=urn:nbn&amp;facet_bl=i&amp;sort=relevance&amp;theme=system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amo.kis3g.sk/search/query?theme=svkbb" TargetMode="External"/><Relationship Id="rId3" Type="http://schemas.openxmlformats.org/officeDocument/2006/relationships/hyperlink" Target="https://chamo.kis3g.sk/search/query?term_99=urn:nbn&amp;theme=svkbb" TargetMode="External"/><Relationship Id="rId4" Type="http://schemas.openxmlformats.org/officeDocument/2006/relationships/hyperlink" Target="https://chamo.kis3g.sk/search/query?match_1=MUST&amp;field_1&amp;term_1=urn:nbn&amp;facet_bl=m&amp;sort=relevance&amp;theme=svkbb" TargetMode="External"/><Relationship Id="rId5" Type="http://schemas.openxmlformats.org/officeDocument/2006/relationships/hyperlink" Target="https://chamo.kis3g.sk/search/query?match_1=MUST&amp;field_1&amp;term_1=urn:nbn&amp;facet_bl=i&amp;sort=relevance&amp;theme=svkbb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gicontent.snk.sk/content/journals/Slovensky_dennik/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gicontent.snk.sk/content/journals/Slovensky_dennik/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ur-lex.europa.eu/legal-content/SK/TXT/?uri=celex:32001L0029" TargetMode="External"/><Relationship Id="rId3" Type="http://schemas.openxmlformats.org/officeDocument/2006/relationships/hyperlink" Target="https://eur-lex.europa.eu/legal-content/SK/AUTO/?uri=celex:32001L0029" TargetMode="External"/><Relationship Id="rId4" Type="http://schemas.openxmlformats.org/officeDocument/2006/relationships/hyperlink" Target="https://eur-lex.europa.eu/legal-content/SK/AUTO/?uri=uriserv:l26057a" TargetMode="External"/><Relationship Id="rId5" Type="http://schemas.openxmlformats.org/officeDocument/2006/relationships/hyperlink" Target="https://eur-lex.europa.eu/legal-content/SK/AUTO/?uri=uriserv:mi0084" TargetMode="External"/><Relationship Id="rId6" Type="http://schemas.openxmlformats.org/officeDocument/2006/relationships/hyperlink" Target="https://eur-lex.europa.eu/legal-content/SK/AUTO/?uri=uriserv:3104_2" TargetMode="External"/><Relationship Id="rId7" Type="http://schemas.openxmlformats.org/officeDocument/2006/relationships/hyperlink" Target="https://ec.europa.eu/digital-agenda/en/eu-copyright-legislation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fla.org/files/assets/newspapers/Geneva_2014/warmbrunn_rasche-en.pdf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applewebdata://02D6AAC4-9A91-4450-92E3-ED4C21D60240/#_ednref1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okstr.com/norway-blesses-citizens-250000-online-books-free" TargetMode="External"/><Relationship Id="rId3" Type="http://schemas.openxmlformats.org/officeDocument/2006/relationships/hyperlink" Target="https://www.e-helvetica.nb.admin.ch/pages/main.jsf?lang=en" TargetMode="External"/><Relationship Id="rId4" Type="http://schemas.openxmlformats.org/officeDocument/2006/relationships/hyperlink" Target="https://www.nb.admin.ch/snl/en/home/themes/digital-collections/digitised-collections.html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kda.snk.sk/primo_library/libweb/action/search.do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Nadpis 1"/>
          <p:cNvSpPr txBox="1"/>
          <p:nvPr>
            <p:ph type="ctrTitle"/>
          </p:nvPr>
        </p:nvSpPr>
        <p:spPr>
          <a:xfrm>
            <a:off x="1524000" y="704336"/>
            <a:ext cx="9144000" cy="5352080"/>
          </a:xfrm>
          <a:prstGeom prst="rect">
            <a:avLst/>
          </a:prstGeom>
          <a:solidFill>
            <a:srgbClr val="FFFFFF"/>
          </a:solidFill>
          <a:ln w="15875" cap="rnd">
            <a:solidFill>
              <a:schemeClr val="accent1"/>
            </a:solidFill>
            <a:round/>
          </a:ln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p:spPr>
        <p:txBody>
          <a:bodyPr/>
          <a:lstStyle/>
          <a:p>
            <a:pPr defTabSz="594359">
              <a:defRPr sz="1170">
                <a:solidFill>
                  <a:srgbClr val="000000"/>
                </a:solidFill>
              </a:defRPr>
            </a:pPr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r>
              <a:rPr sz="3509"/>
              <a:t>Digitálna knižnica</a:t>
            </a:r>
            <a:br>
              <a:rPr sz="3509"/>
            </a:br>
            <a:r>
              <a:rPr sz="3900"/>
              <a:t>DIGIREP </a:t>
            </a:r>
            <a:br>
              <a:rPr sz="3900"/>
            </a:br>
            <a:r>
              <a:rPr sz="3900"/>
              <a:t>Východiská</a:t>
            </a:r>
            <a:br>
              <a:rPr sz="3900"/>
            </a:br>
          </a:p>
        </p:txBody>
      </p:sp>
      <p:sp>
        <p:nvSpPr>
          <p:cNvPr id="399" name="Podnadpis 2"/>
          <p:cNvSpPr txBox="1"/>
          <p:nvPr>
            <p:ph type="subTitle" sz="quarter" idx="1"/>
          </p:nvPr>
        </p:nvSpPr>
        <p:spPr>
          <a:xfrm>
            <a:off x="4602465" y="4777378"/>
            <a:ext cx="6902148" cy="112628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Dušan Katuščák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Zástupný symbol päty 5"/>
          <p:cNvSpPr txBox="1"/>
          <p:nvPr/>
        </p:nvSpPr>
        <p:spPr>
          <a:xfrm>
            <a:off x="2634931" y="6198794"/>
            <a:ext cx="7528560" cy="23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Brno, Masarykova univerzita, Filozofická fakulta, Blok expertov</a:t>
            </a:r>
          </a:p>
        </p:txBody>
      </p:sp>
      <p:sp>
        <p:nvSpPr>
          <p:cNvPr id="433" name="Zástupný symbol dátumu 1"/>
          <p:cNvSpPr txBox="1"/>
          <p:nvPr/>
        </p:nvSpPr>
        <p:spPr>
          <a:xfrm>
            <a:off x="10407331" y="6208284"/>
            <a:ext cx="105484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8.12.18</a:t>
            </a:r>
          </a:p>
        </p:txBody>
      </p:sp>
      <p:sp>
        <p:nvSpPr>
          <p:cNvPr id="434" name="Zástupný symbol čísla snímky 3"/>
          <p:cNvSpPr txBox="1"/>
          <p:nvPr>
            <p:ph type="sldNum" sz="quarter" idx="4294967295"/>
          </p:nvPr>
        </p:nvSpPr>
        <p:spPr>
          <a:xfrm>
            <a:off x="911519" y="752033"/>
            <a:ext cx="400061" cy="4366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graphicFrame>
        <p:nvGraphicFramePr>
          <p:cNvPr id="435" name="Tabuľka 4"/>
          <p:cNvGraphicFramePr/>
          <p:nvPr/>
        </p:nvGraphicFramePr>
        <p:xfrm>
          <a:off x="1919538" y="332659"/>
          <a:ext cx="8280920" cy="5904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13871"/>
                <a:gridCol w="3783522"/>
                <a:gridCol w="999424"/>
                <a:gridCol w="713871"/>
                <a:gridCol w="2070231"/>
              </a:tblGrid>
              <a:tr h="551183">
                <a:tc rowSpan="11"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2000"/>
                        <a:t>Slovenská národná knižnica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b="1" sz="1400"/>
                        <a:t>Položka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b="1" sz="1400"/>
                        <a:t>počet objektov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b="1" sz="1400"/>
                        <a:t>str.na objekt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b="1" sz="1400"/>
                        <a:t>počet strán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</a:tr>
              <a:tr h="367454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Knihy z depozitu SNK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500 000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350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175 000 000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02364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Historické dokumenty, manuskripty, staré a vzácne tlače, vybraté archiválie, archívne pomôcky, textové prejavy tradičnej ľudovej kultúry a pod.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150 000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200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30 000 000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1183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Nové knihy (nové ročné prírastky slovacikálnych kníh SNK)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50 000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350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17 500 000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1183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Zborníky, Acta, zborníky z vedeckých a odborných konferencií atd.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10 000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350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3 500 000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1183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Zborníky, Acta, zborníky z vedeckých a odborných konferencií atd. 2010-2015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250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350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87 500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1441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Štúdie, vedecké a odborné state a články v zborníkoch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700 000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7454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Seriály(slovacikálne)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13 500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defRPr sz="14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20 250 000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1441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Nové ročné prírastky titulov seriálov do SNK 2010-2015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5 000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defRPr sz="14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7 500 000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2313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Viazané rukopisy, archívne pomôcky, plagáty,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10 250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defRPr sz="14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sz="1400"/>
                        <a:t>10 250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7454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b="1" sz="1400"/>
                        <a:t>Spolu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b="1" sz="1400"/>
                        <a:t>1 439 000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defRPr sz="14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defRPr sz="1800"/>
                      </a:pPr>
                      <a:r>
                        <a:rPr b="1" sz="1400"/>
                        <a:t>253 847 750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Zástupný objekt pre pätu 4"/>
          <p:cNvSpPr txBox="1"/>
          <p:nvPr/>
        </p:nvSpPr>
        <p:spPr>
          <a:xfrm>
            <a:off x="2634931" y="6211020"/>
            <a:ext cx="752856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Brno, Masarykova univerzita, Filozofická fakulta, Blok expertv</a:t>
            </a:r>
          </a:p>
        </p:txBody>
      </p:sp>
      <p:sp>
        <p:nvSpPr>
          <p:cNvPr id="440" name="Nadpis 1"/>
          <p:cNvSpPr txBox="1"/>
          <p:nvPr>
            <p:ph type="title"/>
          </p:nvPr>
        </p:nvSpPr>
        <p:spPr>
          <a:xfrm>
            <a:off x="2152650" y="365125"/>
            <a:ext cx="7886700" cy="903288"/>
          </a:xfrm>
          <a:prstGeom prst="rect">
            <a:avLst/>
          </a:prstGeom>
        </p:spPr>
        <p:txBody>
          <a:bodyPr/>
          <a:lstStyle/>
          <a:p>
            <a:pPr/>
            <a:r>
              <a:t>Plán a skutočnosť - porovnanie</a:t>
            </a:r>
          </a:p>
        </p:txBody>
      </p:sp>
      <p:graphicFrame>
        <p:nvGraphicFramePr>
          <p:cNvPr id="441" name="Zástupný obsah 6"/>
          <p:cNvGraphicFramePr/>
          <p:nvPr/>
        </p:nvGraphicFramePr>
        <p:xfrm>
          <a:off x="724394" y="1230234"/>
          <a:ext cx="10545289" cy="508793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763021"/>
                <a:gridCol w="1748836"/>
                <a:gridCol w="1649742"/>
                <a:gridCol w="2383687"/>
              </a:tblGrid>
              <a:tr h="1648261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Objekty (zmenený plán SNK)
Strany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</a:pPr>
                      <a:r>
                        <a:t>A (plán)</a:t>
                      </a:r>
                    </a:p>
                    <a:p>
                      <a:pPr algn="l" defTabSz="457200">
                        <a:lnSpc>
                          <a:spcPct val="104999"/>
                        </a:lnSpc>
                      </a:pPr>
                      <a:r>
                        <a:t>Projekt DIKDA/objekty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</a:pPr>
                      <a:r>
                        <a:t>B(zmena)</a:t>
                      </a:r>
                    </a:p>
                    <a:p>
                      <a:pPr algn="l" defTabSz="457200">
                        <a:lnSpc>
                          <a:spcPct val="104999"/>
                        </a:lnSpc>
                      </a:pPr>
                      <a:r>
                        <a:t>Objekty/počet</a:t>
                      </a:r>
                    </a:p>
                    <a:p>
                      <a:pPr algn="l" defTabSz="457200">
                        <a:lnSpc>
                          <a:spcPct val="104999"/>
                        </a:lnSpc>
                      </a:pPr>
                      <a:r>
                        <a:t>zmena SNK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(C) Rozdiel oproti projektu/objekty</a:t>
                      </a:r>
                    </a:p>
                  </a:txBody>
                  <a:tcPr marL="0" marR="0" marT="0" marB="0" anchor="t" anchorCtr="0" horzOverflow="overflow"/>
                </a:tc>
              </a:tr>
              <a:tr h="957431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1.Monografie a zväzky viacdielnych monografií zväzkov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700 000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100 000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b="1" sz="2400">
                          <a:solidFill>
                            <a:srgbClr val="FF0000"/>
                          </a:solidFill>
                        </a:rPr>
                        <a:t>-600 000 kníh</a:t>
                      </a:r>
                    </a:p>
                  </a:txBody>
                  <a:tcPr marL="0" marR="0" marT="0" marB="0" anchor="t" anchorCtr="0" horzOverflow="overflow"/>
                </a:tc>
              </a:tr>
              <a:tr h="39027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2. Seriály (čísla) výtlačkov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28 000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350 000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+322 000</a:t>
                      </a:r>
                    </a:p>
                  </a:txBody>
                  <a:tcPr marL="0" marR="0" marT="0" marB="0" anchor="t" anchorCtr="0" horzOverflow="overflow"/>
                </a:tc>
              </a:tr>
              <a:tr h="65570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3. Články a príspevky v zborníkoch článkov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800 000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>
                          <a:solidFill>
                            <a:srgbClr val="FF0000"/>
                          </a:solidFill>
                        </a:rPr>
                        <a:t>+800 000</a:t>
                      </a:r>
                    </a:p>
                  </a:txBody>
                  <a:tcPr marL="0" marR="0" marT="0" marB="0" anchor="t" anchorCtr="0" horzOverflow="overflow"/>
                </a:tc>
              </a:tr>
              <a:tr h="65570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4. Mapy, plagáty, pohľadnice kusov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10 250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10 000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+250</a:t>
                      </a:r>
                    </a:p>
                  </a:txBody>
                  <a:tcPr marL="0" marR="0" marT="0" marB="0" anchor="t" anchorCtr="0" horzOverflow="overflow"/>
                </a:tc>
              </a:tr>
              <a:tr h="39027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 Počet strán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</a:rPr>
                        <a:t>253 847 750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</a:rPr>
                        <a:t>40 300 000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0000"/>
                          </a:solidFill>
                        </a:rPr>
                        <a:t>-213 547 750</a:t>
                      </a:r>
                    </a:p>
                  </a:txBody>
                  <a:tcPr marL="0" marR="0" marT="0" marB="0" anchor="t" anchorCtr="0" horzOverflow="overflow"/>
                </a:tc>
              </a:tr>
              <a:tr h="39027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Celkom objektov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0000"/>
                          </a:solidFill>
                        </a:rPr>
                        <a:t>1 439 000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0000"/>
                          </a:solidFill>
                        </a:rPr>
                        <a:t>1 260 000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0000"/>
                          </a:solidFill>
                        </a:rPr>
                        <a:t>-179 000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442" name="Zástupný objekt pre dátum 3"/>
          <p:cNvSpPr txBox="1"/>
          <p:nvPr/>
        </p:nvSpPr>
        <p:spPr>
          <a:xfrm>
            <a:off x="10407331" y="6208284"/>
            <a:ext cx="105484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8.12.18</a:t>
            </a:r>
          </a:p>
        </p:txBody>
      </p:sp>
      <p:sp>
        <p:nvSpPr>
          <p:cNvPr id="443" name="Zástupný objekt pre číslo snímky 5"/>
          <p:cNvSpPr txBox="1"/>
          <p:nvPr>
            <p:ph type="sldNum" sz="quarter" idx="4294967295"/>
          </p:nvPr>
        </p:nvSpPr>
        <p:spPr>
          <a:xfrm>
            <a:off x="943765" y="782729"/>
            <a:ext cx="367815" cy="3752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4" name="Rectangle 1"/>
          <p:cNvSpPr txBox="1"/>
          <p:nvPr/>
        </p:nvSpPr>
        <p:spPr>
          <a:xfrm>
            <a:off x="277495" y="-121053"/>
            <a:ext cx="11637010" cy="39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Tabuľka 3 </a:t>
            </a:r>
            <a:r>
              <a:rPr i="1"/>
              <a:t>Porovnanie: (A) počet objektov v projekte s počtom objektov po podstatnej zmene projektu (B), (C) rozdiel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Voľný tvar 1"/>
          <p:cNvSpPr/>
          <p:nvPr/>
        </p:nvSpPr>
        <p:spPr>
          <a:xfrm>
            <a:off x="7125195" y="5272644"/>
            <a:ext cx="1650671" cy="1199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33" y="1914"/>
                </a:moveTo>
                <a:cubicBezTo>
                  <a:pt x="10774" y="1823"/>
                  <a:pt x="10518" y="1706"/>
                  <a:pt x="10256" y="1641"/>
                </a:cubicBezTo>
                <a:cubicBezTo>
                  <a:pt x="9429" y="1433"/>
                  <a:pt x="7770" y="1094"/>
                  <a:pt x="7770" y="1094"/>
                </a:cubicBezTo>
                <a:cubicBezTo>
                  <a:pt x="7400" y="1140"/>
                  <a:pt x="4850" y="1410"/>
                  <a:pt x="4196" y="1641"/>
                </a:cubicBezTo>
                <a:cubicBezTo>
                  <a:pt x="3874" y="1754"/>
                  <a:pt x="3574" y="2005"/>
                  <a:pt x="3263" y="2187"/>
                </a:cubicBezTo>
                <a:lnTo>
                  <a:pt x="2797" y="2461"/>
                </a:lnTo>
                <a:lnTo>
                  <a:pt x="1399" y="4101"/>
                </a:lnTo>
                <a:lnTo>
                  <a:pt x="932" y="4648"/>
                </a:lnTo>
                <a:cubicBezTo>
                  <a:pt x="725" y="5195"/>
                  <a:pt x="429" y="5665"/>
                  <a:pt x="311" y="6289"/>
                </a:cubicBezTo>
                <a:lnTo>
                  <a:pt x="0" y="7929"/>
                </a:lnTo>
                <a:cubicBezTo>
                  <a:pt x="52" y="9023"/>
                  <a:pt x="87" y="10119"/>
                  <a:pt x="155" y="11210"/>
                </a:cubicBezTo>
                <a:cubicBezTo>
                  <a:pt x="190" y="11761"/>
                  <a:pt x="242" y="12309"/>
                  <a:pt x="311" y="12851"/>
                </a:cubicBezTo>
                <a:cubicBezTo>
                  <a:pt x="383" y="13422"/>
                  <a:pt x="538" y="14070"/>
                  <a:pt x="777" y="14491"/>
                </a:cubicBezTo>
                <a:cubicBezTo>
                  <a:pt x="1078" y="15021"/>
                  <a:pt x="1330" y="15089"/>
                  <a:pt x="1709" y="15311"/>
                </a:cubicBezTo>
                <a:cubicBezTo>
                  <a:pt x="2654" y="16420"/>
                  <a:pt x="1650" y="15375"/>
                  <a:pt x="2797" y="16132"/>
                </a:cubicBezTo>
                <a:cubicBezTo>
                  <a:pt x="3014" y="16275"/>
                  <a:pt x="3204" y="16527"/>
                  <a:pt x="3419" y="16678"/>
                </a:cubicBezTo>
                <a:cubicBezTo>
                  <a:pt x="3419" y="16679"/>
                  <a:pt x="4584" y="17362"/>
                  <a:pt x="4817" y="17499"/>
                </a:cubicBezTo>
                <a:lnTo>
                  <a:pt x="5750" y="18046"/>
                </a:lnTo>
                <a:lnTo>
                  <a:pt x="6216" y="18319"/>
                </a:lnTo>
                <a:cubicBezTo>
                  <a:pt x="6371" y="18501"/>
                  <a:pt x="6539" y="18655"/>
                  <a:pt x="6682" y="18866"/>
                </a:cubicBezTo>
                <a:cubicBezTo>
                  <a:pt x="6851" y="19113"/>
                  <a:pt x="6956" y="19498"/>
                  <a:pt x="7148" y="19686"/>
                </a:cubicBezTo>
                <a:cubicBezTo>
                  <a:pt x="7435" y="19966"/>
                  <a:pt x="8081" y="20233"/>
                  <a:pt x="8081" y="20233"/>
                </a:cubicBezTo>
                <a:cubicBezTo>
                  <a:pt x="8236" y="20415"/>
                  <a:pt x="8372" y="20664"/>
                  <a:pt x="8547" y="20780"/>
                </a:cubicBezTo>
                <a:cubicBezTo>
                  <a:pt x="8890" y="21006"/>
                  <a:pt x="10395" y="21298"/>
                  <a:pt x="10567" y="21327"/>
                </a:cubicBezTo>
                <a:cubicBezTo>
                  <a:pt x="11239" y="21439"/>
                  <a:pt x="11914" y="21509"/>
                  <a:pt x="12587" y="21600"/>
                </a:cubicBezTo>
                <a:cubicBezTo>
                  <a:pt x="14089" y="21509"/>
                  <a:pt x="15593" y="21487"/>
                  <a:pt x="17094" y="21327"/>
                </a:cubicBezTo>
                <a:cubicBezTo>
                  <a:pt x="17307" y="21304"/>
                  <a:pt x="17507" y="21135"/>
                  <a:pt x="17715" y="21053"/>
                </a:cubicBezTo>
                <a:cubicBezTo>
                  <a:pt x="17973" y="20952"/>
                  <a:pt x="18232" y="20856"/>
                  <a:pt x="18492" y="20780"/>
                </a:cubicBezTo>
                <a:cubicBezTo>
                  <a:pt x="20162" y="20290"/>
                  <a:pt x="19008" y="20758"/>
                  <a:pt x="20201" y="20233"/>
                </a:cubicBezTo>
                <a:cubicBezTo>
                  <a:pt x="20357" y="19959"/>
                  <a:pt x="20533" y="19718"/>
                  <a:pt x="20668" y="19413"/>
                </a:cubicBezTo>
                <a:cubicBezTo>
                  <a:pt x="20897" y="18894"/>
                  <a:pt x="21289" y="17772"/>
                  <a:pt x="21289" y="17772"/>
                </a:cubicBezTo>
                <a:cubicBezTo>
                  <a:pt x="21425" y="16815"/>
                  <a:pt x="21600" y="15744"/>
                  <a:pt x="21600" y="14765"/>
                </a:cubicBezTo>
                <a:cubicBezTo>
                  <a:pt x="21600" y="13758"/>
                  <a:pt x="21544" y="12748"/>
                  <a:pt x="21445" y="11757"/>
                </a:cubicBezTo>
                <a:cubicBezTo>
                  <a:pt x="21388" y="11189"/>
                  <a:pt x="21237" y="10663"/>
                  <a:pt x="21134" y="10116"/>
                </a:cubicBezTo>
                <a:cubicBezTo>
                  <a:pt x="21082" y="9843"/>
                  <a:pt x="21063" y="9543"/>
                  <a:pt x="20978" y="9296"/>
                </a:cubicBezTo>
                <a:cubicBezTo>
                  <a:pt x="20823" y="8841"/>
                  <a:pt x="20647" y="8404"/>
                  <a:pt x="20512" y="7929"/>
                </a:cubicBezTo>
                <a:cubicBezTo>
                  <a:pt x="20439" y="7671"/>
                  <a:pt x="20430" y="7367"/>
                  <a:pt x="20357" y="7109"/>
                </a:cubicBezTo>
                <a:cubicBezTo>
                  <a:pt x="20222" y="6634"/>
                  <a:pt x="20058" y="6184"/>
                  <a:pt x="19891" y="5742"/>
                </a:cubicBezTo>
                <a:cubicBezTo>
                  <a:pt x="19573" y="4904"/>
                  <a:pt x="19240" y="4214"/>
                  <a:pt x="18803" y="3554"/>
                </a:cubicBezTo>
                <a:cubicBezTo>
                  <a:pt x="18661" y="3341"/>
                  <a:pt x="18489" y="3199"/>
                  <a:pt x="18337" y="3008"/>
                </a:cubicBezTo>
                <a:cubicBezTo>
                  <a:pt x="17513" y="1973"/>
                  <a:pt x="18005" y="2358"/>
                  <a:pt x="17249" y="1914"/>
                </a:cubicBezTo>
                <a:cubicBezTo>
                  <a:pt x="17042" y="1641"/>
                  <a:pt x="16852" y="1320"/>
                  <a:pt x="16627" y="1094"/>
                </a:cubicBezTo>
                <a:cubicBezTo>
                  <a:pt x="16362" y="827"/>
                  <a:pt x="15593" y="629"/>
                  <a:pt x="15384" y="547"/>
                </a:cubicBezTo>
                <a:cubicBezTo>
                  <a:pt x="14064" y="31"/>
                  <a:pt x="15548" y="446"/>
                  <a:pt x="13519" y="0"/>
                </a:cubicBezTo>
                <a:cubicBezTo>
                  <a:pt x="12846" y="91"/>
                  <a:pt x="12169" y="126"/>
                  <a:pt x="11499" y="273"/>
                </a:cubicBezTo>
                <a:cubicBezTo>
                  <a:pt x="11337" y="309"/>
                  <a:pt x="11033" y="547"/>
                  <a:pt x="11033" y="547"/>
                </a:cubicBezTo>
              </a:path>
            </a:pathLst>
          </a:custGeom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Voľný tvar 2"/>
          <p:cNvSpPr/>
          <p:nvPr/>
        </p:nvSpPr>
        <p:spPr>
          <a:xfrm>
            <a:off x="5308270" y="5391396"/>
            <a:ext cx="1698173" cy="110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fill="norm" stroke="1" extrusionOk="0">
                <a:moveTo>
                  <a:pt x="7544" y="0"/>
                </a:moveTo>
                <a:cubicBezTo>
                  <a:pt x="7141" y="68"/>
                  <a:pt x="4339" y="390"/>
                  <a:pt x="3470" y="919"/>
                </a:cubicBezTo>
                <a:cubicBezTo>
                  <a:pt x="3158" y="1109"/>
                  <a:pt x="2867" y="1532"/>
                  <a:pt x="2565" y="1838"/>
                </a:cubicBezTo>
                <a:lnTo>
                  <a:pt x="1660" y="2757"/>
                </a:lnTo>
                <a:cubicBezTo>
                  <a:pt x="906" y="4289"/>
                  <a:pt x="1308" y="3217"/>
                  <a:pt x="604" y="6434"/>
                </a:cubicBezTo>
                <a:cubicBezTo>
                  <a:pt x="503" y="6894"/>
                  <a:pt x="360" y="7289"/>
                  <a:pt x="302" y="7813"/>
                </a:cubicBezTo>
                <a:lnTo>
                  <a:pt x="0" y="10570"/>
                </a:lnTo>
                <a:cubicBezTo>
                  <a:pt x="248" y="12834"/>
                  <a:pt x="-26" y="11269"/>
                  <a:pt x="604" y="12868"/>
                </a:cubicBezTo>
                <a:cubicBezTo>
                  <a:pt x="768" y="13284"/>
                  <a:pt x="879" y="13886"/>
                  <a:pt x="1056" y="14247"/>
                </a:cubicBezTo>
                <a:cubicBezTo>
                  <a:pt x="1189" y="14516"/>
                  <a:pt x="1367" y="14490"/>
                  <a:pt x="1509" y="14706"/>
                </a:cubicBezTo>
                <a:cubicBezTo>
                  <a:pt x="1671" y="14953"/>
                  <a:pt x="1800" y="15378"/>
                  <a:pt x="1962" y="15626"/>
                </a:cubicBezTo>
                <a:cubicBezTo>
                  <a:pt x="2215" y="16012"/>
                  <a:pt x="2776" y="16324"/>
                  <a:pt x="3018" y="16545"/>
                </a:cubicBezTo>
                <a:cubicBezTo>
                  <a:pt x="3322" y="16823"/>
                  <a:pt x="3621" y="17157"/>
                  <a:pt x="3923" y="17464"/>
                </a:cubicBezTo>
                <a:cubicBezTo>
                  <a:pt x="4074" y="17617"/>
                  <a:pt x="4218" y="17855"/>
                  <a:pt x="4376" y="17923"/>
                </a:cubicBezTo>
                <a:cubicBezTo>
                  <a:pt x="6849" y="19000"/>
                  <a:pt x="3774" y="17708"/>
                  <a:pt x="6940" y="18843"/>
                </a:cubicBezTo>
                <a:cubicBezTo>
                  <a:pt x="7293" y="18969"/>
                  <a:pt x="7642" y="19215"/>
                  <a:pt x="7996" y="19302"/>
                </a:cubicBezTo>
                <a:cubicBezTo>
                  <a:pt x="9503" y="19674"/>
                  <a:pt x="12522" y="20221"/>
                  <a:pt x="12522" y="20221"/>
                </a:cubicBezTo>
                <a:cubicBezTo>
                  <a:pt x="14621" y="21287"/>
                  <a:pt x="12015" y="20015"/>
                  <a:pt x="14785" y="21140"/>
                </a:cubicBezTo>
                <a:cubicBezTo>
                  <a:pt x="15088" y="21264"/>
                  <a:pt x="15389" y="21447"/>
                  <a:pt x="15690" y="21600"/>
                </a:cubicBezTo>
                <a:cubicBezTo>
                  <a:pt x="16992" y="21269"/>
                  <a:pt x="17743" y="21110"/>
                  <a:pt x="19009" y="20681"/>
                </a:cubicBezTo>
                <a:cubicBezTo>
                  <a:pt x="19412" y="20544"/>
                  <a:pt x="19814" y="20374"/>
                  <a:pt x="20216" y="20221"/>
                </a:cubicBezTo>
                <a:cubicBezTo>
                  <a:pt x="20367" y="20068"/>
                  <a:pt x="20527" y="19978"/>
                  <a:pt x="20669" y="19762"/>
                </a:cubicBezTo>
                <a:cubicBezTo>
                  <a:pt x="21089" y="19122"/>
                  <a:pt x="21240" y="18480"/>
                  <a:pt x="21574" y="17464"/>
                </a:cubicBezTo>
                <a:cubicBezTo>
                  <a:pt x="21521" y="15847"/>
                  <a:pt x="21501" y="11847"/>
                  <a:pt x="21121" y="10111"/>
                </a:cubicBezTo>
                <a:cubicBezTo>
                  <a:pt x="21021" y="9651"/>
                  <a:pt x="20948" y="9122"/>
                  <a:pt x="20820" y="8732"/>
                </a:cubicBezTo>
                <a:cubicBezTo>
                  <a:pt x="20691" y="8341"/>
                  <a:pt x="20518" y="8119"/>
                  <a:pt x="20367" y="7813"/>
                </a:cubicBezTo>
                <a:cubicBezTo>
                  <a:pt x="20317" y="7353"/>
                  <a:pt x="20316" y="6812"/>
                  <a:pt x="20216" y="6434"/>
                </a:cubicBezTo>
                <a:cubicBezTo>
                  <a:pt x="20103" y="6003"/>
                  <a:pt x="19929" y="5739"/>
                  <a:pt x="19764" y="5515"/>
                </a:cubicBezTo>
                <a:cubicBezTo>
                  <a:pt x="19473" y="5121"/>
                  <a:pt x="19160" y="4902"/>
                  <a:pt x="18858" y="4596"/>
                </a:cubicBezTo>
                <a:lnTo>
                  <a:pt x="18406" y="4136"/>
                </a:lnTo>
                <a:cubicBezTo>
                  <a:pt x="17113" y="2824"/>
                  <a:pt x="17974" y="3591"/>
                  <a:pt x="15238" y="2757"/>
                </a:cubicBezTo>
                <a:lnTo>
                  <a:pt x="13729" y="2298"/>
                </a:lnTo>
                <a:cubicBezTo>
                  <a:pt x="13326" y="2162"/>
                  <a:pt x="12926" y="1955"/>
                  <a:pt x="12522" y="1838"/>
                </a:cubicBezTo>
                <a:cubicBezTo>
                  <a:pt x="11869" y="1649"/>
                  <a:pt x="11215" y="1532"/>
                  <a:pt x="10561" y="1379"/>
                </a:cubicBezTo>
                <a:cubicBezTo>
                  <a:pt x="8102" y="2128"/>
                  <a:pt x="9558" y="1838"/>
                  <a:pt x="6186" y="1838"/>
                </a:cubicBezTo>
              </a:path>
            </a:pathLst>
          </a:custGeom>
          <a:ln w="158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7" name="Voľný tvar 3"/>
          <p:cNvSpPr/>
          <p:nvPr/>
        </p:nvSpPr>
        <p:spPr>
          <a:xfrm>
            <a:off x="8787740" y="5165766"/>
            <a:ext cx="2066308" cy="1294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600" fill="norm" stroke="1" extrusionOk="0">
                <a:moveTo>
                  <a:pt x="11658" y="2180"/>
                </a:moveTo>
                <a:cubicBezTo>
                  <a:pt x="9890" y="3310"/>
                  <a:pt x="11444" y="2446"/>
                  <a:pt x="7441" y="2774"/>
                </a:cubicBezTo>
                <a:cubicBezTo>
                  <a:pt x="7026" y="2808"/>
                  <a:pt x="6614" y="2906"/>
                  <a:pt x="6201" y="2972"/>
                </a:cubicBezTo>
                <a:cubicBezTo>
                  <a:pt x="6036" y="3039"/>
                  <a:pt x="5873" y="3122"/>
                  <a:pt x="5705" y="3171"/>
                </a:cubicBezTo>
                <a:cubicBezTo>
                  <a:pt x="4451" y="3535"/>
                  <a:pt x="5229" y="3160"/>
                  <a:pt x="4465" y="3567"/>
                </a:cubicBezTo>
                <a:cubicBezTo>
                  <a:pt x="4341" y="3699"/>
                  <a:pt x="4207" y="3811"/>
                  <a:pt x="4092" y="3963"/>
                </a:cubicBezTo>
                <a:cubicBezTo>
                  <a:pt x="3681" y="4511"/>
                  <a:pt x="3810" y="4585"/>
                  <a:pt x="3348" y="4954"/>
                </a:cubicBezTo>
                <a:cubicBezTo>
                  <a:pt x="2321" y="5775"/>
                  <a:pt x="3670" y="4413"/>
                  <a:pt x="2604" y="5549"/>
                </a:cubicBezTo>
                <a:cubicBezTo>
                  <a:pt x="2563" y="5747"/>
                  <a:pt x="2544" y="5961"/>
                  <a:pt x="2480" y="6143"/>
                </a:cubicBezTo>
                <a:cubicBezTo>
                  <a:pt x="2335" y="6560"/>
                  <a:pt x="1984" y="7332"/>
                  <a:pt x="1984" y="7332"/>
                </a:cubicBezTo>
                <a:cubicBezTo>
                  <a:pt x="1943" y="7530"/>
                  <a:pt x="1924" y="7744"/>
                  <a:pt x="1860" y="7927"/>
                </a:cubicBezTo>
                <a:cubicBezTo>
                  <a:pt x="1715" y="8343"/>
                  <a:pt x="1458" y="8664"/>
                  <a:pt x="1364" y="9116"/>
                </a:cubicBezTo>
                <a:cubicBezTo>
                  <a:pt x="1193" y="9936"/>
                  <a:pt x="1312" y="9536"/>
                  <a:pt x="992" y="10305"/>
                </a:cubicBezTo>
                <a:lnTo>
                  <a:pt x="744" y="11494"/>
                </a:lnTo>
                <a:cubicBezTo>
                  <a:pt x="702" y="11692"/>
                  <a:pt x="692" y="11914"/>
                  <a:pt x="620" y="12088"/>
                </a:cubicBezTo>
                <a:lnTo>
                  <a:pt x="372" y="12683"/>
                </a:lnTo>
                <a:lnTo>
                  <a:pt x="124" y="14268"/>
                </a:lnTo>
                <a:lnTo>
                  <a:pt x="0" y="15061"/>
                </a:lnTo>
                <a:cubicBezTo>
                  <a:pt x="23" y="15552"/>
                  <a:pt x="-20" y="17376"/>
                  <a:pt x="248" y="18231"/>
                </a:cubicBezTo>
                <a:cubicBezTo>
                  <a:pt x="378" y="18648"/>
                  <a:pt x="643" y="19141"/>
                  <a:pt x="868" y="19420"/>
                </a:cubicBezTo>
                <a:cubicBezTo>
                  <a:pt x="1103" y="19713"/>
                  <a:pt x="1329" y="20062"/>
                  <a:pt x="1612" y="20213"/>
                </a:cubicBezTo>
                <a:cubicBezTo>
                  <a:pt x="2147" y="20498"/>
                  <a:pt x="2277" y="20584"/>
                  <a:pt x="2976" y="20807"/>
                </a:cubicBezTo>
                <a:cubicBezTo>
                  <a:pt x="3183" y="20873"/>
                  <a:pt x="3387" y="20964"/>
                  <a:pt x="3596" y="21006"/>
                </a:cubicBezTo>
                <a:cubicBezTo>
                  <a:pt x="4049" y="21096"/>
                  <a:pt x="4507" y="21123"/>
                  <a:pt x="4961" y="21204"/>
                </a:cubicBezTo>
                <a:cubicBezTo>
                  <a:pt x="5623" y="21321"/>
                  <a:pt x="6945" y="21600"/>
                  <a:pt x="6945" y="21600"/>
                </a:cubicBezTo>
                <a:cubicBezTo>
                  <a:pt x="8185" y="21534"/>
                  <a:pt x="9427" y="21518"/>
                  <a:pt x="10666" y="21402"/>
                </a:cubicBezTo>
                <a:cubicBezTo>
                  <a:pt x="10836" y="21386"/>
                  <a:pt x="10998" y="21278"/>
                  <a:pt x="11162" y="21204"/>
                </a:cubicBezTo>
                <a:cubicBezTo>
                  <a:pt x="11713" y="20952"/>
                  <a:pt x="11384" y="21014"/>
                  <a:pt x="12030" y="20807"/>
                </a:cubicBezTo>
                <a:cubicBezTo>
                  <a:pt x="13419" y="20363"/>
                  <a:pt x="12803" y="20800"/>
                  <a:pt x="15007" y="20213"/>
                </a:cubicBezTo>
                <a:lnTo>
                  <a:pt x="15751" y="20015"/>
                </a:lnTo>
                <a:cubicBezTo>
                  <a:pt x="16164" y="19750"/>
                  <a:pt x="16559" y="19395"/>
                  <a:pt x="16991" y="19222"/>
                </a:cubicBezTo>
                <a:cubicBezTo>
                  <a:pt x="17614" y="18973"/>
                  <a:pt x="17325" y="19110"/>
                  <a:pt x="17859" y="18826"/>
                </a:cubicBezTo>
                <a:cubicBezTo>
                  <a:pt x="18247" y="18412"/>
                  <a:pt x="18822" y="17765"/>
                  <a:pt x="19224" y="17637"/>
                </a:cubicBezTo>
                <a:cubicBezTo>
                  <a:pt x="19972" y="17398"/>
                  <a:pt x="19644" y="17545"/>
                  <a:pt x="20216" y="17240"/>
                </a:cubicBezTo>
                <a:cubicBezTo>
                  <a:pt x="21383" y="15375"/>
                  <a:pt x="19622" y="18366"/>
                  <a:pt x="20836" y="15457"/>
                </a:cubicBezTo>
                <a:cubicBezTo>
                  <a:pt x="20919" y="15259"/>
                  <a:pt x="21023" y="15080"/>
                  <a:pt x="21084" y="14862"/>
                </a:cubicBezTo>
                <a:cubicBezTo>
                  <a:pt x="21190" y="14481"/>
                  <a:pt x="21332" y="13673"/>
                  <a:pt x="21332" y="13673"/>
                </a:cubicBezTo>
                <a:cubicBezTo>
                  <a:pt x="21455" y="12105"/>
                  <a:pt x="21580" y="10751"/>
                  <a:pt x="21580" y="9116"/>
                </a:cubicBezTo>
                <a:cubicBezTo>
                  <a:pt x="21580" y="7793"/>
                  <a:pt x="21525" y="6470"/>
                  <a:pt x="21456" y="5152"/>
                </a:cubicBezTo>
                <a:cubicBezTo>
                  <a:pt x="21442" y="4881"/>
                  <a:pt x="21408" y="4603"/>
                  <a:pt x="21332" y="4360"/>
                </a:cubicBezTo>
                <a:cubicBezTo>
                  <a:pt x="21001" y="3303"/>
                  <a:pt x="20960" y="3765"/>
                  <a:pt x="20464" y="2972"/>
                </a:cubicBezTo>
                <a:cubicBezTo>
                  <a:pt x="20358" y="2804"/>
                  <a:pt x="20330" y="2530"/>
                  <a:pt x="20216" y="2378"/>
                </a:cubicBezTo>
                <a:cubicBezTo>
                  <a:pt x="20074" y="2189"/>
                  <a:pt x="19870" y="2153"/>
                  <a:pt x="19720" y="1982"/>
                </a:cubicBezTo>
                <a:cubicBezTo>
                  <a:pt x="19577" y="1819"/>
                  <a:pt x="19486" y="1559"/>
                  <a:pt x="19348" y="1387"/>
                </a:cubicBezTo>
                <a:cubicBezTo>
                  <a:pt x="19173" y="1171"/>
                  <a:pt x="18421" y="349"/>
                  <a:pt x="18107" y="198"/>
                </a:cubicBezTo>
                <a:cubicBezTo>
                  <a:pt x="17866" y="83"/>
                  <a:pt x="17611" y="66"/>
                  <a:pt x="17363" y="0"/>
                </a:cubicBezTo>
                <a:lnTo>
                  <a:pt x="16371" y="198"/>
                </a:lnTo>
                <a:cubicBezTo>
                  <a:pt x="15567" y="349"/>
                  <a:pt x="15246" y="359"/>
                  <a:pt x="14511" y="594"/>
                </a:cubicBezTo>
                <a:cubicBezTo>
                  <a:pt x="14343" y="648"/>
                  <a:pt x="14180" y="727"/>
                  <a:pt x="14014" y="793"/>
                </a:cubicBezTo>
                <a:cubicBezTo>
                  <a:pt x="13890" y="925"/>
                  <a:pt x="13776" y="1082"/>
                  <a:pt x="13642" y="1189"/>
                </a:cubicBezTo>
                <a:cubicBezTo>
                  <a:pt x="13221" y="1526"/>
                  <a:pt x="13251" y="1268"/>
                  <a:pt x="12774" y="1585"/>
                </a:cubicBezTo>
                <a:cubicBezTo>
                  <a:pt x="12030" y="2081"/>
                  <a:pt x="11792" y="2533"/>
                  <a:pt x="11038" y="2774"/>
                </a:cubicBezTo>
                <a:cubicBezTo>
                  <a:pt x="10327" y="3001"/>
                  <a:pt x="10606" y="2822"/>
                  <a:pt x="10170" y="3171"/>
                </a:cubicBezTo>
              </a:path>
            </a:pathLst>
          </a:custGeom>
          <a:ln w="158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2400"/>
            </a:pPr>
          </a:p>
        </p:txBody>
      </p:sp>
      <p:sp>
        <p:nvSpPr>
          <p:cNvPr id="448" name="Voľný tvar 4"/>
          <p:cNvSpPr/>
          <p:nvPr/>
        </p:nvSpPr>
        <p:spPr>
          <a:xfrm>
            <a:off x="8728364" y="2624446"/>
            <a:ext cx="2660073" cy="117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9" fill="norm" stroke="1" extrusionOk="0">
                <a:moveTo>
                  <a:pt x="11475" y="1293"/>
                </a:moveTo>
                <a:cubicBezTo>
                  <a:pt x="11057" y="1221"/>
                  <a:pt x="10637" y="1194"/>
                  <a:pt x="10221" y="1078"/>
                </a:cubicBezTo>
                <a:cubicBezTo>
                  <a:pt x="10121" y="1049"/>
                  <a:pt x="10033" y="897"/>
                  <a:pt x="9932" y="862"/>
                </a:cubicBezTo>
                <a:cubicBezTo>
                  <a:pt x="9613" y="752"/>
                  <a:pt x="9289" y="718"/>
                  <a:pt x="8968" y="647"/>
                </a:cubicBezTo>
                <a:cubicBezTo>
                  <a:pt x="8839" y="575"/>
                  <a:pt x="8714" y="470"/>
                  <a:pt x="8582" y="431"/>
                </a:cubicBezTo>
                <a:cubicBezTo>
                  <a:pt x="7274" y="42"/>
                  <a:pt x="7162" y="256"/>
                  <a:pt x="5593" y="431"/>
                </a:cubicBezTo>
                <a:cubicBezTo>
                  <a:pt x="5107" y="612"/>
                  <a:pt x="4723" y="720"/>
                  <a:pt x="4243" y="1078"/>
                </a:cubicBezTo>
                <a:cubicBezTo>
                  <a:pt x="4050" y="1221"/>
                  <a:pt x="3862" y="1398"/>
                  <a:pt x="3664" y="1508"/>
                </a:cubicBezTo>
                <a:lnTo>
                  <a:pt x="2893" y="1939"/>
                </a:lnTo>
                <a:cubicBezTo>
                  <a:pt x="2764" y="2011"/>
                  <a:pt x="2633" y="2061"/>
                  <a:pt x="2507" y="2155"/>
                </a:cubicBezTo>
                <a:cubicBezTo>
                  <a:pt x="2314" y="2298"/>
                  <a:pt x="2098" y="2334"/>
                  <a:pt x="1929" y="2586"/>
                </a:cubicBezTo>
                <a:lnTo>
                  <a:pt x="1639" y="3017"/>
                </a:lnTo>
                <a:cubicBezTo>
                  <a:pt x="1575" y="3232"/>
                  <a:pt x="1521" y="3464"/>
                  <a:pt x="1446" y="3663"/>
                </a:cubicBezTo>
                <a:cubicBezTo>
                  <a:pt x="1359" y="3897"/>
                  <a:pt x="1233" y="4056"/>
                  <a:pt x="1157" y="4309"/>
                </a:cubicBezTo>
                <a:cubicBezTo>
                  <a:pt x="1101" y="4498"/>
                  <a:pt x="1117" y="4767"/>
                  <a:pt x="1061" y="4956"/>
                </a:cubicBezTo>
                <a:cubicBezTo>
                  <a:pt x="985" y="5209"/>
                  <a:pt x="855" y="5361"/>
                  <a:pt x="771" y="5602"/>
                </a:cubicBezTo>
                <a:cubicBezTo>
                  <a:pt x="629" y="6011"/>
                  <a:pt x="386" y="6895"/>
                  <a:pt x="386" y="6895"/>
                </a:cubicBezTo>
                <a:cubicBezTo>
                  <a:pt x="156" y="8433"/>
                  <a:pt x="306" y="7809"/>
                  <a:pt x="0" y="8834"/>
                </a:cubicBezTo>
                <a:cubicBezTo>
                  <a:pt x="32" y="9695"/>
                  <a:pt x="45" y="10562"/>
                  <a:pt x="96" y="11419"/>
                </a:cubicBezTo>
                <a:cubicBezTo>
                  <a:pt x="110" y="11644"/>
                  <a:pt x="136" y="11876"/>
                  <a:pt x="193" y="12065"/>
                </a:cubicBezTo>
                <a:cubicBezTo>
                  <a:pt x="464" y="12975"/>
                  <a:pt x="678" y="12717"/>
                  <a:pt x="1061" y="13573"/>
                </a:cubicBezTo>
                <a:cubicBezTo>
                  <a:pt x="1157" y="13789"/>
                  <a:pt x="1242" y="14033"/>
                  <a:pt x="1350" y="14220"/>
                </a:cubicBezTo>
                <a:cubicBezTo>
                  <a:pt x="1630" y="14707"/>
                  <a:pt x="1980" y="15193"/>
                  <a:pt x="2314" y="15512"/>
                </a:cubicBezTo>
                <a:cubicBezTo>
                  <a:pt x="2408" y="15602"/>
                  <a:pt x="2507" y="15656"/>
                  <a:pt x="2604" y="15728"/>
                </a:cubicBezTo>
                <a:cubicBezTo>
                  <a:pt x="2700" y="15872"/>
                  <a:pt x="2789" y="16043"/>
                  <a:pt x="2893" y="16159"/>
                </a:cubicBezTo>
                <a:cubicBezTo>
                  <a:pt x="2984" y="16260"/>
                  <a:pt x="3093" y="16264"/>
                  <a:pt x="3182" y="16374"/>
                </a:cubicBezTo>
                <a:cubicBezTo>
                  <a:pt x="4121" y="17540"/>
                  <a:pt x="3393" y="17030"/>
                  <a:pt x="4146" y="17451"/>
                </a:cubicBezTo>
                <a:cubicBezTo>
                  <a:pt x="4243" y="17667"/>
                  <a:pt x="4317" y="17947"/>
                  <a:pt x="4436" y="18098"/>
                </a:cubicBezTo>
                <a:cubicBezTo>
                  <a:pt x="4551" y="18245"/>
                  <a:pt x="4694" y="18232"/>
                  <a:pt x="4821" y="18313"/>
                </a:cubicBezTo>
                <a:cubicBezTo>
                  <a:pt x="4919" y="18376"/>
                  <a:pt x="5013" y="18466"/>
                  <a:pt x="5111" y="18529"/>
                </a:cubicBezTo>
                <a:cubicBezTo>
                  <a:pt x="5238" y="18610"/>
                  <a:pt x="5369" y="18659"/>
                  <a:pt x="5496" y="18744"/>
                </a:cubicBezTo>
                <a:cubicBezTo>
                  <a:pt x="5691" y="18875"/>
                  <a:pt x="5878" y="19065"/>
                  <a:pt x="6075" y="19175"/>
                </a:cubicBezTo>
                <a:cubicBezTo>
                  <a:pt x="6204" y="19247"/>
                  <a:pt x="6333" y="19309"/>
                  <a:pt x="6461" y="19390"/>
                </a:cubicBezTo>
                <a:cubicBezTo>
                  <a:pt x="6558" y="19453"/>
                  <a:pt x="6650" y="19561"/>
                  <a:pt x="6750" y="19606"/>
                </a:cubicBezTo>
                <a:cubicBezTo>
                  <a:pt x="7075" y="19751"/>
                  <a:pt x="7891" y="19932"/>
                  <a:pt x="8196" y="20037"/>
                </a:cubicBezTo>
                <a:cubicBezTo>
                  <a:pt x="8820" y="20251"/>
                  <a:pt x="8711" y="20353"/>
                  <a:pt x="9450" y="20683"/>
                </a:cubicBezTo>
                <a:lnTo>
                  <a:pt x="9932" y="20899"/>
                </a:lnTo>
                <a:cubicBezTo>
                  <a:pt x="10706" y="21213"/>
                  <a:pt x="10597" y="21132"/>
                  <a:pt x="11571" y="21330"/>
                </a:cubicBezTo>
                <a:cubicBezTo>
                  <a:pt x="13436" y="21186"/>
                  <a:pt x="15318" y="21488"/>
                  <a:pt x="17164" y="20899"/>
                </a:cubicBezTo>
                <a:cubicBezTo>
                  <a:pt x="18033" y="20621"/>
                  <a:pt x="17615" y="20767"/>
                  <a:pt x="18418" y="20468"/>
                </a:cubicBezTo>
                <a:cubicBezTo>
                  <a:pt x="18514" y="20396"/>
                  <a:pt x="18609" y="20315"/>
                  <a:pt x="18707" y="20252"/>
                </a:cubicBezTo>
                <a:cubicBezTo>
                  <a:pt x="18835" y="20171"/>
                  <a:pt x="18969" y="20141"/>
                  <a:pt x="19093" y="20037"/>
                </a:cubicBezTo>
                <a:cubicBezTo>
                  <a:pt x="20101" y="19192"/>
                  <a:pt x="18874" y="19943"/>
                  <a:pt x="19864" y="19390"/>
                </a:cubicBezTo>
                <a:cubicBezTo>
                  <a:pt x="20057" y="19103"/>
                  <a:pt x="20314" y="18960"/>
                  <a:pt x="20443" y="18529"/>
                </a:cubicBezTo>
                <a:cubicBezTo>
                  <a:pt x="20595" y="18017"/>
                  <a:pt x="20746" y="17488"/>
                  <a:pt x="20925" y="17021"/>
                </a:cubicBezTo>
                <a:cubicBezTo>
                  <a:pt x="21394" y="15798"/>
                  <a:pt x="21071" y="17015"/>
                  <a:pt x="21407" y="15512"/>
                </a:cubicBezTo>
                <a:cubicBezTo>
                  <a:pt x="21509" y="14605"/>
                  <a:pt x="21600" y="13936"/>
                  <a:pt x="21600" y="12927"/>
                </a:cubicBezTo>
                <a:cubicBezTo>
                  <a:pt x="21600" y="11991"/>
                  <a:pt x="21553" y="11056"/>
                  <a:pt x="21504" y="10126"/>
                </a:cubicBezTo>
                <a:cubicBezTo>
                  <a:pt x="21488" y="9832"/>
                  <a:pt x="21444" y="9549"/>
                  <a:pt x="21407" y="9265"/>
                </a:cubicBezTo>
                <a:cubicBezTo>
                  <a:pt x="21319" y="8574"/>
                  <a:pt x="21278" y="8331"/>
                  <a:pt x="21021" y="7756"/>
                </a:cubicBezTo>
                <a:cubicBezTo>
                  <a:pt x="20939" y="7573"/>
                  <a:pt x="20821" y="7491"/>
                  <a:pt x="20732" y="7326"/>
                </a:cubicBezTo>
                <a:cubicBezTo>
                  <a:pt x="20627" y="7130"/>
                  <a:pt x="20545" y="6882"/>
                  <a:pt x="20443" y="6679"/>
                </a:cubicBezTo>
                <a:cubicBezTo>
                  <a:pt x="20255" y="6307"/>
                  <a:pt x="20062" y="5948"/>
                  <a:pt x="19864" y="5602"/>
                </a:cubicBezTo>
                <a:cubicBezTo>
                  <a:pt x="19612" y="5158"/>
                  <a:pt x="19320" y="4817"/>
                  <a:pt x="19093" y="4309"/>
                </a:cubicBezTo>
                <a:cubicBezTo>
                  <a:pt x="18996" y="4094"/>
                  <a:pt x="18907" y="3861"/>
                  <a:pt x="18804" y="3663"/>
                </a:cubicBezTo>
                <a:cubicBezTo>
                  <a:pt x="18444" y="2974"/>
                  <a:pt x="18103" y="2563"/>
                  <a:pt x="17646" y="2155"/>
                </a:cubicBezTo>
                <a:cubicBezTo>
                  <a:pt x="17486" y="2011"/>
                  <a:pt x="17331" y="1826"/>
                  <a:pt x="17164" y="1724"/>
                </a:cubicBezTo>
                <a:cubicBezTo>
                  <a:pt x="16976" y="1609"/>
                  <a:pt x="16778" y="1587"/>
                  <a:pt x="16586" y="1508"/>
                </a:cubicBezTo>
                <a:cubicBezTo>
                  <a:pt x="16424" y="1443"/>
                  <a:pt x="16266" y="1349"/>
                  <a:pt x="16104" y="1293"/>
                </a:cubicBezTo>
                <a:cubicBezTo>
                  <a:pt x="15847" y="1205"/>
                  <a:pt x="15590" y="1138"/>
                  <a:pt x="15332" y="1078"/>
                </a:cubicBezTo>
                <a:cubicBezTo>
                  <a:pt x="14073" y="781"/>
                  <a:pt x="13825" y="812"/>
                  <a:pt x="12343" y="647"/>
                </a:cubicBezTo>
                <a:lnTo>
                  <a:pt x="11668" y="431"/>
                </a:lnTo>
                <a:cubicBezTo>
                  <a:pt x="9723" y="-112"/>
                  <a:pt x="11753" y="520"/>
                  <a:pt x="10125" y="0"/>
                </a:cubicBezTo>
                <a:cubicBezTo>
                  <a:pt x="9289" y="72"/>
                  <a:pt x="8452" y="87"/>
                  <a:pt x="7618" y="216"/>
                </a:cubicBezTo>
                <a:cubicBezTo>
                  <a:pt x="7298" y="265"/>
                  <a:pt x="7329" y="264"/>
                  <a:pt x="7329" y="647"/>
                </a:cubicBezTo>
              </a:path>
            </a:pathLst>
          </a:custGeom>
          <a:ln w="15875" cap="rnd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Projekt DIKDA</a:t>
            </a:r>
          </a:p>
        </p:txBody>
      </p:sp>
      <p:graphicFrame>
        <p:nvGraphicFramePr>
          <p:cNvPr id="453" name="Zástupný objekt pre obsah 6"/>
          <p:cNvGraphicFramePr/>
          <p:nvPr/>
        </p:nvGraphicFramePr>
        <p:xfrm>
          <a:off x="704335" y="1198605"/>
          <a:ext cx="10911015" cy="437750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492018"/>
                <a:gridCol w="1179440"/>
                <a:gridCol w="1934935"/>
                <a:gridCol w="2206663"/>
                <a:gridCol w="2048979"/>
                <a:gridCol w="2048979"/>
              </a:tblGrid>
              <a:tr h="2767914">
                <a:tc>
                  <a:txBody>
                    <a:bodyPr/>
                    <a:lstStyle/>
                    <a:p>
                      <a:pPr algn="l" defTabSz="457200">
                        <a:defRPr i="1" sz="1400"/>
                      </a:pPr>
                      <a:r>
                        <a:t>Celkový počet tlačených analógových objektov určených na digitalizáciu (kvalifikovaný odhad)</a:t>
                      </a:r>
                      <a:r>
                        <a:rPr i="0"/>
                        <a:t>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Počet vložených
objektov 
(časti celku)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i="1" sz="1400"/>
                      </a:pPr>
                      <a:r>
                        <a:t>Spolu:</a:t>
                      </a:r>
                    </a:p>
                    <a:p>
                      <a:pPr algn="l" defTabSz="457200">
                        <a:defRPr i="1" sz="1400"/>
                      </a:pPr>
                      <a:r>
                        <a:t>Objekty s vlastnou identifikáciou </a:t>
                      </a:r>
                    </a:p>
                    <a:p>
                      <a:pPr algn="l" defTabSz="457200">
                        <a:defRPr i="1" sz="1400"/>
                      </a:pPr>
                      <a:r>
                        <a:t>ako súčasti objektov </a:t>
                      </a:r>
                    </a:p>
                    <a:p>
                      <a:pPr algn="l" defTabSz="457200">
                        <a:defRPr i="1" sz="1400"/>
                      </a:pPr>
                      <a:r>
                        <a:t>(napr. články z časopisov a zborníkov, jednotka zbierky atd) </a:t>
                      </a:r>
                    </a:p>
                    <a:p>
                      <a:pPr algn="l" defTabSz="457200">
                        <a:defRPr i="1" sz="1400"/>
                      </a:pPr>
                      <a:r>
                        <a:t>Objekty sú rezortné i mimorezortné</a:t>
                      </a:r>
                      <a:r>
                        <a:rPr i="0"/>
                        <a:t>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Počet strán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400"/>
                      </a:pPr>
                      <a:r>
                        <a:t>Cena za digitalizovanú stranu podľa pôvodného projektu/</a:t>
                      </a:r>
                    </a:p>
                    <a:p>
                      <a:pPr algn="l" defTabSz="457200">
                        <a:defRPr sz="1400"/>
                      </a:pPr>
                      <a:r>
                        <a:t>(bez deacidifikácie</a:t>
                      </a:r>
                    </a:p>
                    <a:p>
                      <a:pPr algn="l" defTabSz="457200">
                        <a:defRPr sz="1400"/>
                      </a:pPr>
                      <a:r>
                        <a:t>-10 000 000)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Cena za digitalizovanú stranu podľa podstatne zmeneného projektu (čerpanie SNK)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609588">
                <a:tc>
                  <a:txBody>
                    <a:bodyPr/>
                    <a:lstStyle/>
                    <a:p>
                      <a:pPr algn="l" defTabSz="457200">
                        <a:defRPr b="1" sz="1800"/>
                      </a:pPr>
                      <a:r>
                        <a:t>739 000 titulov</a:t>
                      </a:r>
                      <a:r>
                        <a:rPr b="0"/>
                        <a:t>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700 000 objektov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1 439 000 objektov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Projekt</a:t>
                      </a:r>
                    </a:p>
                    <a:p>
                      <a:pPr algn="l" defTabSz="457200">
                        <a:defRPr sz="1800"/>
                      </a:pPr>
                      <a:r>
                        <a:t>253 847 750 strán</a:t>
                      </a:r>
                    </a:p>
                    <a:p>
                      <a:pPr algn="l" defTabSz="457200">
                        <a:defRPr sz="1800"/>
                      </a:pPr>
                    </a:p>
                    <a:p>
                      <a:pPr algn="l" defTabSz="457200">
                        <a:defRPr sz="1800"/>
                      </a:pPr>
                      <a:r>
                        <a:t>SNK</a:t>
                      </a:r>
                    </a:p>
                    <a:p>
                      <a:pPr algn="l" defTabSz="457200">
                        <a:defRPr sz="1800"/>
                      </a:pPr>
                      <a:r>
                        <a:t>40 300 000 strán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1" sz="1800"/>
                      </a:pPr>
                      <a:r>
                        <a:t>0,15  € </a:t>
                      </a:r>
                    </a:p>
                    <a:p>
                      <a:pPr algn="l" defTabSz="457200">
                        <a:defRPr sz="1800"/>
                      </a:pPr>
                    </a:p>
                    <a:p>
                      <a:pPr algn="l" defTabSz="457200">
                        <a:defRPr sz="1800"/>
                      </a:pPr>
                    </a:p>
                    <a:p>
                      <a:pPr algn="l" defTabSz="457200">
                        <a:defRPr sz="1800"/>
                      </a:pPr>
                      <a:r>
                        <a:t>(49 667 500,00 €) 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1" sz="1800"/>
                      </a:pPr>
                      <a:r>
                        <a:t>1,00 €</a:t>
                      </a:r>
                    </a:p>
                    <a:p>
                      <a:pPr algn="l" defTabSz="457200">
                        <a:defRPr sz="1800"/>
                      </a:pPr>
                    </a:p>
                    <a:p>
                      <a:pPr algn="l" defTabSz="457200">
                        <a:defRPr sz="1800"/>
                      </a:pPr>
                    </a:p>
                    <a:p>
                      <a:pPr algn="l" defTabSz="457200">
                        <a:defRPr sz="1800"/>
                      </a:pPr>
                      <a:r>
                        <a:t>(40 282 685 €)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 Zdroj DIKDA</a:t>
            </a:r>
          </a:p>
        </p:txBody>
      </p:sp>
      <p:sp>
        <p:nvSpPr>
          <p:cNvPr id="456" name="Zástupný objekt pre obsah 2"/>
          <p:cNvSpPr txBox="1"/>
          <p:nvPr>
            <p:ph type="body" idx="1"/>
          </p:nvPr>
        </p:nvSpPr>
        <p:spPr>
          <a:xfrm>
            <a:off x="2496065" y="1779372"/>
            <a:ext cx="9008548" cy="45349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600"/>
            </a:pPr>
            <a:r>
              <a:t>Digitalizované dokumenty z DIKDA 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http://dikda.snk.sk/primo_library/libweb/action/search.do</a:t>
            </a:r>
            <a:r>
              <a:t> </a:t>
            </a:r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b="1" sz="1600"/>
            </a:pPr>
            <a:r>
              <a:t>Katalóg digitálnej knižnice</a:t>
            </a:r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1600"/>
            </a:pPr>
            <a:r>
              <a:t>  </a:t>
            </a:r>
          </a:p>
          <a:p>
            <a:pPr>
              <a:lnSpc>
                <a:spcPct val="90000"/>
              </a:lnSpc>
              <a:defRPr sz="1600"/>
            </a:pPr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1600"/>
            </a:pPr>
          </a:p>
          <a:p>
            <a:pPr>
              <a:lnSpc>
                <a:spcPct val="90000"/>
              </a:lnSpc>
              <a:defRPr sz="1600"/>
            </a:pPr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1600"/>
            </a:pPr>
          </a:p>
          <a:p>
            <a:pPr>
              <a:lnSpc>
                <a:spcPct val="90000"/>
              </a:lnSpc>
              <a:defRPr sz="1600"/>
            </a:pPr>
          </a:p>
          <a:p>
            <a:pPr>
              <a:lnSpc>
                <a:spcPct val="90000"/>
              </a:lnSpc>
              <a:defRPr sz="1600"/>
            </a:pPr>
            <a:r>
              <a:t>Napr. Vyhľadávanie „všade“ na SVK BB = </a:t>
            </a:r>
            <a:r>
              <a:rPr b="1"/>
              <a:t>Výsledky 1 až 10 z </a:t>
            </a:r>
            <a:r>
              <a:rPr b="1" u="sng"/>
              <a:t>1 067 záznamov </a:t>
            </a:r>
          </a:p>
          <a:p>
            <a:pPr>
              <a:lnSpc>
                <a:spcPct val="90000"/>
              </a:lnSpc>
              <a:defRPr b="1" sz="1600"/>
            </a:pPr>
            <a:r>
              <a:t>Záznamy nie sú dostupné pre SVK BB. Chceme, aby boli? </a:t>
            </a:r>
          </a:p>
          <a:p>
            <a:pPr>
              <a:lnSpc>
                <a:spcPct val="90000"/>
              </a:lnSpc>
              <a:defRPr sz="1600"/>
            </a:pPr>
            <a:r>
              <a:t>Neobsahuje informáciu z KIS3G, kto každý má exempláre dokumentov</a:t>
            </a:r>
            <a:br/>
          </a:p>
        </p:txBody>
      </p:sp>
      <p:graphicFrame>
        <p:nvGraphicFramePr>
          <p:cNvPr id="457" name="Tabuľka 3"/>
          <p:cNvGraphicFramePr/>
          <p:nvPr/>
        </p:nvGraphicFramePr>
        <p:xfrm>
          <a:off x="2589211" y="2940908"/>
          <a:ext cx="8230566" cy="171303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788392"/>
                <a:gridCol w="5442172"/>
              </a:tblGrid>
              <a:tr h="423842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Články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673 015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2972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Čísla periodík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277 524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2972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Knihy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42 550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2972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Recenzie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28 943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Nadpis 1"/>
          <p:cNvSpPr txBox="1"/>
          <p:nvPr>
            <p:ph type="title"/>
          </p:nvPr>
        </p:nvSpPr>
        <p:spPr>
          <a:xfrm>
            <a:off x="1828799" y="624110"/>
            <a:ext cx="10165279" cy="1280891"/>
          </a:xfrm>
          <a:prstGeom prst="rect">
            <a:avLst/>
          </a:prstGeom>
        </p:spPr>
        <p:txBody>
          <a:bodyPr/>
          <a:lstStyle/>
          <a:p>
            <a:pPr defTabSz="361188">
              <a:defRPr sz="2528"/>
            </a:pPr>
            <a:r>
              <a:t>3. KIS3G - Bibliografické záznamy (metadáta) digitalizovaných dokumentov v katalógu Slovenská knižnica (nov. 2018)</a:t>
            </a:r>
            <a:br/>
          </a:p>
        </p:txBody>
      </p:sp>
      <p:sp>
        <p:nvSpPr>
          <p:cNvPr id="460" name="Zástupný objekt pre obsah 2"/>
          <p:cNvSpPr txBox="1"/>
          <p:nvPr>
            <p:ph type="body" idx="1"/>
          </p:nvPr>
        </p:nvSpPr>
        <p:spPr>
          <a:xfrm>
            <a:off x="1033152" y="2133600"/>
            <a:ext cx="10471461" cy="3777623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https://chamo.kis3g.sk/search/query?theme=system</a:t>
            </a:r>
          </a:p>
          <a:p>
            <a:pPr/>
            <a:r>
              <a:t>Všetky dokumenty: 4 744 364</a:t>
            </a:r>
          </a:p>
          <a:p>
            <a:pPr/>
            <a:r>
              <a:t>Len digitalizované: 1 328 383</a:t>
            </a:r>
          </a:p>
          <a:p>
            <a:pPr>
              <a:defRPr b="1"/>
            </a:pPr>
            <a:r>
              <a:t>Typ zdroja (digitalizované)</a:t>
            </a:r>
          </a:p>
          <a:p>
            <a:pPr lvl="1" marL="742950" indent="-285750"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3" invalidUrl="" action="" tgtFrame="" tooltip="" history="1" highlightClick="0" endSnd="0"/>
              </a:rPr>
              <a:t>Články z periodík</a:t>
            </a:r>
            <a:r>
              <a:t> (705 002)</a:t>
            </a:r>
          </a:p>
          <a:p>
            <a:pPr lvl="1" marL="742950" indent="-285750"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4" invalidUrl="" action="" tgtFrame="" tooltip="" history="1" highlightClick="0" endSnd="0"/>
              </a:rPr>
              <a:t>Časopisy</a:t>
            </a:r>
            <a:r>
              <a:t> (</a:t>
            </a:r>
            <a:r>
              <a:rPr>
                <a:solidFill>
                  <a:srgbClr val="FF0000"/>
                </a:solidFill>
              </a:rPr>
              <a:t>355 229</a:t>
            </a:r>
            <a:r>
              <a:t>)</a:t>
            </a:r>
          </a:p>
          <a:p>
            <a:pPr lvl="1" marL="742950" indent="-285750"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5" invalidUrl="" action="" tgtFrame="" tooltip="" history="1" highlightClick="0" endSnd="0"/>
              </a:rPr>
              <a:t>Monografia</a:t>
            </a:r>
            <a:r>
              <a:t> (</a:t>
            </a:r>
            <a:r>
              <a:rPr>
                <a:solidFill>
                  <a:srgbClr val="FF0000"/>
                </a:solidFill>
              </a:rPr>
              <a:t>152 796</a:t>
            </a:r>
            <a:r>
              <a:t>)</a:t>
            </a:r>
          </a:p>
          <a:p>
            <a:pPr lvl="1" marL="742950" indent="-285750"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6" invalidUrl="" action="" tgtFrame="" tooltip="" history="1" highlightClick="0" endSnd="0"/>
              </a:rPr>
              <a:t>Články z monografií</a:t>
            </a:r>
            <a:r>
              <a:t> (115 354)</a:t>
            </a:r>
          </a:p>
          <a:p>
            <a:pPr lvl="1" marL="742950" indent="-285750"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7" invalidUrl="" action="" tgtFrame="" tooltip="" history="1" highlightClick="0" endSnd="0"/>
              </a:rPr>
              <a:t>Dokument s prílohou</a:t>
            </a:r>
            <a:r>
              <a:t> (2)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SVKBB v KIS3G - Bibliografické záznamy</a:t>
            </a:r>
          </a:p>
        </p:txBody>
      </p:sp>
      <p:sp>
        <p:nvSpPr>
          <p:cNvPr id="463" name="Zástupný objekt pre obsah 2"/>
          <p:cNvSpPr txBox="1"/>
          <p:nvPr>
            <p:ph type="body" idx="1"/>
          </p:nvPr>
        </p:nvSpPr>
        <p:spPr>
          <a:xfrm>
            <a:off x="2589211" y="2133599"/>
            <a:ext cx="8915401" cy="4457206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https://chamo.kis3g.sk/search/query?theme=svkbb</a:t>
            </a:r>
          </a:p>
          <a:p>
            <a:pPr/>
            <a:r>
              <a:t>Všetky dokumenty: </a:t>
            </a:r>
            <a:r>
              <a:rPr>
                <a:solidFill>
                  <a:srgbClr val="FF0000"/>
                </a:solidFill>
              </a:rPr>
              <a:t>405 952</a:t>
            </a:r>
            <a:endParaRPr>
              <a:solidFill>
                <a:srgbClr val="FF0000"/>
              </a:solidFill>
            </a:endParaRPr>
          </a:p>
          <a:p>
            <a:pPr/>
            <a:r>
              <a:t>Len digitalizované:  </a:t>
            </a:r>
            <a:r>
              <a:rPr>
                <a:solidFill>
                  <a:srgbClr val="FF0000"/>
                </a:solidFill>
              </a:rPr>
              <a:t>36 875 </a:t>
            </a:r>
            <a:r>
              <a:rPr sz="2400"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3" invalidUrl="" action="" tgtFrame="" tooltip="" history="1" highlightClick="0" endSnd="0"/>
              </a:rPr>
              <a:t>https://chamo.kis3g.sk/search/query?term_99=urn:nbn&amp;theme=svkbb</a:t>
            </a:r>
            <a:endParaRPr>
              <a:solidFill>
                <a:srgbClr val="FF0000"/>
              </a:solidFill>
            </a:endParaRPr>
          </a:p>
          <a:p>
            <a:pPr>
              <a:defRPr b="1"/>
            </a:pPr>
            <a:r>
              <a:t>Typ zdroja</a:t>
            </a:r>
          </a:p>
          <a:p>
            <a:pPr lvl="1" marL="742950" indent="-285750"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4" invalidUrl="" action="" tgtFrame="" tooltip="" history="1" highlightClick="0" endSnd="0"/>
              </a:rPr>
              <a:t>Monografia</a:t>
            </a:r>
            <a:r>
              <a:t> (36874)</a:t>
            </a:r>
          </a:p>
          <a:p>
            <a:pPr lvl="1" marL="742950" indent="-285750"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5" invalidUrl="" action="" tgtFrame="" tooltip="" history="1" highlightClick="0" endSnd="0"/>
              </a:rPr>
              <a:t>Dokument s prílohou</a:t>
            </a:r>
            <a:r>
              <a:t> (1)</a:t>
            </a:r>
          </a:p>
          <a:p>
            <a:pPr/>
            <a:r>
              <a:t>Ďalšie fazety obsahujú počty podľa žánrov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t>Súborný katalóg periodík v UKB neobsahuje info o digitalizovaných tituloch, ročníkoch a číslach!!! (SVKBB v katalógu </a:t>
            </a:r>
            <a:r>
              <a:rPr b="0">
                <a:solidFill>
                  <a:srgbClr val="404040"/>
                </a:solidFill>
              </a:rPr>
              <a:t>822 periodík)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Nadpis 1"/>
          <p:cNvSpPr txBox="1"/>
          <p:nvPr>
            <p:ph type="title"/>
          </p:nvPr>
        </p:nvSpPr>
        <p:spPr>
          <a:xfrm>
            <a:off x="838200" y="95002"/>
            <a:ext cx="10515600" cy="1595687"/>
          </a:xfrm>
          <a:prstGeom prst="rect">
            <a:avLst/>
          </a:prstGeom>
        </p:spPr>
        <p:txBody>
          <a:bodyPr/>
          <a:lstStyle>
            <a:lvl1pPr>
              <a:lnSpc>
                <a:spcPct val="10"/>
              </a:lnSpc>
              <a:defRPr sz="2800"/>
            </a:lvl1pPr>
          </a:lstStyle>
          <a:p>
            <a:pPr/>
            <a:r>
              <a:t>Bibliografický záznam a exempláre v SVKBB</a:t>
            </a:r>
          </a:p>
        </p:txBody>
      </p:sp>
      <p:pic>
        <p:nvPicPr>
          <p:cNvPr id="466" name="Zástupný objekt pre obsah 4" descr="Zástupný objekt pre obsah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085" y="938150"/>
            <a:ext cx="11560240" cy="5818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Bibliografický záznam MARC SVKBB</a:t>
            </a:r>
          </a:p>
        </p:txBody>
      </p:sp>
      <p:pic>
        <p:nvPicPr>
          <p:cNvPr id="469" name="Zástupný objekt pre obsah 4" descr="Zástupný objekt pre obsah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644" y="1238980"/>
            <a:ext cx="10640291" cy="5467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Identifikátory DOI (URN) </a:t>
            </a:r>
            <a:br/>
            <a:r>
              <a:t>(rozpor so štandardom MARC21)</a:t>
            </a:r>
          </a:p>
        </p:txBody>
      </p:sp>
      <p:sp>
        <p:nvSpPr>
          <p:cNvPr id="472" name="Zástupný objekt pre obsah 2"/>
          <p:cNvSpPr txBox="1"/>
          <p:nvPr>
            <p:ph type="body" idx="1"/>
          </p:nvPr>
        </p:nvSpPr>
        <p:spPr>
          <a:xfrm>
            <a:off x="838200" y="1690688"/>
            <a:ext cx="10515600" cy="4852616"/>
          </a:xfrm>
          <a:prstGeom prst="rect">
            <a:avLst/>
          </a:prstGeom>
        </p:spPr>
        <p:txBody>
          <a:bodyPr/>
          <a:lstStyle/>
          <a:p>
            <a:pPr/>
            <a:r>
              <a:t>035 $a 401AF511-3B79-47CB-83B9-ECFBD577C21A </a:t>
            </a:r>
          </a:p>
          <a:p>
            <a:pPr/>
            <a:r>
              <a:t>035 $a urn:nbn:sk:snk-amjxid </a:t>
            </a:r>
          </a:p>
          <a:p>
            <a:pPr/>
            <a:r>
              <a:t>035 $a urn:nbn:sk:snk-am007ztf </a:t>
            </a:r>
          </a:p>
          <a:p>
            <a:pPr/>
            <a:r>
              <a:t>035 $a FA854FF9-05BF-40FF-85AF-3B22D6F6A228 </a:t>
            </a:r>
          </a:p>
          <a:p>
            <a:pPr/>
            <a:r>
              <a:t>035 $a urn:nbn:sk:snk-amjxic </a:t>
            </a:r>
          </a:p>
          <a:p>
            <a:pPr/>
            <a:r>
              <a:t>035 $a urn:nbn:sk:snk-am0084w9 </a:t>
            </a:r>
          </a:p>
          <a:p>
            <a:pPr/>
            <a:r>
              <a:t>035 $a 4DFAF41C-780E-4229-92A7-AC39C0FC3DDA </a:t>
            </a:r>
          </a:p>
          <a:p>
            <a:pPr/>
            <a:r>
              <a:t>035 $a urn:nbn:sk:snk-amjxib </a:t>
            </a:r>
          </a:p>
          <a:p>
            <a:pPr/>
            <a:r>
              <a:t>035 $a urn:nbn:sk:snk-am007xvm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Obrázok 1" descr="Obrázo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25038"/>
            <a:ext cx="12192000" cy="3467596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Voľný tvar 2"/>
          <p:cNvSpPr/>
          <p:nvPr/>
        </p:nvSpPr>
        <p:spPr>
          <a:xfrm>
            <a:off x="-180564" y="2624446"/>
            <a:ext cx="2235024" cy="1140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565" fill="norm" stroke="1" extrusionOk="0">
                <a:moveTo>
                  <a:pt x="16722" y="2696"/>
                </a:moveTo>
                <a:cubicBezTo>
                  <a:pt x="16341" y="2621"/>
                  <a:pt x="15957" y="2577"/>
                  <a:pt x="15578" y="2471"/>
                </a:cubicBezTo>
                <a:cubicBezTo>
                  <a:pt x="15422" y="2427"/>
                  <a:pt x="15276" y="2297"/>
                  <a:pt x="15121" y="2246"/>
                </a:cubicBezTo>
                <a:cubicBezTo>
                  <a:pt x="14817" y="2147"/>
                  <a:pt x="14510" y="2101"/>
                  <a:pt x="14206" y="2022"/>
                </a:cubicBezTo>
                <a:cubicBezTo>
                  <a:pt x="13938" y="1952"/>
                  <a:pt x="13674" y="1831"/>
                  <a:pt x="13405" y="1797"/>
                </a:cubicBezTo>
                <a:cubicBezTo>
                  <a:pt x="12491" y="1681"/>
                  <a:pt x="11575" y="1647"/>
                  <a:pt x="10660" y="1572"/>
                </a:cubicBezTo>
                <a:cubicBezTo>
                  <a:pt x="9820" y="1620"/>
                  <a:pt x="6967" y="1593"/>
                  <a:pt x="5513" y="2022"/>
                </a:cubicBezTo>
                <a:cubicBezTo>
                  <a:pt x="5129" y="2135"/>
                  <a:pt x="4738" y="2229"/>
                  <a:pt x="4369" y="2471"/>
                </a:cubicBezTo>
                <a:cubicBezTo>
                  <a:pt x="3507" y="3036"/>
                  <a:pt x="4570" y="2274"/>
                  <a:pt x="3683" y="3145"/>
                </a:cubicBezTo>
                <a:cubicBezTo>
                  <a:pt x="3575" y="3251"/>
                  <a:pt x="3445" y="3254"/>
                  <a:pt x="3340" y="3369"/>
                </a:cubicBezTo>
                <a:cubicBezTo>
                  <a:pt x="2160" y="4657"/>
                  <a:pt x="3087" y="3984"/>
                  <a:pt x="2311" y="4493"/>
                </a:cubicBezTo>
                <a:cubicBezTo>
                  <a:pt x="2082" y="4942"/>
                  <a:pt x="1727" y="5238"/>
                  <a:pt x="1624" y="5840"/>
                </a:cubicBezTo>
                <a:cubicBezTo>
                  <a:pt x="1586" y="6065"/>
                  <a:pt x="1577" y="6317"/>
                  <a:pt x="1510" y="6514"/>
                </a:cubicBezTo>
                <a:cubicBezTo>
                  <a:pt x="1420" y="6779"/>
                  <a:pt x="1271" y="6944"/>
                  <a:pt x="1167" y="7188"/>
                </a:cubicBezTo>
                <a:cubicBezTo>
                  <a:pt x="757" y="8154"/>
                  <a:pt x="1082" y="7523"/>
                  <a:pt x="824" y="8536"/>
                </a:cubicBezTo>
                <a:cubicBezTo>
                  <a:pt x="762" y="8777"/>
                  <a:pt x="657" y="8968"/>
                  <a:pt x="595" y="9210"/>
                </a:cubicBezTo>
                <a:cubicBezTo>
                  <a:pt x="499" y="9587"/>
                  <a:pt x="421" y="10422"/>
                  <a:pt x="366" y="10782"/>
                </a:cubicBezTo>
                <a:cubicBezTo>
                  <a:pt x="297" y="11236"/>
                  <a:pt x="138" y="12130"/>
                  <a:pt x="138" y="12130"/>
                </a:cubicBezTo>
                <a:cubicBezTo>
                  <a:pt x="-25" y="14048"/>
                  <a:pt x="-66" y="13866"/>
                  <a:pt x="138" y="16398"/>
                </a:cubicBezTo>
                <a:cubicBezTo>
                  <a:pt x="175" y="16866"/>
                  <a:pt x="290" y="17297"/>
                  <a:pt x="366" y="17746"/>
                </a:cubicBezTo>
                <a:cubicBezTo>
                  <a:pt x="511" y="18599"/>
                  <a:pt x="588" y="19389"/>
                  <a:pt x="1167" y="19768"/>
                </a:cubicBezTo>
                <a:cubicBezTo>
                  <a:pt x="1281" y="19842"/>
                  <a:pt x="1402" y="19886"/>
                  <a:pt x="1510" y="19992"/>
                </a:cubicBezTo>
                <a:cubicBezTo>
                  <a:pt x="2261" y="20730"/>
                  <a:pt x="1359" y="20311"/>
                  <a:pt x="2539" y="20891"/>
                </a:cubicBezTo>
                <a:cubicBezTo>
                  <a:pt x="2692" y="20966"/>
                  <a:pt x="2846" y="21031"/>
                  <a:pt x="2997" y="21115"/>
                </a:cubicBezTo>
                <a:cubicBezTo>
                  <a:pt x="3113" y="21180"/>
                  <a:pt x="3220" y="21332"/>
                  <a:pt x="3340" y="21340"/>
                </a:cubicBezTo>
                <a:cubicBezTo>
                  <a:pt x="5436" y="21482"/>
                  <a:pt x="7534" y="21490"/>
                  <a:pt x="9631" y="21565"/>
                </a:cubicBezTo>
                <a:cubicBezTo>
                  <a:pt x="11918" y="21490"/>
                  <a:pt x="14209" y="21600"/>
                  <a:pt x="16493" y="21340"/>
                </a:cubicBezTo>
                <a:cubicBezTo>
                  <a:pt x="16854" y="21299"/>
                  <a:pt x="17187" y="20930"/>
                  <a:pt x="17522" y="20666"/>
                </a:cubicBezTo>
                <a:cubicBezTo>
                  <a:pt x="17713" y="20516"/>
                  <a:pt x="17908" y="20386"/>
                  <a:pt x="18094" y="20217"/>
                </a:cubicBezTo>
                <a:cubicBezTo>
                  <a:pt x="18404" y="19936"/>
                  <a:pt x="18693" y="19567"/>
                  <a:pt x="19009" y="19318"/>
                </a:cubicBezTo>
                <a:lnTo>
                  <a:pt x="19581" y="18869"/>
                </a:lnTo>
                <a:cubicBezTo>
                  <a:pt x="19810" y="18420"/>
                  <a:pt x="20165" y="18124"/>
                  <a:pt x="20267" y="17521"/>
                </a:cubicBezTo>
                <a:cubicBezTo>
                  <a:pt x="20540" y="15917"/>
                  <a:pt x="20362" y="16567"/>
                  <a:pt x="20725" y="15500"/>
                </a:cubicBezTo>
                <a:cubicBezTo>
                  <a:pt x="21005" y="13850"/>
                  <a:pt x="20783" y="14487"/>
                  <a:pt x="21297" y="13478"/>
                </a:cubicBezTo>
                <a:cubicBezTo>
                  <a:pt x="21344" y="13198"/>
                  <a:pt x="21534" y="12138"/>
                  <a:pt x="21526" y="11905"/>
                </a:cubicBezTo>
                <a:cubicBezTo>
                  <a:pt x="21439" y="9536"/>
                  <a:pt x="21394" y="10252"/>
                  <a:pt x="21068" y="8761"/>
                </a:cubicBezTo>
                <a:cubicBezTo>
                  <a:pt x="20563" y="6447"/>
                  <a:pt x="21484" y="10168"/>
                  <a:pt x="20725" y="7188"/>
                </a:cubicBezTo>
                <a:cubicBezTo>
                  <a:pt x="20687" y="6814"/>
                  <a:pt x="20680" y="6421"/>
                  <a:pt x="20611" y="6065"/>
                </a:cubicBezTo>
                <a:cubicBezTo>
                  <a:pt x="20488" y="5440"/>
                  <a:pt x="20342" y="4825"/>
                  <a:pt x="20153" y="4268"/>
                </a:cubicBezTo>
                <a:cubicBezTo>
                  <a:pt x="20077" y="4043"/>
                  <a:pt x="19986" y="3836"/>
                  <a:pt x="19924" y="3594"/>
                </a:cubicBezTo>
                <a:cubicBezTo>
                  <a:pt x="19833" y="3233"/>
                  <a:pt x="19787" y="2832"/>
                  <a:pt x="19696" y="2471"/>
                </a:cubicBezTo>
                <a:cubicBezTo>
                  <a:pt x="19520" y="1780"/>
                  <a:pt x="18844" y="341"/>
                  <a:pt x="18666" y="225"/>
                </a:cubicBezTo>
                <a:lnTo>
                  <a:pt x="18323" y="0"/>
                </a:lnTo>
                <a:cubicBezTo>
                  <a:pt x="18132" y="75"/>
                  <a:pt x="17945" y="185"/>
                  <a:pt x="17751" y="225"/>
                </a:cubicBezTo>
                <a:cubicBezTo>
                  <a:pt x="16541" y="475"/>
                  <a:pt x="16508" y="193"/>
                  <a:pt x="15692" y="674"/>
                </a:cubicBezTo>
                <a:cubicBezTo>
                  <a:pt x="15462" y="810"/>
                  <a:pt x="15235" y="973"/>
                  <a:pt x="15006" y="1123"/>
                </a:cubicBezTo>
                <a:lnTo>
                  <a:pt x="14663" y="1348"/>
                </a:lnTo>
              </a:path>
            </a:pathLst>
          </a:custGeom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6" name="Voľný tvar 3"/>
          <p:cNvSpPr/>
          <p:nvPr/>
        </p:nvSpPr>
        <p:spPr>
          <a:xfrm>
            <a:off x="5434532" y="2517569"/>
            <a:ext cx="4898299" cy="1246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600" fill="norm" stroke="1" extrusionOk="0">
                <a:moveTo>
                  <a:pt x="21366" y="6789"/>
                </a:moveTo>
                <a:lnTo>
                  <a:pt x="20636" y="6583"/>
                </a:lnTo>
                <a:cubicBezTo>
                  <a:pt x="20253" y="6499"/>
                  <a:pt x="19870" y="6481"/>
                  <a:pt x="19487" y="6377"/>
                </a:cubicBezTo>
                <a:cubicBezTo>
                  <a:pt x="19365" y="6344"/>
                  <a:pt x="19245" y="6182"/>
                  <a:pt x="19122" y="6171"/>
                </a:cubicBezTo>
                <a:lnTo>
                  <a:pt x="14686" y="5966"/>
                </a:lnTo>
                <a:cubicBezTo>
                  <a:pt x="14494" y="5897"/>
                  <a:pt x="14304" y="5789"/>
                  <a:pt x="14111" y="5760"/>
                </a:cubicBezTo>
                <a:cubicBezTo>
                  <a:pt x="13398" y="5652"/>
                  <a:pt x="12685" y="5650"/>
                  <a:pt x="11972" y="5554"/>
                </a:cubicBezTo>
                <a:cubicBezTo>
                  <a:pt x="11546" y="5497"/>
                  <a:pt x="11007" y="5393"/>
                  <a:pt x="10562" y="5143"/>
                </a:cubicBezTo>
                <a:cubicBezTo>
                  <a:pt x="10342" y="5019"/>
                  <a:pt x="10298" y="4911"/>
                  <a:pt x="10093" y="4731"/>
                </a:cubicBezTo>
                <a:cubicBezTo>
                  <a:pt x="10006" y="4656"/>
                  <a:pt x="9918" y="4611"/>
                  <a:pt x="9832" y="4526"/>
                </a:cubicBezTo>
                <a:cubicBezTo>
                  <a:pt x="9778" y="4473"/>
                  <a:pt x="9729" y="4367"/>
                  <a:pt x="9675" y="4320"/>
                </a:cubicBezTo>
                <a:cubicBezTo>
                  <a:pt x="9572" y="4230"/>
                  <a:pt x="9466" y="4196"/>
                  <a:pt x="9362" y="4114"/>
                </a:cubicBezTo>
                <a:cubicBezTo>
                  <a:pt x="9291" y="4059"/>
                  <a:pt x="9223" y="3970"/>
                  <a:pt x="9153" y="3909"/>
                </a:cubicBezTo>
                <a:cubicBezTo>
                  <a:pt x="9066" y="3833"/>
                  <a:pt x="8978" y="3788"/>
                  <a:pt x="8892" y="3703"/>
                </a:cubicBezTo>
                <a:cubicBezTo>
                  <a:pt x="8839" y="3650"/>
                  <a:pt x="8789" y="3544"/>
                  <a:pt x="8735" y="3497"/>
                </a:cubicBezTo>
                <a:cubicBezTo>
                  <a:pt x="8632" y="3407"/>
                  <a:pt x="8526" y="3382"/>
                  <a:pt x="8422" y="3291"/>
                </a:cubicBezTo>
                <a:cubicBezTo>
                  <a:pt x="7766" y="2717"/>
                  <a:pt x="9176" y="3598"/>
                  <a:pt x="7900" y="2880"/>
                </a:cubicBezTo>
                <a:cubicBezTo>
                  <a:pt x="7579" y="2458"/>
                  <a:pt x="7906" y="2847"/>
                  <a:pt x="7378" y="2469"/>
                </a:cubicBezTo>
                <a:cubicBezTo>
                  <a:pt x="7308" y="2418"/>
                  <a:pt x="7240" y="2318"/>
                  <a:pt x="7170" y="2263"/>
                </a:cubicBezTo>
                <a:cubicBezTo>
                  <a:pt x="7066" y="2181"/>
                  <a:pt x="6960" y="2139"/>
                  <a:pt x="6857" y="2057"/>
                </a:cubicBezTo>
                <a:cubicBezTo>
                  <a:pt x="6786" y="2002"/>
                  <a:pt x="6718" y="1904"/>
                  <a:pt x="6648" y="1851"/>
                </a:cubicBezTo>
                <a:cubicBezTo>
                  <a:pt x="6440" y="1698"/>
                  <a:pt x="6222" y="1704"/>
                  <a:pt x="6021" y="1440"/>
                </a:cubicBezTo>
                <a:cubicBezTo>
                  <a:pt x="5732" y="1059"/>
                  <a:pt x="5919" y="1261"/>
                  <a:pt x="5447" y="1029"/>
                </a:cubicBezTo>
                <a:cubicBezTo>
                  <a:pt x="5263" y="786"/>
                  <a:pt x="5061" y="504"/>
                  <a:pt x="4873" y="411"/>
                </a:cubicBezTo>
                <a:cubicBezTo>
                  <a:pt x="4334" y="146"/>
                  <a:pt x="4594" y="284"/>
                  <a:pt x="4090" y="0"/>
                </a:cubicBezTo>
                <a:cubicBezTo>
                  <a:pt x="3794" y="69"/>
                  <a:pt x="3497" y="55"/>
                  <a:pt x="3203" y="206"/>
                </a:cubicBezTo>
                <a:cubicBezTo>
                  <a:pt x="2915" y="354"/>
                  <a:pt x="2918" y="678"/>
                  <a:pt x="2681" y="1029"/>
                </a:cubicBezTo>
                <a:cubicBezTo>
                  <a:pt x="2614" y="1128"/>
                  <a:pt x="2541" y="1157"/>
                  <a:pt x="2472" y="1234"/>
                </a:cubicBezTo>
                <a:cubicBezTo>
                  <a:pt x="2419" y="1294"/>
                  <a:pt x="2369" y="1380"/>
                  <a:pt x="2316" y="1440"/>
                </a:cubicBezTo>
                <a:cubicBezTo>
                  <a:pt x="2247" y="1518"/>
                  <a:pt x="2176" y="1568"/>
                  <a:pt x="2107" y="1646"/>
                </a:cubicBezTo>
                <a:cubicBezTo>
                  <a:pt x="1583" y="2236"/>
                  <a:pt x="2394" y="1414"/>
                  <a:pt x="1741" y="2057"/>
                </a:cubicBezTo>
                <a:cubicBezTo>
                  <a:pt x="1672" y="2194"/>
                  <a:pt x="1600" y="2316"/>
                  <a:pt x="1533" y="2469"/>
                </a:cubicBezTo>
                <a:cubicBezTo>
                  <a:pt x="1271" y="3059"/>
                  <a:pt x="1483" y="2759"/>
                  <a:pt x="1167" y="3291"/>
                </a:cubicBezTo>
                <a:cubicBezTo>
                  <a:pt x="915" y="3717"/>
                  <a:pt x="1091" y="3226"/>
                  <a:pt x="802" y="3909"/>
                </a:cubicBezTo>
                <a:cubicBezTo>
                  <a:pt x="694" y="4163"/>
                  <a:pt x="489" y="4731"/>
                  <a:pt x="489" y="4731"/>
                </a:cubicBezTo>
                <a:cubicBezTo>
                  <a:pt x="243" y="6186"/>
                  <a:pt x="552" y="4385"/>
                  <a:pt x="228" y="6171"/>
                </a:cubicBezTo>
                <a:cubicBezTo>
                  <a:pt x="191" y="6373"/>
                  <a:pt x="158" y="6583"/>
                  <a:pt x="123" y="6789"/>
                </a:cubicBezTo>
                <a:cubicBezTo>
                  <a:pt x="-54" y="8887"/>
                  <a:pt x="-11" y="7861"/>
                  <a:pt x="71" y="11109"/>
                </a:cubicBezTo>
                <a:cubicBezTo>
                  <a:pt x="92" y="11939"/>
                  <a:pt x="161" y="12578"/>
                  <a:pt x="228" y="13371"/>
                </a:cubicBezTo>
                <a:cubicBezTo>
                  <a:pt x="245" y="13577"/>
                  <a:pt x="247" y="13815"/>
                  <a:pt x="280" y="13989"/>
                </a:cubicBezTo>
                <a:cubicBezTo>
                  <a:pt x="332" y="14263"/>
                  <a:pt x="378" y="14559"/>
                  <a:pt x="437" y="14811"/>
                </a:cubicBezTo>
                <a:cubicBezTo>
                  <a:pt x="654" y="15746"/>
                  <a:pt x="875" y="16703"/>
                  <a:pt x="1167" y="17280"/>
                </a:cubicBezTo>
                <a:cubicBezTo>
                  <a:pt x="1307" y="17554"/>
                  <a:pt x="1432" y="17983"/>
                  <a:pt x="1585" y="18103"/>
                </a:cubicBezTo>
                <a:lnTo>
                  <a:pt x="2107" y="18514"/>
                </a:lnTo>
                <a:cubicBezTo>
                  <a:pt x="2194" y="18583"/>
                  <a:pt x="2284" y="18609"/>
                  <a:pt x="2368" y="18720"/>
                </a:cubicBezTo>
                <a:cubicBezTo>
                  <a:pt x="2420" y="18789"/>
                  <a:pt x="2470" y="18888"/>
                  <a:pt x="2524" y="18926"/>
                </a:cubicBezTo>
                <a:cubicBezTo>
                  <a:pt x="3245" y="19427"/>
                  <a:pt x="3259" y="19314"/>
                  <a:pt x="3986" y="19543"/>
                </a:cubicBezTo>
                <a:cubicBezTo>
                  <a:pt x="4177" y="19603"/>
                  <a:pt x="4368" y="19686"/>
                  <a:pt x="4560" y="19749"/>
                </a:cubicBezTo>
                <a:lnTo>
                  <a:pt x="5238" y="19954"/>
                </a:lnTo>
                <a:cubicBezTo>
                  <a:pt x="5850" y="20356"/>
                  <a:pt x="5384" y="20093"/>
                  <a:pt x="6387" y="20366"/>
                </a:cubicBezTo>
                <a:cubicBezTo>
                  <a:pt x="6613" y="20427"/>
                  <a:pt x="6839" y="20522"/>
                  <a:pt x="7065" y="20571"/>
                </a:cubicBezTo>
                <a:cubicBezTo>
                  <a:pt x="7465" y="20659"/>
                  <a:pt x="7866" y="20690"/>
                  <a:pt x="8266" y="20777"/>
                </a:cubicBezTo>
                <a:cubicBezTo>
                  <a:pt x="8492" y="20827"/>
                  <a:pt x="8718" y="20923"/>
                  <a:pt x="8944" y="20983"/>
                </a:cubicBezTo>
                <a:cubicBezTo>
                  <a:pt x="9877" y="21228"/>
                  <a:pt x="10107" y="21232"/>
                  <a:pt x="11136" y="21394"/>
                </a:cubicBezTo>
                <a:cubicBezTo>
                  <a:pt x="11345" y="21463"/>
                  <a:pt x="11553" y="21600"/>
                  <a:pt x="11763" y="21600"/>
                </a:cubicBezTo>
                <a:cubicBezTo>
                  <a:pt x="14050" y="21600"/>
                  <a:pt x="14422" y="21493"/>
                  <a:pt x="16199" y="21189"/>
                </a:cubicBezTo>
                <a:cubicBezTo>
                  <a:pt x="16744" y="20759"/>
                  <a:pt x="16249" y="21105"/>
                  <a:pt x="17191" y="20777"/>
                </a:cubicBezTo>
                <a:cubicBezTo>
                  <a:pt x="17539" y="20656"/>
                  <a:pt x="17887" y="20498"/>
                  <a:pt x="18235" y="20366"/>
                </a:cubicBezTo>
                <a:cubicBezTo>
                  <a:pt x="18426" y="20293"/>
                  <a:pt x="18618" y="20244"/>
                  <a:pt x="18809" y="20160"/>
                </a:cubicBezTo>
                <a:cubicBezTo>
                  <a:pt x="19557" y="19833"/>
                  <a:pt x="19017" y="20123"/>
                  <a:pt x="19540" y="19749"/>
                </a:cubicBezTo>
                <a:cubicBezTo>
                  <a:pt x="19710" y="19626"/>
                  <a:pt x="19942" y="19507"/>
                  <a:pt x="20114" y="19337"/>
                </a:cubicBezTo>
                <a:cubicBezTo>
                  <a:pt x="20756" y="18705"/>
                  <a:pt x="19570" y="19684"/>
                  <a:pt x="20531" y="18926"/>
                </a:cubicBezTo>
                <a:cubicBezTo>
                  <a:pt x="20601" y="18789"/>
                  <a:pt x="20666" y="18611"/>
                  <a:pt x="20740" y="18514"/>
                </a:cubicBezTo>
                <a:cubicBezTo>
                  <a:pt x="20824" y="18404"/>
                  <a:pt x="20915" y="18384"/>
                  <a:pt x="21001" y="18309"/>
                </a:cubicBezTo>
                <a:cubicBezTo>
                  <a:pt x="21198" y="18136"/>
                  <a:pt x="21192" y="18126"/>
                  <a:pt x="21366" y="17897"/>
                </a:cubicBezTo>
                <a:cubicBezTo>
                  <a:pt x="21419" y="17691"/>
                  <a:pt x="21507" y="17564"/>
                  <a:pt x="21523" y="17280"/>
                </a:cubicBezTo>
                <a:cubicBezTo>
                  <a:pt x="21546" y="16873"/>
                  <a:pt x="21494" y="16453"/>
                  <a:pt x="21471" y="16046"/>
                </a:cubicBezTo>
                <a:cubicBezTo>
                  <a:pt x="21435" y="15407"/>
                  <a:pt x="21408" y="15366"/>
                  <a:pt x="21314" y="14811"/>
                </a:cubicBezTo>
                <a:cubicBezTo>
                  <a:pt x="21280" y="14401"/>
                  <a:pt x="21202" y="13447"/>
                  <a:pt x="21158" y="13166"/>
                </a:cubicBezTo>
                <a:cubicBezTo>
                  <a:pt x="21119" y="12919"/>
                  <a:pt x="21048" y="12772"/>
                  <a:pt x="21001" y="12549"/>
                </a:cubicBezTo>
                <a:cubicBezTo>
                  <a:pt x="20961" y="12359"/>
                  <a:pt x="20941" y="12106"/>
                  <a:pt x="20897" y="11931"/>
                </a:cubicBezTo>
                <a:cubicBezTo>
                  <a:pt x="20852" y="11757"/>
                  <a:pt x="20787" y="11684"/>
                  <a:pt x="20740" y="11520"/>
                </a:cubicBezTo>
                <a:cubicBezTo>
                  <a:pt x="20066" y="9157"/>
                  <a:pt x="20722" y="11157"/>
                  <a:pt x="20218" y="9669"/>
                </a:cubicBezTo>
                <a:cubicBezTo>
                  <a:pt x="20183" y="9463"/>
                  <a:pt x="20161" y="9214"/>
                  <a:pt x="20114" y="9051"/>
                </a:cubicBezTo>
                <a:cubicBezTo>
                  <a:pt x="20019" y="8726"/>
                  <a:pt x="19905" y="8503"/>
                  <a:pt x="19801" y="8229"/>
                </a:cubicBezTo>
                <a:cubicBezTo>
                  <a:pt x="19612" y="7732"/>
                  <a:pt x="19700" y="7928"/>
                  <a:pt x="19540" y="7611"/>
                </a:cubicBezTo>
              </a:path>
            </a:pathLst>
          </a:custGeom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DIGIREP (Digitálny repozit knižnice)</a:t>
            </a:r>
          </a:p>
        </p:txBody>
      </p:sp>
      <p:sp>
        <p:nvSpPr>
          <p:cNvPr id="402" name="Zástupný objekt pre obsah 2"/>
          <p:cNvSpPr txBox="1"/>
          <p:nvPr>
            <p:ph type="body" idx="1"/>
          </p:nvPr>
        </p:nvSpPr>
        <p:spPr>
          <a:xfrm>
            <a:off x="1757547" y="2133600"/>
            <a:ext cx="9747065" cy="3777623"/>
          </a:xfrm>
          <a:prstGeom prst="rect">
            <a:avLst/>
          </a:prstGeom>
        </p:spPr>
        <p:txBody>
          <a:bodyPr/>
          <a:lstStyle/>
          <a:p>
            <a:pPr>
              <a:defRPr b="1" sz="2400"/>
            </a:pPr>
            <a:r>
              <a:t>Digitálny repozit – poslanie „DIGIREP“</a:t>
            </a:r>
          </a:p>
          <a:p>
            <a:pPr>
              <a:defRPr sz="2400"/>
            </a:pPr>
            <a:r>
              <a:t>Služby občanom cez jeden portál!!!</a:t>
            </a:r>
          </a:p>
          <a:p>
            <a:pPr>
              <a:defRPr sz="2400"/>
            </a:pPr>
            <a:r>
              <a:t>Poslaním inštitucionálneho úložiska knižnice „DIGIREP“ je umožniť, aby dokumenty knižnice boli viditeľné a všeobecne dostupné pre všetkých používateľov služieb SVKBB</a:t>
            </a:r>
          </a:p>
          <a:p>
            <a:pPr>
              <a:defRPr sz="2400"/>
            </a:pPr>
            <a:r>
              <a:t>Sprístupňovať dostupný digitálny fond  (licencované, voľné, osirelé, mimo predaja...) napríklad v SVKBB a online</a:t>
            </a:r>
          </a:p>
          <a:p>
            <a:pPr>
              <a:defRPr sz="2400"/>
            </a:pPr>
            <a:r>
              <a:t>Tvoriť špecifický inštitucionálny digitálny fond knižnice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Identifikátor v 035</a:t>
            </a:r>
          </a:p>
        </p:txBody>
      </p:sp>
      <p:sp>
        <p:nvSpPr>
          <p:cNvPr id="479" name="Zástupný objekt pre obsah 2"/>
          <p:cNvSpPr txBox="1"/>
          <p:nvPr>
            <p:ph type="body" idx="1"/>
          </p:nvPr>
        </p:nvSpPr>
        <p:spPr>
          <a:xfrm>
            <a:off x="715488" y="1823137"/>
            <a:ext cx="10515601" cy="435133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</a:pPr>
            <a:r>
              <a:t>Pole 035 je použité v DIKDA nesprávne </a:t>
            </a:r>
          </a:p>
          <a:p>
            <a:pPr marL="0" indent="0">
              <a:buSzTx/>
              <a:buFont typeface="Wingdings 3"/>
              <a:buNone/>
            </a:pPr>
            <a:r>
              <a:t>035 podpole $a je systémové číslo pre kód inštitúcie a číslo, ak sa záznam preberá z iného systému (napr. konverzia z Alephu, RL...)</a:t>
            </a:r>
          </a:p>
          <a:p>
            <a:pPr marL="0" indent="0">
              <a:buSzTx/>
              <a:buFont typeface="Wingdings 3"/>
              <a:buNone/>
            </a:pPr>
            <a:r>
              <a:t>Pole 035 sa nemapuje do RDA</a:t>
            </a:r>
          </a:p>
          <a:p>
            <a:pPr marL="0" indent="0">
              <a:buSzTx/>
              <a:buFont typeface="Wingdings 3"/>
              <a:buNone/>
            </a:pPr>
            <a:r>
              <a:t>Identifikátor urn patrí do 856, ktoré sa mapuje aj do RDA</a:t>
            </a:r>
          </a:p>
          <a:p>
            <a:pPr marL="0" indent="0">
              <a:buSzTx/>
              <a:buFont typeface="Wingdings 3"/>
              <a:buNone/>
            </a:pPr>
            <a:r>
              <a:t>V niektorých záznamoch je správne použité pole 856 </a:t>
            </a:r>
          </a:p>
        </p:txBody>
      </p:sp>
      <p:graphicFrame>
        <p:nvGraphicFramePr>
          <p:cNvPr id="480" name="Tabuľka 5"/>
          <p:cNvGraphicFramePr/>
          <p:nvPr/>
        </p:nvGraphicFramePr>
        <p:xfrm>
          <a:off x="838200" y="4132612"/>
          <a:ext cx="10515600" cy="125346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047504"/>
                <a:gridCol w="8468096"/>
              </a:tblGrid>
              <a:tr h="417821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Vydavateľ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Budapešť : Slovenský denník , 1910-1915</a:t>
                      </a:r>
                    </a:p>
                  </a:txBody>
                  <a:tcPr marL="0" marR="0" marT="0" marB="0" anchor="t" anchorCtr="0" horzOverflow="overflow"/>
                </a:tc>
              </a:tr>
              <a:tr h="417821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Fyzický popis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/>
                        <a:t>6 roč. ; 27 x 38 cm</a:t>
                      </a:r>
                    </a:p>
                  </a:txBody>
                  <a:tcPr marL="0" marR="0" marT="0" marB="0" anchor="t" anchorCtr="0" horzOverflow="overflow"/>
                </a:tc>
              </a:tr>
              <a:tr h="417821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Multimédiá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200"/>
                      </a:pPr>
                      <a:r>
                        <a:rPr u="sng">
                          <a:solidFill>
                            <a:srgbClr val="FB4A18"/>
                          </a:solidFill>
                          <a:uFill>
                            <a:solidFill>
                              <a:srgbClr val="FB4A18"/>
                            </a:solidFill>
                          </a:uFill>
                          <a:hlinkClick r:id="rId2" invalidUrl="" action="" tgtFrame="" tooltip="" history="1" highlightClick="0" endSnd="0"/>
                        </a:rPr>
                        <a:t>http://digicontent.snk.sk/content/journals/Slovensky_dennik/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481" name="Rectangle 2"/>
          <p:cNvSpPr txBox="1"/>
          <p:nvPr/>
        </p:nvSpPr>
        <p:spPr>
          <a:xfrm>
            <a:off x="883919" y="5589392"/>
            <a:ext cx="5043649" cy="600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457200" algn="l"/>
              </a:tabLst>
              <a:defRPr sz="10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Slovenský denn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í</a:t>
            </a:r>
            <a:r>
              <a:t>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tabLst>
                <a:tab pos="457200" algn="l"/>
              </a:tabLst>
              <a:defRPr sz="9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Z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á</a:t>
            </a:r>
            <a:r>
              <a:t>znam 1 z 6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 </a:t>
            </a:r>
            <a:r>
              <a:t>687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tabLst>
                <a:tab pos="457200" algn="l"/>
              </a:tabLst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V Marc je pre multimédiá použité pole 856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Štandardná identifikácia článkov</a:t>
            </a:r>
          </a:p>
        </p:txBody>
      </p:sp>
      <p:sp>
        <p:nvSpPr>
          <p:cNvPr id="484" name="Zástupný objekt pre obsah 2"/>
          <p:cNvSpPr txBox="1"/>
          <p:nvPr>
            <p:ph type="body" idx="1"/>
          </p:nvPr>
        </p:nvSpPr>
        <p:spPr>
          <a:xfrm>
            <a:off x="838200" y="1567542"/>
            <a:ext cx="10515600" cy="450075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</a:pPr>
            <a:r>
              <a:t>DIKDA nepoužíva štandardný identifikátor SICI MARC </a:t>
            </a:r>
          </a:p>
          <a:p>
            <a:pPr marL="0" indent="0">
              <a:buSzTx/>
              <a:buFont typeface="Wingdings 3"/>
              <a:buNone/>
              <a:defRPr b="1" u="sng"/>
            </a:pPr>
            <a:r>
              <a:t>Identifikátor seriálového dokumentu a článku </a:t>
            </a:r>
            <a:r>
              <a:rPr i="1"/>
              <a:t>(Serial Item and Contribution Identifier (SICI)) </a:t>
            </a:r>
            <a:r>
              <a:t>(ANSI/NISO </a:t>
            </a:r>
            <a:r>
              <a:rPr b="0" u="none"/>
              <a:t>Z39.56) </a:t>
            </a:r>
            <a:endParaRPr b="0" u="none"/>
          </a:p>
          <a:p>
            <a:pPr marL="0" indent="0">
              <a:buSzTx/>
              <a:buFont typeface="Wingdings 3"/>
              <a:buNone/>
            </a:pPr>
            <a:r>
              <a:t>Môže byť súčasťou urn</a:t>
            </a:r>
          </a:p>
          <a:p>
            <a:pPr marL="0" indent="0">
              <a:buSzTx/>
              <a:buFont typeface="Wingdings 3"/>
              <a:buNone/>
            </a:pPr>
            <a:r>
              <a:t>Obsahuje ID seriálu a ID článku (aj „incipit“ článku, písmená z názvu)</a:t>
            </a:r>
          </a:p>
        </p:txBody>
      </p:sp>
      <p:graphicFrame>
        <p:nvGraphicFramePr>
          <p:cNvPr id="485" name="Tabuľka 3"/>
          <p:cNvGraphicFramePr/>
          <p:nvPr/>
        </p:nvGraphicFramePr>
        <p:xfrm>
          <a:off x="838200" y="3954483"/>
          <a:ext cx="10515600" cy="202474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919347"/>
                <a:gridCol w="9596252"/>
              </a:tblGrid>
              <a:tr h="327196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Zápis SICI v zázname MARC 21:</a:t>
                      </a:r>
                    </a:p>
                  </a:txBody>
                  <a:tcPr marL="9525" marR="9525" marT="9525" marB="9525" anchor="t" anchorCtr="0" horzOverflow="overflow"/>
                </a:tc>
              </a:tr>
              <a:tr h="463762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024</a:t>
                      </a:r>
                    </a:p>
                  </a:txBody>
                  <a:tcPr marL="9525" marR="9525" marT="9525" marB="9525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b="1" sz="2400" u="sng"/>
                      </a:pPr>
                      <a:r>
                        <a:t>4</a:t>
                      </a:r>
                      <a:r>
                        <a:rPr b="0" u="none"/>
                        <a:t>#$a8756-2324(198603/04)65:2L.4:QTP:1-P</a:t>
                      </a:r>
                    </a:p>
                  </a:txBody>
                  <a:tcPr marL="9525" marR="9525" marT="9525" marB="9525" anchor="t" anchorCtr="0" horzOverflow="overflow"/>
                </a:tc>
              </a:tr>
              <a:tr h="1233786">
                <a:tc>
                  <a:txBody>
                    <a:bodyPr/>
                    <a:lstStyle/>
                    <a:p>
                      <a:pPr algn="l" defTabSz="457200">
                        <a:defRPr sz="12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</a:p>
                  </a:txBody>
                  <a:tcPr marL="9525" marR="9525" marT="9525" marB="9525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400"/>
                        <a:t>Príklad zobrazenia v zázname:
SICI 8756-2324(198603/04)65:2L.4:QTP:1-P</a:t>
                      </a:r>
                    </a:p>
                  </a:txBody>
                  <a:tcPr marL="9525" marR="9525" marT="9525" marB="9525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Obrázok 1" descr="Obrázo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5264"/>
            <a:ext cx="12192000" cy="5721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Nadpis 1"/>
          <p:cNvSpPr txBox="1"/>
          <p:nvPr>
            <p:ph type="title"/>
          </p:nvPr>
        </p:nvSpPr>
        <p:spPr>
          <a:xfrm>
            <a:off x="2592925" y="624110"/>
            <a:ext cx="8911688" cy="1018954"/>
          </a:xfrm>
          <a:prstGeom prst="rect">
            <a:avLst/>
          </a:prstGeom>
        </p:spPr>
        <p:txBody>
          <a:bodyPr/>
          <a:lstStyle/>
          <a:p>
            <a:pPr defTabSz="182880">
              <a:defRPr sz="1280"/>
            </a:pPr>
            <a:br/>
            <a:r>
              <a:t>Správne použité pole 856 </a:t>
            </a:r>
            <a:br/>
            <a:br/>
            <a:br/>
          </a:p>
        </p:txBody>
      </p:sp>
      <p:sp>
        <p:nvSpPr>
          <p:cNvPr id="490" name="Zástupný objekt pre obsah 2"/>
          <p:cNvSpPr txBox="1"/>
          <p:nvPr>
            <p:ph type="body" idx="1"/>
          </p:nvPr>
        </p:nvSpPr>
        <p:spPr>
          <a:xfrm>
            <a:off x="838200" y="2090056"/>
            <a:ext cx="10515600" cy="429645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</a:pPr>
            <a:r>
              <a:t>Slovenský denník v KIS3G</a:t>
            </a:r>
          </a:p>
          <a:p>
            <a:pPr>
              <a:defRPr b="1"/>
            </a:pPr>
            <a:r>
              <a:t>Vydavateľ</a:t>
            </a:r>
            <a:r>
              <a:rPr b="0"/>
              <a:t>: </a:t>
            </a:r>
            <a:r>
              <a:t>Budapešť : Slovenský denník , 1910-1915</a:t>
            </a:r>
          </a:p>
          <a:p>
            <a:pPr>
              <a:defRPr b="1"/>
            </a:pPr>
            <a:r>
              <a:t>Fyzický popis: </a:t>
            </a:r>
            <a:r>
              <a:rPr b="0"/>
              <a:t>6 roč. ; 27 x 38 cm</a:t>
            </a:r>
            <a:endParaRPr b="0"/>
          </a:p>
          <a:p>
            <a:pPr>
              <a:defRPr b="1"/>
            </a:pPr>
            <a:r>
              <a:t>Multimédiá </a:t>
            </a:r>
          </a:p>
          <a:p>
            <a:pPr marL="0" indent="0">
              <a:buSzTx/>
              <a:buFont typeface="Wingdings 3"/>
              <a:buNone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http://digicontent.snk.sk/content/journals/Slovensky_dennik/</a:t>
            </a:r>
          </a:p>
          <a:p>
            <a:pPr marL="0" indent="0">
              <a:buSzTx/>
              <a:buFont typeface="Wingdings 3"/>
              <a:buNone/>
            </a:pPr>
          </a:p>
          <a:p>
            <a:pPr marL="0" indent="0">
              <a:buSzTx/>
              <a:buFont typeface="Wingdings 3"/>
              <a:buNone/>
            </a:pPr>
            <a:r>
              <a:t>Digitalizované noviny a časopisy by mali byť dostupné v SVKBB</a:t>
            </a:r>
          </a:p>
          <a:p>
            <a:pPr marL="0" indent="0">
              <a:buSzTx/>
              <a:buFont typeface="Wingdings 3"/>
              <a:buNone/>
            </a:pPr>
            <a:r>
              <a:t>Dohoda, vyžiadanie prístupu alebo samotných objektov pre DIGIREP SVKBB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Európske smernice transponované v SR</a:t>
            </a:r>
          </a:p>
        </p:txBody>
      </p:sp>
      <p:sp>
        <p:nvSpPr>
          <p:cNvPr id="493" name="Zástupný objekt pre obsah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600"/>
            </a:pPr>
            <a:r>
              <a:t>Smernica 2001/29/ES Európskeho parlamentu a Rady z 22. mája 2001 o zosúladení niektorých aspektov autorských práv a s nimi súvisiacich práv v informačnej spoločnosti 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https://eur-lex.europa.eu/legal-content/SK/TXT/?uri=celex:32001L0029</a:t>
            </a:r>
            <a:r>
              <a:t>. </a:t>
            </a:r>
          </a:p>
          <a:p>
            <a:pPr>
              <a:lnSpc>
                <a:spcPct val="90000"/>
              </a:lnSpc>
              <a:defRPr sz="1600" u="sng"/>
            </a:pPr>
            <a:r>
              <a:rPr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3" invalidUrl="" action="" tgtFrame="" tooltip="" history="1" highlightClick="0" endSnd="0"/>
              </a:rPr>
              <a:t>Dokumentačný účel má text:</a:t>
            </a:r>
          </a:p>
          <a:p>
            <a:pPr>
              <a:lnSpc>
                <a:spcPct val="90000"/>
              </a:lnSpc>
              <a:defRPr sz="1600"/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3" invalidUrl="" action="" tgtFrame="" tooltip="" history="1" highlightClick="0" endSnd="0"/>
              </a:rPr>
              <a:t>Smernica 2001/29/ES o zosúladení niektorých aspektov autorských práv a s nimi súvisiacich práv v informačnej spoločnosti</a:t>
            </a:r>
          </a:p>
          <a:p>
            <a:pPr>
              <a:lnSpc>
                <a:spcPct val="90000"/>
              </a:lnSpc>
              <a:defRPr sz="1600"/>
            </a:pPr>
            <a:r>
              <a:t>Je jednou z desiatich smerníc vrátane smernice o 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4" invalidUrl="" action="" tgtFrame="" tooltip="" history="1" highlightClick="0" endSnd="0"/>
              </a:rPr>
              <a:t>vymožiteľnosti práv duševného vlastníctva</a:t>
            </a:r>
            <a:r>
              <a:t>, smernice o 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5" invalidUrl="" action="" tgtFrame="" tooltip="" history="1" highlightClick="0" endSnd="0"/>
              </a:rPr>
              <a:t>osirelých dielach</a:t>
            </a:r>
            <a:r>
              <a:t> a smernice o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6" invalidUrl="" action="" tgtFrame="" tooltip="" history="1" highlightClick="0" endSnd="0"/>
              </a:rPr>
              <a:t>kolektívnej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6" invalidUrl="" action="" tgtFrame="" tooltip="" history="1" highlightClick="0" endSnd="0"/>
              </a:rPr>
              <a:t> správe autorských práv a práv súvisiacich s autorským právom</a:t>
            </a:r>
            <a:r>
              <a:t>, ktoré spoločne vytvárajú 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7" invalidUrl="" action="" tgtFrame="" tooltip="" history="1" highlightClick="0" endSnd="0"/>
              </a:rPr>
              <a:t>právne predpisy EÚ o autorských právach</a:t>
            </a:r>
            <a:r>
              <a:t>.</a:t>
            </a:r>
          </a:p>
          <a:p>
            <a:pPr>
              <a:lnSpc>
                <a:spcPct val="90000"/>
              </a:lnSpc>
              <a:defRPr sz="1600"/>
            </a:pPr>
            <a:r>
              <a:t>Smernica sa uplatňuje od 22. júna 2001. Krajiny EÚ ju mali transponovať do vnútroštátnych právnych predpisov do 22. decembra 2002.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Právo šírenia</a:t>
            </a:r>
            <a:br/>
          </a:p>
        </p:txBody>
      </p:sp>
      <p:sp>
        <p:nvSpPr>
          <p:cNvPr id="496" name="Zástupný objekt pre obsah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Členské štáty poskytnú </a:t>
            </a:r>
            <a:r>
              <a:rPr u="sng"/>
              <a:t>autorom</a:t>
            </a:r>
            <a:r>
              <a:t> vo vzťahu k originálu ich diela alebo k jeho rozmnoženinám </a:t>
            </a:r>
            <a:r>
              <a:rPr u="sng"/>
              <a:t>výlučné právo udeliť súhlas alebo zakázať </a:t>
            </a:r>
            <a:r>
              <a:t>akúkoľvek formu verejného šírenia predajom alebo iným spôsobom. ...</a:t>
            </a:r>
          </a:p>
          <a:p>
            <a:pPr/>
            <a:r>
              <a:t>(29) Otázka </a:t>
            </a:r>
            <a:r>
              <a:rPr u="sng"/>
              <a:t>zániku práv nevzniká v prípade služieb a najmä on-line služieb</a:t>
            </a:r>
            <a:r>
              <a:t>. To isté platí aj vo vzťahu k hmotným rozmnoženinám diela alebo iného predmetu ochrany, ktoré vyhotoví používateľ tejto služby so súhlasom nositeľa práv. Preto to isté platí aj pre prenájom a zapožičanie originálu a rozmnoženín diel alebo iných predmetov ochrany, ktoré sú svojou povahou službami. Na rozdiel od CD-ROMu alebo CD-I, pri ktorých je duševné vlastníctvo obsiahnuté v hmotnom médiu – nosiči, teda v tovare, </a:t>
            </a:r>
            <a:r>
              <a:rPr u="sng"/>
              <a:t>každá on-line služba je v podstate činnosťou, ktorá musí podliehať povoleniu, keď to vyžaduje autorské právo alebo s ním súvisiace práva.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Výnimky</a:t>
            </a:r>
          </a:p>
        </p:txBody>
      </p:sp>
      <p:sp>
        <p:nvSpPr>
          <p:cNvPr id="499" name="Zástupný objekt pre obsah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500"/>
            </a:pPr>
            <a:r>
              <a:t>(32) Táto smernica poskytuje kompletné vymenovanie </a:t>
            </a:r>
            <a:r>
              <a:rPr>
                <a:solidFill>
                  <a:srgbClr val="FF0000"/>
                </a:solidFill>
              </a:rPr>
              <a:t>výnimiek</a:t>
            </a:r>
            <a:r>
              <a:t> ... </a:t>
            </a:r>
          </a:p>
          <a:p>
            <a:pPr>
              <a:lnSpc>
                <a:spcPct val="90000"/>
              </a:lnSpc>
              <a:defRPr sz="1500"/>
            </a:pPr>
            <a:r>
              <a:t>(34) Členským štátom sa dáva možnosť poskytovať niektoré výnimky alebo obmedzenia pre prípady, ako sú </a:t>
            </a:r>
            <a:r>
              <a:rPr>
                <a:solidFill>
                  <a:srgbClr val="FF0000"/>
                </a:solidFill>
              </a:rPr>
              <a:t>vzdelávanie a vedecké účely, v prospech verejných inštitúcií, ako sú knižnice a archívy, na spravodajské účely, na citovanie, v prípadoch používania telesne postihnutými ľuďmi,</a:t>
            </a:r>
            <a:r>
              <a:t> pri používaní v záujme verejnej bezpečnosti a pri používaní v správnych a súdnych konaniach.</a:t>
            </a:r>
          </a:p>
          <a:p>
            <a:pPr>
              <a:lnSpc>
                <a:spcPct val="90000"/>
              </a:lnSpc>
              <a:defRPr sz="1500"/>
            </a:pPr>
            <a:r>
              <a:t>(40) Členské štáty môžu poskytnúť výnimku alebo obmedzenie v prospech niektorých neziskových inštitúcií, ako sú verejne prístupné knižnice a podobné inštitúcie, ako aj archívy. Musia však byť obmedzené na niektoré zvláštne prípady, na ktoré sa vzťahuje právo rozmnožovania. Tieto výnimky alebo obmedzenia sa nesmú vzťahovať na používanie v kontexte on-line doručovania chránených diel alebo iných predmetov ochrany. Táto smernica platí bez toho, aby bola dotknutá možnosť voľby členských štátov odchýliť sa od výlučného práva na verejné vypožičiavanie v súlade s článkom 5 smernice 92/100/EHS. </a:t>
            </a:r>
            <a:r>
              <a:rPr>
                <a:solidFill>
                  <a:srgbClr val="FF0000"/>
                </a:solidFill>
              </a:rPr>
              <a:t>Preto je potrebné podporiť osobitné kontrakty alebo licencie, ktoré zvýhodňujú podobné inštitúcie a účel šírenia, ktorému slúžia</a:t>
            </a:r>
            <a:r>
              <a:t> bez toho, aby sa vytvárala nerovnováha.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Výnimky</a:t>
            </a:r>
          </a:p>
        </p:txBody>
      </p:sp>
      <p:sp>
        <p:nvSpPr>
          <p:cNvPr id="502" name="Zástupný objekt pre obsah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Font typeface="Wingdings 3"/>
              <a:buNone/>
              <a:defRPr sz="1500">
                <a:solidFill>
                  <a:srgbClr val="FF0000"/>
                </a:solidFill>
              </a:defRPr>
            </a:pPr>
            <a:r>
              <a:t>2.</a:t>
            </a:r>
            <a:r>
              <a:rPr>
                <a:solidFill>
                  <a:srgbClr val="404040"/>
                </a:solidFill>
              </a:rPr>
              <a:t> Členské štáty môžu zabezpečiť výnimky alebo obmedzenia práva rozmnožovania ustanoveného v článku 2 v nasledujúcich prípadoch:</a:t>
            </a:r>
          </a:p>
          <a:p>
            <a:pPr>
              <a:lnSpc>
                <a:spcPct val="80000"/>
              </a:lnSpc>
              <a:defRPr sz="1500"/>
            </a:pPr>
            <a:r>
              <a:t>...</a:t>
            </a:r>
          </a:p>
          <a:p>
            <a:pPr>
              <a:lnSpc>
                <a:spcPct val="80000"/>
              </a:lnSpc>
              <a:defRPr sz="1500"/>
            </a:pPr>
            <a:r>
              <a:t>c) vo vzťahu k </a:t>
            </a:r>
            <a:r>
              <a:rPr>
                <a:solidFill>
                  <a:srgbClr val="FF0000"/>
                </a:solidFill>
              </a:rPr>
              <a:t>osobitným prípadom rozmnožovania uskutočneným verejne prístupnými knižnicami, vzdelávacími inštitúciami alebo múzeami alebo archívmi, ktoré sa neuskutočnia pre priamy alebo nepriamy ekonomický alebo komerčný prospech</a:t>
            </a:r>
            <a:r>
              <a:t>;</a:t>
            </a:r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sz="1500">
                <a:solidFill>
                  <a:srgbClr val="FF0000"/>
                </a:solidFill>
              </a:defRPr>
            </a:pPr>
            <a:r>
              <a:t>3.</a:t>
            </a:r>
            <a:r>
              <a:rPr>
                <a:solidFill>
                  <a:srgbClr val="404040"/>
                </a:solidFill>
              </a:rPr>
              <a:t> Členské štáty môžu zabezpečiť výnimky alebo obmedzenia práv poskytnutých podľa článkov 2 a 3 v nasledujúcich prípadoch:</a:t>
            </a:r>
          </a:p>
          <a:p>
            <a:pPr>
              <a:lnSpc>
                <a:spcPct val="80000"/>
              </a:lnSpc>
              <a:defRPr sz="1500"/>
            </a:pPr>
            <a:r>
              <a:t>a) použitie na výhradný </a:t>
            </a:r>
            <a:r>
              <a:rPr>
                <a:solidFill>
                  <a:srgbClr val="FF0000"/>
                </a:solidFill>
              </a:rPr>
              <a:t>účel ilustrácie pri vyučovaní alebo vedeckom výskume</a:t>
            </a:r>
            <a:r>
              <a:t>, pokiaľ je označený prameň vrátane mena autora, ak sa nestane, že to nie je možné a v rozsahu, ktorý je oprávnený nekomerčným účelom, o ktorý ide;</a:t>
            </a:r>
          </a:p>
          <a:p>
            <a:pPr>
              <a:lnSpc>
                <a:spcPct val="80000"/>
              </a:lnSpc>
              <a:defRPr sz="1500"/>
            </a:pPr>
            <a:r>
              <a:t>n) použitie na prenos alebo </a:t>
            </a:r>
            <a:r>
              <a:rPr>
                <a:solidFill>
                  <a:srgbClr val="FF0000"/>
                </a:solidFill>
              </a:rPr>
              <a:t>sprístupnenie jednotlivým členom verejnosti na účel výskumu alebo súkromného štúdia </a:t>
            </a:r>
            <a:r>
              <a:t>prostredníctvom na to určených terminálov v priestoroch inštitúcií uvedených v odseku 2 písm. c) diel alebo iných predmetov ochrany, ktoré nepodliehajú nákupným alebo licenčným podmienkam zahrnutým v ich zbierkach;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Nadpis 1"/>
          <p:cNvSpPr txBox="1"/>
          <p:nvPr>
            <p:ph type="title"/>
          </p:nvPr>
        </p:nvSpPr>
        <p:spPr>
          <a:xfrm>
            <a:off x="3447534" y="624110"/>
            <a:ext cx="8057079" cy="1280891"/>
          </a:xfrm>
          <a:prstGeom prst="rect">
            <a:avLst/>
          </a:prstGeom>
        </p:spPr>
        <p:txBody>
          <a:bodyPr/>
          <a:lstStyle/>
          <a:p>
            <a:pPr/>
            <a:r>
              <a:t>Články z novín</a:t>
            </a:r>
          </a:p>
        </p:txBody>
      </p:sp>
      <p:sp>
        <p:nvSpPr>
          <p:cNvPr id="505" name="Zástupný objekt pre obsah 2"/>
          <p:cNvSpPr txBox="1"/>
          <p:nvPr>
            <p:ph type="body" idx="1"/>
          </p:nvPr>
        </p:nvSpPr>
        <p:spPr>
          <a:xfrm>
            <a:off x="926756" y="1309814"/>
            <a:ext cx="10577857" cy="51774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Rozhodujúce pre posúdenie prípustnosti digitalizácie je definícia pojmu /WORK/DIELO/PRÁCA. Pokiaľ sa  celé noviny /denník považujú za DIELO, potom digitalizácia jednotlivého novinového článku, legálne nazývaného "malá časť diela", nepredstavuje pre knižnice žiaden problém. Vzhľadom na nové možnosti objednávania jednotlivých článkov na internete však došlo k zmene právneho pojmu "práca" a vznikol veľký problém digitalizácie (newspaper cuttings) novinových článkov. V súčasnosti neexistuje žiadna jasná právna úprava alebo rozsudok, ktorý by definoval, či články z novín sú v právnom zmysle DIELA alebo nie. </a:t>
            </a:r>
          </a:p>
          <a:p>
            <a:pPr>
              <a:lnSpc>
                <a:spcPct val="90000"/>
              </a:lnSpc>
            </a:pPr>
            <a:r>
              <a:t>Podľa rozsudku Obchodného súdu v kantóne Zürich (HG110271-O zo 7. apríla 2014) musíme predpokladať, že v nasledujúcich rokoch budú aj jednotlivé články zverejnené v novinách považované za pôvodné DIELA. Vzhľadom na dostupnosť jednotlivých článkov z novín od vydavateľov a po právnej definícii  pôvodného DIELA  už nemožno uplatniť príslušné pravidlo výnimky, ktoré dáva verejným knižniciam právo digitizovať a sprístupňovať články z DIELA. </a:t>
            </a:r>
          </a:p>
          <a:p>
            <a:pPr>
              <a:lnSpc>
                <a:spcPct val="90000"/>
              </a:lnSpc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https://www.ifla.org/files/assets/newspapers/Geneva_2014/warmbrunn_rasche-en.pdf</a:t>
            </a:r>
          </a:p>
          <a:p>
            <a:pPr>
              <a:lnSpc>
                <a:spcPct val="90000"/>
              </a:lnSpc>
              <a:defRPr sz="1200"/>
            </a:pPr>
            <a:r>
              <a:t>Automatic analysis of international newspapers, periodicals and press dossiers – A case study from Germany.  Author/presenter: Dr. Juergen Warmbrunn, juergen.warmbrunn@herder-institut.de Copresenter: Rolf Rasche, rasche@imageware.  Copyright 2014 by Juergen Warmbrunn and Rolf Rasche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Nadpis 1"/>
          <p:cNvSpPr txBox="1"/>
          <p:nvPr>
            <p:ph type="title"/>
          </p:nvPr>
        </p:nvSpPr>
        <p:spPr>
          <a:xfrm>
            <a:off x="1569307" y="333632"/>
            <a:ext cx="10379676" cy="889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Sprístupnenie digitálneho obsahu z projektu DIKDA</a:t>
            </a:r>
          </a:p>
        </p:txBody>
      </p:sp>
      <p:sp>
        <p:nvSpPr>
          <p:cNvPr id="508" name="Zástupný objekt pre obsah 2"/>
          <p:cNvSpPr txBox="1"/>
          <p:nvPr>
            <p:ph type="body" idx="1"/>
          </p:nvPr>
        </p:nvSpPr>
        <p:spPr>
          <a:xfrm>
            <a:off x="976183" y="1136821"/>
            <a:ext cx="10626812" cy="543697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  <a:defRPr sz="2400"/>
            </a:pPr>
            <a:r>
              <a:t>Nasledujúci výber (tabuľky) obsahuje počty digitalizovaných jednotiek v katalógu KIS3G</a:t>
            </a:r>
          </a:p>
          <a:p>
            <a:pPr>
              <a:defRPr sz="2400"/>
            </a:pPr>
            <a:r>
              <a:t>Žiadame, aby SNK sprístupnila digitálny obsah jednotiek, ktoré majú vo svojich zbierkach partneri </a:t>
            </a:r>
          </a:p>
          <a:p>
            <a:pPr>
              <a:defRPr sz="2400"/>
            </a:pPr>
            <a:r>
              <a:t>1. pre partnerské knižnice KIS3G</a:t>
            </a:r>
          </a:p>
          <a:p>
            <a:pPr>
              <a:defRPr sz="2400"/>
            </a:pPr>
            <a:r>
              <a:t>2: pre všetky knižnice a organizácie, ktoré o to požiadajú </a:t>
            </a:r>
          </a:p>
          <a:p>
            <a:pPr>
              <a:defRPr sz="2400"/>
            </a:pPr>
            <a:r>
              <a:t>Sprístupnenie digitálneho obsahu umožní zlepšiť knižničné služby verejnosti</a:t>
            </a:r>
          </a:p>
          <a:p>
            <a:pPr>
              <a:defRPr sz="2400"/>
            </a:pPr>
            <a:r>
              <a:t>Sprístupnenie v súlade s právnymi predpismi výlučne v priestoroch knižníc</a:t>
            </a:r>
          </a:p>
          <a:p>
            <a:pPr>
              <a:defRPr sz="2400"/>
            </a:pPr>
            <a:r>
              <a:t>SNK poskytne register voľných a osirelých diel, ktoré je možné sprístupniť verejnosti online bezplatne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Nadpis 1"/>
          <p:cNvSpPr txBox="1"/>
          <p:nvPr>
            <p:ph type="title"/>
          </p:nvPr>
        </p:nvSpPr>
        <p:spPr>
          <a:xfrm>
            <a:off x="2307918" y="282533"/>
            <a:ext cx="8911688" cy="714994"/>
          </a:xfrm>
          <a:prstGeom prst="rect">
            <a:avLst/>
          </a:prstGeom>
        </p:spPr>
        <p:txBody>
          <a:bodyPr/>
          <a:lstStyle/>
          <a:p>
            <a:pPr defTabSz="288036">
              <a:defRPr b="1" sz="2016"/>
            </a:pPr>
            <a:r>
              <a:t>Parciálne funkcie DIGIREP SVKBB </a:t>
            </a:r>
            <a:br/>
          </a:p>
        </p:txBody>
      </p:sp>
      <p:sp>
        <p:nvSpPr>
          <p:cNvPr id="405" name="Zástupný objekt pre obsah 2"/>
          <p:cNvSpPr txBox="1"/>
          <p:nvPr>
            <p:ph type="body" idx="1"/>
          </p:nvPr>
        </p:nvSpPr>
        <p:spPr>
          <a:xfrm>
            <a:off x="838200" y="1080654"/>
            <a:ext cx="10515600" cy="5343897"/>
          </a:xfrm>
          <a:prstGeom prst="rect">
            <a:avLst/>
          </a:prstGeom>
        </p:spPr>
        <p:txBody>
          <a:bodyPr/>
          <a:lstStyle/>
          <a:p>
            <a:pPr/>
            <a:r>
              <a:t>Rozšíriť služby a možnosti </a:t>
            </a:r>
            <a:r>
              <a:rPr b="1"/>
              <a:t>prístupu k dokumentom knižnice </a:t>
            </a:r>
            <a:r>
              <a:t>prostredníctvom vyhľadávacích nástrojov, ako sú Google a Trove;</a:t>
            </a:r>
          </a:p>
          <a:p>
            <a:pPr/>
            <a:r>
              <a:t>Umožniť zamestnancom a kooperantom </a:t>
            </a:r>
            <a:r>
              <a:rPr b="1"/>
              <a:t>ukladať textové, obrazové, zvukové a audiovizuálne dokumenty </a:t>
            </a:r>
            <a:r>
              <a:t>a zodpovedajúce metadáta a materiály s otvoreným prístupom napr. do systému </a:t>
            </a:r>
            <a:r>
              <a:rPr b="1"/>
              <a:t>Mediainfo</a:t>
            </a:r>
            <a:r>
              <a:t> a zobraziť publikačné metriky; </a:t>
            </a:r>
          </a:p>
          <a:p>
            <a:pPr>
              <a:defRPr b="1"/>
            </a:pPr>
            <a:r>
              <a:t>Sprístupňovať</a:t>
            </a:r>
            <a:r>
              <a:rPr b="0"/>
              <a:t> dokumenty z repozitu (napr. CVTI SR) v súlade so zmluvou a s právnymi predpismi; </a:t>
            </a:r>
            <a:endParaRPr b="0"/>
          </a:p>
          <a:p>
            <a:pPr>
              <a:defRPr b="1"/>
            </a:pPr>
            <a:r>
              <a:t>Udržiavať</a:t>
            </a:r>
            <a:r>
              <a:rPr b="0"/>
              <a:t> úplný a presný zoznam všetkých publikácií dokumentov a súborov údajov SVKBB v DIGIREP, ktoré sa používajú v centrálnych systémoch (MKSR, archív UKB, Slovakiana atd) </a:t>
            </a:r>
            <a:endParaRPr b="0"/>
          </a:p>
          <a:p>
            <a:pPr>
              <a:defRPr b="1"/>
            </a:pPr>
            <a:r>
              <a:t>Uľahčiť štatistické výkazníctvo </a:t>
            </a:r>
            <a:r>
              <a:rPr b="0"/>
              <a:t>pre organizáciu kolektívnej správy práv (LITA ai.)</a:t>
            </a:r>
            <a:endParaRPr b="0"/>
          </a:p>
          <a:p>
            <a:pPr>
              <a:defRPr b="1"/>
            </a:pPr>
            <a:r>
              <a:t>Podporiť ukladanie publikácií s otvoreným prístupom</a:t>
            </a:r>
            <a:r>
              <a:rPr b="0"/>
              <a:t>, ktoré umožnia globálny prístup k zbierkam knižnice</a:t>
            </a:r>
            <a:endParaRPr b="0"/>
          </a:p>
          <a:p>
            <a:pPr/>
            <a:r>
              <a:t>Alternatíva 1) </a:t>
            </a:r>
            <a:r>
              <a:rPr b="1"/>
              <a:t>Zmluva s ecternou inštitúciou</a:t>
            </a:r>
            <a:r>
              <a:t>, </a:t>
            </a:r>
          </a:p>
          <a:p>
            <a:pPr/>
            <a:r>
              <a:t>Alternatíva 2) </a:t>
            </a:r>
            <a:r>
              <a:rPr b="1"/>
              <a:t>Vlastný inštitucionálny DIGIREP s infraštruktúrou knižnice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Nadpis 1"/>
          <p:cNvSpPr txBox="1"/>
          <p:nvPr>
            <p:ph type="title"/>
          </p:nvPr>
        </p:nvSpPr>
        <p:spPr>
          <a:xfrm>
            <a:off x="688768" y="200025"/>
            <a:ext cx="11369883" cy="1704975"/>
          </a:xfrm>
          <a:prstGeom prst="rect">
            <a:avLst/>
          </a:prstGeom>
        </p:spPr>
        <p:txBody>
          <a:bodyPr/>
          <a:lstStyle/>
          <a:p>
            <a:pPr defTabSz="813816">
              <a:defRPr b="1" sz="284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Počty záznamov a exemplárov v katalógu Slovenská knižnica a</a:t>
            </a:r>
            <a:br/>
            <a:r>
              <a:t>počty digitalizovaných exemplárov v partnerských organizáciách stav (výber) 04. 12. 2018</a:t>
            </a:r>
            <a:br/>
          </a:p>
        </p:txBody>
      </p:sp>
      <p:sp>
        <p:nvSpPr>
          <p:cNvPr id="511" name="Rectangle 1"/>
          <p:cNvSpPr txBox="1"/>
          <p:nvPr/>
        </p:nvSpPr>
        <p:spPr>
          <a:xfrm>
            <a:off x="803377" y="2048756"/>
            <a:ext cx="17019804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br/>
          </a:p>
        </p:txBody>
      </p:sp>
      <p:sp>
        <p:nvSpPr>
          <p:cNvPr id="512" name="Rectangle 3"/>
          <p:cNvSpPr txBox="1"/>
          <p:nvPr/>
        </p:nvSpPr>
        <p:spPr>
          <a:xfrm>
            <a:off x="803377" y="2682255"/>
            <a:ext cx="17019804" cy="28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aseline="3000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[i]</a:t>
            </a:r>
            <a:r>
              <a:rPr b="1" baseline="0" sz="12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graphicFrame>
        <p:nvGraphicFramePr>
          <p:cNvPr id="513" name="Zástupný objekt pre obsah 9"/>
          <p:cNvGraphicFramePr/>
          <p:nvPr/>
        </p:nvGraphicFramePr>
        <p:xfrm>
          <a:off x="688769" y="2034270"/>
          <a:ext cx="11020301" cy="38475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25782"/>
                <a:gridCol w="1387621"/>
                <a:gridCol w="5106897"/>
              </a:tblGrid>
              <a:tr h="454146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KIS3G – Portál Slovenská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4 746 136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1 330 962 tzv.  objektov</a:t>
                      </a:r>
                    </a:p>
                  </a:txBody>
                  <a:tcPr marL="0" marR="0" marT="0" marB="0" anchor="t" anchorCtr="0" horzOverflow="overflow"/>
                </a:tc>
              </a:tr>
              <a:tr h="75401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Martin – Slovenská národná knižnica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593 010 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b="1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154 998 (čiastočne dostupné v katalógu DIKDA)</a:t>
                      </a:r>
                    </a:p>
                    <a:p>
                      <a:pPr algn="ctr" defTabSz="457200">
                        <a:defRPr b="1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/>
                </a:tc>
              </a:tr>
              <a:tr h="75401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Bratislava – Univerzitná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619 561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Samostatné DB, súb. kat. periodík neprepojený s DIKDA (odhadujem prekrytie 100 000 jd)</a:t>
                      </a:r>
                    </a:p>
                  </a:txBody>
                  <a:tcPr marL="0" marR="0" marT="0" marB="0" anchor="t" anchorCtr="0" horzOverflow="overflow"/>
                </a:tc>
              </a:tr>
              <a:tr h="52293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Bratislava – Ústredná knižnica SAV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267 716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30 993</a:t>
                      </a:r>
                    </a:p>
                  </a:txBody>
                  <a:tcPr marL="0" marR="0" marT="0" marB="0" anchor="t" anchorCtr="0" horzOverflow="overflow"/>
                </a:tc>
              </a:tr>
              <a:tr h="454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Prešov – Štátna vedecká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406 277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49 763</a:t>
                      </a:r>
                    </a:p>
                  </a:txBody>
                  <a:tcPr marL="0" marR="0" marT="0" marB="0" anchor="t" anchorCtr="0" horzOverflow="overflow"/>
                </a:tc>
              </a:tr>
              <a:tr h="454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Banská Bystrica – Štátna vedecká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406 277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38 092</a:t>
                      </a:r>
                    </a:p>
                  </a:txBody>
                  <a:tcPr marL="0" marR="0" marT="0" marB="0" anchor="t" anchorCtr="0" horzOverflow="overflow"/>
                </a:tc>
              </a:tr>
              <a:tr h="454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Bratislava – Slovenské národné múzeum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38 267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2 738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Nadpis 1"/>
          <p:cNvSpPr txBox="1"/>
          <p:nvPr>
            <p:ph type="title"/>
          </p:nvPr>
        </p:nvSpPr>
        <p:spPr>
          <a:xfrm>
            <a:off x="736270" y="529106"/>
            <a:ext cx="10970223" cy="1280892"/>
          </a:xfrm>
          <a:prstGeom prst="rect">
            <a:avLst/>
          </a:prstGeom>
        </p:spPr>
        <p:txBody>
          <a:bodyPr/>
          <a:lstStyle/>
          <a:p>
            <a:pPr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Počty záznamov a exemplárov v katalógu Slovenská knižnica a</a:t>
            </a:r>
            <a:br/>
            <a:r>
              <a:t>počty digitalizovaných exemplárov v partnerských organizáciách stav (výber) </a:t>
            </a:r>
            <a:br/>
            <a:r>
              <a:t>04. 12. 2018</a:t>
            </a:r>
          </a:p>
        </p:txBody>
      </p:sp>
      <p:graphicFrame>
        <p:nvGraphicFramePr>
          <p:cNvPr id="516" name="Zástupný objekt pre obsah 3"/>
          <p:cNvGraphicFramePr/>
          <p:nvPr/>
        </p:nvGraphicFramePr>
        <p:xfrm>
          <a:off x="736269" y="1650670"/>
          <a:ext cx="10224174" cy="500962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910768"/>
                <a:gridCol w="2557848"/>
                <a:gridCol w="2755557"/>
              </a:tblGrid>
              <a:tr h="459432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Levoča – Slovenská knižnica Mateja Hrebendu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24 157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543</a:t>
                      </a:r>
                    </a:p>
                  </a:txBody>
                  <a:tcPr marL="0" marR="0" marT="0" marB="0" anchor="t" anchorCtr="0" horzOverflow="overflow"/>
                </a:tc>
              </a:tr>
              <a:tr h="3451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Ružomberok – Katolícka univerzita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95 383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12 679</a:t>
                      </a:r>
                    </a:p>
                  </a:txBody>
                  <a:tcPr marL="0" marR="0" marT="0" marB="0" anchor="t" anchorCtr="0" horzOverflow="overflow"/>
                </a:tc>
              </a:tr>
              <a:tr h="45943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Komárno – Knižnica Józsefa Szinnyeiho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t" anchorCtr="0" horzOverflow="overflow"/>
                </a:tc>
              </a:tr>
              <a:tr h="3451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Galanta – Galantská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52 536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10 686</a:t>
                      </a:r>
                    </a:p>
                  </a:txBody>
                  <a:tcPr marL="0" marR="0" marT="0" marB="0" anchor="t" anchorCtr="0" horzOverflow="overflow"/>
                </a:tc>
              </a:tr>
              <a:tr h="45943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Bardejov – Okresná knižnica D. Gutgesela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51 404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9 469</a:t>
                      </a:r>
                    </a:p>
                  </a:txBody>
                  <a:tcPr marL="0" marR="0" marT="0" marB="0" anchor="t" anchorCtr="0" horzOverflow="overflow"/>
                </a:tc>
              </a:tr>
              <a:tr h="45943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Stará Ľubovňa – Ľubovnianska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56 753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12 241</a:t>
                      </a:r>
                    </a:p>
                  </a:txBody>
                  <a:tcPr marL="0" marR="0" marT="0" marB="0" anchor="t" anchorCtr="0" horzOverflow="overflow"/>
                </a:tc>
              </a:tr>
              <a:tr h="45943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Prešov – Knižnica P. O. Hviezdoslava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81 934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15 821</a:t>
                      </a:r>
                    </a:p>
                  </a:txBody>
                  <a:tcPr marL="0" marR="0" marT="0" marB="0" anchor="t" anchorCtr="0" horzOverflow="overflow"/>
                </a:tc>
              </a:tr>
              <a:tr h="45943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Michalovce – Zemplínska knižnica G. Zvonického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55 184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10 616</a:t>
                      </a:r>
                    </a:p>
                  </a:txBody>
                  <a:tcPr marL="0" marR="0" marT="0" marB="0" anchor="t" anchorCtr="0" horzOverflow="overflow"/>
                </a:tc>
              </a:tr>
              <a:tr h="45943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Vranov nad Topľou – Hornozemplínska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57 270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14 590</a:t>
                      </a:r>
                    </a:p>
                  </a:txBody>
                  <a:tcPr marL="0" marR="0" marT="0" marB="0" anchor="t" anchorCtr="0" horzOverflow="overflow"/>
                </a:tc>
              </a:tr>
              <a:tr h="75828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Senica – Záhorská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66 601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10 636</a:t>
                      </a:r>
                    </a:p>
                  </a:txBody>
                  <a:tcPr marL="0" marR="0" marT="0" marB="0" anchor="t" anchorCtr="0" horzOverflow="overflow"/>
                </a:tc>
              </a:tr>
              <a:tr h="3451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Humenné – Vihorlatská knižnica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70 208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14 061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Nadpis 1"/>
          <p:cNvSpPr txBox="1"/>
          <p:nvPr>
            <p:ph type="title"/>
          </p:nvPr>
        </p:nvSpPr>
        <p:spPr>
          <a:xfrm>
            <a:off x="469556" y="290477"/>
            <a:ext cx="11035057" cy="1280892"/>
          </a:xfrm>
          <a:prstGeom prst="rect">
            <a:avLst/>
          </a:prstGeom>
        </p:spPr>
        <p:txBody>
          <a:bodyPr/>
          <a:lstStyle/>
          <a:p>
            <a:pPr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Počty záznamov a exemplárov v katalógu Slovenská knižnica a</a:t>
            </a:r>
            <a:br/>
            <a:r>
              <a:t>počty digitalizovaných exemplárov v partnerských organizáciách stav (výber) </a:t>
            </a:r>
            <a:br/>
            <a:r>
              <a:t>04. 12. 2018</a:t>
            </a:r>
          </a:p>
        </p:txBody>
      </p:sp>
      <p:graphicFrame>
        <p:nvGraphicFramePr>
          <p:cNvPr id="519" name="Zástupný objekt pre obsah 3"/>
          <p:cNvGraphicFramePr/>
          <p:nvPr/>
        </p:nvGraphicFramePr>
        <p:xfrm>
          <a:off x="469556" y="1692875"/>
          <a:ext cx="11035057" cy="479441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920681"/>
                <a:gridCol w="1285103"/>
                <a:gridCol w="1829271"/>
              </a:tblGrid>
              <a:tr h="5327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Banská Bystrica - Akadémia umení v Banskej Bystrici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16 597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1 310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  <a:tr h="5327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Topoľčany – Tríbečská knižnica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52 383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13 504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  <a:tr h="5327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Bratislava – Slovenské národné múzeum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38 267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2 738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  <a:tr h="5327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Svidník – Podduklianska knižnica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53 290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10 800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  <a:tr h="5327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Poprad – Podtatranská knižnica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89 393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13 706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  <a:tr h="5327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Dunajská Streda – Žitnoostrovná knižnica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75 093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3 732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  <a:tr h="106542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Liptovský Mikuláš – Akademická knižnica Akadémie ozbrojených síl gen. M. R. Štefánika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35 102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2 655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  <a:tr h="5327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Trnava – Knižnica Juraja Fándlyho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108 955 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18 020</a:t>
                      </a:r>
                    </a:p>
                  </a:txBody>
                  <a:tcPr marL="0" marR="0" marT="0" marB="0" anchor="t" anchorCtr="0" horzOverflow="overflow">
                    <a:solidFill>
                      <a:srgbClr val="F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Príklady online prístupu</a:t>
            </a:r>
          </a:p>
        </p:txBody>
      </p:sp>
      <p:sp>
        <p:nvSpPr>
          <p:cNvPr id="408" name="Zástupný objekt pre obsah 2"/>
          <p:cNvSpPr txBox="1"/>
          <p:nvPr>
            <p:ph type="body" idx="1"/>
          </p:nvPr>
        </p:nvSpPr>
        <p:spPr>
          <a:xfrm>
            <a:off x="1496291" y="1258783"/>
            <a:ext cx="10008322" cy="465244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t>Nórsko:</a:t>
            </a:r>
            <a:r>
              <a:rPr>
                <a:solidFill>
                  <a:srgbClr val="404040"/>
                </a:solidFill>
              </a:rPr>
              <a:t> Nórska národná knižnica sprístupňuje bezplatne </a:t>
            </a:r>
            <a:r>
              <a:rPr u="sng">
                <a:solidFill>
                  <a:srgbClr val="404040"/>
                </a:solidFill>
              </a:rPr>
              <a:t>online </a:t>
            </a:r>
            <a:r>
              <a:rPr>
                <a:solidFill>
                  <a:srgbClr val="FF0000"/>
                </a:solidFill>
              </a:rPr>
              <a:t>250 000 kníh</a:t>
            </a:r>
            <a:r>
              <a:rPr>
                <a:solidFill>
                  <a:srgbClr val="404040"/>
                </a:solidFill>
              </a:rPr>
              <a:t>. 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https://www.bookstr.com/norway-blesses-citizens-250000-online-books-free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t>Švajčiarsko:</a:t>
            </a:r>
            <a:r>
              <a:rPr>
                <a:solidFill>
                  <a:srgbClr val="404040"/>
                </a:solidFill>
              </a:rPr>
              <a:t> Švajčiarska národná knižnica poskytuje </a:t>
            </a:r>
            <a:r>
              <a:rPr u="sng">
                <a:solidFill>
                  <a:srgbClr val="404040"/>
                </a:solidFill>
              </a:rPr>
              <a:t>online</a:t>
            </a:r>
            <a:r>
              <a:rPr>
                <a:solidFill>
                  <a:srgbClr val="404040"/>
                </a:solidFill>
              </a:rPr>
              <a:t> prístup k časopisom a k iným digitalizovaným dokumentom cez Helveticat: 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3" invalidUrl="" action="" tgtFrame="" tooltip="" history="1" highlightClick="0" endSnd="0"/>
              </a:rPr>
              <a:t>https://www.e-helvetica.nb.admin.ch/pages/main.jsf?lang=en</a:t>
            </a:r>
            <a:r>
              <a:rPr>
                <a:solidFill>
                  <a:srgbClr val="404040"/>
                </a:solidFill>
              </a:rPr>
              <a:t> a 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4" invalidUrl="" action="" tgtFrame="" tooltip="" history="1" highlightClick="0" endSnd="0"/>
              </a:rPr>
              <a:t>https://www.nb.admin.ch/snl/en/home/themes/digital-collections/digitised-collections.html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t>Írsko: </a:t>
            </a:r>
            <a:r>
              <a:rPr>
                <a:solidFill>
                  <a:srgbClr val="404040"/>
                </a:solidFill>
              </a:rPr>
              <a:t>Írska národná knižnica poskytuje </a:t>
            </a:r>
            <a:r>
              <a:rPr u="sng">
                <a:solidFill>
                  <a:srgbClr val="404040"/>
                </a:solidFill>
              </a:rPr>
              <a:t>online </a:t>
            </a:r>
            <a:r>
              <a:rPr>
                <a:solidFill>
                  <a:srgbClr val="404040"/>
                </a:solidFill>
              </a:rPr>
              <a:t>prístup k </a:t>
            </a:r>
            <a:r>
              <a:rPr>
                <a:solidFill>
                  <a:srgbClr val="FF0000"/>
                </a:solidFill>
              </a:rPr>
              <a:t>112 747 </a:t>
            </a:r>
            <a:r>
              <a:rPr>
                <a:solidFill>
                  <a:srgbClr val="404040"/>
                </a:solidFill>
              </a:rPr>
              <a:t>digitalizovaným objektom</a:t>
            </a:r>
            <a:endParaRPr>
              <a:solidFill>
                <a:srgbClr val="404040"/>
              </a:solidFill>
            </a:endParaRPr>
          </a:p>
          <a:p>
            <a:pPr>
              <a:defRPr>
                <a:solidFill>
                  <a:schemeClr val="accent2"/>
                </a:solidFill>
              </a:defRPr>
            </a:pPr>
            <a:r>
              <a:t>Nemecko:</a:t>
            </a:r>
            <a:r>
              <a:rPr>
                <a:solidFill>
                  <a:srgbClr val="404040"/>
                </a:solidFill>
              </a:rPr>
              <a:t> Mníchovské digitalizačné centrum (MDZ) digitalizuje a </a:t>
            </a:r>
            <a:r>
              <a:rPr u="sng">
                <a:solidFill>
                  <a:srgbClr val="404040"/>
                </a:solidFill>
              </a:rPr>
              <a:t>online</a:t>
            </a:r>
            <a:r>
              <a:rPr>
                <a:solidFill>
                  <a:srgbClr val="404040"/>
                </a:solidFill>
              </a:rPr>
              <a:t> zverejňuje písomné dedičstvo, ktoré má Bavorská štátna knižnica a ďalšie inštitúcie. Poskytuje jednu z najväčších a najrýchlejšie sa rozvíjajúcich digitálnych zbierok v Nemecku, teraz sprístupňuje bezplatne online viac ako </a:t>
            </a:r>
            <a:r>
              <a:rPr>
                <a:solidFill>
                  <a:srgbClr val="FF0000"/>
                </a:solidFill>
              </a:rPr>
              <a:t>900 000 titulov</a:t>
            </a:r>
            <a:r>
              <a:rPr>
                <a:solidFill>
                  <a:srgbClr val="40404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Čo my? </a:t>
            </a:r>
            <a:br/>
            <a:r>
              <a:t>Zdroje DIGIREP SVKBB</a:t>
            </a:r>
          </a:p>
        </p:txBody>
      </p:sp>
      <p:sp>
        <p:nvSpPr>
          <p:cNvPr id="411" name="Zástupný objekt pre obsah 2"/>
          <p:cNvSpPr txBox="1"/>
          <p:nvPr>
            <p:ph type="body" idx="1"/>
          </p:nvPr>
        </p:nvSpPr>
        <p:spPr>
          <a:xfrm>
            <a:off x="2589211" y="1905000"/>
            <a:ext cx="8915401" cy="4006223"/>
          </a:xfrm>
          <a:prstGeom prst="rect">
            <a:avLst/>
          </a:prstGeom>
        </p:spPr>
        <p:txBody>
          <a:bodyPr/>
          <a:lstStyle/>
          <a:p>
            <a:pPr marL="498919" indent="-498919" defTabSz="443484">
              <a:spcBef>
                <a:spcPts val="900"/>
              </a:spcBef>
              <a:buAutoNum type="arabicPeriod" startAt="1"/>
              <a:defRPr sz="2134"/>
            </a:pPr>
            <a:r>
              <a:t>Odporúčam - Dokumenty digitalizované vlastnými silami</a:t>
            </a:r>
            <a:endParaRPr sz="1552"/>
          </a:p>
          <a:p>
            <a:pPr marL="498919" indent="-498919" defTabSz="443484">
              <a:spcBef>
                <a:spcPts val="900"/>
              </a:spcBef>
              <a:buAutoNum type="arabicPeriod" startAt="1"/>
              <a:defRPr sz="2134"/>
            </a:pPr>
            <a:r>
              <a:t>DIKDA - Digitalizované dokumenty z DIKDA - sú nedostupné pre SVKBB </a:t>
            </a:r>
            <a:r>
              <a:rPr u="sng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hlinkClick r:id="rId2" invalidUrl="" action="" tgtFrame="" tooltip="" history="1" highlightClick="0" endSnd="0"/>
              </a:rPr>
              <a:t>http://dikda.snk.sk/primo_library/libweb/action/search.do</a:t>
            </a:r>
            <a:endParaRPr sz="2328"/>
          </a:p>
          <a:p>
            <a:pPr marL="544275" indent="-544275" defTabSz="443484">
              <a:spcBef>
                <a:spcPts val="900"/>
              </a:spcBef>
              <a:buAutoNum type="arabicPeriod" startAt="1"/>
              <a:defRPr sz="2134"/>
            </a:pPr>
            <a:r>
              <a:rPr sz="2328"/>
              <a:t>Získať prístup do národného repozitu NKP</a:t>
            </a:r>
            <a:endParaRPr sz="2328"/>
          </a:p>
          <a:p>
            <a:pPr marL="498919" indent="-498919" defTabSz="443484">
              <a:spcBef>
                <a:spcPts val="900"/>
              </a:spcBef>
              <a:buAutoNum type="arabicPeriod" startAt="1"/>
              <a:defRPr sz="2134"/>
            </a:pPr>
            <a:r>
              <a:t>KIS3G - Bibliografické záznamy (metadáta) digitalizovaných dokumentov v katalógu KIS3G</a:t>
            </a:r>
            <a:endParaRPr sz="1552"/>
          </a:p>
          <a:p>
            <a:pPr marL="498919" indent="-498919" defTabSz="443484">
              <a:spcBef>
                <a:spcPts val="900"/>
              </a:spcBef>
              <a:buAutoNum type="arabicPeriod" startAt="1"/>
              <a:defRPr sz="2134"/>
            </a:pPr>
            <a:r>
              <a:t>Knižnica - Nové špecifické vlastné, miestne a regionálne dokumenty, ktoré pre knižnicu bude digitalizovať externý prtner a 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Prístupy k digitálnemu obsahu </a:t>
            </a:r>
            <a:br/>
            <a:r>
              <a:t>DIKDA v SNK </a:t>
            </a:r>
          </a:p>
        </p:txBody>
      </p:sp>
      <p:sp>
        <p:nvSpPr>
          <p:cNvPr id="414" name="Zástupný objekt pre obsah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KIS3G – web klient </a:t>
            </a:r>
            <a:r>
              <a:rPr>
                <a:solidFill>
                  <a:srgbClr val="FF0000"/>
                </a:solidFill>
              </a:rPr>
              <a:t>CHAMO</a:t>
            </a:r>
            <a:r>
              <a:t> (VIRTUA)</a:t>
            </a:r>
          </a:p>
          <a:p>
            <a:pPr/>
            <a:r>
              <a:t>Portál digitálnej knižnice – portál </a:t>
            </a:r>
            <a:r>
              <a:rPr>
                <a:solidFill>
                  <a:srgbClr val="FF0000"/>
                </a:solidFill>
              </a:rPr>
              <a:t>PRIMO</a:t>
            </a:r>
            <a:r>
              <a:t> (EX LIBRIS)</a:t>
            </a:r>
          </a:p>
          <a:p>
            <a:pPr marL="0" indent="0">
              <a:buSzTx/>
              <a:buFont typeface="Wingdings 3"/>
              <a:buNone/>
            </a:pPr>
          </a:p>
          <a:p>
            <a:pPr/>
            <a:r>
              <a:t>Používa sa len podobná až rovnaká funkcionalita v SNK </a:t>
            </a:r>
          </a:p>
          <a:p>
            <a:pPr/>
            <a:r>
              <a:t>(Zmysel nákupu CHAMO???)</a:t>
            </a:r>
          </a:p>
          <a:p>
            <a:pPr/>
            <a:r>
              <a:t>SNK kúpila Chamo, nepoužíva eistujúci open source FEZ FEDORA, ktorý je v SNK od r. 2011, nepoužíva Mediainfo... </a:t>
            </a:r>
          </a:p>
          <a:p>
            <a:pPr/>
            <a:r>
              <a:t>Chaos v sprístupňovaní </a:t>
            </a:r>
          </a:p>
          <a:p>
            <a:pPr/>
            <a:r>
              <a:t>Obidva prístupy sú len </a:t>
            </a:r>
            <a:r>
              <a:rPr u="sng"/>
              <a:t>katalógy</a:t>
            </a:r>
            <a:r>
              <a:t> a nie digitálne </a:t>
            </a:r>
            <a:r>
              <a:rPr u="sng"/>
              <a:t>repozity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2336">
              <a:defRPr sz="2816"/>
            </a:pPr>
            <a:r>
              <a:t>1. Dokumenty digitalizované vlastnými silami SVKBB </a:t>
            </a:r>
            <a:br/>
          </a:p>
        </p:txBody>
      </p:sp>
      <p:sp>
        <p:nvSpPr>
          <p:cNvPr id="417" name="Zástupný objekt pre obsah 2"/>
          <p:cNvSpPr txBox="1"/>
          <p:nvPr>
            <p:ph type="body" idx="1"/>
          </p:nvPr>
        </p:nvSpPr>
        <p:spPr>
          <a:xfrm>
            <a:off x="838200" y="1520041"/>
            <a:ext cx="10515600" cy="4656923"/>
          </a:xfrm>
          <a:prstGeom prst="rect">
            <a:avLst/>
          </a:prstGeom>
        </p:spPr>
        <p:txBody>
          <a:bodyPr/>
          <a:lstStyle/>
          <a:p>
            <a:pPr/>
            <a:r>
              <a:t>Digitalizačné aktivity SVKBB 2013 – 2018</a:t>
            </a:r>
          </a:p>
          <a:p>
            <a:pPr/>
            <a:r>
              <a:t>Stav: október 2018 = </a:t>
            </a:r>
            <a:r>
              <a:rPr b="1"/>
              <a:t>ca 3000 dokumentov</a:t>
            </a:r>
            <a:endParaRPr b="1"/>
          </a:p>
          <a:p>
            <a:pPr/>
            <a:r>
              <a:t>Bookey4</a:t>
            </a:r>
          </a:p>
          <a:p>
            <a:pPr/>
            <a:r>
              <a:t>Smernica o digitalizácii č. 2/2013</a:t>
            </a:r>
          </a:p>
          <a:p>
            <a:pPr/>
            <a:r>
              <a:t>Nie je masová digitalizácie (spoliehanie sa na DIKDA SNK)</a:t>
            </a:r>
          </a:p>
          <a:p>
            <a:pPr/>
            <a:r>
              <a:t>Jedinečné dokumenty z fondu SVKBB</a:t>
            </a:r>
          </a:p>
          <a:p>
            <a:pPr/>
            <a:r>
              <a:t>Vlastné vydania SVKBB</a:t>
            </a:r>
          </a:p>
          <a:p>
            <a:pPr/>
            <a:r>
              <a:t>Bibliografiská databáza Pamäť mesta Banská Bystrica (digitalizovať dokumenty)</a:t>
            </a:r>
          </a:p>
          <a:p>
            <a:pPr/>
            <a:r>
              <a:t>Staré a vzácne tlače</a:t>
            </a:r>
          </a:p>
          <a:p>
            <a:pPr/>
            <a:r>
              <a:t>Voľne dostupné diela</a:t>
            </a:r>
          </a:p>
          <a:p>
            <a:pPr/>
            <a:r>
              <a:t>Knihy a časopisy boli do augusta 2017 dostupné v Ebrary (ProQuest)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Zástupný objekt pre pätu 2"/>
          <p:cNvSpPr txBox="1"/>
          <p:nvPr/>
        </p:nvSpPr>
        <p:spPr>
          <a:xfrm>
            <a:off x="2634931" y="6211020"/>
            <a:ext cx="752856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Brno, Masarykova univerzita, Filozofická fakulta, Blok expertov</a:t>
            </a:r>
          </a:p>
        </p:txBody>
      </p:sp>
      <p:sp>
        <p:nvSpPr>
          <p:cNvPr id="420" name="Zástupný objekt pre dátum 1"/>
          <p:cNvSpPr txBox="1"/>
          <p:nvPr/>
        </p:nvSpPr>
        <p:spPr>
          <a:xfrm>
            <a:off x="10407331" y="6208284"/>
            <a:ext cx="105484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8.12.18</a:t>
            </a:r>
          </a:p>
        </p:txBody>
      </p:sp>
      <p:sp>
        <p:nvSpPr>
          <p:cNvPr id="421" name="Zástupný objekt pre číslo snímky 3"/>
          <p:cNvSpPr txBox="1"/>
          <p:nvPr>
            <p:ph type="sldNum" sz="quarter" idx="4294967295"/>
          </p:nvPr>
        </p:nvSpPr>
        <p:spPr>
          <a:xfrm>
            <a:off x="1066176" y="782729"/>
            <a:ext cx="245404" cy="3752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22" name="Object 11" descr="Objec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4375" y="307975"/>
            <a:ext cx="8442325" cy="6081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Zástupný symbol päty 6"/>
          <p:cNvSpPr txBox="1"/>
          <p:nvPr/>
        </p:nvSpPr>
        <p:spPr>
          <a:xfrm>
            <a:off x="2634931" y="6198794"/>
            <a:ext cx="7528560" cy="23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Brno, Masarykova univerzita, Filozofická fakulta, Blok expertov</a:t>
            </a:r>
          </a:p>
        </p:txBody>
      </p:sp>
      <p:sp>
        <p:nvSpPr>
          <p:cNvPr id="425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Cieľ projektu DIKDA</a:t>
            </a:r>
          </a:p>
        </p:txBody>
      </p:sp>
      <p:sp>
        <p:nvSpPr>
          <p:cNvPr id="426" name="Zástupný symbol obsahu 2"/>
          <p:cNvSpPr txBox="1"/>
          <p:nvPr>
            <p:ph type="body" idx="1"/>
          </p:nvPr>
        </p:nvSpPr>
        <p:spPr>
          <a:xfrm>
            <a:off x="1981200" y="1600200"/>
            <a:ext cx="8229600" cy="4205288"/>
          </a:xfrm>
          <a:prstGeom prst="rect">
            <a:avLst/>
          </a:prstGeom>
        </p:spPr>
        <p:txBody>
          <a:bodyPr/>
          <a:lstStyle/>
          <a:p>
            <a:pPr marL="365124" indent="-255587">
              <a:buChar char=""/>
            </a:pPr>
            <a:r>
              <a:t>D</a:t>
            </a:r>
            <a:r>
              <a:t>igitalizácia a sprístupnenie písomného kultúrneho a vedeckého dedičstva všetkým občanom Slovenska, Európy a sveta </a:t>
            </a:r>
          </a:p>
          <a:p>
            <a:pPr marL="365124" indent="-255587">
              <a:buChar char=""/>
            </a:pPr>
            <a:r>
              <a:t>Š</a:t>
            </a:r>
            <a:r>
              <a:t>pecifický cieľ</a:t>
            </a:r>
            <a:r>
              <a:t> - </a:t>
            </a:r>
            <a:r>
              <a:t> </a:t>
            </a:r>
            <a:r>
              <a:rPr i="1"/>
              <a:t>digitalizácia všetkých slovacikálnych dokumentov</a:t>
            </a:r>
            <a:endParaRPr i="1"/>
          </a:p>
          <a:p>
            <a:pPr marL="365124" indent="-255587">
              <a:buChar char=""/>
              <a:defRPr i="1"/>
            </a:pPr>
            <a:r>
              <a:t>S</a:t>
            </a:r>
            <a:r>
              <a:t>lovacikálne písomné dokumenty,</a:t>
            </a:r>
            <a:r>
              <a:rPr i="0"/>
              <a:t> čiže diela, ktorých </a:t>
            </a:r>
            <a:endParaRPr i="0"/>
          </a:p>
          <a:p>
            <a:pPr lvl="1" marL="620712" indent="-285750">
              <a:spcBef>
                <a:spcPts val="300"/>
              </a:spcBef>
              <a:buFont typeface="Verdana"/>
              <a:buChar char="◦"/>
              <a:defRPr sz="1600"/>
            </a:pPr>
            <a:r>
              <a:t>a) </a:t>
            </a:r>
            <a:r>
              <a:rPr i="1"/>
              <a:t>autormi</a:t>
            </a:r>
            <a:r>
              <a:t> sú Slováci, </a:t>
            </a:r>
          </a:p>
          <a:p>
            <a:pPr lvl="1" marL="620712" indent="-285750">
              <a:spcBef>
                <a:spcPts val="300"/>
              </a:spcBef>
              <a:buFont typeface="Verdana"/>
              <a:buChar char="◦"/>
              <a:defRPr sz="1600"/>
            </a:pPr>
            <a:r>
              <a:t>b) boli </a:t>
            </a:r>
            <a:r>
              <a:rPr i="1"/>
              <a:t>vydané, vyrobené, nájdené a nachádzajúce sa na území dnešného Slovenska</a:t>
            </a:r>
            <a:r>
              <a:t>, </a:t>
            </a:r>
          </a:p>
          <a:p>
            <a:pPr lvl="1" marL="620712" indent="-285750">
              <a:spcBef>
                <a:spcPts val="300"/>
              </a:spcBef>
              <a:buFont typeface="Verdana"/>
              <a:buChar char="◦"/>
              <a:defRPr sz="1600"/>
            </a:pPr>
            <a:r>
              <a:t>c) sa </a:t>
            </a:r>
            <a:r>
              <a:rPr i="1"/>
              <a:t>obsahovo dotýkajú Slovenska alebo Slovákov</a:t>
            </a:r>
            <a:r>
              <a:t> alebo </a:t>
            </a:r>
          </a:p>
          <a:p>
            <a:pPr lvl="1" marL="620712" indent="-285750">
              <a:spcBef>
                <a:spcPts val="300"/>
              </a:spcBef>
              <a:buFont typeface="Verdana"/>
              <a:buChar char="◦"/>
              <a:defRPr sz="1600"/>
            </a:pPr>
            <a:r>
              <a:t>d) sú napísané </a:t>
            </a:r>
            <a:r>
              <a:rPr i="1"/>
              <a:t>v slovenskom jazyku</a:t>
            </a:r>
          </a:p>
          <a:p>
            <a:pPr marL="365124" indent="-255587">
              <a:buChar char=""/>
            </a:pPr>
            <a:r>
              <a:t>Sociálny cieľ </a:t>
            </a:r>
            <a:r>
              <a:t>- </a:t>
            </a:r>
            <a:r>
              <a:t>poskytnúť všetkým občanom  </a:t>
            </a:r>
            <a:r>
              <a:rPr i="1"/>
              <a:t>nové služby</a:t>
            </a:r>
            <a:r>
              <a:t> </a:t>
            </a:r>
          </a:p>
          <a:p>
            <a:pPr marL="365124" indent="-255587">
              <a:buChar char=""/>
            </a:pPr>
            <a:r>
              <a:t>PFI </a:t>
            </a:r>
            <a:r>
              <a:t>už nebudú poskytovať len </a:t>
            </a:r>
            <a:r>
              <a:rPr i="1"/>
              <a:t>záznamy</a:t>
            </a:r>
            <a:r>
              <a:t> o dokumentoch ale </a:t>
            </a:r>
            <a:r>
              <a:rPr i="1"/>
              <a:t>úplné texty samotných dokumentov</a:t>
            </a:r>
            <a:r>
              <a:t> </a:t>
            </a:r>
          </a:p>
        </p:txBody>
      </p:sp>
      <p:sp>
        <p:nvSpPr>
          <p:cNvPr id="427" name="Zástupný symbol dátumu 3"/>
          <p:cNvSpPr txBox="1"/>
          <p:nvPr/>
        </p:nvSpPr>
        <p:spPr>
          <a:xfrm>
            <a:off x="10407331" y="6208284"/>
            <a:ext cx="1054844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8.12.18</a:t>
            </a:r>
          </a:p>
        </p:txBody>
      </p:sp>
      <p:sp>
        <p:nvSpPr>
          <p:cNvPr id="428" name="Zástupný symbol čísla snímky 4"/>
          <p:cNvSpPr txBox="1"/>
          <p:nvPr>
            <p:ph type="sldNum" sz="quarter" idx="4294967295"/>
          </p:nvPr>
        </p:nvSpPr>
        <p:spPr>
          <a:xfrm>
            <a:off x="1059479" y="752033"/>
            <a:ext cx="252101" cy="4366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6089" y="260350"/>
            <a:ext cx="936626" cy="48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Obrázok 1" descr="Obrázo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511" y="0"/>
            <a:ext cx="1122218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ym">
  <a:themeElements>
    <a:clrScheme name="Dy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Dy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y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ym">
  <a:themeElements>
    <a:clrScheme name="Dy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Dy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y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