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7" r:id="rId5"/>
    <p:sldId id="265" r:id="rId6"/>
    <p:sldId id="278" r:id="rId7"/>
    <p:sldId id="266" r:id="rId8"/>
    <p:sldId id="279" r:id="rId9"/>
    <p:sldId id="280" r:id="rId10"/>
    <p:sldId id="281" r:id="rId11"/>
    <p:sldId id="268" r:id="rId12"/>
    <p:sldId id="284" r:id="rId13"/>
    <p:sldId id="269" r:id="rId14"/>
    <p:sldId id="263" r:id="rId15"/>
    <p:sldId id="258" r:id="rId16"/>
    <p:sldId id="259" r:id="rId17"/>
    <p:sldId id="275" r:id="rId18"/>
    <p:sldId id="260" r:id="rId19"/>
    <p:sldId id="261" r:id="rId20"/>
    <p:sldId id="285" r:id="rId21"/>
    <p:sldId id="262" r:id="rId22"/>
    <p:sldId id="267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6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662453-F5CA-4A8A-AD87-21A27853AA80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B17C58B-DB5C-475C-9541-C729E84CA667}">
      <dgm:prSet phldrT="[Text]"/>
      <dgm:spPr/>
      <dgm:t>
        <a:bodyPr/>
        <a:lstStyle/>
        <a:p>
          <a:pPr algn="ctr"/>
          <a:r>
            <a:rPr lang="cs-CZ"/>
            <a:t>PŘÁNÍ</a:t>
          </a:r>
        </a:p>
      </dgm:t>
    </dgm:pt>
    <dgm:pt modelId="{B02765A0-84C3-457C-BCFC-E8F9BA72D526}" type="parTrans" cxnId="{18CC35BA-EB96-4F80-B456-124885FB8DD3}">
      <dgm:prSet/>
      <dgm:spPr/>
      <dgm:t>
        <a:bodyPr/>
        <a:lstStyle/>
        <a:p>
          <a:pPr algn="ctr"/>
          <a:endParaRPr lang="cs-CZ"/>
        </a:p>
      </dgm:t>
    </dgm:pt>
    <dgm:pt modelId="{27886C90-76FE-49AD-B341-43A6D66A51EC}" type="sibTrans" cxnId="{18CC35BA-EB96-4F80-B456-124885FB8DD3}">
      <dgm:prSet/>
      <dgm:spPr/>
      <dgm:t>
        <a:bodyPr/>
        <a:lstStyle/>
        <a:p>
          <a:pPr algn="ctr"/>
          <a:endParaRPr lang="cs-CZ"/>
        </a:p>
      </dgm:t>
    </dgm:pt>
    <dgm:pt modelId="{7C3C23B6-2008-4FBC-8D68-2AB9ECF4CA1C}">
      <dgm:prSet phldrT="[Text]"/>
      <dgm:spPr/>
      <dgm:t>
        <a:bodyPr/>
        <a:lstStyle/>
        <a:p>
          <a:pPr algn="ctr"/>
          <a:r>
            <a:rPr lang="cs-CZ"/>
            <a:t>PENÍZE</a:t>
          </a:r>
        </a:p>
      </dgm:t>
    </dgm:pt>
    <dgm:pt modelId="{A3F46E13-70A8-42CA-A3B1-1D36589707B7}" type="parTrans" cxnId="{D6328F6C-D8C8-4316-A512-37DD377A8F18}">
      <dgm:prSet/>
      <dgm:spPr/>
      <dgm:t>
        <a:bodyPr/>
        <a:lstStyle/>
        <a:p>
          <a:pPr algn="ctr"/>
          <a:endParaRPr lang="cs-CZ"/>
        </a:p>
      </dgm:t>
    </dgm:pt>
    <dgm:pt modelId="{00973305-02A3-4C46-A9C4-CD05F5ED418E}" type="sibTrans" cxnId="{D6328F6C-D8C8-4316-A512-37DD377A8F18}">
      <dgm:prSet/>
      <dgm:spPr/>
      <dgm:t>
        <a:bodyPr/>
        <a:lstStyle/>
        <a:p>
          <a:pPr algn="ctr"/>
          <a:endParaRPr lang="cs-CZ"/>
        </a:p>
      </dgm:t>
    </dgm:pt>
    <dgm:pt modelId="{64ED6895-724F-488B-96E6-2C01D46B4496}" type="pres">
      <dgm:prSet presAssocID="{A1662453-F5CA-4A8A-AD87-21A27853AA80}" presName="cycle" presStyleCnt="0">
        <dgm:presLayoutVars>
          <dgm:dir/>
          <dgm:resizeHandles val="exact"/>
        </dgm:presLayoutVars>
      </dgm:prSet>
      <dgm:spPr/>
    </dgm:pt>
    <dgm:pt modelId="{022435A8-48BE-4253-A890-6587FDB1DD87}" type="pres">
      <dgm:prSet presAssocID="{3B17C58B-DB5C-475C-9541-C729E84CA667}" presName="node" presStyleLbl="node1" presStyleIdx="0" presStyleCnt="2" custScaleX="63919" custScaleY="52178">
        <dgm:presLayoutVars>
          <dgm:bulletEnabled val="1"/>
        </dgm:presLayoutVars>
      </dgm:prSet>
      <dgm:spPr/>
    </dgm:pt>
    <dgm:pt modelId="{A99D7DAE-72F7-422D-BB06-E34BBA954B99}" type="pres">
      <dgm:prSet presAssocID="{3B17C58B-DB5C-475C-9541-C729E84CA667}" presName="spNode" presStyleCnt="0"/>
      <dgm:spPr/>
    </dgm:pt>
    <dgm:pt modelId="{CB863011-1EF4-48DD-B549-F4BC2099535E}" type="pres">
      <dgm:prSet presAssocID="{27886C90-76FE-49AD-B341-43A6D66A51EC}" presName="sibTrans" presStyleLbl="sibTrans1D1" presStyleIdx="0" presStyleCnt="2"/>
      <dgm:spPr/>
    </dgm:pt>
    <dgm:pt modelId="{3BEC3D39-E723-4F06-84E6-A690A828CB55}" type="pres">
      <dgm:prSet presAssocID="{7C3C23B6-2008-4FBC-8D68-2AB9ECF4CA1C}" presName="node" presStyleLbl="node1" presStyleIdx="1" presStyleCnt="2" custScaleX="59606" custScaleY="52178">
        <dgm:presLayoutVars>
          <dgm:bulletEnabled val="1"/>
        </dgm:presLayoutVars>
      </dgm:prSet>
      <dgm:spPr/>
    </dgm:pt>
    <dgm:pt modelId="{EA1833CE-13C3-4FD0-9774-0A94ECB57A21}" type="pres">
      <dgm:prSet presAssocID="{7C3C23B6-2008-4FBC-8D68-2AB9ECF4CA1C}" presName="spNode" presStyleCnt="0"/>
      <dgm:spPr/>
    </dgm:pt>
    <dgm:pt modelId="{BC7647DA-6CCF-4515-B1D8-22822F053D4A}" type="pres">
      <dgm:prSet presAssocID="{00973305-02A3-4C46-A9C4-CD05F5ED418E}" presName="sibTrans" presStyleLbl="sibTrans1D1" presStyleIdx="1" presStyleCnt="2"/>
      <dgm:spPr/>
    </dgm:pt>
  </dgm:ptLst>
  <dgm:cxnLst>
    <dgm:cxn modelId="{D3C23F00-4E53-4532-8131-3BA05FCD57F3}" type="presOf" srcId="{3B17C58B-DB5C-475C-9541-C729E84CA667}" destId="{022435A8-48BE-4253-A890-6587FDB1DD87}" srcOrd="0" destOrd="0" presId="urn:microsoft.com/office/officeart/2005/8/layout/cycle5"/>
    <dgm:cxn modelId="{30D64E02-DD5F-4D17-86DC-B8CEA1B0CEE4}" type="presOf" srcId="{00973305-02A3-4C46-A9C4-CD05F5ED418E}" destId="{BC7647DA-6CCF-4515-B1D8-22822F053D4A}" srcOrd="0" destOrd="0" presId="urn:microsoft.com/office/officeart/2005/8/layout/cycle5"/>
    <dgm:cxn modelId="{39ACB661-852D-473F-BF65-95E1D45721BA}" type="presOf" srcId="{A1662453-F5CA-4A8A-AD87-21A27853AA80}" destId="{64ED6895-724F-488B-96E6-2C01D46B4496}" srcOrd="0" destOrd="0" presId="urn:microsoft.com/office/officeart/2005/8/layout/cycle5"/>
    <dgm:cxn modelId="{D6328F6C-D8C8-4316-A512-37DD377A8F18}" srcId="{A1662453-F5CA-4A8A-AD87-21A27853AA80}" destId="{7C3C23B6-2008-4FBC-8D68-2AB9ECF4CA1C}" srcOrd="1" destOrd="0" parTransId="{A3F46E13-70A8-42CA-A3B1-1D36589707B7}" sibTransId="{00973305-02A3-4C46-A9C4-CD05F5ED418E}"/>
    <dgm:cxn modelId="{18CC35BA-EB96-4F80-B456-124885FB8DD3}" srcId="{A1662453-F5CA-4A8A-AD87-21A27853AA80}" destId="{3B17C58B-DB5C-475C-9541-C729E84CA667}" srcOrd="0" destOrd="0" parTransId="{B02765A0-84C3-457C-BCFC-E8F9BA72D526}" sibTransId="{27886C90-76FE-49AD-B341-43A6D66A51EC}"/>
    <dgm:cxn modelId="{854FEDC3-0C8D-4D02-B6DD-B3F69F8A9157}" type="presOf" srcId="{7C3C23B6-2008-4FBC-8D68-2AB9ECF4CA1C}" destId="{3BEC3D39-E723-4F06-84E6-A690A828CB55}" srcOrd="0" destOrd="0" presId="urn:microsoft.com/office/officeart/2005/8/layout/cycle5"/>
    <dgm:cxn modelId="{107EEAFE-8ECE-4448-8B2D-1B712E49C214}" type="presOf" srcId="{27886C90-76FE-49AD-B341-43A6D66A51EC}" destId="{CB863011-1EF4-48DD-B549-F4BC2099535E}" srcOrd="0" destOrd="0" presId="urn:microsoft.com/office/officeart/2005/8/layout/cycle5"/>
    <dgm:cxn modelId="{EA8F6538-3372-42E1-8EF3-F26528F4B249}" type="presParOf" srcId="{64ED6895-724F-488B-96E6-2C01D46B4496}" destId="{022435A8-48BE-4253-A890-6587FDB1DD87}" srcOrd="0" destOrd="0" presId="urn:microsoft.com/office/officeart/2005/8/layout/cycle5"/>
    <dgm:cxn modelId="{8E310DFE-3F22-4A95-81F8-E4223B389600}" type="presParOf" srcId="{64ED6895-724F-488B-96E6-2C01D46B4496}" destId="{A99D7DAE-72F7-422D-BB06-E34BBA954B99}" srcOrd="1" destOrd="0" presId="urn:microsoft.com/office/officeart/2005/8/layout/cycle5"/>
    <dgm:cxn modelId="{83698361-E752-40A4-BB67-95201FAC2871}" type="presParOf" srcId="{64ED6895-724F-488B-96E6-2C01D46B4496}" destId="{CB863011-1EF4-48DD-B549-F4BC2099535E}" srcOrd="2" destOrd="0" presId="urn:microsoft.com/office/officeart/2005/8/layout/cycle5"/>
    <dgm:cxn modelId="{DC78F765-41A6-4DE0-8693-6D229AFEC1D1}" type="presParOf" srcId="{64ED6895-724F-488B-96E6-2C01D46B4496}" destId="{3BEC3D39-E723-4F06-84E6-A690A828CB55}" srcOrd="3" destOrd="0" presId="urn:microsoft.com/office/officeart/2005/8/layout/cycle5"/>
    <dgm:cxn modelId="{2D8706FB-B520-442C-929F-C4F2A0C94548}" type="presParOf" srcId="{64ED6895-724F-488B-96E6-2C01D46B4496}" destId="{EA1833CE-13C3-4FD0-9774-0A94ECB57A21}" srcOrd="4" destOrd="0" presId="urn:microsoft.com/office/officeart/2005/8/layout/cycle5"/>
    <dgm:cxn modelId="{CD6866BE-37CA-4943-8044-7615DBFF48B6}" type="presParOf" srcId="{64ED6895-724F-488B-96E6-2C01D46B4496}" destId="{BC7647DA-6CCF-4515-B1D8-22822F053D4A}" srcOrd="5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FB25D3-055B-4FDC-ABF8-8EB2CEE446D0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2C3B2AA-0747-46BD-B0F6-5D4254D40ADC}">
      <dgm:prSet phldrT="[Text]" custT="1"/>
      <dgm:spPr>
        <a:xfrm rot="5400000">
          <a:off x="5081519" y="212471"/>
          <a:ext cx="941818" cy="902244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 sz="9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POJIŠŤOVNY (50)</a:t>
          </a:r>
        </a:p>
      </dgm:t>
    </dgm:pt>
    <dgm:pt modelId="{5C86629A-B78A-42BF-AD57-1C681724EA21}" type="parTrans" cxnId="{D240C3D0-6254-4BB5-A5DC-09CD9F127F0F}">
      <dgm:prSet/>
      <dgm:spPr/>
      <dgm:t>
        <a:bodyPr/>
        <a:lstStyle/>
        <a:p>
          <a:pPr algn="ctr"/>
          <a:endParaRPr lang="cs-CZ"/>
        </a:p>
      </dgm:t>
    </dgm:pt>
    <dgm:pt modelId="{6592C34C-C78E-4CD7-A5A3-8D63D68C9D72}" type="sibTrans" cxnId="{D240C3D0-6254-4BB5-A5DC-09CD9F127F0F}">
      <dgm:prSet custT="1"/>
      <dgm:spPr>
        <a:xfrm rot="5400000">
          <a:off x="3828951" y="180217"/>
          <a:ext cx="959686" cy="966752"/>
        </a:xfrm>
        <a:prstGeom prst="hexagon">
          <a:avLst>
            <a:gd name="adj" fmla="val 25000"/>
            <a:gd name="vf" fmla="val 115470"/>
          </a:avLst>
        </a:prstGeom>
        <a:solidFill>
          <a:srgbClr val="A5A5A5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 sz="10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BANKY (45)</a:t>
          </a:r>
        </a:p>
      </dgm:t>
    </dgm:pt>
    <dgm:pt modelId="{9287FE23-39C0-48D3-966E-09D22D6C9613}">
      <dgm:prSet phldrT="[Text]" custT="1"/>
      <dgm:spPr>
        <a:xfrm rot="5400000">
          <a:off x="4324717" y="1023725"/>
          <a:ext cx="1207023" cy="1162751"/>
        </a:xfrm>
        <a:prstGeom prst="hexagon">
          <a:avLst>
            <a:gd name="adj" fmla="val 25000"/>
            <a:gd name="vf" fmla="val 11547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 sz="1000" b="1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FINANČNÍ TRH</a:t>
          </a:r>
        </a:p>
      </dgm:t>
    </dgm:pt>
    <dgm:pt modelId="{1354C5F9-86D5-4C55-B13C-A1E31DB01D8D}" type="parTrans" cxnId="{CEAFAE3C-8157-46EF-AA87-BF851EFE85E6}">
      <dgm:prSet/>
      <dgm:spPr/>
      <dgm:t>
        <a:bodyPr/>
        <a:lstStyle/>
        <a:p>
          <a:pPr algn="ctr"/>
          <a:endParaRPr lang="cs-CZ"/>
        </a:p>
      </dgm:t>
    </dgm:pt>
    <dgm:pt modelId="{E960D3A5-9F1E-46F4-BD77-5E6E0AE17485}" type="sibTrans" cxnId="{CEAFAE3C-8157-46EF-AA87-BF851EFE85E6}">
      <dgm:prSet custT="1"/>
      <dgm:spPr>
        <a:xfrm rot="5400000">
          <a:off x="5660075" y="1110128"/>
          <a:ext cx="1023575" cy="989944"/>
        </a:xfrm>
        <a:prstGeom prst="hexagon">
          <a:avLst>
            <a:gd name="adj" fmla="val 25000"/>
            <a:gd name="vf" fmla="val 115470"/>
          </a:avLst>
        </a:prstGeom>
        <a:solidFill>
          <a:srgbClr val="ED7D3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 sz="8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STAVEBNÍ SPOŘITELNY 5</a:t>
          </a:r>
        </a:p>
      </dgm:t>
    </dgm:pt>
    <dgm:pt modelId="{F69CDDFA-10D4-40F5-B884-3EEFB28CC5CD}">
      <dgm:prSet phldrT="[Text]"/>
      <dgm:spPr>
        <a:xfrm>
          <a:off x="6163127" y="2331480"/>
          <a:ext cx="1477113" cy="794146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ctr">
            <a:buNone/>
          </a:pPr>
          <a:endParaRPr lang="cs-CZ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9476BF98-28A8-4532-A332-2539C954D500}" type="parTrans" cxnId="{86FDA548-E241-4FEE-8734-44EAD7AF9E40}">
      <dgm:prSet/>
      <dgm:spPr/>
      <dgm:t>
        <a:bodyPr/>
        <a:lstStyle/>
        <a:p>
          <a:pPr algn="ctr"/>
          <a:endParaRPr lang="cs-CZ"/>
        </a:p>
      </dgm:t>
    </dgm:pt>
    <dgm:pt modelId="{75F1E982-7BBA-49BD-9BE0-8F85AE6ACF7B}" type="sibTrans" cxnId="{86FDA548-E241-4FEE-8734-44EAD7AF9E40}">
      <dgm:prSet/>
      <dgm:spPr/>
      <dgm:t>
        <a:bodyPr/>
        <a:lstStyle/>
        <a:p>
          <a:pPr algn="ctr"/>
          <a:endParaRPr lang="cs-CZ"/>
        </a:p>
      </dgm:t>
    </dgm:pt>
    <dgm:pt modelId="{1A2EFA76-ADAB-495E-BC12-A9BB1E5B49D9}">
      <dgm:prSet phldrT="[Text]" custT="1"/>
      <dgm:spPr>
        <a:xfrm rot="5400000">
          <a:off x="3129845" y="1030868"/>
          <a:ext cx="1002385" cy="907772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 sz="8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PENZIJNÍ SPOLEČNOSTI 8</a:t>
          </a:r>
        </a:p>
      </dgm:t>
    </dgm:pt>
    <dgm:pt modelId="{A70FBA59-0BD8-4928-A208-DC0BFAC67369}" type="parTrans" cxnId="{7A169C60-F09F-436F-A661-40DE8E315F7F}">
      <dgm:prSet/>
      <dgm:spPr/>
      <dgm:t>
        <a:bodyPr/>
        <a:lstStyle/>
        <a:p>
          <a:pPr algn="ctr"/>
          <a:endParaRPr lang="cs-CZ"/>
        </a:p>
      </dgm:t>
    </dgm:pt>
    <dgm:pt modelId="{3AD453A2-4B40-4A81-BB18-5F32D68CB077}" type="sibTrans" cxnId="{7A169C60-F09F-436F-A661-40DE8E315F7F}">
      <dgm:prSet/>
      <dgm:spPr>
        <a:xfrm rot="5400000">
          <a:off x="3794779" y="2261466"/>
          <a:ext cx="974418" cy="929132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INVESTIČNÍ A </a:t>
          </a:r>
          <a:r>
            <a:rPr lang="cs-CZ" b="1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KAPITÁLOVÉ SPOLEČNOSTI </a:t>
          </a:r>
          <a:r>
            <a:rPr lang="cs-CZ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(95)</a:t>
          </a:r>
        </a:p>
      </dgm:t>
    </dgm:pt>
    <dgm:pt modelId="{CFDCE56E-B586-4B7F-8FE6-F3DA9C98BC93}">
      <dgm:prSet phldrT="[Text]" custT="1"/>
      <dgm:spPr>
        <a:xfrm rot="5400000">
          <a:off x="5054902" y="2288094"/>
          <a:ext cx="995052" cy="880918"/>
        </a:xfrm>
        <a:prstGeom prst="hexagon">
          <a:avLst>
            <a:gd name="adj" fmla="val 25000"/>
            <a:gd name="vf" fmla="val 115470"/>
          </a:avLst>
        </a:prstGeom>
        <a:solidFill>
          <a:srgbClr val="70AD47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 sz="8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BURZA CENNÝCH PAPÍRŮ 1 </a:t>
          </a:r>
        </a:p>
      </dgm:t>
    </dgm:pt>
    <dgm:pt modelId="{AC669A19-7CC7-4399-B56B-5D98F4A53AC7}" type="parTrans" cxnId="{E66538C2-99AC-4E51-BC66-6D6B69ECA8CC}">
      <dgm:prSet/>
      <dgm:spPr/>
      <dgm:t>
        <a:bodyPr/>
        <a:lstStyle/>
        <a:p>
          <a:pPr algn="ctr"/>
          <a:endParaRPr lang="cs-CZ"/>
        </a:p>
      </dgm:t>
    </dgm:pt>
    <dgm:pt modelId="{70391735-1F75-4721-95A4-E3D5D18C6016}" type="sibTrans" cxnId="{E66538C2-99AC-4E51-BC66-6D6B69ECA8CC}">
      <dgm:prSet custT="1"/>
      <dgm:spPr>
        <a:xfrm rot="5400000">
          <a:off x="2521465" y="2410022"/>
          <a:ext cx="957913" cy="896245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lumMod val="6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 sz="10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OSTATNÍ</a:t>
          </a:r>
        </a:p>
      </dgm:t>
    </dgm:pt>
    <dgm:pt modelId="{85502D82-3BC2-4C58-BD4B-B043B7B6AF44}" type="pres">
      <dgm:prSet presAssocID="{70FB25D3-055B-4FDC-ABF8-8EB2CEE446D0}" presName="Name0" presStyleCnt="0">
        <dgm:presLayoutVars>
          <dgm:chMax/>
          <dgm:chPref/>
          <dgm:dir/>
          <dgm:animLvl val="lvl"/>
        </dgm:presLayoutVars>
      </dgm:prSet>
      <dgm:spPr/>
    </dgm:pt>
    <dgm:pt modelId="{CF532AA6-15A0-48AD-9FE3-F62F01DAA31A}" type="pres">
      <dgm:prSet presAssocID="{42C3B2AA-0747-46BD-B0F6-5D4254D40ADC}" presName="composite" presStyleCnt="0"/>
      <dgm:spPr/>
    </dgm:pt>
    <dgm:pt modelId="{EDA7DC44-3503-46DC-8C93-B59492D2A8EA}" type="pres">
      <dgm:prSet presAssocID="{42C3B2AA-0747-46BD-B0F6-5D4254D40ADC}" presName="Parent1" presStyleLbl="node1" presStyleIdx="0" presStyleCnt="8" custScaleX="78353" custScaleY="71157">
        <dgm:presLayoutVars>
          <dgm:chMax val="1"/>
          <dgm:chPref val="1"/>
          <dgm:bulletEnabled val="1"/>
        </dgm:presLayoutVars>
      </dgm:prSet>
      <dgm:spPr/>
    </dgm:pt>
    <dgm:pt modelId="{422E649F-D102-4963-9F74-084064FDA1FE}" type="pres">
      <dgm:prSet presAssocID="{42C3B2AA-0747-46BD-B0F6-5D4254D40ADC}" presName="Childtext1" presStyleLbl="revTx" presStyleIdx="0" presStyleCnt="4">
        <dgm:presLayoutVars>
          <dgm:chMax val="0"/>
          <dgm:chPref val="0"/>
          <dgm:bulletEnabled val="1"/>
        </dgm:presLayoutVars>
      </dgm:prSet>
      <dgm:spPr>
        <a:xfrm>
          <a:off x="6163127" y="266520"/>
          <a:ext cx="1477113" cy="794146"/>
        </a:xfrm>
        <a:prstGeom prst="rect">
          <a:avLst/>
        </a:prstGeom>
        <a:noFill/>
        <a:ln>
          <a:noFill/>
        </a:ln>
        <a:effectLst/>
      </dgm:spPr>
    </dgm:pt>
    <dgm:pt modelId="{229AAB9A-B994-4E2F-BF6A-091FC43234E3}" type="pres">
      <dgm:prSet presAssocID="{42C3B2AA-0747-46BD-B0F6-5D4254D40ADC}" presName="BalanceSpacing" presStyleCnt="0"/>
      <dgm:spPr/>
    </dgm:pt>
    <dgm:pt modelId="{799250A6-68D5-471E-B2A6-F6F6079EE66B}" type="pres">
      <dgm:prSet presAssocID="{42C3B2AA-0747-46BD-B0F6-5D4254D40ADC}" presName="BalanceSpacing1" presStyleCnt="0"/>
      <dgm:spPr/>
    </dgm:pt>
    <dgm:pt modelId="{05CE8943-7E69-4DFE-B35B-618FD26A250C}" type="pres">
      <dgm:prSet presAssocID="{6592C34C-C78E-4CD7-A5A3-8D63D68C9D72}" presName="Accent1Text" presStyleLbl="node1" presStyleIdx="1" presStyleCnt="8" custScaleX="83955" custScaleY="72507"/>
      <dgm:spPr/>
    </dgm:pt>
    <dgm:pt modelId="{7227B92A-68D6-4551-81E8-91EE7823DDF2}" type="pres">
      <dgm:prSet presAssocID="{6592C34C-C78E-4CD7-A5A3-8D63D68C9D72}" presName="spaceBetweenRectangles" presStyleCnt="0"/>
      <dgm:spPr/>
    </dgm:pt>
    <dgm:pt modelId="{26803F63-EA68-40AB-BE81-588D4809A044}" type="pres">
      <dgm:prSet presAssocID="{9287FE23-39C0-48D3-966E-09D22D6C9613}" presName="composite" presStyleCnt="0"/>
      <dgm:spPr/>
    </dgm:pt>
    <dgm:pt modelId="{2DE6D707-18E1-4A56-B0DD-CD5ACFAE5522}" type="pres">
      <dgm:prSet presAssocID="{9287FE23-39C0-48D3-966E-09D22D6C9613}" presName="Parent1" presStyleLbl="node1" presStyleIdx="2" presStyleCnt="8" custScaleX="100976" custScaleY="91194">
        <dgm:presLayoutVars>
          <dgm:chMax val="1"/>
          <dgm:chPref val="1"/>
          <dgm:bulletEnabled val="1"/>
        </dgm:presLayoutVars>
      </dgm:prSet>
      <dgm:spPr/>
    </dgm:pt>
    <dgm:pt modelId="{6283D4F4-B0CD-4F67-A84E-738DC2439330}" type="pres">
      <dgm:prSet presAssocID="{9287FE23-39C0-48D3-966E-09D22D6C9613}" presName="Childtext1" presStyleLbl="revTx" presStyleIdx="1" presStyleCnt="4">
        <dgm:presLayoutVars>
          <dgm:chMax val="0"/>
          <dgm:chPref val="0"/>
          <dgm:bulletEnabled val="1"/>
        </dgm:presLayoutVars>
      </dgm:prSet>
      <dgm:spPr>
        <a:xfrm>
          <a:off x="2875359" y="1208027"/>
          <a:ext cx="1429464" cy="794146"/>
        </a:xfrm>
        <a:prstGeom prst="rect">
          <a:avLst/>
        </a:prstGeom>
        <a:noFill/>
        <a:ln>
          <a:noFill/>
        </a:ln>
        <a:effectLst/>
      </dgm:spPr>
    </dgm:pt>
    <dgm:pt modelId="{97C4F245-535B-45B0-9F2B-B271EA0ADDE5}" type="pres">
      <dgm:prSet presAssocID="{9287FE23-39C0-48D3-966E-09D22D6C9613}" presName="BalanceSpacing" presStyleCnt="0"/>
      <dgm:spPr/>
    </dgm:pt>
    <dgm:pt modelId="{73D7A8C7-F2FB-4032-A305-344194C9D67A}" type="pres">
      <dgm:prSet presAssocID="{9287FE23-39C0-48D3-966E-09D22D6C9613}" presName="BalanceSpacing1" presStyleCnt="0"/>
      <dgm:spPr/>
    </dgm:pt>
    <dgm:pt modelId="{E178A9AF-6EA5-4604-A7F3-CE956C29D072}" type="pres">
      <dgm:prSet presAssocID="{E960D3A5-9F1E-46F4-BD77-5E6E0AE17485}" presName="Accent1Text" presStyleLbl="node1" presStyleIdx="3" presStyleCnt="8" custScaleX="85969" custScaleY="77334"/>
      <dgm:spPr/>
    </dgm:pt>
    <dgm:pt modelId="{F230A7E0-28BF-433C-87A3-6D1BE89F5F9A}" type="pres">
      <dgm:prSet presAssocID="{E960D3A5-9F1E-46F4-BD77-5E6E0AE17485}" presName="spaceBetweenRectangles" presStyleCnt="0"/>
      <dgm:spPr/>
    </dgm:pt>
    <dgm:pt modelId="{C5ECA9CC-E1DA-4339-A8FF-0778AD9BEDF2}" type="pres">
      <dgm:prSet presAssocID="{CFDCE56E-B586-4B7F-8FE6-F3DA9C98BC93}" presName="composite" presStyleCnt="0"/>
      <dgm:spPr/>
    </dgm:pt>
    <dgm:pt modelId="{7BC030BE-3156-46FB-AD28-910B4D95F339}" type="pres">
      <dgm:prSet presAssocID="{CFDCE56E-B586-4B7F-8FE6-F3DA9C98BC93}" presName="Parent1" presStyleLbl="node1" presStyleIdx="4" presStyleCnt="8" custScaleX="76501" custScaleY="75179">
        <dgm:presLayoutVars>
          <dgm:chMax val="1"/>
          <dgm:chPref val="1"/>
          <dgm:bulletEnabled val="1"/>
        </dgm:presLayoutVars>
      </dgm:prSet>
      <dgm:spPr/>
    </dgm:pt>
    <dgm:pt modelId="{0C6154BE-49C1-4E9C-96D1-FD9EAA974BAC}" type="pres">
      <dgm:prSet presAssocID="{CFDCE56E-B586-4B7F-8FE6-F3DA9C98BC93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E131E682-0BBA-48A9-80BA-BBCA6657123D}" type="pres">
      <dgm:prSet presAssocID="{CFDCE56E-B586-4B7F-8FE6-F3DA9C98BC93}" presName="BalanceSpacing" presStyleCnt="0"/>
      <dgm:spPr/>
    </dgm:pt>
    <dgm:pt modelId="{9CAF9F23-6D12-42B9-B377-BBCB78EF0374}" type="pres">
      <dgm:prSet presAssocID="{CFDCE56E-B586-4B7F-8FE6-F3DA9C98BC93}" presName="BalanceSpacing1" presStyleCnt="0"/>
      <dgm:spPr/>
    </dgm:pt>
    <dgm:pt modelId="{6A738AFD-2AAB-4B26-9ABD-5B785A4BF228}" type="pres">
      <dgm:prSet presAssocID="{70391735-1F75-4721-95A4-E3D5D18C6016}" presName="Accent1Text" presStyleLbl="node1" presStyleIdx="5" presStyleCnt="8" custScaleX="77832" custScaleY="72373" custLinFactX="-13622" custLinFactNeighborX="-100000" custLinFactNeighborY="9791"/>
      <dgm:spPr/>
    </dgm:pt>
    <dgm:pt modelId="{51E13490-6D76-4785-A19F-2341EB204507}" type="pres">
      <dgm:prSet presAssocID="{70391735-1F75-4721-95A4-E3D5D18C6016}" presName="spaceBetweenRectangles" presStyleCnt="0"/>
      <dgm:spPr/>
    </dgm:pt>
    <dgm:pt modelId="{8F8378D9-161B-450A-80CE-712C8C2BE441}" type="pres">
      <dgm:prSet presAssocID="{1A2EFA76-ADAB-495E-BC12-A9BB1E5B49D9}" presName="composite" presStyleCnt="0"/>
      <dgm:spPr/>
    </dgm:pt>
    <dgm:pt modelId="{0E9196F9-9C55-4DF7-B97E-91F7FC38ECE7}" type="pres">
      <dgm:prSet presAssocID="{1A2EFA76-ADAB-495E-BC12-A9BB1E5B49D9}" presName="Parent1" presStyleLbl="node1" presStyleIdx="6" presStyleCnt="8" custScaleX="78833" custScaleY="75733" custLinFactX="-12651" custLinFactY="-66442" custLinFactNeighborX="-100000" custLinFactNeighborY="-100000">
        <dgm:presLayoutVars>
          <dgm:chMax val="1"/>
          <dgm:chPref val="1"/>
          <dgm:bulletEnabled val="1"/>
        </dgm:presLayoutVars>
      </dgm:prSet>
      <dgm:spPr/>
    </dgm:pt>
    <dgm:pt modelId="{1AA95612-A198-405B-A77A-2A10420F6992}" type="pres">
      <dgm:prSet presAssocID="{1A2EFA76-ADAB-495E-BC12-A9BB1E5B49D9}" presName="Childtext1" presStyleLbl="revTx" presStyleIdx="3" presStyleCnt="4">
        <dgm:presLayoutVars>
          <dgm:chMax val="0"/>
          <dgm:chPref val="0"/>
          <dgm:bulletEnabled val="1"/>
        </dgm:presLayoutVars>
      </dgm:prSet>
      <dgm:spPr>
        <a:xfrm>
          <a:off x="2875359" y="3290671"/>
          <a:ext cx="1429464" cy="794146"/>
        </a:xfrm>
        <a:prstGeom prst="rect">
          <a:avLst/>
        </a:prstGeom>
        <a:noFill/>
        <a:ln>
          <a:noFill/>
        </a:ln>
        <a:effectLst/>
      </dgm:spPr>
    </dgm:pt>
    <dgm:pt modelId="{213096B6-FC5F-403C-A454-A7AA0B4F950C}" type="pres">
      <dgm:prSet presAssocID="{1A2EFA76-ADAB-495E-BC12-A9BB1E5B49D9}" presName="BalanceSpacing" presStyleCnt="0"/>
      <dgm:spPr/>
    </dgm:pt>
    <dgm:pt modelId="{1E32B72B-DDB9-4C1D-BC13-A9B5528ED1B1}" type="pres">
      <dgm:prSet presAssocID="{1A2EFA76-ADAB-495E-BC12-A9BB1E5B49D9}" presName="BalanceSpacing1" presStyleCnt="0"/>
      <dgm:spPr/>
    </dgm:pt>
    <dgm:pt modelId="{FDED971C-72DE-4DBD-AFFC-1B50B8D2D61D}" type="pres">
      <dgm:prSet presAssocID="{3AD453A2-4B40-4A81-BB18-5F32D68CB077}" presName="Accent1Text" presStyleLbl="node1" presStyleIdx="7" presStyleCnt="8" custScaleX="80688" custScaleY="73620" custLinFactX="-64121" custLinFactNeighborX="-100000" custLinFactNeighborY="-72660"/>
      <dgm:spPr/>
    </dgm:pt>
  </dgm:ptLst>
  <dgm:cxnLst>
    <dgm:cxn modelId="{CEAFAE3C-8157-46EF-AA87-BF851EFE85E6}" srcId="{70FB25D3-055B-4FDC-ABF8-8EB2CEE446D0}" destId="{9287FE23-39C0-48D3-966E-09D22D6C9613}" srcOrd="1" destOrd="0" parTransId="{1354C5F9-86D5-4C55-B13C-A1E31DB01D8D}" sibTransId="{E960D3A5-9F1E-46F4-BD77-5E6E0AE17485}"/>
    <dgm:cxn modelId="{7A169C60-F09F-436F-A661-40DE8E315F7F}" srcId="{70FB25D3-055B-4FDC-ABF8-8EB2CEE446D0}" destId="{1A2EFA76-ADAB-495E-BC12-A9BB1E5B49D9}" srcOrd="3" destOrd="0" parTransId="{A70FBA59-0BD8-4928-A208-DC0BFAC67369}" sibTransId="{3AD453A2-4B40-4A81-BB18-5F32D68CB077}"/>
    <dgm:cxn modelId="{86FDA548-E241-4FEE-8734-44EAD7AF9E40}" srcId="{CFDCE56E-B586-4B7F-8FE6-F3DA9C98BC93}" destId="{F69CDDFA-10D4-40F5-B884-3EEFB28CC5CD}" srcOrd="0" destOrd="0" parTransId="{9476BF98-28A8-4532-A332-2539C954D500}" sibTransId="{75F1E982-7BBA-49BD-9BE0-8F85AE6ACF7B}"/>
    <dgm:cxn modelId="{5EBE294C-A2B6-471D-A947-A408ED19C790}" type="presOf" srcId="{CFDCE56E-B586-4B7F-8FE6-F3DA9C98BC93}" destId="{7BC030BE-3156-46FB-AD28-910B4D95F339}" srcOrd="0" destOrd="0" presId="urn:microsoft.com/office/officeart/2008/layout/AlternatingHexagons"/>
    <dgm:cxn modelId="{BEF81758-31E0-4296-AA15-12EF47A06218}" type="presOf" srcId="{9287FE23-39C0-48D3-966E-09D22D6C9613}" destId="{2DE6D707-18E1-4A56-B0DD-CD5ACFAE5522}" srcOrd="0" destOrd="0" presId="urn:microsoft.com/office/officeart/2008/layout/AlternatingHexagons"/>
    <dgm:cxn modelId="{05D3F286-B42C-45C6-B9A8-B966696683C9}" type="presOf" srcId="{70FB25D3-055B-4FDC-ABF8-8EB2CEE446D0}" destId="{85502D82-3BC2-4C58-BD4B-B043B7B6AF44}" srcOrd="0" destOrd="0" presId="urn:microsoft.com/office/officeart/2008/layout/AlternatingHexagons"/>
    <dgm:cxn modelId="{131CAD8D-C03F-40F8-9F47-E05EAB984963}" type="presOf" srcId="{E960D3A5-9F1E-46F4-BD77-5E6E0AE17485}" destId="{E178A9AF-6EA5-4604-A7F3-CE956C29D072}" srcOrd="0" destOrd="0" presId="urn:microsoft.com/office/officeart/2008/layout/AlternatingHexagons"/>
    <dgm:cxn modelId="{4B280F9F-6D85-4877-8678-06518ADE9C1D}" type="presOf" srcId="{6592C34C-C78E-4CD7-A5A3-8D63D68C9D72}" destId="{05CE8943-7E69-4DFE-B35B-618FD26A250C}" srcOrd="0" destOrd="0" presId="urn:microsoft.com/office/officeart/2008/layout/AlternatingHexagons"/>
    <dgm:cxn modelId="{BC69FDA3-ABEC-435E-9104-6E7703B9CEF4}" type="presOf" srcId="{1A2EFA76-ADAB-495E-BC12-A9BB1E5B49D9}" destId="{0E9196F9-9C55-4DF7-B97E-91F7FC38ECE7}" srcOrd="0" destOrd="0" presId="urn:microsoft.com/office/officeart/2008/layout/AlternatingHexagons"/>
    <dgm:cxn modelId="{5B9959A4-F1FC-40D3-A4E8-4AE134D506FC}" type="presOf" srcId="{42C3B2AA-0747-46BD-B0F6-5D4254D40ADC}" destId="{EDA7DC44-3503-46DC-8C93-B59492D2A8EA}" srcOrd="0" destOrd="0" presId="urn:microsoft.com/office/officeart/2008/layout/AlternatingHexagons"/>
    <dgm:cxn modelId="{E66538C2-99AC-4E51-BC66-6D6B69ECA8CC}" srcId="{70FB25D3-055B-4FDC-ABF8-8EB2CEE446D0}" destId="{CFDCE56E-B586-4B7F-8FE6-F3DA9C98BC93}" srcOrd="2" destOrd="0" parTransId="{AC669A19-7CC7-4399-B56B-5D98F4A53AC7}" sibTransId="{70391735-1F75-4721-95A4-E3D5D18C6016}"/>
    <dgm:cxn modelId="{D240C3D0-6254-4BB5-A5DC-09CD9F127F0F}" srcId="{70FB25D3-055B-4FDC-ABF8-8EB2CEE446D0}" destId="{42C3B2AA-0747-46BD-B0F6-5D4254D40ADC}" srcOrd="0" destOrd="0" parTransId="{5C86629A-B78A-42BF-AD57-1C681724EA21}" sibTransId="{6592C34C-C78E-4CD7-A5A3-8D63D68C9D72}"/>
    <dgm:cxn modelId="{A33BF0DA-62A8-47C9-8130-FDA875A0F2E7}" type="presOf" srcId="{3AD453A2-4B40-4A81-BB18-5F32D68CB077}" destId="{FDED971C-72DE-4DBD-AFFC-1B50B8D2D61D}" srcOrd="0" destOrd="0" presId="urn:microsoft.com/office/officeart/2008/layout/AlternatingHexagons"/>
    <dgm:cxn modelId="{044798DD-A546-49DB-B173-EA699C95E493}" type="presOf" srcId="{70391735-1F75-4721-95A4-E3D5D18C6016}" destId="{6A738AFD-2AAB-4B26-9ABD-5B785A4BF228}" srcOrd="0" destOrd="0" presId="urn:microsoft.com/office/officeart/2008/layout/AlternatingHexagons"/>
    <dgm:cxn modelId="{5CFBADDD-DCD9-4FEE-8285-7D3B75022167}" type="presOf" srcId="{F69CDDFA-10D4-40F5-B884-3EEFB28CC5CD}" destId="{0C6154BE-49C1-4E9C-96D1-FD9EAA974BAC}" srcOrd="0" destOrd="0" presId="urn:microsoft.com/office/officeart/2008/layout/AlternatingHexagons"/>
    <dgm:cxn modelId="{FD075CD1-7F2F-4A31-8351-5C9BE296E727}" type="presParOf" srcId="{85502D82-3BC2-4C58-BD4B-B043B7B6AF44}" destId="{CF532AA6-15A0-48AD-9FE3-F62F01DAA31A}" srcOrd="0" destOrd="0" presId="urn:microsoft.com/office/officeart/2008/layout/AlternatingHexagons"/>
    <dgm:cxn modelId="{DBFD38E2-EC4D-49DF-8D86-9912E0F07EBA}" type="presParOf" srcId="{CF532AA6-15A0-48AD-9FE3-F62F01DAA31A}" destId="{EDA7DC44-3503-46DC-8C93-B59492D2A8EA}" srcOrd="0" destOrd="0" presId="urn:microsoft.com/office/officeart/2008/layout/AlternatingHexagons"/>
    <dgm:cxn modelId="{95EDB87D-D2EF-4506-867B-A78027A462EB}" type="presParOf" srcId="{CF532AA6-15A0-48AD-9FE3-F62F01DAA31A}" destId="{422E649F-D102-4963-9F74-084064FDA1FE}" srcOrd="1" destOrd="0" presId="urn:microsoft.com/office/officeart/2008/layout/AlternatingHexagons"/>
    <dgm:cxn modelId="{B873110C-F2FC-4022-9422-57F3EB698CFC}" type="presParOf" srcId="{CF532AA6-15A0-48AD-9FE3-F62F01DAA31A}" destId="{229AAB9A-B994-4E2F-BF6A-091FC43234E3}" srcOrd="2" destOrd="0" presId="urn:microsoft.com/office/officeart/2008/layout/AlternatingHexagons"/>
    <dgm:cxn modelId="{8402B7FE-CEDE-496A-A90F-FF59169932B8}" type="presParOf" srcId="{CF532AA6-15A0-48AD-9FE3-F62F01DAA31A}" destId="{799250A6-68D5-471E-B2A6-F6F6079EE66B}" srcOrd="3" destOrd="0" presId="urn:microsoft.com/office/officeart/2008/layout/AlternatingHexagons"/>
    <dgm:cxn modelId="{267F2799-F5ED-40EA-AE2A-101F92BF2500}" type="presParOf" srcId="{CF532AA6-15A0-48AD-9FE3-F62F01DAA31A}" destId="{05CE8943-7E69-4DFE-B35B-618FD26A250C}" srcOrd="4" destOrd="0" presId="urn:microsoft.com/office/officeart/2008/layout/AlternatingHexagons"/>
    <dgm:cxn modelId="{A3029EC3-34A0-41B4-9DA6-D8590E6BA55F}" type="presParOf" srcId="{85502D82-3BC2-4C58-BD4B-B043B7B6AF44}" destId="{7227B92A-68D6-4551-81E8-91EE7823DDF2}" srcOrd="1" destOrd="0" presId="urn:microsoft.com/office/officeart/2008/layout/AlternatingHexagons"/>
    <dgm:cxn modelId="{E668D6EC-B63E-4DD9-8036-E23200ED7CC5}" type="presParOf" srcId="{85502D82-3BC2-4C58-BD4B-B043B7B6AF44}" destId="{26803F63-EA68-40AB-BE81-588D4809A044}" srcOrd="2" destOrd="0" presId="urn:microsoft.com/office/officeart/2008/layout/AlternatingHexagons"/>
    <dgm:cxn modelId="{CDA5B562-6CF6-49A8-A4C8-FC5A08AE2079}" type="presParOf" srcId="{26803F63-EA68-40AB-BE81-588D4809A044}" destId="{2DE6D707-18E1-4A56-B0DD-CD5ACFAE5522}" srcOrd="0" destOrd="0" presId="urn:microsoft.com/office/officeart/2008/layout/AlternatingHexagons"/>
    <dgm:cxn modelId="{79F805D9-FFCA-4F91-B248-B858A24AF770}" type="presParOf" srcId="{26803F63-EA68-40AB-BE81-588D4809A044}" destId="{6283D4F4-B0CD-4F67-A84E-738DC2439330}" srcOrd="1" destOrd="0" presId="urn:microsoft.com/office/officeart/2008/layout/AlternatingHexagons"/>
    <dgm:cxn modelId="{6C52DD72-9287-4516-A3E3-36C1F8D45857}" type="presParOf" srcId="{26803F63-EA68-40AB-BE81-588D4809A044}" destId="{97C4F245-535B-45B0-9F2B-B271EA0ADDE5}" srcOrd="2" destOrd="0" presId="urn:microsoft.com/office/officeart/2008/layout/AlternatingHexagons"/>
    <dgm:cxn modelId="{F4DB0414-9D57-4441-9894-52AF01C73820}" type="presParOf" srcId="{26803F63-EA68-40AB-BE81-588D4809A044}" destId="{73D7A8C7-F2FB-4032-A305-344194C9D67A}" srcOrd="3" destOrd="0" presId="urn:microsoft.com/office/officeart/2008/layout/AlternatingHexagons"/>
    <dgm:cxn modelId="{255C9B7F-C6EF-4CFF-BE17-399C8E257E05}" type="presParOf" srcId="{26803F63-EA68-40AB-BE81-588D4809A044}" destId="{E178A9AF-6EA5-4604-A7F3-CE956C29D072}" srcOrd="4" destOrd="0" presId="urn:microsoft.com/office/officeart/2008/layout/AlternatingHexagons"/>
    <dgm:cxn modelId="{B6FFDF55-D347-4BAE-BF91-5557C0517726}" type="presParOf" srcId="{85502D82-3BC2-4C58-BD4B-B043B7B6AF44}" destId="{F230A7E0-28BF-433C-87A3-6D1BE89F5F9A}" srcOrd="3" destOrd="0" presId="urn:microsoft.com/office/officeart/2008/layout/AlternatingHexagons"/>
    <dgm:cxn modelId="{09790AE8-BFE0-40B9-8227-BCDF33633952}" type="presParOf" srcId="{85502D82-3BC2-4C58-BD4B-B043B7B6AF44}" destId="{C5ECA9CC-E1DA-4339-A8FF-0778AD9BEDF2}" srcOrd="4" destOrd="0" presId="urn:microsoft.com/office/officeart/2008/layout/AlternatingHexagons"/>
    <dgm:cxn modelId="{02569EE5-082A-49BF-801F-29CF7038833E}" type="presParOf" srcId="{C5ECA9CC-E1DA-4339-A8FF-0778AD9BEDF2}" destId="{7BC030BE-3156-46FB-AD28-910B4D95F339}" srcOrd="0" destOrd="0" presId="urn:microsoft.com/office/officeart/2008/layout/AlternatingHexagons"/>
    <dgm:cxn modelId="{A6712AA6-C9B1-448F-8D99-64730B95E238}" type="presParOf" srcId="{C5ECA9CC-E1DA-4339-A8FF-0778AD9BEDF2}" destId="{0C6154BE-49C1-4E9C-96D1-FD9EAA974BAC}" srcOrd="1" destOrd="0" presId="urn:microsoft.com/office/officeart/2008/layout/AlternatingHexagons"/>
    <dgm:cxn modelId="{B2FCAC67-9EE6-478B-A701-CB6F1407E27F}" type="presParOf" srcId="{C5ECA9CC-E1DA-4339-A8FF-0778AD9BEDF2}" destId="{E131E682-0BBA-48A9-80BA-BBCA6657123D}" srcOrd="2" destOrd="0" presId="urn:microsoft.com/office/officeart/2008/layout/AlternatingHexagons"/>
    <dgm:cxn modelId="{DF6AF085-3957-4E3D-9B00-241EF2806303}" type="presParOf" srcId="{C5ECA9CC-E1DA-4339-A8FF-0778AD9BEDF2}" destId="{9CAF9F23-6D12-42B9-B377-BBCB78EF0374}" srcOrd="3" destOrd="0" presId="urn:microsoft.com/office/officeart/2008/layout/AlternatingHexagons"/>
    <dgm:cxn modelId="{71851CC8-5B4C-4056-BBD4-080985351CA4}" type="presParOf" srcId="{C5ECA9CC-E1DA-4339-A8FF-0778AD9BEDF2}" destId="{6A738AFD-2AAB-4B26-9ABD-5B785A4BF228}" srcOrd="4" destOrd="0" presId="urn:microsoft.com/office/officeart/2008/layout/AlternatingHexagons"/>
    <dgm:cxn modelId="{B3AE7F1B-FDE1-471D-A2B9-ED9E22CCD2A8}" type="presParOf" srcId="{85502D82-3BC2-4C58-BD4B-B043B7B6AF44}" destId="{51E13490-6D76-4785-A19F-2341EB204507}" srcOrd="5" destOrd="0" presId="urn:microsoft.com/office/officeart/2008/layout/AlternatingHexagons"/>
    <dgm:cxn modelId="{73800A98-E849-481B-A620-9E2915A857AD}" type="presParOf" srcId="{85502D82-3BC2-4C58-BD4B-B043B7B6AF44}" destId="{8F8378D9-161B-450A-80CE-712C8C2BE441}" srcOrd="6" destOrd="0" presId="urn:microsoft.com/office/officeart/2008/layout/AlternatingHexagons"/>
    <dgm:cxn modelId="{BDE9CA0A-1877-403E-B5F5-7A5C4436860A}" type="presParOf" srcId="{8F8378D9-161B-450A-80CE-712C8C2BE441}" destId="{0E9196F9-9C55-4DF7-B97E-91F7FC38ECE7}" srcOrd="0" destOrd="0" presId="urn:microsoft.com/office/officeart/2008/layout/AlternatingHexagons"/>
    <dgm:cxn modelId="{76DAA750-D93D-4AEE-97FC-A78A960DF008}" type="presParOf" srcId="{8F8378D9-161B-450A-80CE-712C8C2BE441}" destId="{1AA95612-A198-405B-A77A-2A10420F6992}" srcOrd="1" destOrd="0" presId="urn:microsoft.com/office/officeart/2008/layout/AlternatingHexagons"/>
    <dgm:cxn modelId="{70FF4F72-2B5B-4D5E-9C87-B4977A8A4259}" type="presParOf" srcId="{8F8378D9-161B-450A-80CE-712C8C2BE441}" destId="{213096B6-FC5F-403C-A454-A7AA0B4F950C}" srcOrd="2" destOrd="0" presId="urn:microsoft.com/office/officeart/2008/layout/AlternatingHexagons"/>
    <dgm:cxn modelId="{CDDE7D28-D5D1-4901-B565-011729B931D5}" type="presParOf" srcId="{8F8378D9-161B-450A-80CE-712C8C2BE441}" destId="{1E32B72B-DDB9-4C1D-BC13-A9B5528ED1B1}" srcOrd="3" destOrd="0" presId="urn:microsoft.com/office/officeart/2008/layout/AlternatingHexagons"/>
    <dgm:cxn modelId="{A4094FCD-DBC9-492C-8363-40C227E5FC18}" type="presParOf" srcId="{8F8378D9-161B-450A-80CE-712C8C2BE441}" destId="{FDED971C-72DE-4DBD-AFFC-1B50B8D2D61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2435A8-48BE-4253-A890-6587FDB1DD87}">
      <dsp:nvSpPr>
        <dsp:cNvPr id="0" name=""/>
        <dsp:cNvSpPr/>
      </dsp:nvSpPr>
      <dsp:spPr>
        <a:xfrm>
          <a:off x="2473280" y="1627119"/>
          <a:ext cx="2067638" cy="10970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/>
            <a:t>PŘÁNÍ</a:t>
          </a:r>
        </a:p>
      </dsp:txBody>
      <dsp:txXfrm>
        <a:off x="2526836" y="1680675"/>
        <a:ext cx="1960526" cy="989986"/>
      </dsp:txXfrm>
    </dsp:sp>
    <dsp:sp modelId="{CB863011-1EF4-48DD-B549-F4BC2099535E}">
      <dsp:nvSpPr>
        <dsp:cNvPr id="0" name=""/>
        <dsp:cNvSpPr/>
      </dsp:nvSpPr>
      <dsp:spPr>
        <a:xfrm>
          <a:off x="3507100" y="390090"/>
          <a:ext cx="3571157" cy="3571157"/>
        </a:xfrm>
        <a:custGeom>
          <a:avLst/>
          <a:gdLst/>
          <a:ahLst/>
          <a:cxnLst/>
          <a:rect l="0" t="0" r="0" b="0"/>
          <a:pathLst>
            <a:path>
              <a:moveTo>
                <a:pt x="411779" y="644978"/>
              </a:moveTo>
              <a:arcTo wR="1785578" hR="1785578" stAng="13182074" swAng="603585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EC3D39-E723-4F06-84E6-A690A828CB55}">
      <dsp:nvSpPr>
        <dsp:cNvPr id="0" name=""/>
        <dsp:cNvSpPr/>
      </dsp:nvSpPr>
      <dsp:spPr>
        <a:xfrm>
          <a:off x="6114196" y="1627119"/>
          <a:ext cx="1928122" cy="10970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/>
            <a:t>PENÍZE</a:t>
          </a:r>
        </a:p>
      </dsp:txBody>
      <dsp:txXfrm>
        <a:off x="6167752" y="1680675"/>
        <a:ext cx="1821010" cy="989986"/>
      </dsp:txXfrm>
    </dsp:sp>
    <dsp:sp modelId="{BC7647DA-6CCF-4515-B1D8-22822F053D4A}">
      <dsp:nvSpPr>
        <dsp:cNvPr id="0" name=""/>
        <dsp:cNvSpPr/>
      </dsp:nvSpPr>
      <dsp:spPr>
        <a:xfrm>
          <a:off x="3507100" y="390090"/>
          <a:ext cx="3571157" cy="3571157"/>
        </a:xfrm>
        <a:custGeom>
          <a:avLst/>
          <a:gdLst/>
          <a:ahLst/>
          <a:cxnLst/>
          <a:rect l="0" t="0" r="0" b="0"/>
          <a:pathLst>
            <a:path>
              <a:moveTo>
                <a:pt x="3159377" y="2926178"/>
              </a:moveTo>
              <a:arcTo wR="1785578" hR="1785578" stAng="2382074" swAng="603585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A7DC44-3503-46DC-8C93-B59492D2A8EA}">
      <dsp:nvSpPr>
        <dsp:cNvPr id="0" name=""/>
        <dsp:cNvSpPr/>
      </dsp:nvSpPr>
      <dsp:spPr>
        <a:xfrm rot="5400000">
          <a:off x="4886569" y="221951"/>
          <a:ext cx="990777" cy="949146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POJIŠŤOVNY (50)</a:t>
          </a:r>
        </a:p>
      </dsp:txBody>
      <dsp:txXfrm rot="-5400000">
        <a:off x="5062252" y="362796"/>
        <a:ext cx="639410" cy="667457"/>
      </dsp:txXfrm>
    </dsp:sp>
    <dsp:sp modelId="{422E649F-D102-4963-9F74-084064FDA1FE}">
      <dsp:nvSpPr>
        <dsp:cNvPr id="0" name=""/>
        <dsp:cNvSpPr/>
      </dsp:nvSpPr>
      <dsp:spPr>
        <a:xfrm>
          <a:off x="6024402" y="278810"/>
          <a:ext cx="1553898" cy="835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E8943-7E69-4DFE-B35B-618FD26A250C}">
      <dsp:nvSpPr>
        <dsp:cNvPr id="0" name=""/>
        <dsp:cNvSpPr/>
      </dsp:nvSpPr>
      <dsp:spPr>
        <a:xfrm rot="5400000">
          <a:off x="3568888" y="188020"/>
          <a:ext cx="1009574" cy="1017007"/>
        </a:xfrm>
        <a:prstGeom prst="hexagon">
          <a:avLst>
            <a:gd name="adj" fmla="val 25000"/>
            <a:gd name="vf" fmla="val 115470"/>
          </a:avLst>
        </a:prstGeom>
        <a:solidFill>
          <a:srgbClr val="A5A5A5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BANKY (45)</a:t>
          </a:r>
        </a:p>
      </dsp:txBody>
      <dsp:txXfrm rot="-5400000">
        <a:off x="3734673" y="359998"/>
        <a:ext cx="678005" cy="673050"/>
      </dsp:txXfrm>
    </dsp:sp>
    <dsp:sp modelId="{2DE6D707-18E1-4A56-B0DD-CD5ACFAE5522}">
      <dsp:nvSpPr>
        <dsp:cNvPr id="0" name=""/>
        <dsp:cNvSpPr/>
      </dsp:nvSpPr>
      <dsp:spPr>
        <a:xfrm rot="5400000">
          <a:off x="4090425" y="1075377"/>
          <a:ext cx="1269769" cy="1223195"/>
        </a:xfrm>
        <a:prstGeom prst="hexagon">
          <a:avLst>
            <a:gd name="adj" fmla="val 25000"/>
            <a:gd name="vf" fmla="val 11547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FINANČNÍ TRH</a:t>
          </a:r>
        </a:p>
      </dsp:txBody>
      <dsp:txXfrm rot="-5400000">
        <a:off x="4313839" y="1259837"/>
        <a:ext cx="822941" cy="854275"/>
      </dsp:txXfrm>
    </dsp:sp>
    <dsp:sp modelId="{6283D4F4-B0CD-4F67-A84E-738DC2439330}">
      <dsp:nvSpPr>
        <dsp:cNvPr id="0" name=""/>
        <dsp:cNvSpPr/>
      </dsp:nvSpPr>
      <dsp:spPr>
        <a:xfrm>
          <a:off x="2565725" y="1269260"/>
          <a:ext cx="1503772" cy="835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78A9AF-6EA5-4604-A7F3-CE956C29D072}">
      <dsp:nvSpPr>
        <dsp:cNvPr id="0" name=""/>
        <dsp:cNvSpPr/>
      </dsp:nvSpPr>
      <dsp:spPr>
        <a:xfrm rot="5400000">
          <a:off x="5495200" y="1166272"/>
          <a:ext cx="1076784" cy="1041404"/>
        </a:xfrm>
        <a:prstGeom prst="hexagon">
          <a:avLst>
            <a:gd name="adj" fmla="val 25000"/>
            <a:gd name="vf" fmla="val 115470"/>
          </a:avLst>
        </a:prstGeom>
        <a:solidFill>
          <a:srgbClr val="ED7D3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STAVEBNÍ SPOŘITELNY 5</a:t>
          </a:r>
        </a:p>
      </dsp:txBody>
      <dsp:txXfrm rot="-5400000">
        <a:off x="5683606" y="1325098"/>
        <a:ext cx="699972" cy="723752"/>
      </dsp:txXfrm>
    </dsp:sp>
    <dsp:sp modelId="{7BC030BE-3156-46FB-AD28-910B4D95F339}">
      <dsp:nvSpPr>
        <dsp:cNvPr id="0" name=""/>
        <dsp:cNvSpPr/>
      </dsp:nvSpPr>
      <dsp:spPr>
        <a:xfrm rot="5400000">
          <a:off x="4858568" y="2405472"/>
          <a:ext cx="1046778" cy="926712"/>
        </a:xfrm>
        <a:prstGeom prst="hexagon">
          <a:avLst>
            <a:gd name="adj" fmla="val 25000"/>
            <a:gd name="vf" fmla="val 115470"/>
          </a:avLst>
        </a:prstGeom>
        <a:solidFill>
          <a:srgbClr val="70AD47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BURZA CENNÝCH PAPÍRŮ 1 </a:t>
          </a:r>
        </a:p>
      </dsp:txBody>
      <dsp:txXfrm rot="-5400000">
        <a:off x="5064195" y="2509898"/>
        <a:ext cx="635524" cy="717863"/>
      </dsp:txXfrm>
    </dsp:sp>
    <dsp:sp modelId="{0C6154BE-49C1-4E9C-96D1-FD9EAA974BAC}">
      <dsp:nvSpPr>
        <dsp:cNvPr id="0" name=""/>
        <dsp:cNvSpPr/>
      </dsp:nvSpPr>
      <dsp:spPr>
        <a:xfrm>
          <a:off x="6024402" y="2451114"/>
          <a:ext cx="1553898" cy="835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6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6024402" y="2451114"/>
        <a:ext cx="1553898" cy="835429"/>
      </dsp:txXfrm>
    </dsp:sp>
    <dsp:sp modelId="{6A738AFD-2AAB-4B26-9ABD-5B785A4BF228}">
      <dsp:nvSpPr>
        <dsp:cNvPr id="0" name=""/>
        <dsp:cNvSpPr/>
      </dsp:nvSpPr>
      <dsp:spPr>
        <a:xfrm rot="5400000">
          <a:off x="2193435" y="2533739"/>
          <a:ext cx="1007708" cy="942835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lumMod val="6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OSTATNÍ</a:t>
          </a:r>
        </a:p>
      </dsp:txBody>
      <dsp:txXfrm rot="-5400000">
        <a:off x="2377952" y="2663848"/>
        <a:ext cx="638673" cy="682618"/>
      </dsp:txXfrm>
    </dsp:sp>
    <dsp:sp modelId="{0E9196F9-9C55-4DF7-B97E-91F7FC38ECE7}">
      <dsp:nvSpPr>
        <dsp:cNvPr id="0" name=""/>
        <dsp:cNvSpPr/>
      </dsp:nvSpPr>
      <dsp:spPr>
        <a:xfrm rot="5400000">
          <a:off x="2833440" y="1082891"/>
          <a:ext cx="1054492" cy="954961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PENZIJNÍ SPOLEČNOSTI 8</a:t>
          </a:r>
        </a:p>
      </dsp:txBody>
      <dsp:txXfrm rot="-5400000">
        <a:off x="3034854" y="1200580"/>
        <a:ext cx="651663" cy="719584"/>
      </dsp:txXfrm>
    </dsp:sp>
    <dsp:sp modelId="{1AA95612-A198-405B-A77A-2A10420F6992}">
      <dsp:nvSpPr>
        <dsp:cNvPr id="0" name=""/>
        <dsp:cNvSpPr/>
      </dsp:nvSpPr>
      <dsp:spPr>
        <a:xfrm>
          <a:off x="2565725" y="3460166"/>
          <a:ext cx="1503772" cy="835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D971C-72DE-4DBD-AFFC-1B50B8D2D61D}">
      <dsp:nvSpPr>
        <dsp:cNvPr id="0" name=""/>
        <dsp:cNvSpPr/>
      </dsp:nvSpPr>
      <dsp:spPr>
        <a:xfrm rot="5400000">
          <a:off x="3532940" y="2377460"/>
          <a:ext cx="1025071" cy="977432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INVESTIČNÍ A </a:t>
          </a:r>
          <a:r>
            <a:rPr lang="cs-CZ" sz="900" b="1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KAPITÁLOVÉ SPOLEČNOSTI </a:t>
          </a:r>
          <a:r>
            <a:rPr lang="cs-CZ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(95)</a:t>
          </a:r>
        </a:p>
      </dsp:txBody>
      <dsp:txXfrm rot="-5400000">
        <a:off x="3715879" y="2520516"/>
        <a:ext cx="659192" cy="6913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C021B5-F596-1A68-E16E-611F7C55C9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DDF096-E2D3-9467-E104-DDA7CA8FD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BFB9C8-1179-5BD9-966D-5BA4C7F8F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6F024B-D335-E77C-1353-140A04B37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FF93C1-A659-BFDE-51AF-EE7451D82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02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F25BA0-816B-8E74-4344-A1E1ADCDB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6DA1705-7AC2-F4F4-1BD6-95BDF2260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8BE987-FC35-BB0C-F242-36B6ADA95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62F2A7-BCC2-3910-FE52-EABEA6CFC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3E8DA1-5FD5-06B8-5D5B-4B3408F56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04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112116D-D78A-8B25-C802-744CF5C014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A48FFF-8BF3-BF72-6FCB-9744436CCC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04564B-8176-A311-6A95-20F1CE8E2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D1A186-4E0F-80AA-47D8-846BF2B3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FCB252-4DA6-16D8-3A00-41C8A67C8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80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E610F-34EA-BAAF-A440-556E7E95D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7DA8A-D822-240D-88B0-309C86A3C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71DD74-41E6-6F91-7B49-32F065B9E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177E42-276F-0BC8-8639-6D38200D5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CC7884-D40B-48EE-457E-7896DFA72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91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31C9B2-FE14-0213-DBC7-BB909B71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DF67BD6-0E45-F1F5-C954-93B49BAFD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EEC949-D12C-B937-4FBB-BC6AE565A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3AE86A-2060-A843-7AAF-994725340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4BB3FE-5C52-D2A1-8DD7-C7EC7C499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21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D41D5-1765-D06A-E2F2-1C19B8658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280C50-EC47-00F7-9B43-8A2A217E88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BA2651-5D72-F25B-2D42-FE1ECFE1E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B7D9EA9-779B-AA16-AF78-88C853AA1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B43EE4-0A81-772F-3479-6CAF9CB3A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35197F-2907-16D7-472D-B1AC22CD4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47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F28D62-A4FE-2FB3-9D53-3319794B3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64894B-2958-F0A4-1494-705B92A76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C9B0731-FF50-3D3F-5A08-388C2B2496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A5FAFAF-2373-B080-8C04-78D8916E55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AC05A85-191B-DFD1-6BA3-090604ADE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0553905-AE47-F846-C348-8E508CCCA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597D2EA-CC38-D4B2-2BE1-47DF6CD75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96B3C64-F749-BCEA-CE54-78D5384E9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11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4FB58-85F8-3B6B-CE4A-8939B3D31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DA71314-7DF1-3B95-DBE6-E7B100D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270A13-27CD-B781-9310-C2370FB5F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3684EE5-2984-D296-5A4A-BC64271F3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30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8FEAAFE-1F96-C609-32D4-86642A76C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226BCFC-6D25-AEE0-B35E-217FD9AB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4669B41-B33F-1305-67CA-9E37EA949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89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A9ED03-F621-5F8F-CFDD-D9BE18FA6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E8425A-BD26-C178-726E-C873A438F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29D6BCC-5E54-8514-3CA1-C55BC0455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9FDE534-7C48-9972-C88C-1F4F674CB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239675-3A66-23F2-2EFB-7DC16DDE7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2F551A-7268-9775-41DB-B117284A6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055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107762-CDA1-95D6-B399-539E40EA4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5FDE1F3-B607-C159-815E-7B5259ABD1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1C023DE-0907-F5F6-CF85-752001ED99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F56784-725A-F486-AC52-174E82C83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4BF0FC7-A4B2-BF57-33A7-ABADE6D6F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563706-AC2E-BCEF-FD21-71377E6B8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4"/>
            </a:gs>
            <a:gs pos="100000">
              <a:schemeClr val="accent1">
                <a:lumMod val="45000"/>
                <a:lumOff val="55000"/>
              </a:schemeClr>
            </a:gs>
            <a:gs pos="2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A3E22DA-C88C-0F97-F154-A67A74A1F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7E9874-E410-CA13-6BFA-8E2B34DD5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BE6344-164E-4495-88BB-01DD26FB8C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47FAD-4E7B-4B25-A82B-7C858C678962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7FFDCD-6151-5483-9B6D-9180E34604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6B2A36-A89B-BDB9-16F9-27498C8120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69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24A386-8688-462A-7CDB-237FC76192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 do finanční gramotnosti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15238C-A2A1-F4C5-E224-F396FFD55D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F8116F7-53D1-5270-D14C-3D289815DFC9}"/>
              </a:ext>
            </a:extLst>
          </p:cNvPr>
          <p:cNvSpPr txBox="1"/>
          <p:nvPr/>
        </p:nvSpPr>
        <p:spPr>
          <a:xfrm>
            <a:off x="3047260" y="3246553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6109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073611-5339-4887-A702-09390EF50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Přebytkový rozpočet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8F7300-64DE-4596-909C-9ABCE2469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veliký je rozdíl?</a:t>
            </a:r>
          </a:p>
          <a:p>
            <a:r>
              <a:rPr lang="cs-CZ" dirty="0"/>
              <a:t>Co jej způsobuje? </a:t>
            </a:r>
          </a:p>
          <a:p>
            <a:r>
              <a:rPr lang="cs-CZ" dirty="0"/>
              <a:t>Krátkodobý vs. dlouhodobý?</a:t>
            </a:r>
          </a:p>
          <a:p>
            <a:r>
              <a:rPr lang="cs-CZ" dirty="0"/>
              <a:t>Řešení: </a:t>
            </a:r>
          </a:p>
          <a:p>
            <a:pPr>
              <a:buFontTx/>
              <a:buChar char="-"/>
            </a:pPr>
            <a:r>
              <a:rPr lang="cs-CZ" dirty="0"/>
              <a:t>Nahodilé – trochu pomůžou naplnit koncept peněz, nelze na ně spoléhat</a:t>
            </a:r>
          </a:p>
          <a:p>
            <a:pPr>
              <a:buFontTx/>
              <a:buChar char="-"/>
            </a:pPr>
            <a:r>
              <a:rPr lang="cs-CZ" dirty="0"/>
              <a:t>Pravidelné – možné navýšení životní úrovně, cesta k přáním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487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4C8C5-2E24-4C41-9D25-595AA317C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Cash-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502961-F35E-4DD1-B045-1DE685CC4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Přehled o toku peněz.</a:t>
            </a:r>
          </a:p>
          <a:p>
            <a:r>
              <a:rPr lang="cs-CZ" sz="4000" dirty="0"/>
              <a:t>Příjmy a výdaje rozložené v čase – aby se nestalo, že příjmy a výdaje jsou sice v rovnováze, ale příjmy očekáváte např. na konci měsíce, zatímco většina výdajů je na začátku měsíce.</a:t>
            </a:r>
          </a:p>
        </p:txBody>
      </p:sp>
    </p:spTree>
    <p:extLst>
      <p:ext uri="{BB962C8B-B14F-4D97-AF65-F5344CB8AC3E}">
        <p14:creationId xmlns:p14="http://schemas.microsoft.com/office/powerpoint/2010/main" val="4135181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A8CF7-36DD-4B55-871A-48DEE5A36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8B3FBF8-53CC-4F00-B2AE-0BE3B33708C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4282" y="365125"/>
            <a:ext cx="11563436" cy="61168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66130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E04504-87C0-4155-8260-A98513586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AE87127A-CE36-4593-AA86-753371B0D6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8135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9D83EC-F2EA-4907-98E9-10ACDE682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rozhodování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10296A-79FD-40C1-A4EB-53CC2AF21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Emoce</a:t>
            </a:r>
          </a:p>
          <a:p>
            <a:r>
              <a:rPr lang="cs-CZ" sz="4400" dirty="0"/>
              <a:t>Informace</a:t>
            </a:r>
          </a:p>
        </p:txBody>
      </p:sp>
    </p:spTree>
    <p:extLst>
      <p:ext uri="{BB962C8B-B14F-4D97-AF65-F5344CB8AC3E}">
        <p14:creationId xmlns:p14="http://schemas.microsoft.com/office/powerpoint/2010/main" val="1167216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DB8635-445B-4EBD-973F-17C28923C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trh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CB49E10-6DB8-4B50-8C7A-4564089B6AE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602557"/>
          <a:ext cx="10144027" cy="4574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3032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484757-F395-451F-9AAC-CDE42ADAB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C974F5-E2A7-415E-ABAA-63EAF47BD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Finanční trh můžeme definovat jako místo, kde se setkává nabídka a poptávka po penězích, a to prostřednictvím finančních institucí a instrumentů. Ten, kdo má přebytek peněz, provádí vklady do finančních institucí. Ten, kdo má nedostatek peněz, si je půjčuje. Za tyto a další související služby si samozřejmě finanční instituce účtují marži ve formě úroků a poplatků.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501326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14E47B-3198-4CE3-94EE-953A37D79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trh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1AFD46-AB02-439E-913D-831575D58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Peněžní trh – trh krátkodobých úvěrů</a:t>
            </a:r>
          </a:p>
          <a:p>
            <a:pPr marL="0" indent="0">
              <a:buNone/>
            </a:pPr>
            <a:r>
              <a:rPr lang="cs-CZ" dirty="0"/>
              <a:t>		  - trh krátkodobých cenných papírů</a:t>
            </a:r>
          </a:p>
          <a:p>
            <a:r>
              <a:rPr lang="cs-CZ" dirty="0"/>
              <a:t>Kapitálový trh – trh dlouhodobých úvěrů</a:t>
            </a:r>
          </a:p>
          <a:p>
            <a:pPr marL="0" indent="0">
              <a:buNone/>
            </a:pPr>
            <a:r>
              <a:rPr lang="cs-CZ" dirty="0"/>
              <a:t>		   -  trh dlouhodobých cenných papírů</a:t>
            </a:r>
          </a:p>
          <a:p>
            <a:r>
              <a:rPr lang="cs-CZ" dirty="0"/>
              <a:t>Trh s cizími měnami</a:t>
            </a:r>
          </a:p>
          <a:p>
            <a:r>
              <a:rPr lang="cs-CZ" dirty="0"/>
              <a:t>Trh drahých kovů</a:t>
            </a:r>
          </a:p>
        </p:txBody>
      </p:sp>
    </p:spTree>
    <p:extLst>
      <p:ext uri="{BB962C8B-B14F-4D97-AF65-F5344CB8AC3E}">
        <p14:creationId xmlns:p14="http://schemas.microsoft.com/office/powerpoint/2010/main" val="3130636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64EBA-373D-4F9C-9635-FA72B0F15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Dohled nad finančním trhem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D258A1-D62E-4C9F-B707-DD4951507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Česká národní banka</a:t>
            </a:r>
          </a:p>
          <a:p>
            <a:pPr>
              <a:buFontTx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provádí dohled nad: bankovním sektorem,</a:t>
            </a:r>
          </a:p>
          <a:p>
            <a:pPr marL="0" indent="0">
              <a:buNone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družstevními záložnami,</a:t>
            </a:r>
          </a:p>
          <a:p>
            <a:pPr marL="0" indent="0">
              <a:buNone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 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kapitálovým trhem, </a:t>
            </a:r>
          </a:p>
          <a:p>
            <a:pPr marL="0" indent="0">
              <a:buNone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 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pojišťovnictvím, </a:t>
            </a:r>
          </a:p>
          <a:p>
            <a:pPr marL="0" indent="0">
              <a:buNone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 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penzijními společnostmi a fondy penzijních společností, </a:t>
            </a:r>
          </a:p>
          <a:p>
            <a:pPr marL="0" indent="0">
              <a:buNone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 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směnárnami,</a:t>
            </a:r>
          </a:p>
          <a:p>
            <a:pPr marL="0" indent="0">
              <a:buNone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 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institucemi v oblasti platebního styku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4931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AED33-0F02-4287-B0E4-B9DFFAFC0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ČNB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496D75-034E-4721-940F-34D617FD4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Stanovuje pravidla a přijímá opatření, která 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chrání stabilitu finančního trhu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/>
              <a:t>Nezávislost na vládě a jejím rozhodování. 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Vede seznamy a evidence subjektů působících na českém finančním trhu, které podléhají povolovací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 registrační činnosti ČNB.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polupráce na hospodářských záměrech vlády.  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Dohled nad nebankovním sektorem. </a:t>
            </a:r>
          </a:p>
          <a:p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Jejím primárním cílem je zabezpečování kvality národní měny a dlouhodobé stability kupní síly peněz.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730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BAA05-E810-406C-B965-637FE7B6F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gramotnost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55132B-BB37-4A8E-8D73-2752BC403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Soubor znalostí a dovedností a hodnotových postojů občana nezbytných k tomu, aby finančně zabezpečil sebe a svou rodinu v současné společnosti a aktivně vystupoval na trhu finančních produktů a služeb. </a:t>
            </a:r>
          </a:p>
          <a:p>
            <a:pPr marL="0" indent="0">
              <a:buNone/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Finančně gramotný občan se orientuje v problematice peněz a cen a je schopen odpovědně spravovat osobní/rodinný rozpočet, včetně správy finančních aktiv a finančních závazků s ohledem na měnící se životní situace.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1870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9EA9A8-3F52-2432-69AF-39BC54A9E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DF6A37-A0FF-658D-2E1D-5D7A80460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effectLst/>
              </a:rPr>
              <a:t>Růst většiny cen v dané ekonomice. </a:t>
            </a:r>
          </a:p>
          <a:p>
            <a:r>
              <a:rPr lang="cs-CZ" b="0" i="0" dirty="0">
                <a:effectLst/>
              </a:rPr>
              <a:t>Jde o oslabení reálné hodnoty (tj. kupní síly) dané měny vůči zboží a službám.</a:t>
            </a:r>
            <a:endParaRPr lang="cs-CZ" dirty="0"/>
          </a:p>
          <a:p>
            <a:r>
              <a:rPr lang="cs-CZ" dirty="0"/>
              <a:t>Cílování inflace – inflační cíl.</a:t>
            </a:r>
          </a:p>
          <a:p>
            <a:r>
              <a:rPr lang="cs-CZ" dirty="0"/>
              <a:t>ČNB řídí inflaci pomocí </a:t>
            </a:r>
            <a:r>
              <a:rPr lang="cs-CZ" b="1" dirty="0"/>
              <a:t>monetární (měnové) politiky.</a:t>
            </a:r>
          </a:p>
          <a:p>
            <a:r>
              <a:rPr lang="cs-CZ" dirty="0"/>
              <a:t>Jako nástroj pro řízení inflace používá ČNB </a:t>
            </a:r>
            <a:r>
              <a:rPr lang="cs-CZ" b="1" dirty="0"/>
              <a:t>úrokové sazby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9955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65676C-FC4F-4BC7-8FDD-5FE6044D6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orgány dohledu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174CD0-AF40-47BC-8829-FE1C79F26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Ministerstvo financí </a:t>
            </a:r>
          </a:p>
          <a:p>
            <a:r>
              <a:rPr lang="cs-CZ" sz="5400" dirty="0"/>
              <a:t>Finanční úřad</a:t>
            </a:r>
          </a:p>
          <a:p>
            <a:pPr marL="0" indent="0">
              <a:buNone/>
            </a:pPr>
            <a:r>
              <a:rPr lang="cs-CZ" sz="5400" dirty="0"/>
              <a:t>Statistické informace: Český statistický úřad</a:t>
            </a:r>
          </a:p>
        </p:txBody>
      </p:sp>
    </p:spTree>
    <p:extLst>
      <p:ext uri="{BB962C8B-B14F-4D97-AF65-F5344CB8AC3E}">
        <p14:creationId xmlns:p14="http://schemas.microsoft.com/office/powerpoint/2010/main" val="3233365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E371A5-FF65-4928-87AD-1FBA9E2E5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02B43A-F90E-4C3B-A662-66050F93B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800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479617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DA031B-E64F-47AC-9B91-697B98DFF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985161-B01A-4860-A207-B268A9CDC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Napomáhá zvládnout požadavky na život v ekonomické realitě.</a:t>
            </a:r>
          </a:p>
          <a:p>
            <a:r>
              <a:rPr lang="cs-CZ" dirty="0"/>
              <a:t>Vyjasněný rozpočet vám napomáhá získat kontrolu nad svou finanční situací a předejít nahromadění dluhů. </a:t>
            </a:r>
          </a:p>
          <a:p>
            <a:r>
              <a:rPr lang="cs-CZ" dirty="0"/>
              <a:t>Umožňuje také získat zdroje pro pravidelné spoření, zvládnout nečekané výdaje a vytvořit podmínky pro naplnění svých přání.</a:t>
            </a:r>
          </a:p>
          <a:p>
            <a:r>
              <a:rPr lang="cs-CZ" sz="2800" dirty="0">
                <a:ea typeface="Calibri" panose="020F0502020204030204" pitchFamily="34" charset="0"/>
              </a:rPr>
              <a:t>Cílem je </a:t>
            </a:r>
            <a:r>
              <a:rPr lang="cs-CZ" sz="2800" b="1" dirty="0">
                <a:effectLst/>
                <a:ea typeface="Calibri" panose="020F0502020204030204" pitchFamily="34" charset="0"/>
              </a:rPr>
              <a:t>dlouhodobě</a:t>
            </a:r>
            <a:r>
              <a:rPr lang="cs-CZ" sz="2800" dirty="0">
                <a:effectLst/>
                <a:ea typeface="Calibri" panose="020F0502020204030204" pitchFamily="34" charset="0"/>
              </a:rPr>
              <a:t> uvést do souladu příjmy s výdaji domácnosti a vytvářet přebytkový rozpočet. – co s přebytkem?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3822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8F897B-4B12-43BC-B822-8FF27B0A7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60C4D0-BC82-4A5A-8E9D-CDB243576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Proč sestavovat rozpočet?</a:t>
            </a:r>
          </a:p>
          <a:p>
            <a:pPr>
              <a:buFontTx/>
              <a:buChar char="-"/>
            </a:pPr>
            <a:r>
              <a:rPr lang="cs-CZ" sz="3200" dirty="0"/>
              <a:t>Nadhled a přehled.</a:t>
            </a:r>
          </a:p>
          <a:p>
            <a:pPr>
              <a:buFontTx/>
              <a:buChar char="-"/>
            </a:pPr>
            <a:r>
              <a:rPr lang="cs-CZ" sz="3200" dirty="0"/>
              <a:t>Možnosti pro naše přání.</a:t>
            </a:r>
          </a:p>
          <a:p>
            <a:r>
              <a:rPr lang="cs-CZ" sz="3200" dirty="0"/>
              <a:t>Aktualizovat při změně životní situace – předběžný rozpočet.</a:t>
            </a:r>
          </a:p>
          <a:p>
            <a:r>
              <a:rPr lang="cs-CZ" sz="3200" dirty="0"/>
              <a:t>Rozpočet může být: schodkový, přebytkový, vyrovnaný.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232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2E060D-637F-401C-92B9-7A0C59B4F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133271-2CCE-43F7-80D0-973CD7A45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Věnujte pozornost všem položkám rozpočtu a uvádějte reálná čísla. Dokud to nevidím, nevěřím a neušetřím.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4044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C3049C-C63E-482A-BB54-30EE9C67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pro sestavování rozpočtu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046566-5AB1-44D8-B494-3EB28BFC2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Poprvé výdaje odhadnete, příjmy jsou většinou přesnější.</a:t>
            </a:r>
          </a:p>
          <a:p>
            <a:r>
              <a:rPr lang="cs-CZ" dirty="0"/>
              <a:t>Nějakou dobu sledovat skutečné plnění rozpočtu, poznávám realitu.</a:t>
            </a:r>
          </a:p>
          <a:p>
            <a:r>
              <a:rPr lang="cs-CZ" dirty="0"/>
              <a:t>Nadhodnotit výdaje, podhodnotit příjmy. </a:t>
            </a:r>
          </a:p>
          <a:p>
            <a:r>
              <a:rPr lang="cs-CZ" dirty="0"/>
              <a:t>Vytvořit prostor po nenadálé drobné výkyvy – každý měsíc je něco mimořádného. </a:t>
            </a:r>
          </a:p>
          <a:p>
            <a:r>
              <a:rPr lang="cs-CZ" dirty="0"/>
              <a:t>Počítejte s </a:t>
            </a:r>
            <a:r>
              <a:rPr lang="cs-CZ" b="1" dirty="0"/>
              <a:t>čistými</a:t>
            </a:r>
            <a:r>
              <a:rPr lang="cs-CZ" dirty="0"/>
              <a:t> příjmy.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646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C4A2B7-7E72-46FD-838B-0C13443CB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tvoří příjmy rodiny?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56F606-47D7-4613-B97D-5662CA02F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Zaměstnání (bonusy) </a:t>
            </a:r>
          </a:p>
          <a:p>
            <a:pPr>
              <a:buFontTx/>
              <a:buChar char="-"/>
            </a:pPr>
            <a:r>
              <a:rPr lang="cs-CZ" dirty="0"/>
              <a:t>Podnikání</a:t>
            </a:r>
          </a:p>
          <a:p>
            <a:pPr>
              <a:buFontTx/>
              <a:buChar char="-"/>
            </a:pPr>
            <a:r>
              <a:rPr lang="cs-CZ" dirty="0"/>
              <a:t>Podíly </a:t>
            </a:r>
          </a:p>
          <a:p>
            <a:pPr>
              <a:buFontTx/>
              <a:buChar char="-"/>
            </a:pPr>
            <a:r>
              <a:rPr lang="cs-CZ" dirty="0"/>
              <a:t>Příjmy z cenných papírů</a:t>
            </a:r>
          </a:p>
          <a:p>
            <a:pPr>
              <a:buFontTx/>
              <a:buChar char="-"/>
            </a:pPr>
            <a:r>
              <a:rPr lang="cs-CZ" dirty="0"/>
              <a:t>Sociální dávky</a:t>
            </a:r>
          </a:p>
          <a:p>
            <a:pPr>
              <a:buFontTx/>
              <a:buChar char="-"/>
            </a:pPr>
            <a:r>
              <a:rPr lang="cs-CZ" dirty="0"/>
              <a:t>Stipendium</a:t>
            </a:r>
          </a:p>
          <a:p>
            <a:pPr>
              <a:buFontTx/>
              <a:buChar char="-"/>
            </a:pPr>
            <a:r>
              <a:rPr lang="cs-CZ" dirty="0"/>
              <a:t>Kapesné</a:t>
            </a:r>
          </a:p>
          <a:p>
            <a:pPr>
              <a:buFontTx/>
              <a:buChar char="-"/>
            </a:pPr>
            <a:r>
              <a:rPr lang="cs-CZ" dirty="0"/>
              <a:t>Přivýdělky a brigády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516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F91A2A-DDC7-4065-802F-C51667D46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B010A3-922E-418F-985F-0433E1A20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/>
              <a:t>Pravidelné výdaje mají být financovány z pravidelných příjmů. </a:t>
            </a:r>
          </a:p>
          <a:p>
            <a:r>
              <a:rPr lang="cs-CZ" sz="4000" dirty="0"/>
              <a:t>Nahodilý příjem.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12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F30E2-A064-45B5-84DA-2F181CC3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Schodkový rozpočet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88456F-BC52-4F88-B6B2-AE38B4277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veliký je rozdíl?</a:t>
            </a:r>
          </a:p>
          <a:p>
            <a:r>
              <a:rPr lang="cs-CZ" dirty="0"/>
              <a:t>Co jej způsobuje? </a:t>
            </a:r>
          </a:p>
          <a:p>
            <a:r>
              <a:rPr lang="cs-CZ" dirty="0"/>
              <a:t>Krátkodobý vs. dlouhodobý?</a:t>
            </a:r>
          </a:p>
          <a:p>
            <a:r>
              <a:rPr lang="cs-CZ" dirty="0"/>
              <a:t>Řešení: </a:t>
            </a:r>
          </a:p>
          <a:p>
            <a:pPr>
              <a:buFontTx/>
              <a:buChar char="-"/>
            </a:pPr>
            <a:r>
              <a:rPr lang="cs-CZ" dirty="0"/>
              <a:t>Snížení výdajů – krátkodobé řešení</a:t>
            </a:r>
          </a:p>
          <a:p>
            <a:pPr>
              <a:buFontTx/>
              <a:buChar char="-"/>
            </a:pPr>
            <a:r>
              <a:rPr lang="cs-CZ" dirty="0"/>
              <a:t>Navýšení příjmů – dlouhodobé řešení</a:t>
            </a:r>
          </a:p>
        </p:txBody>
      </p:sp>
    </p:spTree>
    <p:extLst>
      <p:ext uri="{BB962C8B-B14F-4D97-AF65-F5344CB8AC3E}">
        <p14:creationId xmlns:p14="http://schemas.microsoft.com/office/powerpoint/2010/main" val="34304375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706</Words>
  <Application>Microsoft Office PowerPoint</Application>
  <PresentationFormat>Širokoúhlá obrazovka</PresentationFormat>
  <Paragraphs>102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Motiv Office</vt:lpstr>
      <vt:lpstr>Úvod do finanční gramotnosti</vt:lpstr>
      <vt:lpstr>Finanční gramotnost</vt:lpstr>
      <vt:lpstr>Rozpočet</vt:lpstr>
      <vt:lpstr>Prezentace aplikace PowerPoint</vt:lpstr>
      <vt:lpstr>Prezentace aplikace PowerPoint</vt:lpstr>
      <vt:lpstr>Pravidla pro sestavování rozpočtu</vt:lpstr>
      <vt:lpstr>Co tvoří příjmy rodiny? </vt:lpstr>
      <vt:lpstr>Prezentace aplikace PowerPoint</vt:lpstr>
      <vt:lpstr>Schodkový rozpočet</vt:lpstr>
      <vt:lpstr>Přebytkový rozpočet</vt:lpstr>
      <vt:lpstr>Cash-flow</vt:lpstr>
      <vt:lpstr>Prezentace aplikace PowerPoint</vt:lpstr>
      <vt:lpstr>Prezentace aplikace PowerPoint</vt:lpstr>
      <vt:lpstr>Finanční rozhodování</vt:lpstr>
      <vt:lpstr>Finanční trh</vt:lpstr>
      <vt:lpstr>Prezentace aplikace PowerPoint</vt:lpstr>
      <vt:lpstr>Finanční trh</vt:lpstr>
      <vt:lpstr>Dohled nad finančním trhem</vt:lpstr>
      <vt:lpstr>ČNB</vt:lpstr>
      <vt:lpstr>Inflace</vt:lpstr>
      <vt:lpstr>Další orgány dohledu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finanční gramotnosti</dc:title>
  <dc:creator>katka</dc:creator>
  <cp:lastModifiedBy>katka</cp:lastModifiedBy>
  <cp:revision>5</cp:revision>
  <dcterms:created xsi:type="dcterms:W3CDTF">2022-09-19T10:43:59Z</dcterms:created>
  <dcterms:modified xsi:type="dcterms:W3CDTF">2022-09-20T13:48:31Z</dcterms:modified>
</cp:coreProperties>
</file>