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80" r:id="rId5"/>
    <p:sldId id="258" r:id="rId6"/>
    <p:sldId id="275" r:id="rId7"/>
    <p:sldId id="269" r:id="rId8"/>
    <p:sldId id="270" r:id="rId9"/>
    <p:sldId id="271" r:id="rId10"/>
    <p:sldId id="272" r:id="rId11"/>
    <p:sldId id="259" r:id="rId12"/>
    <p:sldId id="260" r:id="rId13"/>
    <p:sldId id="261" r:id="rId14"/>
    <p:sldId id="276" r:id="rId15"/>
    <p:sldId id="262" r:id="rId16"/>
    <p:sldId id="266" r:id="rId17"/>
    <p:sldId id="279" r:id="rId18"/>
    <p:sldId id="273" r:id="rId19"/>
    <p:sldId id="265" r:id="rId20"/>
    <p:sldId id="263" r:id="rId21"/>
    <p:sldId id="277" r:id="rId22"/>
    <p:sldId id="264" r:id="rId23"/>
    <p:sldId id="278" r:id="rId24"/>
    <p:sldId id="267" r:id="rId25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FB25D3-055B-4FDC-ABF8-8EB2CEE446D0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2C3B2AA-0747-46BD-B0F6-5D4254D40ADC}">
      <dgm:prSet phldrT="[Text]" custT="1"/>
      <dgm:spPr>
        <a:solidFill>
          <a:schemeClr val="accent4"/>
        </a:solidFill>
      </dgm:spPr>
      <dgm:t>
        <a:bodyPr/>
        <a:lstStyle/>
        <a:p>
          <a:pPr algn="ctr"/>
          <a:r>
            <a:rPr lang="cs-CZ" sz="900"/>
            <a:t>POJIŠŤOVNY (50)</a:t>
          </a:r>
        </a:p>
      </dgm:t>
    </dgm:pt>
    <dgm:pt modelId="{5C86629A-B78A-42BF-AD57-1C681724EA21}" type="parTrans" cxnId="{D240C3D0-6254-4BB5-A5DC-09CD9F127F0F}">
      <dgm:prSet/>
      <dgm:spPr/>
      <dgm:t>
        <a:bodyPr/>
        <a:lstStyle/>
        <a:p>
          <a:pPr algn="ctr"/>
          <a:endParaRPr lang="cs-CZ"/>
        </a:p>
      </dgm:t>
    </dgm:pt>
    <dgm:pt modelId="{6592C34C-C78E-4CD7-A5A3-8D63D68C9D72}" type="sibTrans" cxnId="{D240C3D0-6254-4BB5-A5DC-09CD9F127F0F}">
      <dgm:prSet custT="1"/>
      <dgm:spPr>
        <a:solidFill>
          <a:schemeClr val="accent3"/>
        </a:solidFill>
      </dgm:spPr>
      <dgm:t>
        <a:bodyPr/>
        <a:lstStyle/>
        <a:p>
          <a:pPr algn="ctr"/>
          <a:r>
            <a:rPr lang="cs-CZ" sz="1000"/>
            <a:t>BANKY (45)</a:t>
          </a:r>
        </a:p>
      </dgm:t>
    </dgm:pt>
    <dgm:pt modelId="{9287FE23-39C0-48D3-966E-09D22D6C9613}">
      <dgm:prSet phldrT="[Text]" custT="1"/>
      <dgm:spPr/>
      <dgm:t>
        <a:bodyPr/>
        <a:lstStyle/>
        <a:p>
          <a:pPr algn="ctr"/>
          <a:r>
            <a:rPr lang="cs-CZ" sz="1000" b="1" dirty="0"/>
            <a:t>FINANČNÍ TRH</a:t>
          </a:r>
        </a:p>
      </dgm:t>
    </dgm:pt>
    <dgm:pt modelId="{1354C5F9-86D5-4C55-B13C-A1E31DB01D8D}" type="parTrans" cxnId="{CEAFAE3C-8157-46EF-AA87-BF851EFE85E6}">
      <dgm:prSet/>
      <dgm:spPr/>
      <dgm:t>
        <a:bodyPr/>
        <a:lstStyle/>
        <a:p>
          <a:pPr algn="ctr"/>
          <a:endParaRPr lang="cs-CZ"/>
        </a:p>
      </dgm:t>
    </dgm:pt>
    <dgm:pt modelId="{E960D3A5-9F1E-46F4-BD77-5E6E0AE17485}" type="sibTrans" cxnId="{CEAFAE3C-8157-46EF-AA87-BF851EFE85E6}">
      <dgm:prSet custT="1"/>
      <dgm:spPr>
        <a:solidFill>
          <a:schemeClr val="accent2"/>
        </a:solidFill>
      </dgm:spPr>
      <dgm:t>
        <a:bodyPr/>
        <a:lstStyle/>
        <a:p>
          <a:pPr algn="ctr"/>
          <a:r>
            <a:rPr lang="cs-CZ" sz="800"/>
            <a:t>STAVEBNÍ SPOŘITELNY 5</a:t>
          </a:r>
        </a:p>
      </dgm:t>
    </dgm:pt>
    <dgm:pt modelId="{F69CDDFA-10D4-40F5-B884-3EEFB28CC5CD}">
      <dgm:prSet phldrT="[Text]"/>
      <dgm:spPr/>
      <dgm:t>
        <a:bodyPr/>
        <a:lstStyle/>
        <a:p>
          <a:pPr algn="ctr"/>
          <a:endParaRPr lang="cs-CZ"/>
        </a:p>
      </dgm:t>
    </dgm:pt>
    <dgm:pt modelId="{9476BF98-28A8-4532-A332-2539C954D500}" type="parTrans" cxnId="{86FDA548-E241-4FEE-8734-44EAD7AF9E40}">
      <dgm:prSet/>
      <dgm:spPr/>
      <dgm:t>
        <a:bodyPr/>
        <a:lstStyle/>
        <a:p>
          <a:pPr algn="ctr"/>
          <a:endParaRPr lang="cs-CZ"/>
        </a:p>
      </dgm:t>
    </dgm:pt>
    <dgm:pt modelId="{75F1E982-7BBA-49BD-9BE0-8F85AE6ACF7B}" type="sibTrans" cxnId="{86FDA548-E241-4FEE-8734-44EAD7AF9E40}">
      <dgm:prSet/>
      <dgm:spPr/>
      <dgm:t>
        <a:bodyPr/>
        <a:lstStyle/>
        <a:p>
          <a:pPr algn="ctr"/>
          <a:endParaRPr lang="cs-CZ"/>
        </a:p>
      </dgm:t>
    </dgm:pt>
    <dgm:pt modelId="{1A2EFA76-ADAB-495E-BC12-A9BB1E5B49D9}">
      <dgm:prSet phldrT="[Text]" custT="1"/>
      <dgm:spPr>
        <a:solidFill>
          <a:srgbClr val="00B0F0"/>
        </a:solidFill>
      </dgm:spPr>
      <dgm:t>
        <a:bodyPr/>
        <a:lstStyle/>
        <a:p>
          <a:pPr algn="ctr"/>
          <a:r>
            <a:rPr lang="cs-CZ" sz="800"/>
            <a:t>PENZIJNÍ SPOLEČNOSTI 8</a:t>
          </a:r>
        </a:p>
      </dgm:t>
    </dgm:pt>
    <dgm:pt modelId="{A70FBA59-0BD8-4928-A208-DC0BFAC67369}" type="parTrans" cxnId="{7A169C60-F09F-436F-A661-40DE8E315F7F}">
      <dgm:prSet/>
      <dgm:spPr/>
      <dgm:t>
        <a:bodyPr/>
        <a:lstStyle/>
        <a:p>
          <a:pPr algn="ctr"/>
          <a:endParaRPr lang="cs-CZ"/>
        </a:p>
      </dgm:t>
    </dgm:pt>
    <dgm:pt modelId="{3AD453A2-4B40-4A81-BB18-5F32D68CB077}" type="sibTrans" cxnId="{7A169C60-F09F-436F-A661-40DE8E315F7F}">
      <dgm:prSet/>
      <dgm:spPr>
        <a:solidFill>
          <a:srgbClr val="FFC000"/>
        </a:solidFill>
      </dgm:spPr>
      <dgm:t>
        <a:bodyPr/>
        <a:lstStyle/>
        <a:p>
          <a:pPr algn="ctr"/>
          <a:r>
            <a:rPr lang="cs-CZ" dirty="0"/>
            <a:t>INVESTIČNÍ A </a:t>
          </a:r>
          <a:r>
            <a:rPr lang="cs-CZ" b="1" dirty="0"/>
            <a:t>KAPITÁLOVÉ SPOLEČNOSTI </a:t>
          </a:r>
          <a:r>
            <a:rPr lang="cs-CZ" dirty="0"/>
            <a:t>(95)</a:t>
          </a:r>
        </a:p>
      </dgm:t>
    </dgm:pt>
    <dgm:pt modelId="{CFDCE56E-B586-4B7F-8FE6-F3DA9C98BC93}">
      <dgm:prSet phldrT="[Text]" custT="1"/>
      <dgm:spPr>
        <a:solidFill>
          <a:schemeClr val="accent6"/>
        </a:solidFill>
      </dgm:spPr>
      <dgm:t>
        <a:bodyPr/>
        <a:lstStyle/>
        <a:p>
          <a:pPr algn="ctr"/>
          <a:r>
            <a:rPr lang="cs-CZ" sz="800"/>
            <a:t>BURZA CENNÝCH PAPÍRŮ 1 </a:t>
          </a:r>
        </a:p>
      </dgm:t>
    </dgm:pt>
    <dgm:pt modelId="{AC669A19-7CC7-4399-B56B-5D98F4A53AC7}" type="parTrans" cxnId="{E66538C2-99AC-4E51-BC66-6D6B69ECA8CC}">
      <dgm:prSet/>
      <dgm:spPr/>
      <dgm:t>
        <a:bodyPr/>
        <a:lstStyle/>
        <a:p>
          <a:pPr algn="ctr"/>
          <a:endParaRPr lang="cs-CZ"/>
        </a:p>
      </dgm:t>
    </dgm:pt>
    <dgm:pt modelId="{70391735-1F75-4721-95A4-E3D5D18C6016}" type="sibTrans" cxnId="{E66538C2-99AC-4E51-BC66-6D6B69ECA8CC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s-CZ" sz="1000"/>
            <a:t>OSTATNÍ</a:t>
          </a:r>
        </a:p>
      </dgm:t>
    </dgm:pt>
    <dgm:pt modelId="{85502D82-3BC2-4C58-BD4B-B043B7B6AF44}" type="pres">
      <dgm:prSet presAssocID="{70FB25D3-055B-4FDC-ABF8-8EB2CEE446D0}" presName="Name0" presStyleCnt="0">
        <dgm:presLayoutVars>
          <dgm:chMax/>
          <dgm:chPref/>
          <dgm:dir/>
          <dgm:animLvl val="lvl"/>
        </dgm:presLayoutVars>
      </dgm:prSet>
      <dgm:spPr/>
    </dgm:pt>
    <dgm:pt modelId="{CF532AA6-15A0-48AD-9FE3-F62F01DAA31A}" type="pres">
      <dgm:prSet presAssocID="{42C3B2AA-0747-46BD-B0F6-5D4254D40ADC}" presName="composite" presStyleCnt="0"/>
      <dgm:spPr/>
    </dgm:pt>
    <dgm:pt modelId="{EDA7DC44-3503-46DC-8C93-B59492D2A8EA}" type="pres">
      <dgm:prSet presAssocID="{42C3B2AA-0747-46BD-B0F6-5D4254D40ADC}" presName="Parent1" presStyleLbl="node1" presStyleIdx="0" presStyleCnt="8" custScaleX="78353" custScaleY="71157">
        <dgm:presLayoutVars>
          <dgm:chMax val="1"/>
          <dgm:chPref val="1"/>
          <dgm:bulletEnabled val="1"/>
        </dgm:presLayoutVars>
      </dgm:prSet>
      <dgm:spPr/>
    </dgm:pt>
    <dgm:pt modelId="{422E649F-D102-4963-9F74-084064FDA1FE}" type="pres">
      <dgm:prSet presAssocID="{42C3B2AA-0747-46BD-B0F6-5D4254D40ADC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229AAB9A-B994-4E2F-BF6A-091FC43234E3}" type="pres">
      <dgm:prSet presAssocID="{42C3B2AA-0747-46BD-B0F6-5D4254D40ADC}" presName="BalanceSpacing" presStyleCnt="0"/>
      <dgm:spPr/>
    </dgm:pt>
    <dgm:pt modelId="{799250A6-68D5-471E-B2A6-F6F6079EE66B}" type="pres">
      <dgm:prSet presAssocID="{42C3B2AA-0747-46BD-B0F6-5D4254D40ADC}" presName="BalanceSpacing1" presStyleCnt="0"/>
      <dgm:spPr/>
    </dgm:pt>
    <dgm:pt modelId="{05CE8943-7E69-4DFE-B35B-618FD26A250C}" type="pres">
      <dgm:prSet presAssocID="{6592C34C-C78E-4CD7-A5A3-8D63D68C9D72}" presName="Accent1Text" presStyleLbl="node1" presStyleIdx="1" presStyleCnt="8" custScaleX="83955" custScaleY="72507"/>
      <dgm:spPr/>
    </dgm:pt>
    <dgm:pt modelId="{7227B92A-68D6-4551-81E8-91EE7823DDF2}" type="pres">
      <dgm:prSet presAssocID="{6592C34C-C78E-4CD7-A5A3-8D63D68C9D72}" presName="spaceBetweenRectangles" presStyleCnt="0"/>
      <dgm:spPr/>
    </dgm:pt>
    <dgm:pt modelId="{26803F63-EA68-40AB-BE81-588D4809A044}" type="pres">
      <dgm:prSet presAssocID="{9287FE23-39C0-48D3-966E-09D22D6C9613}" presName="composite" presStyleCnt="0"/>
      <dgm:spPr/>
    </dgm:pt>
    <dgm:pt modelId="{2DE6D707-18E1-4A56-B0DD-CD5ACFAE5522}" type="pres">
      <dgm:prSet presAssocID="{9287FE23-39C0-48D3-966E-09D22D6C9613}" presName="Parent1" presStyleLbl="node1" presStyleIdx="2" presStyleCnt="8" custScaleX="100976" custScaleY="91194">
        <dgm:presLayoutVars>
          <dgm:chMax val="1"/>
          <dgm:chPref val="1"/>
          <dgm:bulletEnabled val="1"/>
        </dgm:presLayoutVars>
      </dgm:prSet>
      <dgm:spPr/>
    </dgm:pt>
    <dgm:pt modelId="{6283D4F4-B0CD-4F67-A84E-738DC2439330}" type="pres">
      <dgm:prSet presAssocID="{9287FE23-39C0-48D3-966E-09D22D6C9613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97C4F245-535B-45B0-9F2B-B271EA0ADDE5}" type="pres">
      <dgm:prSet presAssocID="{9287FE23-39C0-48D3-966E-09D22D6C9613}" presName="BalanceSpacing" presStyleCnt="0"/>
      <dgm:spPr/>
    </dgm:pt>
    <dgm:pt modelId="{73D7A8C7-F2FB-4032-A305-344194C9D67A}" type="pres">
      <dgm:prSet presAssocID="{9287FE23-39C0-48D3-966E-09D22D6C9613}" presName="BalanceSpacing1" presStyleCnt="0"/>
      <dgm:spPr/>
    </dgm:pt>
    <dgm:pt modelId="{E178A9AF-6EA5-4604-A7F3-CE956C29D072}" type="pres">
      <dgm:prSet presAssocID="{E960D3A5-9F1E-46F4-BD77-5E6E0AE17485}" presName="Accent1Text" presStyleLbl="node1" presStyleIdx="3" presStyleCnt="8" custScaleX="85969" custScaleY="77334"/>
      <dgm:spPr/>
    </dgm:pt>
    <dgm:pt modelId="{F230A7E0-28BF-433C-87A3-6D1BE89F5F9A}" type="pres">
      <dgm:prSet presAssocID="{E960D3A5-9F1E-46F4-BD77-5E6E0AE17485}" presName="spaceBetweenRectangles" presStyleCnt="0"/>
      <dgm:spPr/>
    </dgm:pt>
    <dgm:pt modelId="{C5ECA9CC-E1DA-4339-A8FF-0778AD9BEDF2}" type="pres">
      <dgm:prSet presAssocID="{CFDCE56E-B586-4B7F-8FE6-F3DA9C98BC93}" presName="composite" presStyleCnt="0"/>
      <dgm:spPr/>
    </dgm:pt>
    <dgm:pt modelId="{7BC030BE-3156-46FB-AD28-910B4D95F339}" type="pres">
      <dgm:prSet presAssocID="{CFDCE56E-B586-4B7F-8FE6-F3DA9C98BC93}" presName="Parent1" presStyleLbl="node1" presStyleIdx="4" presStyleCnt="8" custScaleX="76501" custScaleY="75179">
        <dgm:presLayoutVars>
          <dgm:chMax val="1"/>
          <dgm:chPref val="1"/>
          <dgm:bulletEnabled val="1"/>
        </dgm:presLayoutVars>
      </dgm:prSet>
      <dgm:spPr/>
    </dgm:pt>
    <dgm:pt modelId="{0C6154BE-49C1-4E9C-96D1-FD9EAA974BAC}" type="pres">
      <dgm:prSet presAssocID="{CFDCE56E-B586-4B7F-8FE6-F3DA9C98BC93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E131E682-0BBA-48A9-80BA-BBCA6657123D}" type="pres">
      <dgm:prSet presAssocID="{CFDCE56E-B586-4B7F-8FE6-F3DA9C98BC93}" presName="BalanceSpacing" presStyleCnt="0"/>
      <dgm:spPr/>
    </dgm:pt>
    <dgm:pt modelId="{9CAF9F23-6D12-42B9-B377-BBCB78EF0374}" type="pres">
      <dgm:prSet presAssocID="{CFDCE56E-B586-4B7F-8FE6-F3DA9C98BC93}" presName="BalanceSpacing1" presStyleCnt="0"/>
      <dgm:spPr/>
    </dgm:pt>
    <dgm:pt modelId="{6A738AFD-2AAB-4B26-9ABD-5B785A4BF228}" type="pres">
      <dgm:prSet presAssocID="{70391735-1F75-4721-95A4-E3D5D18C6016}" presName="Accent1Text" presStyleLbl="node1" presStyleIdx="5" presStyleCnt="8" custScaleX="77832" custScaleY="72373" custLinFactX="-13622" custLinFactNeighborX="-100000" custLinFactNeighborY="9791"/>
      <dgm:spPr/>
    </dgm:pt>
    <dgm:pt modelId="{51E13490-6D76-4785-A19F-2341EB204507}" type="pres">
      <dgm:prSet presAssocID="{70391735-1F75-4721-95A4-E3D5D18C6016}" presName="spaceBetweenRectangles" presStyleCnt="0"/>
      <dgm:spPr/>
    </dgm:pt>
    <dgm:pt modelId="{8F8378D9-161B-450A-80CE-712C8C2BE441}" type="pres">
      <dgm:prSet presAssocID="{1A2EFA76-ADAB-495E-BC12-A9BB1E5B49D9}" presName="composite" presStyleCnt="0"/>
      <dgm:spPr/>
    </dgm:pt>
    <dgm:pt modelId="{0E9196F9-9C55-4DF7-B97E-91F7FC38ECE7}" type="pres">
      <dgm:prSet presAssocID="{1A2EFA76-ADAB-495E-BC12-A9BB1E5B49D9}" presName="Parent1" presStyleLbl="node1" presStyleIdx="6" presStyleCnt="8" custScaleX="78833" custScaleY="75733" custLinFactX="-12651" custLinFactY="-66442" custLinFactNeighborX="-100000" custLinFactNeighborY="-100000">
        <dgm:presLayoutVars>
          <dgm:chMax val="1"/>
          <dgm:chPref val="1"/>
          <dgm:bulletEnabled val="1"/>
        </dgm:presLayoutVars>
      </dgm:prSet>
      <dgm:spPr/>
    </dgm:pt>
    <dgm:pt modelId="{1AA95612-A198-405B-A77A-2A10420F6992}" type="pres">
      <dgm:prSet presAssocID="{1A2EFA76-ADAB-495E-BC12-A9BB1E5B49D9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213096B6-FC5F-403C-A454-A7AA0B4F950C}" type="pres">
      <dgm:prSet presAssocID="{1A2EFA76-ADAB-495E-BC12-A9BB1E5B49D9}" presName="BalanceSpacing" presStyleCnt="0"/>
      <dgm:spPr/>
    </dgm:pt>
    <dgm:pt modelId="{1E32B72B-DDB9-4C1D-BC13-A9B5528ED1B1}" type="pres">
      <dgm:prSet presAssocID="{1A2EFA76-ADAB-495E-BC12-A9BB1E5B49D9}" presName="BalanceSpacing1" presStyleCnt="0"/>
      <dgm:spPr/>
    </dgm:pt>
    <dgm:pt modelId="{FDED971C-72DE-4DBD-AFFC-1B50B8D2D61D}" type="pres">
      <dgm:prSet presAssocID="{3AD453A2-4B40-4A81-BB18-5F32D68CB077}" presName="Accent1Text" presStyleLbl="node1" presStyleIdx="7" presStyleCnt="8" custScaleX="80688" custScaleY="73620" custLinFactX="-64121" custLinFactNeighborX="-100000" custLinFactNeighborY="-72660"/>
      <dgm:spPr/>
    </dgm:pt>
  </dgm:ptLst>
  <dgm:cxnLst>
    <dgm:cxn modelId="{CEAFAE3C-8157-46EF-AA87-BF851EFE85E6}" srcId="{70FB25D3-055B-4FDC-ABF8-8EB2CEE446D0}" destId="{9287FE23-39C0-48D3-966E-09D22D6C9613}" srcOrd="1" destOrd="0" parTransId="{1354C5F9-86D5-4C55-B13C-A1E31DB01D8D}" sibTransId="{E960D3A5-9F1E-46F4-BD77-5E6E0AE17485}"/>
    <dgm:cxn modelId="{7A169C60-F09F-436F-A661-40DE8E315F7F}" srcId="{70FB25D3-055B-4FDC-ABF8-8EB2CEE446D0}" destId="{1A2EFA76-ADAB-495E-BC12-A9BB1E5B49D9}" srcOrd="3" destOrd="0" parTransId="{A70FBA59-0BD8-4928-A208-DC0BFAC67369}" sibTransId="{3AD453A2-4B40-4A81-BB18-5F32D68CB077}"/>
    <dgm:cxn modelId="{86FDA548-E241-4FEE-8734-44EAD7AF9E40}" srcId="{CFDCE56E-B586-4B7F-8FE6-F3DA9C98BC93}" destId="{F69CDDFA-10D4-40F5-B884-3EEFB28CC5CD}" srcOrd="0" destOrd="0" parTransId="{9476BF98-28A8-4532-A332-2539C954D500}" sibTransId="{75F1E982-7BBA-49BD-9BE0-8F85AE6ACF7B}"/>
    <dgm:cxn modelId="{5EBE294C-A2B6-471D-A947-A408ED19C790}" type="presOf" srcId="{CFDCE56E-B586-4B7F-8FE6-F3DA9C98BC93}" destId="{7BC030BE-3156-46FB-AD28-910B4D95F339}" srcOrd="0" destOrd="0" presId="urn:microsoft.com/office/officeart/2008/layout/AlternatingHexagons"/>
    <dgm:cxn modelId="{BEF81758-31E0-4296-AA15-12EF47A06218}" type="presOf" srcId="{9287FE23-39C0-48D3-966E-09D22D6C9613}" destId="{2DE6D707-18E1-4A56-B0DD-CD5ACFAE5522}" srcOrd="0" destOrd="0" presId="urn:microsoft.com/office/officeart/2008/layout/AlternatingHexagons"/>
    <dgm:cxn modelId="{05D3F286-B42C-45C6-B9A8-B966696683C9}" type="presOf" srcId="{70FB25D3-055B-4FDC-ABF8-8EB2CEE446D0}" destId="{85502D82-3BC2-4C58-BD4B-B043B7B6AF44}" srcOrd="0" destOrd="0" presId="urn:microsoft.com/office/officeart/2008/layout/AlternatingHexagons"/>
    <dgm:cxn modelId="{131CAD8D-C03F-40F8-9F47-E05EAB984963}" type="presOf" srcId="{E960D3A5-9F1E-46F4-BD77-5E6E0AE17485}" destId="{E178A9AF-6EA5-4604-A7F3-CE956C29D072}" srcOrd="0" destOrd="0" presId="urn:microsoft.com/office/officeart/2008/layout/AlternatingHexagons"/>
    <dgm:cxn modelId="{4B280F9F-6D85-4877-8678-06518ADE9C1D}" type="presOf" srcId="{6592C34C-C78E-4CD7-A5A3-8D63D68C9D72}" destId="{05CE8943-7E69-4DFE-B35B-618FD26A250C}" srcOrd="0" destOrd="0" presId="urn:microsoft.com/office/officeart/2008/layout/AlternatingHexagons"/>
    <dgm:cxn modelId="{BC69FDA3-ABEC-435E-9104-6E7703B9CEF4}" type="presOf" srcId="{1A2EFA76-ADAB-495E-BC12-A9BB1E5B49D9}" destId="{0E9196F9-9C55-4DF7-B97E-91F7FC38ECE7}" srcOrd="0" destOrd="0" presId="urn:microsoft.com/office/officeart/2008/layout/AlternatingHexagons"/>
    <dgm:cxn modelId="{5B9959A4-F1FC-40D3-A4E8-4AE134D506FC}" type="presOf" srcId="{42C3B2AA-0747-46BD-B0F6-5D4254D40ADC}" destId="{EDA7DC44-3503-46DC-8C93-B59492D2A8EA}" srcOrd="0" destOrd="0" presId="urn:microsoft.com/office/officeart/2008/layout/AlternatingHexagons"/>
    <dgm:cxn modelId="{E66538C2-99AC-4E51-BC66-6D6B69ECA8CC}" srcId="{70FB25D3-055B-4FDC-ABF8-8EB2CEE446D0}" destId="{CFDCE56E-B586-4B7F-8FE6-F3DA9C98BC93}" srcOrd="2" destOrd="0" parTransId="{AC669A19-7CC7-4399-B56B-5D98F4A53AC7}" sibTransId="{70391735-1F75-4721-95A4-E3D5D18C6016}"/>
    <dgm:cxn modelId="{D240C3D0-6254-4BB5-A5DC-09CD9F127F0F}" srcId="{70FB25D3-055B-4FDC-ABF8-8EB2CEE446D0}" destId="{42C3B2AA-0747-46BD-B0F6-5D4254D40ADC}" srcOrd="0" destOrd="0" parTransId="{5C86629A-B78A-42BF-AD57-1C681724EA21}" sibTransId="{6592C34C-C78E-4CD7-A5A3-8D63D68C9D72}"/>
    <dgm:cxn modelId="{A33BF0DA-62A8-47C9-8130-FDA875A0F2E7}" type="presOf" srcId="{3AD453A2-4B40-4A81-BB18-5F32D68CB077}" destId="{FDED971C-72DE-4DBD-AFFC-1B50B8D2D61D}" srcOrd="0" destOrd="0" presId="urn:microsoft.com/office/officeart/2008/layout/AlternatingHexagons"/>
    <dgm:cxn modelId="{044798DD-A546-49DB-B173-EA699C95E493}" type="presOf" srcId="{70391735-1F75-4721-95A4-E3D5D18C6016}" destId="{6A738AFD-2AAB-4B26-9ABD-5B785A4BF228}" srcOrd="0" destOrd="0" presId="urn:microsoft.com/office/officeart/2008/layout/AlternatingHexagons"/>
    <dgm:cxn modelId="{5CFBADDD-DCD9-4FEE-8285-7D3B75022167}" type="presOf" srcId="{F69CDDFA-10D4-40F5-B884-3EEFB28CC5CD}" destId="{0C6154BE-49C1-4E9C-96D1-FD9EAA974BAC}" srcOrd="0" destOrd="0" presId="urn:microsoft.com/office/officeart/2008/layout/AlternatingHexagons"/>
    <dgm:cxn modelId="{FD075CD1-7F2F-4A31-8351-5C9BE296E727}" type="presParOf" srcId="{85502D82-3BC2-4C58-BD4B-B043B7B6AF44}" destId="{CF532AA6-15A0-48AD-9FE3-F62F01DAA31A}" srcOrd="0" destOrd="0" presId="urn:microsoft.com/office/officeart/2008/layout/AlternatingHexagons"/>
    <dgm:cxn modelId="{DBFD38E2-EC4D-49DF-8D86-9912E0F07EBA}" type="presParOf" srcId="{CF532AA6-15A0-48AD-9FE3-F62F01DAA31A}" destId="{EDA7DC44-3503-46DC-8C93-B59492D2A8EA}" srcOrd="0" destOrd="0" presId="urn:microsoft.com/office/officeart/2008/layout/AlternatingHexagons"/>
    <dgm:cxn modelId="{95EDB87D-D2EF-4506-867B-A78027A462EB}" type="presParOf" srcId="{CF532AA6-15A0-48AD-9FE3-F62F01DAA31A}" destId="{422E649F-D102-4963-9F74-084064FDA1FE}" srcOrd="1" destOrd="0" presId="urn:microsoft.com/office/officeart/2008/layout/AlternatingHexagons"/>
    <dgm:cxn modelId="{B873110C-F2FC-4022-9422-57F3EB698CFC}" type="presParOf" srcId="{CF532AA6-15A0-48AD-9FE3-F62F01DAA31A}" destId="{229AAB9A-B994-4E2F-BF6A-091FC43234E3}" srcOrd="2" destOrd="0" presId="urn:microsoft.com/office/officeart/2008/layout/AlternatingHexagons"/>
    <dgm:cxn modelId="{8402B7FE-CEDE-496A-A90F-FF59169932B8}" type="presParOf" srcId="{CF532AA6-15A0-48AD-9FE3-F62F01DAA31A}" destId="{799250A6-68D5-471E-B2A6-F6F6079EE66B}" srcOrd="3" destOrd="0" presId="urn:microsoft.com/office/officeart/2008/layout/AlternatingHexagons"/>
    <dgm:cxn modelId="{267F2799-F5ED-40EA-AE2A-101F92BF2500}" type="presParOf" srcId="{CF532AA6-15A0-48AD-9FE3-F62F01DAA31A}" destId="{05CE8943-7E69-4DFE-B35B-618FD26A250C}" srcOrd="4" destOrd="0" presId="urn:microsoft.com/office/officeart/2008/layout/AlternatingHexagons"/>
    <dgm:cxn modelId="{A3029EC3-34A0-41B4-9DA6-D8590E6BA55F}" type="presParOf" srcId="{85502D82-3BC2-4C58-BD4B-B043B7B6AF44}" destId="{7227B92A-68D6-4551-81E8-91EE7823DDF2}" srcOrd="1" destOrd="0" presId="urn:microsoft.com/office/officeart/2008/layout/AlternatingHexagons"/>
    <dgm:cxn modelId="{E668D6EC-B63E-4DD9-8036-E23200ED7CC5}" type="presParOf" srcId="{85502D82-3BC2-4C58-BD4B-B043B7B6AF44}" destId="{26803F63-EA68-40AB-BE81-588D4809A044}" srcOrd="2" destOrd="0" presId="urn:microsoft.com/office/officeart/2008/layout/AlternatingHexagons"/>
    <dgm:cxn modelId="{CDA5B562-6CF6-49A8-A4C8-FC5A08AE2079}" type="presParOf" srcId="{26803F63-EA68-40AB-BE81-588D4809A044}" destId="{2DE6D707-18E1-4A56-B0DD-CD5ACFAE5522}" srcOrd="0" destOrd="0" presId="urn:microsoft.com/office/officeart/2008/layout/AlternatingHexagons"/>
    <dgm:cxn modelId="{79F805D9-FFCA-4F91-B248-B858A24AF770}" type="presParOf" srcId="{26803F63-EA68-40AB-BE81-588D4809A044}" destId="{6283D4F4-B0CD-4F67-A84E-738DC2439330}" srcOrd="1" destOrd="0" presId="urn:microsoft.com/office/officeart/2008/layout/AlternatingHexagons"/>
    <dgm:cxn modelId="{6C52DD72-9287-4516-A3E3-36C1F8D45857}" type="presParOf" srcId="{26803F63-EA68-40AB-BE81-588D4809A044}" destId="{97C4F245-535B-45B0-9F2B-B271EA0ADDE5}" srcOrd="2" destOrd="0" presId="urn:microsoft.com/office/officeart/2008/layout/AlternatingHexagons"/>
    <dgm:cxn modelId="{F4DB0414-9D57-4441-9894-52AF01C73820}" type="presParOf" srcId="{26803F63-EA68-40AB-BE81-588D4809A044}" destId="{73D7A8C7-F2FB-4032-A305-344194C9D67A}" srcOrd="3" destOrd="0" presId="urn:microsoft.com/office/officeart/2008/layout/AlternatingHexagons"/>
    <dgm:cxn modelId="{255C9B7F-C6EF-4CFF-BE17-399C8E257E05}" type="presParOf" srcId="{26803F63-EA68-40AB-BE81-588D4809A044}" destId="{E178A9AF-6EA5-4604-A7F3-CE956C29D072}" srcOrd="4" destOrd="0" presId="urn:microsoft.com/office/officeart/2008/layout/AlternatingHexagons"/>
    <dgm:cxn modelId="{B6FFDF55-D347-4BAE-BF91-5557C0517726}" type="presParOf" srcId="{85502D82-3BC2-4C58-BD4B-B043B7B6AF44}" destId="{F230A7E0-28BF-433C-87A3-6D1BE89F5F9A}" srcOrd="3" destOrd="0" presId="urn:microsoft.com/office/officeart/2008/layout/AlternatingHexagons"/>
    <dgm:cxn modelId="{09790AE8-BFE0-40B9-8227-BCDF33633952}" type="presParOf" srcId="{85502D82-3BC2-4C58-BD4B-B043B7B6AF44}" destId="{C5ECA9CC-E1DA-4339-A8FF-0778AD9BEDF2}" srcOrd="4" destOrd="0" presId="urn:microsoft.com/office/officeart/2008/layout/AlternatingHexagons"/>
    <dgm:cxn modelId="{02569EE5-082A-49BF-801F-29CF7038833E}" type="presParOf" srcId="{C5ECA9CC-E1DA-4339-A8FF-0778AD9BEDF2}" destId="{7BC030BE-3156-46FB-AD28-910B4D95F339}" srcOrd="0" destOrd="0" presId="urn:microsoft.com/office/officeart/2008/layout/AlternatingHexagons"/>
    <dgm:cxn modelId="{A6712AA6-C9B1-448F-8D99-64730B95E238}" type="presParOf" srcId="{C5ECA9CC-E1DA-4339-A8FF-0778AD9BEDF2}" destId="{0C6154BE-49C1-4E9C-96D1-FD9EAA974BAC}" srcOrd="1" destOrd="0" presId="urn:microsoft.com/office/officeart/2008/layout/AlternatingHexagons"/>
    <dgm:cxn modelId="{B2FCAC67-9EE6-478B-A701-CB6F1407E27F}" type="presParOf" srcId="{C5ECA9CC-E1DA-4339-A8FF-0778AD9BEDF2}" destId="{E131E682-0BBA-48A9-80BA-BBCA6657123D}" srcOrd="2" destOrd="0" presId="urn:microsoft.com/office/officeart/2008/layout/AlternatingHexagons"/>
    <dgm:cxn modelId="{DF6AF085-3957-4E3D-9B00-241EF2806303}" type="presParOf" srcId="{C5ECA9CC-E1DA-4339-A8FF-0778AD9BEDF2}" destId="{9CAF9F23-6D12-42B9-B377-BBCB78EF0374}" srcOrd="3" destOrd="0" presId="urn:microsoft.com/office/officeart/2008/layout/AlternatingHexagons"/>
    <dgm:cxn modelId="{71851CC8-5B4C-4056-BBD4-080985351CA4}" type="presParOf" srcId="{C5ECA9CC-E1DA-4339-A8FF-0778AD9BEDF2}" destId="{6A738AFD-2AAB-4B26-9ABD-5B785A4BF228}" srcOrd="4" destOrd="0" presId="urn:microsoft.com/office/officeart/2008/layout/AlternatingHexagons"/>
    <dgm:cxn modelId="{B3AE7F1B-FDE1-471D-A2B9-ED9E22CCD2A8}" type="presParOf" srcId="{85502D82-3BC2-4C58-BD4B-B043B7B6AF44}" destId="{51E13490-6D76-4785-A19F-2341EB204507}" srcOrd="5" destOrd="0" presId="urn:microsoft.com/office/officeart/2008/layout/AlternatingHexagons"/>
    <dgm:cxn modelId="{73800A98-E849-481B-A620-9E2915A857AD}" type="presParOf" srcId="{85502D82-3BC2-4C58-BD4B-B043B7B6AF44}" destId="{8F8378D9-161B-450A-80CE-712C8C2BE441}" srcOrd="6" destOrd="0" presId="urn:microsoft.com/office/officeart/2008/layout/AlternatingHexagons"/>
    <dgm:cxn modelId="{BDE9CA0A-1877-403E-B5F5-7A5C4436860A}" type="presParOf" srcId="{8F8378D9-161B-450A-80CE-712C8C2BE441}" destId="{0E9196F9-9C55-4DF7-B97E-91F7FC38ECE7}" srcOrd="0" destOrd="0" presId="urn:microsoft.com/office/officeart/2008/layout/AlternatingHexagons"/>
    <dgm:cxn modelId="{76DAA750-D93D-4AEE-97FC-A78A960DF008}" type="presParOf" srcId="{8F8378D9-161B-450A-80CE-712C8C2BE441}" destId="{1AA95612-A198-405B-A77A-2A10420F6992}" srcOrd="1" destOrd="0" presId="urn:microsoft.com/office/officeart/2008/layout/AlternatingHexagons"/>
    <dgm:cxn modelId="{70FF4F72-2B5B-4D5E-9C87-B4977A8A4259}" type="presParOf" srcId="{8F8378D9-161B-450A-80CE-712C8C2BE441}" destId="{213096B6-FC5F-403C-A454-A7AA0B4F950C}" srcOrd="2" destOrd="0" presId="urn:microsoft.com/office/officeart/2008/layout/AlternatingHexagons"/>
    <dgm:cxn modelId="{CDDE7D28-D5D1-4901-B565-011729B931D5}" type="presParOf" srcId="{8F8378D9-161B-450A-80CE-712C8C2BE441}" destId="{1E32B72B-DDB9-4C1D-BC13-A9B5528ED1B1}" srcOrd="3" destOrd="0" presId="urn:microsoft.com/office/officeart/2008/layout/AlternatingHexagons"/>
    <dgm:cxn modelId="{A4094FCD-DBC9-492C-8363-40C227E5FC18}" type="presParOf" srcId="{8F8378D9-161B-450A-80CE-712C8C2BE441}" destId="{FDED971C-72DE-4DBD-AFFC-1B50B8D2D61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7DC44-3503-46DC-8C93-B59492D2A8EA}">
      <dsp:nvSpPr>
        <dsp:cNvPr id="0" name=""/>
        <dsp:cNvSpPr/>
      </dsp:nvSpPr>
      <dsp:spPr>
        <a:xfrm rot="5400000">
          <a:off x="4774779" y="255424"/>
          <a:ext cx="1135982" cy="1088250"/>
        </a:xfrm>
        <a:prstGeom prst="hexagon">
          <a:avLst>
            <a:gd name="adj" fmla="val 25000"/>
            <a:gd name="vf" fmla="val 11547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POJIŠŤOVNY (50)</a:t>
          </a:r>
        </a:p>
      </dsp:txBody>
      <dsp:txXfrm rot="-5400000">
        <a:off x="4976209" y="416911"/>
        <a:ext cx="733122" cy="765276"/>
      </dsp:txXfrm>
    </dsp:sp>
    <dsp:sp modelId="{422E649F-D102-4963-9F74-084064FDA1FE}">
      <dsp:nvSpPr>
        <dsp:cNvPr id="0" name=""/>
        <dsp:cNvSpPr/>
      </dsp:nvSpPr>
      <dsp:spPr>
        <a:xfrm>
          <a:off x="6079369" y="320615"/>
          <a:ext cx="1781632" cy="957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E8943-7E69-4DFE-B35B-618FD26A250C}">
      <dsp:nvSpPr>
        <dsp:cNvPr id="0" name=""/>
        <dsp:cNvSpPr/>
      </dsp:nvSpPr>
      <dsp:spPr>
        <a:xfrm rot="5400000">
          <a:off x="3263983" y="216520"/>
          <a:ext cx="1157534" cy="1166056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BANKY (45)</a:t>
          </a:r>
        </a:p>
      </dsp:txBody>
      <dsp:txXfrm rot="-5400000">
        <a:off x="3454065" y="413703"/>
        <a:ext cx="777370" cy="771690"/>
      </dsp:txXfrm>
    </dsp:sp>
    <dsp:sp modelId="{2DE6D707-18E1-4A56-B0DD-CD5ACFAE5522}">
      <dsp:nvSpPr>
        <dsp:cNvPr id="0" name=""/>
        <dsp:cNvSpPr/>
      </dsp:nvSpPr>
      <dsp:spPr>
        <a:xfrm rot="5400000">
          <a:off x="3861955" y="1233924"/>
          <a:ext cx="1455861" cy="140246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/>
            <a:t>FINANČNÍ TRH</a:t>
          </a:r>
        </a:p>
      </dsp:txBody>
      <dsp:txXfrm rot="-5400000">
        <a:off x="4118111" y="1445419"/>
        <a:ext cx="943548" cy="979473"/>
      </dsp:txXfrm>
    </dsp:sp>
    <dsp:sp modelId="{6283D4F4-B0CD-4F67-A84E-738DC2439330}">
      <dsp:nvSpPr>
        <dsp:cNvPr id="0" name=""/>
        <dsp:cNvSpPr/>
      </dsp:nvSpPr>
      <dsp:spPr>
        <a:xfrm>
          <a:off x="2113801" y="1456222"/>
          <a:ext cx="1724160" cy="957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8A9AF-6EA5-4604-A7F3-CE956C29D072}">
      <dsp:nvSpPr>
        <dsp:cNvPr id="0" name=""/>
        <dsp:cNvSpPr/>
      </dsp:nvSpPr>
      <dsp:spPr>
        <a:xfrm rot="5400000">
          <a:off x="5472608" y="1338141"/>
          <a:ext cx="1234594" cy="1194029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STAVEBNÍ SPOŘITELNY 5</a:t>
          </a:r>
        </a:p>
      </dsp:txBody>
      <dsp:txXfrm rot="-5400000">
        <a:off x="5688625" y="1520244"/>
        <a:ext cx="802559" cy="829824"/>
      </dsp:txXfrm>
    </dsp:sp>
    <dsp:sp modelId="{7BC030BE-3156-46FB-AD28-910B4D95F339}">
      <dsp:nvSpPr>
        <dsp:cNvPr id="0" name=""/>
        <dsp:cNvSpPr/>
      </dsp:nvSpPr>
      <dsp:spPr>
        <a:xfrm rot="5400000">
          <a:off x="4742674" y="2758954"/>
          <a:ext cx="1200191" cy="1062527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BURZA CENNÝCH PAPÍRŮ 1 </a:t>
          </a:r>
        </a:p>
      </dsp:txBody>
      <dsp:txXfrm rot="-5400000">
        <a:off x="4978438" y="2878682"/>
        <a:ext cx="728663" cy="823071"/>
      </dsp:txXfrm>
    </dsp:sp>
    <dsp:sp modelId="{0C6154BE-49C1-4E9C-96D1-FD9EAA974BAC}">
      <dsp:nvSpPr>
        <dsp:cNvPr id="0" name=""/>
        <dsp:cNvSpPr/>
      </dsp:nvSpPr>
      <dsp:spPr>
        <a:xfrm>
          <a:off x="6079369" y="2811284"/>
          <a:ext cx="1781632" cy="957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/>
        </a:p>
      </dsp:txBody>
      <dsp:txXfrm>
        <a:off x="6079369" y="2811284"/>
        <a:ext cx="1781632" cy="957866"/>
      </dsp:txXfrm>
    </dsp:sp>
    <dsp:sp modelId="{6A738AFD-2AAB-4B26-9ABD-5B785A4BF228}">
      <dsp:nvSpPr>
        <dsp:cNvPr id="0" name=""/>
        <dsp:cNvSpPr/>
      </dsp:nvSpPr>
      <dsp:spPr>
        <a:xfrm rot="5400000">
          <a:off x="1686949" y="2906019"/>
          <a:ext cx="1155394" cy="1081014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OSTATNÍ</a:t>
          </a:r>
        </a:p>
      </dsp:txBody>
      <dsp:txXfrm rot="-5400000">
        <a:off x="1898509" y="3055196"/>
        <a:ext cx="732274" cy="782660"/>
      </dsp:txXfrm>
    </dsp:sp>
    <dsp:sp modelId="{0E9196F9-9C55-4DF7-B97E-91F7FC38ECE7}">
      <dsp:nvSpPr>
        <dsp:cNvPr id="0" name=""/>
        <dsp:cNvSpPr/>
      </dsp:nvSpPr>
      <dsp:spPr>
        <a:xfrm rot="5400000">
          <a:off x="2420751" y="1242540"/>
          <a:ext cx="1209035" cy="1094916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PENZIJNÍ SPOLEČNOSTI 8</a:t>
          </a:r>
        </a:p>
      </dsp:txBody>
      <dsp:txXfrm rot="-5400000">
        <a:off x="2651684" y="1377477"/>
        <a:ext cx="747168" cy="825043"/>
      </dsp:txXfrm>
    </dsp:sp>
    <dsp:sp modelId="{1AA95612-A198-405B-A77A-2A10420F6992}">
      <dsp:nvSpPr>
        <dsp:cNvPr id="0" name=""/>
        <dsp:cNvSpPr/>
      </dsp:nvSpPr>
      <dsp:spPr>
        <a:xfrm>
          <a:off x="2113801" y="3968220"/>
          <a:ext cx="1724160" cy="957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D971C-72DE-4DBD-AFFC-1B50B8D2D61D}">
      <dsp:nvSpPr>
        <dsp:cNvPr id="0" name=""/>
        <dsp:cNvSpPr/>
      </dsp:nvSpPr>
      <dsp:spPr>
        <a:xfrm rot="5400000">
          <a:off x="3222767" y="2726836"/>
          <a:ext cx="1175302" cy="1120681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INVESTIČNÍ A </a:t>
          </a:r>
          <a:r>
            <a:rPr lang="cs-CZ" sz="1000" b="1" kern="1200" dirty="0"/>
            <a:t>KAPITÁLOVÉ SPOLEČNOSTI </a:t>
          </a:r>
          <a:r>
            <a:rPr lang="cs-CZ" sz="1000" kern="1200" dirty="0"/>
            <a:t>(95)</a:t>
          </a:r>
        </a:p>
      </dsp:txBody>
      <dsp:txXfrm rot="-5400000">
        <a:off x="3432517" y="2890858"/>
        <a:ext cx="755801" cy="7926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E68B9-A892-415A-82B0-3A7AFCC69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F565E8-1E29-4CEC-ACB0-47492ED15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324FC2-32F5-452F-B182-4A5096460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2. 11. 2022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CE671B-38A9-4C5A-BE0D-7E11F06E0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753660-D145-481B-B97C-2FB2578DA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108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F0CE1B-8012-4BA7-AF5F-A590E773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4666EB-0F47-44AF-B625-EDD45AE4DE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FE909A-AE19-4EE8-9A86-438FA38B7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2. 11. 2022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C0D18E-E1AA-47DE-869B-A31E5255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AE3341-6B63-42AA-A59D-25D3B21EF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66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8154A7E-B224-4B19-A8B1-98470A4FE6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85EFAE1-0547-4E1E-818E-1B040AE5B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A57310-606A-4B30-BF24-63C72466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2. 11. 2022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13FD2D-7ACF-4F0E-BB8B-D792139F6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18C20A-6A78-4B4B-8E4B-258F20FE0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11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11445A-A574-449A-96E3-6C4B2E9CB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487F99-BA3C-41F4-8EE0-096ED2CDC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F1C0D9-E31E-4E8E-BF44-41756F1EC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2. 11. 2022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342305-6474-4F4D-831C-CF2C2A3C6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F8BC04-1F84-4D7B-B1EA-5CF038F2D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8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22972-2B0E-445B-AFF1-1B6C3CA31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069A46-98D9-4F24-A14B-5C75BC670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6CE72E-BEAE-4ADF-84D1-2372ACEAE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2. 11. 2022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3A85CC-F28F-40D9-8282-BEE576DFA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397E9F-C9F9-4897-ACD3-E6A3FD1FE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68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A17DA2-C049-48A2-93F8-EE61C2D16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EF5BBE-D284-4996-A0FC-52FF72B7D3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0269D9-139D-4785-A3D2-C5223295F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D22A15-0A83-4F45-9D37-522756BEF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2. 11. 2022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753293-5D90-4B2E-8AEE-A9223B2E2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710A83-7548-46BE-AFBE-91FDF9E2D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023D5-9CB6-4674-A1DF-A7B2D0464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84B0B4-FA24-4148-BD67-C0706ABF7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4BA7D11-EED3-4670-A44B-90C00C469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E58F405-39CE-4C26-B7F7-8C1C7C0258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9C41303-980C-4431-9B1D-E04A31F6C8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BE92D83-BE1C-417F-8ADC-B23BF5230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2. 11. 2022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A502DC-3DA3-4C38-BA72-A55C6272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0597634-E2EE-482C-9D8A-D0E31544F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63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47FBC2-B8D7-4976-9CEA-C45C5A8F9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694A817-AB13-40D2-98A1-9E70C98AB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2. 11. 2022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0E4A6A1-C766-4A8E-9DE1-211DCBA43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8F37546-826F-4435-B0D0-36884C02C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372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575C514-CAEF-4E68-A10A-2A33CBE26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2. 11. 2022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B097982-3D93-481F-887E-4B44ABB69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8F040AE-CFDD-4186-8ACC-15C00C97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290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8E5D6-B292-4825-87B1-45040E528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E166B8-5B20-4D84-8A64-C749B6A26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0473D5-9495-40D3-834C-68E9735536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81B4FB-94A2-42BD-833A-3AACF5359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2. 11. 2022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2A5101-DFE2-4E37-980B-ADF61263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7108217-77FE-459A-9FEC-D36BF3202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475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9A282-5851-4011-8E4F-9645CA2E1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1611079-B667-453C-B001-0D3FFBE515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8FFE958-0CA2-4975-B3DF-55590CD7E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405849-22B6-4544-A9C4-22BC3BAC3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CAEC-0F3A-4519-9C36-74FE55BB241D}" type="datetimeFigureOut">
              <a:rPr lang="cs-CZ" smtClean="0"/>
              <a:t>2. 11. 2022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E5B513-00BF-42CC-9FB4-7DFCB67A6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7BC754-82F2-4358-A718-D6DCF54E9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92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27480A2-50E9-46B5-AD1C-AFA1F8DB5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342E12-3EA6-45FE-BA49-8E0665523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B7CE55-03DD-4FA7-8D48-C20DB05C3A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0CAEC-0F3A-4519-9C36-74FE55BB241D}" type="datetimeFigureOut">
              <a:rPr lang="cs-CZ" smtClean="0"/>
              <a:t>2. 11. 2022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889264-E0D9-4610-8796-BD757762F1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16691C-3086-4320-B69A-78EE2A0B96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4516D-4C5B-4886-92E0-78E69AEB1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52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893D9-6C80-4503-88BD-DC1EB26605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7 Penze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2AF5F5-17EB-4AD6-B638-6AE9B3BA27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863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29A79-B672-4E0A-91B8-333264FD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BD447ED-3780-437C-9695-B32A97ADEF2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3076" y="358233"/>
            <a:ext cx="9747682" cy="613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  <p:extLst>
      <p:ext uri="{BB962C8B-B14F-4D97-AF65-F5344CB8AC3E}">
        <p14:creationId xmlns:p14="http://schemas.microsoft.com/office/powerpoint/2010/main" val="524463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A4C7B-9830-4B0B-B600-E9B10FFAA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III. PILÍŘ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E9DE13-A7A4-4260-9168-BC5792A65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dobrovolný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systém - kdykoliv do něj můžete vstoupit a kdykoliv z něj vystoupit.</a:t>
            </a:r>
          </a:p>
          <a:p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Vlastní způsob zajištění penze.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Funguje jako doplnění povinného státního systému. </a:t>
            </a:r>
          </a:p>
          <a:p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Penzijní připojištění, doplňkové penzijní spoření.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311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A808B-20AB-4B39-AE50-C681ACFD8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Důchodová reforma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4EE66D-9CA2-413B-941C-6DDF7383E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Zavedení II. pilíře – 1.1.2014 – 1.7.2016</a:t>
            </a:r>
          </a:p>
          <a:p>
            <a:r>
              <a:rPr lang="cs-CZ" sz="4800" dirty="0"/>
              <a:t>Změna ve struktuře penzijního připojištění.</a:t>
            </a:r>
          </a:p>
          <a:p>
            <a:r>
              <a:rPr lang="cs-CZ" sz="4800" dirty="0"/>
              <a:t>Změna ve státních příspěvcích. </a:t>
            </a:r>
          </a:p>
          <a:p>
            <a:r>
              <a:rPr lang="cs-CZ" sz="4800" dirty="0"/>
              <a:t>Změna v daňových odečtech.</a:t>
            </a:r>
          </a:p>
        </p:txBody>
      </p:sp>
    </p:spTree>
    <p:extLst>
      <p:ext uri="{BB962C8B-B14F-4D97-AF65-F5344CB8AC3E}">
        <p14:creationId xmlns:p14="http://schemas.microsoft.com/office/powerpoint/2010/main" val="2103275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0A7559-B1DD-463A-B855-B54891AA9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od 1.1.2014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61963B-5144-4E7C-A98D-6760449CA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Penzijní připojištění - </a:t>
            </a:r>
            <a:r>
              <a:rPr lang="cs-CZ" sz="4400" dirty="0">
                <a:effectLst/>
                <a:ea typeface="Calibri" panose="020F0502020204030204" pitchFamily="34" charset="0"/>
              </a:rPr>
              <a:t>bylo převedeno do tzv. </a:t>
            </a:r>
            <a:r>
              <a:rPr lang="cs-CZ" sz="4400" b="1" dirty="0">
                <a:effectLst/>
                <a:ea typeface="Calibri" panose="020F0502020204030204" pitchFamily="34" charset="0"/>
              </a:rPr>
              <a:t>transformovaných</a:t>
            </a:r>
            <a:r>
              <a:rPr lang="cs-CZ" sz="4400" dirty="0">
                <a:effectLst/>
                <a:ea typeface="Calibri" panose="020F0502020204030204" pitchFamily="34" charset="0"/>
              </a:rPr>
              <a:t> </a:t>
            </a:r>
            <a:r>
              <a:rPr lang="cs-CZ" sz="4400" b="1" dirty="0">
                <a:effectLst/>
                <a:ea typeface="Calibri" panose="020F0502020204030204" pitchFamily="34" charset="0"/>
              </a:rPr>
              <a:t>fondů</a:t>
            </a:r>
            <a:r>
              <a:rPr lang="cs-CZ" sz="4400" dirty="0">
                <a:effectLst/>
                <a:ea typeface="Calibri" panose="020F0502020204030204" pitchFamily="34" charset="0"/>
              </a:rPr>
              <a:t>. V transformovaných fondech již uzavřené smlouvy fungují dále za jinak nezměněných podmínek, resp. dobíhají. Ti, kdo mají uzavřeno penzijní připojištění mohou se svým účtem nakládat tak, jako doposud. </a:t>
            </a:r>
          </a:p>
        </p:txBody>
      </p:sp>
    </p:spTree>
    <p:extLst>
      <p:ext uri="{BB962C8B-B14F-4D97-AF65-F5344CB8AC3E}">
        <p14:creationId xmlns:p14="http://schemas.microsoft.com/office/powerpoint/2010/main" val="852143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E6621-2F50-4DA1-86C1-E2AE13651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206D60-4014-4F9F-8871-DA3DAD121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800" dirty="0"/>
              <a:t>Doplňkové penzijní spoření – </a:t>
            </a:r>
            <a:r>
              <a:rPr lang="cs-CZ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 1.1.2014 nahradilo penzijní připojištění. Jsou zde jisté rozdíly v produktech.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8675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8E900-EA63-4BF6-A209-BC70DE0A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498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43626D8F-EF25-43C8-B7EC-C7A19F6102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4035"/>
              </p:ext>
            </p:extLst>
          </p:nvPr>
        </p:nvGraphicFramePr>
        <p:xfrm>
          <a:off x="426128" y="905523"/>
          <a:ext cx="11434439" cy="55059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9895">
                  <a:extLst>
                    <a:ext uri="{9D8B030D-6E8A-4147-A177-3AD203B41FA5}">
                      <a16:colId xmlns:a16="http://schemas.microsoft.com/office/drawing/2014/main" val="3124618264"/>
                    </a:ext>
                  </a:extLst>
                </a:gridCol>
                <a:gridCol w="3934854">
                  <a:extLst>
                    <a:ext uri="{9D8B030D-6E8A-4147-A177-3AD203B41FA5}">
                      <a16:colId xmlns:a16="http://schemas.microsoft.com/office/drawing/2014/main" val="2775397042"/>
                    </a:ext>
                  </a:extLst>
                </a:gridCol>
                <a:gridCol w="3859690">
                  <a:extLst>
                    <a:ext uri="{9D8B030D-6E8A-4147-A177-3AD203B41FA5}">
                      <a16:colId xmlns:a16="http://schemas.microsoft.com/office/drawing/2014/main" val="4043386493"/>
                    </a:ext>
                  </a:extLst>
                </a:gridCol>
              </a:tblGrid>
              <a:tr h="603681"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Změny: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Do r. 2013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Od r. 2014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7393984"/>
                  </a:ext>
                </a:extLst>
              </a:tr>
              <a:tr h="60368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Název společnosti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penzijní fondy 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penzijní společnosti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0264754"/>
                  </a:ext>
                </a:extLst>
              </a:tr>
              <a:tr h="1207364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Název produktu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penzijní připojištění (od r. 2014 transformovaný fond) 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doplňkové penzijní spoření (účastnický fond)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5327296"/>
                  </a:ext>
                </a:extLst>
              </a:tr>
              <a:tr h="1811045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Zhodnocení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garance 0 % 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účastník si volí svou investiční strategii skrze podílové fondy a nese investiční riziko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354501"/>
                  </a:ext>
                </a:extLst>
              </a:tr>
              <a:tr h="60368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Vstupní věk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od 18 let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od 0 let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2043092"/>
                  </a:ext>
                </a:extLst>
              </a:tr>
              <a:tr h="60368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Výplata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výsluhová penze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 err="1">
                          <a:effectLst/>
                        </a:rPr>
                        <a:t>předdůchod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4620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8477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789818-FCC9-4DC5-95FF-D4B0116DA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Příspěvky státu a daňové zvýhodnění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15FA7B-1A0B-4871-BE25-0445EC1A5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Příspěvky státu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Minimální výše měsíčního příspěvku účastníka je 100Kč.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 příspěvku 300Kč měsíčně přispívá stát částkou 90 Kč.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 každou další stokorunou se příspěvek státu navyšuje od 20Kč.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Maximální výše státního příspěvku je 230Kč. To odpovídá příspěvku ve výši 1 000Kč a více.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812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90414A-B471-46BA-BDF8-FCB3CE57D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C05E6B-EB8D-496E-92F6-DFBB297CB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Příspěvky zaměstnavatele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Účastníkovi může dále přispívat zaměstnavatel. Na příspěvky zaměstnavatele se státní podpora nevztahuje, ale je zhodnocován.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Zaměstnavatel nesmí ovlivňovat zaměstnance ve výběru penzijní společnosti</a:t>
            </a: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6070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B1646-2B9D-4A9E-AB78-5343C7079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514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2A5E4A-681A-44B3-A9CC-139803B3B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8594"/>
            <a:ext cx="10515600" cy="5508369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Daňové zvýhodnění</a:t>
            </a:r>
          </a:p>
          <a:p>
            <a:pPr marL="685800" indent="-457200" algn="just">
              <a:lnSpc>
                <a:spcPct val="115000"/>
              </a:lnSpc>
              <a:spcBef>
                <a:spcPts val="1200"/>
              </a:spcBef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ročně lze od základu daně odečíst maximálně 24 000Kč z příspěvků, které ročně přesáhnou 12 000Kč. </a:t>
            </a:r>
          </a:p>
          <a:p>
            <a:pPr marL="685800" indent="-457200" algn="just">
              <a:lnSpc>
                <a:spcPct val="115000"/>
              </a:lnSpc>
              <a:spcBef>
                <a:spcPts val="1200"/>
              </a:spcBef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měsíčním vyjádření to znamená, že si můžete odečíst příspěvky od 1 000Kč do 3 000Kč.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Příspěvky zaměstnavatele jsou pro zaměstnavatele daňově uznatelným nákladem v jakékoliv výši.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výše 50 000Kč jsou </a:t>
            </a: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osvobozeny od placení zdravotního a sociálního pojištění.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101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E84693-FCAB-4E8A-92D4-834AC50C1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7547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1149B60-A779-41F9-A3AC-58802CD994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72299"/>
              </p:ext>
            </p:extLst>
          </p:nvPr>
        </p:nvGraphicFramePr>
        <p:xfrm>
          <a:off x="1677879" y="1402672"/>
          <a:ext cx="8362767" cy="49089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7589">
                  <a:extLst>
                    <a:ext uri="{9D8B030D-6E8A-4147-A177-3AD203B41FA5}">
                      <a16:colId xmlns:a16="http://schemas.microsoft.com/office/drawing/2014/main" val="1673580246"/>
                    </a:ext>
                  </a:extLst>
                </a:gridCol>
                <a:gridCol w="2787589">
                  <a:extLst>
                    <a:ext uri="{9D8B030D-6E8A-4147-A177-3AD203B41FA5}">
                      <a16:colId xmlns:a16="http://schemas.microsoft.com/office/drawing/2014/main" val="1062324679"/>
                    </a:ext>
                  </a:extLst>
                </a:gridCol>
                <a:gridCol w="2787589">
                  <a:extLst>
                    <a:ext uri="{9D8B030D-6E8A-4147-A177-3AD203B41FA5}">
                      <a16:colId xmlns:a16="http://schemas.microsoft.com/office/drawing/2014/main" val="2190600760"/>
                    </a:ext>
                  </a:extLst>
                </a:gridCol>
              </a:tblGrid>
              <a:tr h="1209581"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Příspěvek účastníka (měsíčně Kč)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Státní příspěvek (měsíčně Kč)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 Daňová úspora (ročně Kč)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4695171"/>
                  </a:ext>
                </a:extLst>
              </a:tr>
              <a:tr h="60479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100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0889786"/>
                  </a:ext>
                </a:extLst>
              </a:tr>
              <a:tr h="60479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300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90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7438642"/>
                  </a:ext>
                </a:extLst>
              </a:tr>
              <a:tr h="60479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1000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230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7302413"/>
                  </a:ext>
                </a:extLst>
              </a:tr>
              <a:tr h="60479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1500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230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900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8826988"/>
                  </a:ext>
                </a:extLst>
              </a:tr>
              <a:tr h="60479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2000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230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1800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0710244"/>
                  </a:ext>
                </a:extLst>
              </a:tr>
              <a:tr h="604791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3000 a víc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230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3600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1801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32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46F26-A28E-41F4-A4CB-CE079B17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B39A1D-4BAA-44D1-82F0-BFCFECAAF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503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Co je to penze?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Kdy můžete jít v České republice do penze?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Kolik peněz chcete mít v penzi?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Kdy začít řešit peníze na penzi?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Penzijní systémy</a:t>
            </a:r>
          </a:p>
        </p:txBody>
      </p:sp>
    </p:spTree>
    <p:extLst>
      <p:ext uri="{BB962C8B-B14F-4D97-AF65-F5344CB8AC3E}">
        <p14:creationId xmlns:p14="http://schemas.microsoft.com/office/powerpoint/2010/main" val="41063453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26ECB8-AF88-4A00-BEDA-4BE93B01F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FF00"/>
                </a:solidFill>
              </a:rPr>
              <a:t>Předdůchod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1B8DEA-B4DB-411D-A45D-DF789CD80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Předdůchod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zajišťován penzijní společností v rámci doplňkového penzijního spoření. Umožňuje účastníkovi získat naspořené prostředky ještě před nárokem na starobní důchod (nemusí žádat o předčasný důchod) a to za následujících podmínek: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Možnost čerpání 5 let před dosažením důchodového věku (podle kritérií pro muže).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Doba čerpání min. 2 roky.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Délka trvání smlouvy o doplňkovém penzijním spoření (penzijním připojištění) min. 60 měsíců.</a:t>
            </a:r>
          </a:p>
        </p:txBody>
      </p:sp>
    </p:spTree>
    <p:extLst>
      <p:ext uri="{BB962C8B-B14F-4D97-AF65-F5344CB8AC3E}">
        <p14:creationId xmlns:p14="http://schemas.microsoft.com/office/powerpoint/2010/main" val="30729820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6F5BF-19B7-4E3C-95DF-C86209D55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327A8A-05D3-4C3F-979F-4B9074AC6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Dostatek prostředků pro výplatu měsíční penze – min. 30% průměrné hrubé mzdy (prostředky je možné na účet vložit i jednorázově)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dobu výplaty účastník neplatí zdravotní a sociální pojištění, daně.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Jsou vypláceny vlastní naspořené prostředky.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Nekrátí se starobní důchod!</a:t>
            </a:r>
            <a:endParaRPr lang="cs-CZ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18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5E342-85C2-4488-A570-49536A93E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Předčasný důchod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8D2A17-DD61-4B6C-9218-53DB2CF9A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Předčasný důchod vyplácí stát v rámci důchodového pojištění. 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předčasný důchod můžete žádat nejdříve při dosažení 60 let věku.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Zároveň je možné </a:t>
            </a:r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jej čerpat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let před dosažením důchodového věku.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1026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AD7C79-D956-45DD-9427-A33D4985D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CFF0A3-1D6F-4D92-A192-800A00243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Současně musí žadatelé splnit podmínku alespoň 35 let pojištění. </a:t>
            </a:r>
          </a:p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Stejně jako řádný důchod se i předčasný důchod skládá ze základní výměry (nekrátí se) a z procentní výměry, která je krácena (o cca 15%) po celou dobu trvání starobního důchodu.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0336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889B7-6F82-4A31-BEEE-11C29B510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709D27-460A-4689-8B24-57E9CB5A2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ctr">
              <a:buNone/>
            </a:pPr>
            <a:endParaRPr lang="cs-CZ" sz="8400" dirty="0"/>
          </a:p>
          <a:p>
            <a:pPr marL="457200" lvl="1" indent="0" algn="ctr">
              <a:buNone/>
            </a:pPr>
            <a:r>
              <a:rPr lang="cs-CZ" sz="8400"/>
              <a:t>Děkuji </a:t>
            </a:r>
            <a:r>
              <a:rPr lang="cs-CZ" sz="8400" dirty="0"/>
              <a:t>za pozornost!</a:t>
            </a:r>
          </a:p>
        </p:txBody>
      </p:sp>
    </p:spTree>
    <p:extLst>
      <p:ext uri="{BB962C8B-B14F-4D97-AF65-F5344CB8AC3E}">
        <p14:creationId xmlns:p14="http://schemas.microsoft.com/office/powerpoint/2010/main" val="112808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B7641-99AA-45CD-A154-796D41E9F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Penzijní systém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B4E414-CFCF-4DED-AF0D-893D8146B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romanUcPeriod"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pilíř – povinné důchodové pojištění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romanUcPeriod" startAt="3"/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pilíř – </a:t>
            </a:r>
            <a:r>
              <a:rPr lang="cs-CZ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vlastní zdroje, jakýkoliv způsob, jakým já si zajistím penzi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172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0E8EA-45E2-387B-A285-CCF41B333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zdroje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BD05931-439B-54FE-D8F7-42B3E4A004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6625217"/>
              </p:ext>
            </p:extLst>
          </p:nvPr>
        </p:nvGraphicFramePr>
        <p:xfrm>
          <a:off x="838199" y="1544713"/>
          <a:ext cx="9974803" cy="5246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555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56309-B817-4CCD-93AB-DD222601D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PILÍŘ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D322D6-9813-4A83-AAB9-682A28AE3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systém zajišťovaný státem</a:t>
            </a:r>
          </a:p>
          <a:p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 </a:t>
            </a:r>
            <a:r>
              <a:rPr lang="cs-CZ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bezfondového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penzijního zabezpečení – průběžný systém (PAYG) = odvody na sociální zabezpečení se účastníkům neukládají na osobních účtech ani nezhodnocují, ale jsou vypláceny rovnou současným důchodcům</a:t>
            </a: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 solidarity,</a:t>
            </a:r>
          </a:p>
          <a:p>
            <a:r>
              <a:rPr lang="cs-C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Povinný.</a:t>
            </a:r>
            <a:endParaRPr lang="cs-CZ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59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088E88-BAA2-49F0-8F46-114A68B54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5A6A35-2E61-4D84-B3CB-5973AC8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Systém je dávkově definovaný a se skládá ze dvou složek: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výměra stanovená pevnou částkou stejnou pro všechny druhy důchodů bez ohledu na délku doby pojištění a výši výdělků. Pro rok 2022 je základní výměra stanovena ve výši 3 900Kč.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 procentní výměry, která je závislá na délce pojištění a výši příjmů.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515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1DF25-3298-4F79-9371-579381A54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dávek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32ABDE-28E8-4C59-8007-4B24B7134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Starobní</a:t>
            </a:r>
          </a:p>
          <a:p>
            <a:r>
              <a:rPr lang="cs-CZ" sz="4800" dirty="0"/>
              <a:t>Invalidní</a:t>
            </a:r>
          </a:p>
          <a:p>
            <a:r>
              <a:rPr lang="cs-CZ" sz="4800" dirty="0"/>
              <a:t>Vdovský a vdovecký</a:t>
            </a:r>
          </a:p>
          <a:p>
            <a:r>
              <a:rPr lang="cs-CZ" sz="4800" dirty="0"/>
              <a:t>Sirotčí</a:t>
            </a:r>
          </a:p>
        </p:txBody>
      </p:sp>
    </p:spTree>
    <p:extLst>
      <p:ext uri="{BB962C8B-B14F-4D97-AF65-F5344CB8AC3E}">
        <p14:creationId xmlns:p14="http://schemas.microsoft.com/office/powerpoint/2010/main" val="541055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2C2A5-45D0-4694-B386-B004098BD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Nepříznivý demografický vývoj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1C0C81-906C-4207-A033-7BC066520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Právo na důchod má každý, ale zvyšuje se počet </a:t>
            </a:r>
            <a:r>
              <a:rPr lang="cs-CZ" sz="4000" dirty="0" err="1"/>
              <a:t>pobiratelů</a:t>
            </a:r>
            <a:r>
              <a:rPr lang="cs-CZ" sz="4000" dirty="0"/>
              <a:t> důchodu a snižuje se počet ekonomicky aktivních obyvatel. </a:t>
            </a:r>
          </a:p>
          <a:p>
            <a:r>
              <a:rPr lang="cs-CZ" sz="4000" dirty="0"/>
              <a:t>Počet pracujících na 1 důchodce v ČR: 2 – 2,5</a:t>
            </a:r>
          </a:p>
          <a:p>
            <a:r>
              <a:rPr lang="cs-CZ" sz="4000" dirty="0"/>
              <a:t>Jaký to má vliv pro budoucí důchodce?</a:t>
            </a:r>
          </a:p>
          <a:p>
            <a:r>
              <a:rPr lang="cs-CZ" sz="4000" dirty="0"/>
              <a:t>Bude méně PLÁTCŮ a více PŘÍJEMCŮ.</a:t>
            </a:r>
          </a:p>
          <a:p>
            <a:r>
              <a:rPr lang="cs-CZ" sz="4000" dirty="0"/>
              <a:t>Dlouhodobě neudržitelné.</a:t>
            </a:r>
          </a:p>
        </p:txBody>
      </p:sp>
    </p:spTree>
    <p:extLst>
      <p:ext uri="{BB962C8B-B14F-4D97-AF65-F5344CB8AC3E}">
        <p14:creationId xmlns:p14="http://schemas.microsoft.com/office/powerpoint/2010/main" val="2821243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876873-6ADC-48FA-A5DD-E42E8E1AE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39CFED7-30E3-46F3-A4DE-CBC5CF0217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3639" y="1639579"/>
            <a:ext cx="11378302" cy="2716566"/>
          </a:xfrm>
        </p:spPr>
      </p:pic>
    </p:spTree>
    <p:extLst>
      <p:ext uri="{BB962C8B-B14F-4D97-AF65-F5344CB8AC3E}">
        <p14:creationId xmlns:p14="http://schemas.microsoft.com/office/powerpoint/2010/main" val="19734751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1621</TotalTime>
  <Words>824</Words>
  <Application>Microsoft Office PowerPoint</Application>
  <PresentationFormat>Širokoúhlá obrazovka</PresentationFormat>
  <Paragraphs>121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Times New Roman</vt:lpstr>
      <vt:lpstr>Motiv Office</vt:lpstr>
      <vt:lpstr>7 Penze </vt:lpstr>
      <vt:lpstr>Osnova</vt:lpstr>
      <vt:lpstr>Penzijní systém v ČR</vt:lpstr>
      <vt:lpstr>Vlastní zdroje</vt:lpstr>
      <vt:lpstr>I. PILÍŘ</vt:lpstr>
      <vt:lpstr>Prezentace aplikace PowerPoint</vt:lpstr>
      <vt:lpstr>Druhy dávek</vt:lpstr>
      <vt:lpstr>Nepříznivý demografický vývoj</vt:lpstr>
      <vt:lpstr>Prezentace aplikace PowerPoint</vt:lpstr>
      <vt:lpstr>Prezentace aplikace PowerPoint</vt:lpstr>
      <vt:lpstr>III. PILÍŘ</vt:lpstr>
      <vt:lpstr>Důchodová reforma</vt:lpstr>
      <vt:lpstr>Změny od 1.1.2014</vt:lpstr>
      <vt:lpstr>Prezentace aplikace PowerPoint</vt:lpstr>
      <vt:lpstr>Prezentace aplikace PowerPoint</vt:lpstr>
      <vt:lpstr>Příspěvky státu a daňové zvýhodnění</vt:lpstr>
      <vt:lpstr>Prezentace aplikace PowerPoint</vt:lpstr>
      <vt:lpstr>Prezentace aplikace PowerPoint</vt:lpstr>
      <vt:lpstr>Prezentace aplikace PowerPoint</vt:lpstr>
      <vt:lpstr>Předdůchod</vt:lpstr>
      <vt:lpstr>Prezentace aplikace PowerPoint</vt:lpstr>
      <vt:lpstr>Předčasný důchod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Penze</dc:title>
  <dc:creator>Kateřina Stankeová</dc:creator>
  <cp:lastModifiedBy>katka</cp:lastModifiedBy>
  <cp:revision>15</cp:revision>
  <cp:lastPrinted>2021-10-31T20:02:13Z</cp:lastPrinted>
  <dcterms:created xsi:type="dcterms:W3CDTF">2021-09-15T19:52:26Z</dcterms:created>
  <dcterms:modified xsi:type="dcterms:W3CDTF">2022-11-02T04:46:20Z</dcterms:modified>
</cp:coreProperties>
</file>