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80" r:id="rId5"/>
    <p:sldId id="258" r:id="rId6"/>
    <p:sldId id="281" r:id="rId7"/>
    <p:sldId id="282" r:id="rId8"/>
    <p:sldId id="259" r:id="rId9"/>
    <p:sldId id="260" r:id="rId10"/>
    <p:sldId id="263" r:id="rId11"/>
    <p:sldId id="265" r:id="rId12"/>
    <p:sldId id="283" r:id="rId13"/>
    <p:sldId id="266" r:id="rId14"/>
    <p:sldId id="267" r:id="rId15"/>
    <p:sldId id="268" r:id="rId16"/>
    <p:sldId id="269" r:id="rId17"/>
    <p:sldId id="270" r:id="rId18"/>
    <p:sldId id="271" r:id="rId19"/>
    <p:sldId id="284"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CCCC"/>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86" y="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FB25D3-055B-4FDC-ABF8-8EB2CEE446D0}"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cs-CZ"/>
        </a:p>
      </dgm:t>
    </dgm:pt>
    <dgm:pt modelId="{42C3B2AA-0747-46BD-B0F6-5D4254D40ADC}">
      <dgm:prSet phldrT="[Text]" custT="1"/>
      <dgm:spPr>
        <a:solidFill>
          <a:schemeClr val="accent4"/>
        </a:solidFill>
      </dgm:spPr>
      <dgm:t>
        <a:bodyPr/>
        <a:lstStyle/>
        <a:p>
          <a:pPr algn="ctr"/>
          <a:r>
            <a:rPr lang="cs-CZ" sz="900" dirty="0"/>
            <a:t>POJIŠŤOVNY (50)</a:t>
          </a:r>
        </a:p>
      </dgm:t>
    </dgm:pt>
    <dgm:pt modelId="{5C86629A-B78A-42BF-AD57-1C681724EA21}" type="parTrans" cxnId="{D240C3D0-6254-4BB5-A5DC-09CD9F127F0F}">
      <dgm:prSet/>
      <dgm:spPr/>
      <dgm:t>
        <a:bodyPr/>
        <a:lstStyle/>
        <a:p>
          <a:pPr algn="ctr"/>
          <a:endParaRPr lang="cs-CZ"/>
        </a:p>
      </dgm:t>
    </dgm:pt>
    <dgm:pt modelId="{6592C34C-C78E-4CD7-A5A3-8D63D68C9D72}" type="sibTrans" cxnId="{D240C3D0-6254-4BB5-A5DC-09CD9F127F0F}">
      <dgm:prSet custT="1"/>
      <dgm:spPr>
        <a:solidFill>
          <a:schemeClr val="accent3"/>
        </a:solidFill>
      </dgm:spPr>
      <dgm:t>
        <a:bodyPr/>
        <a:lstStyle/>
        <a:p>
          <a:pPr algn="ctr"/>
          <a:r>
            <a:rPr lang="cs-CZ" sz="1000"/>
            <a:t>BANKY (45)</a:t>
          </a:r>
        </a:p>
      </dgm:t>
    </dgm:pt>
    <dgm:pt modelId="{9287FE23-39C0-48D3-966E-09D22D6C9613}">
      <dgm:prSet phldrT="[Text]" custT="1"/>
      <dgm:spPr/>
      <dgm:t>
        <a:bodyPr/>
        <a:lstStyle/>
        <a:p>
          <a:pPr algn="ctr"/>
          <a:r>
            <a:rPr lang="cs-CZ" sz="1000" b="1" dirty="0"/>
            <a:t>FINANČNÍ TRH</a:t>
          </a:r>
        </a:p>
      </dgm:t>
    </dgm:pt>
    <dgm:pt modelId="{1354C5F9-86D5-4C55-B13C-A1E31DB01D8D}" type="parTrans" cxnId="{CEAFAE3C-8157-46EF-AA87-BF851EFE85E6}">
      <dgm:prSet/>
      <dgm:spPr/>
      <dgm:t>
        <a:bodyPr/>
        <a:lstStyle/>
        <a:p>
          <a:pPr algn="ctr"/>
          <a:endParaRPr lang="cs-CZ"/>
        </a:p>
      </dgm:t>
    </dgm:pt>
    <dgm:pt modelId="{E960D3A5-9F1E-46F4-BD77-5E6E0AE17485}" type="sibTrans" cxnId="{CEAFAE3C-8157-46EF-AA87-BF851EFE85E6}">
      <dgm:prSet custT="1"/>
      <dgm:spPr>
        <a:solidFill>
          <a:schemeClr val="accent2"/>
        </a:solidFill>
      </dgm:spPr>
      <dgm:t>
        <a:bodyPr/>
        <a:lstStyle/>
        <a:p>
          <a:pPr algn="ctr"/>
          <a:r>
            <a:rPr lang="cs-CZ" sz="800"/>
            <a:t>STAVEBNÍ SPOŘITELNY 5</a:t>
          </a:r>
        </a:p>
      </dgm:t>
    </dgm:pt>
    <dgm:pt modelId="{F69CDDFA-10D4-40F5-B884-3EEFB28CC5CD}">
      <dgm:prSet phldrT="[Text]"/>
      <dgm:spPr/>
      <dgm:t>
        <a:bodyPr/>
        <a:lstStyle/>
        <a:p>
          <a:pPr algn="ctr"/>
          <a:endParaRPr lang="cs-CZ"/>
        </a:p>
      </dgm:t>
    </dgm:pt>
    <dgm:pt modelId="{9476BF98-28A8-4532-A332-2539C954D500}" type="parTrans" cxnId="{86FDA548-E241-4FEE-8734-44EAD7AF9E40}">
      <dgm:prSet/>
      <dgm:spPr/>
      <dgm:t>
        <a:bodyPr/>
        <a:lstStyle/>
        <a:p>
          <a:pPr algn="ctr"/>
          <a:endParaRPr lang="cs-CZ"/>
        </a:p>
      </dgm:t>
    </dgm:pt>
    <dgm:pt modelId="{75F1E982-7BBA-49BD-9BE0-8F85AE6ACF7B}" type="sibTrans" cxnId="{86FDA548-E241-4FEE-8734-44EAD7AF9E40}">
      <dgm:prSet/>
      <dgm:spPr/>
      <dgm:t>
        <a:bodyPr/>
        <a:lstStyle/>
        <a:p>
          <a:pPr algn="ctr"/>
          <a:endParaRPr lang="cs-CZ"/>
        </a:p>
      </dgm:t>
    </dgm:pt>
    <dgm:pt modelId="{1A2EFA76-ADAB-495E-BC12-A9BB1E5B49D9}">
      <dgm:prSet phldrT="[Text]" custT="1"/>
      <dgm:spPr>
        <a:solidFill>
          <a:srgbClr val="00B0F0"/>
        </a:solidFill>
      </dgm:spPr>
      <dgm:t>
        <a:bodyPr/>
        <a:lstStyle/>
        <a:p>
          <a:pPr algn="ctr"/>
          <a:r>
            <a:rPr lang="cs-CZ" sz="800"/>
            <a:t>PENZIJNÍ SPOLEČNOSTI 8</a:t>
          </a:r>
        </a:p>
      </dgm:t>
    </dgm:pt>
    <dgm:pt modelId="{A70FBA59-0BD8-4928-A208-DC0BFAC67369}" type="parTrans" cxnId="{7A169C60-F09F-436F-A661-40DE8E315F7F}">
      <dgm:prSet/>
      <dgm:spPr/>
      <dgm:t>
        <a:bodyPr/>
        <a:lstStyle/>
        <a:p>
          <a:pPr algn="ctr"/>
          <a:endParaRPr lang="cs-CZ"/>
        </a:p>
      </dgm:t>
    </dgm:pt>
    <dgm:pt modelId="{3AD453A2-4B40-4A81-BB18-5F32D68CB077}" type="sibTrans" cxnId="{7A169C60-F09F-436F-A661-40DE8E315F7F}">
      <dgm:prSet/>
      <dgm:spPr>
        <a:solidFill>
          <a:srgbClr val="FFC000"/>
        </a:solidFill>
      </dgm:spPr>
      <dgm:t>
        <a:bodyPr/>
        <a:lstStyle/>
        <a:p>
          <a:pPr algn="ctr"/>
          <a:r>
            <a:rPr lang="cs-CZ"/>
            <a:t>INVESTIČNÍ A </a:t>
          </a:r>
          <a:r>
            <a:rPr lang="cs-CZ" b="1"/>
            <a:t>KAPITÁLOVÉ SPOLEČNOSTI </a:t>
          </a:r>
          <a:r>
            <a:rPr lang="cs-CZ"/>
            <a:t>(95)</a:t>
          </a:r>
        </a:p>
      </dgm:t>
    </dgm:pt>
    <dgm:pt modelId="{CFDCE56E-B586-4B7F-8FE6-F3DA9C98BC93}">
      <dgm:prSet phldrT="[Text]" custT="1"/>
      <dgm:spPr>
        <a:solidFill>
          <a:schemeClr val="accent6"/>
        </a:solidFill>
      </dgm:spPr>
      <dgm:t>
        <a:bodyPr/>
        <a:lstStyle/>
        <a:p>
          <a:pPr algn="ctr"/>
          <a:r>
            <a:rPr lang="cs-CZ" sz="800"/>
            <a:t>BURZA CENNÝCH PAPÍRŮ 1 </a:t>
          </a:r>
        </a:p>
      </dgm:t>
    </dgm:pt>
    <dgm:pt modelId="{AC669A19-7CC7-4399-B56B-5D98F4A53AC7}" type="parTrans" cxnId="{E66538C2-99AC-4E51-BC66-6D6B69ECA8CC}">
      <dgm:prSet/>
      <dgm:spPr/>
      <dgm:t>
        <a:bodyPr/>
        <a:lstStyle/>
        <a:p>
          <a:pPr algn="ctr"/>
          <a:endParaRPr lang="cs-CZ"/>
        </a:p>
      </dgm:t>
    </dgm:pt>
    <dgm:pt modelId="{70391735-1F75-4721-95A4-E3D5D18C6016}" type="sibTrans" cxnId="{E66538C2-99AC-4E51-BC66-6D6B69ECA8CC}">
      <dgm:prSet custT="1"/>
      <dgm:spPr>
        <a:solidFill>
          <a:schemeClr val="bg1">
            <a:lumMod val="65000"/>
          </a:schemeClr>
        </a:solidFill>
      </dgm:spPr>
      <dgm:t>
        <a:bodyPr/>
        <a:lstStyle/>
        <a:p>
          <a:pPr algn="ctr"/>
          <a:r>
            <a:rPr lang="cs-CZ" sz="1000"/>
            <a:t>OSTATNÍ</a:t>
          </a:r>
        </a:p>
      </dgm:t>
    </dgm:pt>
    <dgm:pt modelId="{85502D82-3BC2-4C58-BD4B-B043B7B6AF44}" type="pres">
      <dgm:prSet presAssocID="{70FB25D3-055B-4FDC-ABF8-8EB2CEE446D0}" presName="Name0" presStyleCnt="0">
        <dgm:presLayoutVars>
          <dgm:chMax/>
          <dgm:chPref/>
          <dgm:dir/>
          <dgm:animLvl val="lvl"/>
        </dgm:presLayoutVars>
      </dgm:prSet>
      <dgm:spPr/>
    </dgm:pt>
    <dgm:pt modelId="{CF532AA6-15A0-48AD-9FE3-F62F01DAA31A}" type="pres">
      <dgm:prSet presAssocID="{42C3B2AA-0747-46BD-B0F6-5D4254D40ADC}" presName="composite" presStyleCnt="0"/>
      <dgm:spPr/>
    </dgm:pt>
    <dgm:pt modelId="{EDA7DC44-3503-46DC-8C93-B59492D2A8EA}" type="pres">
      <dgm:prSet presAssocID="{42C3B2AA-0747-46BD-B0F6-5D4254D40ADC}" presName="Parent1" presStyleLbl="node1" presStyleIdx="0" presStyleCnt="8" custScaleX="78353" custScaleY="71157">
        <dgm:presLayoutVars>
          <dgm:chMax val="1"/>
          <dgm:chPref val="1"/>
          <dgm:bulletEnabled val="1"/>
        </dgm:presLayoutVars>
      </dgm:prSet>
      <dgm:spPr/>
    </dgm:pt>
    <dgm:pt modelId="{422E649F-D102-4963-9F74-084064FDA1FE}" type="pres">
      <dgm:prSet presAssocID="{42C3B2AA-0747-46BD-B0F6-5D4254D40ADC}" presName="Childtext1" presStyleLbl="revTx" presStyleIdx="0" presStyleCnt="4">
        <dgm:presLayoutVars>
          <dgm:chMax val="0"/>
          <dgm:chPref val="0"/>
          <dgm:bulletEnabled val="1"/>
        </dgm:presLayoutVars>
      </dgm:prSet>
      <dgm:spPr/>
    </dgm:pt>
    <dgm:pt modelId="{229AAB9A-B994-4E2F-BF6A-091FC43234E3}" type="pres">
      <dgm:prSet presAssocID="{42C3B2AA-0747-46BD-B0F6-5D4254D40ADC}" presName="BalanceSpacing" presStyleCnt="0"/>
      <dgm:spPr/>
    </dgm:pt>
    <dgm:pt modelId="{799250A6-68D5-471E-B2A6-F6F6079EE66B}" type="pres">
      <dgm:prSet presAssocID="{42C3B2AA-0747-46BD-B0F6-5D4254D40ADC}" presName="BalanceSpacing1" presStyleCnt="0"/>
      <dgm:spPr/>
    </dgm:pt>
    <dgm:pt modelId="{05CE8943-7E69-4DFE-B35B-618FD26A250C}" type="pres">
      <dgm:prSet presAssocID="{6592C34C-C78E-4CD7-A5A3-8D63D68C9D72}" presName="Accent1Text" presStyleLbl="node1" presStyleIdx="1" presStyleCnt="8" custScaleX="83955" custScaleY="72507"/>
      <dgm:spPr/>
    </dgm:pt>
    <dgm:pt modelId="{7227B92A-68D6-4551-81E8-91EE7823DDF2}" type="pres">
      <dgm:prSet presAssocID="{6592C34C-C78E-4CD7-A5A3-8D63D68C9D72}" presName="spaceBetweenRectangles" presStyleCnt="0"/>
      <dgm:spPr/>
    </dgm:pt>
    <dgm:pt modelId="{26803F63-EA68-40AB-BE81-588D4809A044}" type="pres">
      <dgm:prSet presAssocID="{9287FE23-39C0-48D3-966E-09D22D6C9613}" presName="composite" presStyleCnt="0"/>
      <dgm:spPr/>
    </dgm:pt>
    <dgm:pt modelId="{2DE6D707-18E1-4A56-B0DD-CD5ACFAE5522}" type="pres">
      <dgm:prSet presAssocID="{9287FE23-39C0-48D3-966E-09D22D6C9613}" presName="Parent1" presStyleLbl="node1" presStyleIdx="2" presStyleCnt="8" custScaleX="100976" custScaleY="91194">
        <dgm:presLayoutVars>
          <dgm:chMax val="1"/>
          <dgm:chPref val="1"/>
          <dgm:bulletEnabled val="1"/>
        </dgm:presLayoutVars>
      </dgm:prSet>
      <dgm:spPr/>
    </dgm:pt>
    <dgm:pt modelId="{6283D4F4-B0CD-4F67-A84E-738DC2439330}" type="pres">
      <dgm:prSet presAssocID="{9287FE23-39C0-48D3-966E-09D22D6C9613}" presName="Childtext1" presStyleLbl="revTx" presStyleIdx="1" presStyleCnt="4">
        <dgm:presLayoutVars>
          <dgm:chMax val="0"/>
          <dgm:chPref val="0"/>
          <dgm:bulletEnabled val="1"/>
        </dgm:presLayoutVars>
      </dgm:prSet>
      <dgm:spPr/>
    </dgm:pt>
    <dgm:pt modelId="{97C4F245-535B-45B0-9F2B-B271EA0ADDE5}" type="pres">
      <dgm:prSet presAssocID="{9287FE23-39C0-48D3-966E-09D22D6C9613}" presName="BalanceSpacing" presStyleCnt="0"/>
      <dgm:spPr/>
    </dgm:pt>
    <dgm:pt modelId="{73D7A8C7-F2FB-4032-A305-344194C9D67A}" type="pres">
      <dgm:prSet presAssocID="{9287FE23-39C0-48D3-966E-09D22D6C9613}" presName="BalanceSpacing1" presStyleCnt="0"/>
      <dgm:spPr/>
    </dgm:pt>
    <dgm:pt modelId="{E178A9AF-6EA5-4604-A7F3-CE956C29D072}" type="pres">
      <dgm:prSet presAssocID="{E960D3A5-9F1E-46F4-BD77-5E6E0AE17485}" presName="Accent1Text" presStyleLbl="node1" presStyleIdx="3" presStyleCnt="8" custScaleX="85969" custScaleY="77334"/>
      <dgm:spPr/>
    </dgm:pt>
    <dgm:pt modelId="{F230A7E0-28BF-433C-87A3-6D1BE89F5F9A}" type="pres">
      <dgm:prSet presAssocID="{E960D3A5-9F1E-46F4-BD77-5E6E0AE17485}" presName="spaceBetweenRectangles" presStyleCnt="0"/>
      <dgm:spPr/>
    </dgm:pt>
    <dgm:pt modelId="{C5ECA9CC-E1DA-4339-A8FF-0778AD9BEDF2}" type="pres">
      <dgm:prSet presAssocID="{CFDCE56E-B586-4B7F-8FE6-F3DA9C98BC93}" presName="composite" presStyleCnt="0"/>
      <dgm:spPr/>
    </dgm:pt>
    <dgm:pt modelId="{7BC030BE-3156-46FB-AD28-910B4D95F339}" type="pres">
      <dgm:prSet presAssocID="{CFDCE56E-B586-4B7F-8FE6-F3DA9C98BC93}" presName="Parent1" presStyleLbl="node1" presStyleIdx="4" presStyleCnt="8" custScaleX="76501" custScaleY="75179">
        <dgm:presLayoutVars>
          <dgm:chMax val="1"/>
          <dgm:chPref val="1"/>
          <dgm:bulletEnabled val="1"/>
        </dgm:presLayoutVars>
      </dgm:prSet>
      <dgm:spPr/>
    </dgm:pt>
    <dgm:pt modelId="{0C6154BE-49C1-4E9C-96D1-FD9EAA974BAC}" type="pres">
      <dgm:prSet presAssocID="{CFDCE56E-B586-4B7F-8FE6-F3DA9C98BC93}" presName="Childtext1" presStyleLbl="revTx" presStyleIdx="2" presStyleCnt="4">
        <dgm:presLayoutVars>
          <dgm:chMax val="0"/>
          <dgm:chPref val="0"/>
          <dgm:bulletEnabled val="1"/>
        </dgm:presLayoutVars>
      </dgm:prSet>
      <dgm:spPr/>
    </dgm:pt>
    <dgm:pt modelId="{E131E682-0BBA-48A9-80BA-BBCA6657123D}" type="pres">
      <dgm:prSet presAssocID="{CFDCE56E-B586-4B7F-8FE6-F3DA9C98BC93}" presName="BalanceSpacing" presStyleCnt="0"/>
      <dgm:spPr/>
    </dgm:pt>
    <dgm:pt modelId="{9CAF9F23-6D12-42B9-B377-BBCB78EF0374}" type="pres">
      <dgm:prSet presAssocID="{CFDCE56E-B586-4B7F-8FE6-F3DA9C98BC93}" presName="BalanceSpacing1" presStyleCnt="0"/>
      <dgm:spPr/>
    </dgm:pt>
    <dgm:pt modelId="{6A738AFD-2AAB-4B26-9ABD-5B785A4BF228}" type="pres">
      <dgm:prSet presAssocID="{70391735-1F75-4721-95A4-E3D5D18C6016}" presName="Accent1Text" presStyleLbl="node1" presStyleIdx="5" presStyleCnt="8" custScaleX="77832" custScaleY="72373" custLinFactX="-13622" custLinFactNeighborX="-100000" custLinFactNeighborY="9791"/>
      <dgm:spPr/>
    </dgm:pt>
    <dgm:pt modelId="{51E13490-6D76-4785-A19F-2341EB204507}" type="pres">
      <dgm:prSet presAssocID="{70391735-1F75-4721-95A4-E3D5D18C6016}" presName="spaceBetweenRectangles" presStyleCnt="0"/>
      <dgm:spPr/>
    </dgm:pt>
    <dgm:pt modelId="{8F8378D9-161B-450A-80CE-712C8C2BE441}" type="pres">
      <dgm:prSet presAssocID="{1A2EFA76-ADAB-495E-BC12-A9BB1E5B49D9}" presName="composite" presStyleCnt="0"/>
      <dgm:spPr/>
    </dgm:pt>
    <dgm:pt modelId="{0E9196F9-9C55-4DF7-B97E-91F7FC38ECE7}" type="pres">
      <dgm:prSet presAssocID="{1A2EFA76-ADAB-495E-BC12-A9BB1E5B49D9}" presName="Parent1" presStyleLbl="node1" presStyleIdx="6" presStyleCnt="8" custScaleX="78833" custScaleY="75733" custLinFactX="-12651" custLinFactY="-66442" custLinFactNeighborX="-100000" custLinFactNeighborY="-100000">
        <dgm:presLayoutVars>
          <dgm:chMax val="1"/>
          <dgm:chPref val="1"/>
          <dgm:bulletEnabled val="1"/>
        </dgm:presLayoutVars>
      </dgm:prSet>
      <dgm:spPr/>
    </dgm:pt>
    <dgm:pt modelId="{1AA95612-A198-405B-A77A-2A10420F6992}" type="pres">
      <dgm:prSet presAssocID="{1A2EFA76-ADAB-495E-BC12-A9BB1E5B49D9}" presName="Childtext1" presStyleLbl="revTx" presStyleIdx="3" presStyleCnt="4">
        <dgm:presLayoutVars>
          <dgm:chMax val="0"/>
          <dgm:chPref val="0"/>
          <dgm:bulletEnabled val="1"/>
        </dgm:presLayoutVars>
      </dgm:prSet>
      <dgm:spPr/>
    </dgm:pt>
    <dgm:pt modelId="{213096B6-FC5F-403C-A454-A7AA0B4F950C}" type="pres">
      <dgm:prSet presAssocID="{1A2EFA76-ADAB-495E-BC12-A9BB1E5B49D9}" presName="BalanceSpacing" presStyleCnt="0"/>
      <dgm:spPr/>
    </dgm:pt>
    <dgm:pt modelId="{1E32B72B-DDB9-4C1D-BC13-A9B5528ED1B1}" type="pres">
      <dgm:prSet presAssocID="{1A2EFA76-ADAB-495E-BC12-A9BB1E5B49D9}" presName="BalanceSpacing1" presStyleCnt="0"/>
      <dgm:spPr/>
    </dgm:pt>
    <dgm:pt modelId="{FDED971C-72DE-4DBD-AFFC-1B50B8D2D61D}" type="pres">
      <dgm:prSet presAssocID="{3AD453A2-4B40-4A81-BB18-5F32D68CB077}" presName="Accent1Text" presStyleLbl="node1" presStyleIdx="7" presStyleCnt="8" custScaleX="80688" custScaleY="73620" custLinFactX="-64121" custLinFactNeighborX="-100000" custLinFactNeighborY="-72660"/>
      <dgm:spPr/>
    </dgm:pt>
  </dgm:ptLst>
  <dgm:cxnLst>
    <dgm:cxn modelId="{CEAFAE3C-8157-46EF-AA87-BF851EFE85E6}" srcId="{70FB25D3-055B-4FDC-ABF8-8EB2CEE446D0}" destId="{9287FE23-39C0-48D3-966E-09D22D6C9613}" srcOrd="1" destOrd="0" parTransId="{1354C5F9-86D5-4C55-B13C-A1E31DB01D8D}" sibTransId="{E960D3A5-9F1E-46F4-BD77-5E6E0AE17485}"/>
    <dgm:cxn modelId="{7A169C60-F09F-436F-A661-40DE8E315F7F}" srcId="{70FB25D3-055B-4FDC-ABF8-8EB2CEE446D0}" destId="{1A2EFA76-ADAB-495E-BC12-A9BB1E5B49D9}" srcOrd="3" destOrd="0" parTransId="{A70FBA59-0BD8-4928-A208-DC0BFAC67369}" sibTransId="{3AD453A2-4B40-4A81-BB18-5F32D68CB077}"/>
    <dgm:cxn modelId="{86FDA548-E241-4FEE-8734-44EAD7AF9E40}" srcId="{CFDCE56E-B586-4B7F-8FE6-F3DA9C98BC93}" destId="{F69CDDFA-10D4-40F5-B884-3EEFB28CC5CD}" srcOrd="0" destOrd="0" parTransId="{9476BF98-28A8-4532-A332-2539C954D500}" sibTransId="{75F1E982-7BBA-49BD-9BE0-8F85AE6ACF7B}"/>
    <dgm:cxn modelId="{5EBE294C-A2B6-471D-A947-A408ED19C790}" type="presOf" srcId="{CFDCE56E-B586-4B7F-8FE6-F3DA9C98BC93}" destId="{7BC030BE-3156-46FB-AD28-910B4D95F339}" srcOrd="0" destOrd="0" presId="urn:microsoft.com/office/officeart/2008/layout/AlternatingHexagons"/>
    <dgm:cxn modelId="{BEF81758-31E0-4296-AA15-12EF47A06218}" type="presOf" srcId="{9287FE23-39C0-48D3-966E-09D22D6C9613}" destId="{2DE6D707-18E1-4A56-B0DD-CD5ACFAE5522}" srcOrd="0" destOrd="0" presId="urn:microsoft.com/office/officeart/2008/layout/AlternatingHexagons"/>
    <dgm:cxn modelId="{05D3F286-B42C-45C6-B9A8-B966696683C9}" type="presOf" srcId="{70FB25D3-055B-4FDC-ABF8-8EB2CEE446D0}" destId="{85502D82-3BC2-4C58-BD4B-B043B7B6AF44}" srcOrd="0" destOrd="0" presId="urn:microsoft.com/office/officeart/2008/layout/AlternatingHexagons"/>
    <dgm:cxn modelId="{131CAD8D-C03F-40F8-9F47-E05EAB984963}" type="presOf" srcId="{E960D3A5-9F1E-46F4-BD77-5E6E0AE17485}" destId="{E178A9AF-6EA5-4604-A7F3-CE956C29D072}" srcOrd="0" destOrd="0" presId="urn:microsoft.com/office/officeart/2008/layout/AlternatingHexagons"/>
    <dgm:cxn modelId="{4B280F9F-6D85-4877-8678-06518ADE9C1D}" type="presOf" srcId="{6592C34C-C78E-4CD7-A5A3-8D63D68C9D72}" destId="{05CE8943-7E69-4DFE-B35B-618FD26A250C}" srcOrd="0" destOrd="0" presId="urn:microsoft.com/office/officeart/2008/layout/AlternatingHexagons"/>
    <dgm:cxn modelId="{BC69FDA3-ABEC-435E-9104-6E7703B9CEF4}" type="presOf" srcId="{1A2EFA76-ADAB-495E-BC12-A9BB1E5B49D9}" destId="{0E9196F9-9C55-4DF7-B97E-91F7FC38ECE7}" srcOrd="0" destOrd="0" presId="urn:microsoft.com/office/officeart/2008/layout/AlternatingHexagons"/>
    <dgm:cxn modelId="{5B9959A4-F1FC-40D3-A4E8-4AE134D506FC}" type="presOf" srcId="{42C3B2AA-0747-46BD-B0F6-5D4254D40ADC}" destId="{EDA7DC44-3503-46DC-8C93-B59492D2A8EA}" srcOrd="0" destOrd="0" presId="urn:microsoft.com/office/officeart/2008/layout/AlternatingHexagons"/>
    <dgm:cxn modelId="{E66538C2-99AC-4E51-BC66-6D6B69ECA8CC}" srcId="{70FB25D3-055B-4FDC-ABF8-8EB2CEE446D0}" destId="{CFDCE56E-B586-4B7F-8FE6-F3DA9C98BC93}" srcOrd="2" destOrd="0" parTransId="{AC669A19-7CC7-4399-B56B-5D98F4A53AC7}" sibTransId="{70391735-1F75-4721-95A4-E3D5D18C6016}"/>
    <dgm:cxn modelId="{D240C3D0-6254-4BB5-A5DC-09CD9F127F0F}" srcId="{70FB25D3-055B-4FDC-ABF8-8EB2CEE446D0}" destId="{42C3B2AA-0747-46BD-B0F6-5D4254D40ADC}" srcOrd="0" destOrd="0" parTransId="{5C86629A-B78A-42BF-AD57-1C681724EA21}" sibTransId="{6592C34C-C78E-4CD7-A5A3-8D63D68C9D72}"/>
    <dgm:cxn modelId="{A33BF0DA-62A8-47C9-8130-FDA875A0F2E7}" type="presOf" srcId="{3AD453A2-4B40-4A81-BB18-5F32D68CB077}" destId="{FDED971C-72DE-4DBD-AFFC-1B50B8D2D61D}" srcOrd="0" destOrd="0" presId="urn:microsoft.com/office/officeart/2008/layout/AlternatingHexagons"/>
    <dgm:cxn modelId="{044798DD-A546-49DB-B173-EA699C95E493}" type="presOf" srcId="{70391735-1F75-4721-95A4-E3D5D18C6016}" destId="{6A738AFD-2AAB-4B26-9ABD-5B785A4BF228}" srcOrd="0" destOrd="0" presId="urn:microsoft.com/office/officeart/2008/layout/AlternatingHexagons"/>
    <dgm:cxn modelId="{5CFBADDD-DCD9-4FEE-8285-7D3B75022167}" type="presOf" srcId="{F69CDDFA-10D4-40F5-B884-3EEFB28CC5CD}" destId="{0C6154BE-49C1-4E9C-96D1-FD9EAA974BAC}" srcOrd="0" destOrd="0" presId="urn:microsoft.com/office/officeart/2008/layout/AlternatingHexagons"/>
    <dgm:cxn modelId="{FD075CD1-7F2F-4A31-8351-5C9BE296E727}" type="presParOf" srcId="{85502D82-3BC2-4C58-BD4B-B043B7B6AF44}" destId="{CF532AA6-15A0-48AD-9FE3-F62F01DAA31A}" srcOrd="0" destOrd="0" presId="urn:microsoft.com/office/officeart/2008/layout/AlternatingHexagons"/>
    <dgm:cxn modelId="{DBFD38E2-EC4D-49DF-8D86-9912E0F07EBA}" type="presParOf" srcId="{CF532AA6-15A0-48AD-9FE3-F62F01DAA31A}" destId="{EDA7DC44-3503-46DC-8C93-B59492D2A8EA}" srcOrd="0" destOrd="0" presId="urn:microsoft.com/office/officeart/2008/layout/AlternatingHexagons"/>
    <dgm:cxn modelId="{95EDB87D-D2EF-4506-867B-A78027A462EB}" type="presParOf" srcId="{CF532AA6-15A0-48AD-9FE3-F62F01DAA31A}" destId="{422E649F-D102-4963-9F74-084064FDA1FE}" srcOrd="1" destOrd="0" presId="urn:microsoft.com/office/officeart/2008/layout/AlternatingHexagons"/>
    <dgm:cxn modelId="{B873110C-F2FC-4022-9422-57F3EB698CFC}" type="presParOf" srcId="{CF532AA6-15A0-48AD-9FE3-F62F01DAA31A}" destId="{229AAB9A-B994-4E2F-BF6A-091FC43234E3}" srcOrd="2" destOrd="0" presId="urn:microsoft.com/office/officeart/2008/layout/AlternatingHexagons"/>
    <dgm:cxn modelId="{8402B7FE-CEDE-496A-A90F-FF59169932B8}" type="presParOf" srcId="{CF532AA6-15A0-48AD-9FE3-F62F01DAA31A}" destId="{799250A6-68D5-471E-B2A6-F6F6079EE66B}" srcOrd="3" destOrd="0" presId="urn:microsoft.com/office/officeart/2008/layout/AlternatingHexagons"/>
    <dgm:cxn modelId="{267F2799-F5ED-40EA-AE2A-101F92BF2500}" type="presParOf" srcId="{CF532AA6-15A0-48AD-9FE3-F62F01DAA31A}" destId="{05CE8943-7E69-4DFE-B35B-618FD26A250C}" srcOrd="4" destOrd="0" presId="urn:microsoft.com/office/officeart/2008/layout/AlternatingHexagons"/>
    <dgm:cxn modelId="{A3029EC3-34A0-41B4-9DA6-D8590E6BA55F}" type="presParOf" srcId="{85502D82-3BC2-4C58-BD4B-B043B7B6AF44}" destId="{7227B92A-68D6-4551-81E8-91EE7823DDF2}" srcOrd="1" destOrd="0" presId="urn:microsoft.com/office/officeart/2008/layout/AlternatingHexagons"/>
    <dgm:cxn modelId="{E668D6EC-B63E-4DD9-8036-E23200ED7CC5}" type="presParOf" srcId="{85502D82-3BC2-4C58-BD4B-B043B7B6AF44}" destId="{26803F63-EA68-40AB-BE81-588D4809A044}" srcOrd="2" destOrd="0" presId="urn:microsoft.com/office/officeart/2008/layout/AlternatingHexagons"/>
    <dgm:cxn modelId="{CDA5B562-6CF6-49A8-A4C8-FC5A08AE2079}" type="presParOf" srcId="{26803F63-EA68-40AB-BE81-588D4809A044}" destId="{2DE6D707-18E1-4A56-B0DD-CD5ACFAE5522}" srcOrd="0" destOrd="0" presId="urn:microsoft.com/office/officeart/2008/layout/AlternatingHexagons"/>
    <dgm:cxn modelId="{79F805D9-FFCA-4F91-B248-B858A24AF770}" type="presParOf" srcId="{26803F63-EA68-40AB-BE81-588D4809A044}" destId="{6283D4F4-B0CD-4F67-A84E-738DC2439330}" srcOrd="1" destOrd="0" presId="urn:microsoft.com/office/officeart/2008/layout/AlternatingHexagons"/>
    <dgm:cxn modelId="{6C52DD72-9287-4516-A3E3-36C1F8D45857}" type="presParOf" srcId="{26803F63-EA68-40AB-BE81-588D4809A044}" destId="{97C4F245-535B-45B0-9F2B-B271EA0ADDE5}" srcOrd="2" destOrd="0" presId="urn:microsoft.com/office/officeart/2008/layout/AlternatingHexagons"/>
    <dgm:cxn modelId="{F4DB0414-9D57-4441-9894-52AF01C73820}" type="presParOf" srcId="{26803F63-EA68-40AB-BE81-588D4809A044}" destId="{73D7A8C7-F2FB-4032-A305-344194C9D67A}" srcOrd="3" destOrd="0" presId="urn:microsoft.com/office/officeart/2008/layout/AlternatingHexagons"/>
    <dgm:cxn modelId="{255C9B7F-C6EF-4CFF-BE17-399C8E257E05}" type="presParOf" srcId="{26803F63-EA68-40AB-BE81-588D4809A044}" destId="{E178A9AF-6EA5-4604-A7F3-CE956C29D072}" srcOrd="4" destOrd="0" presId="urn:microsoft.com/office/officeart/2008/layout/AlternatingHexagons"/>
    <dgm:cxn modelId="{B6FFDF55-D347-4BAE-BF91-5557C0517726}" type="presParOf" srcId="{85502D82-3BC2-4C58-BD4B-B043B7B6AF44}" destId="{F230A7E0-28BF-433C-87A3-6D1BE89F5F9A}" srcOrd="3" destOrd="0" presId="urn:microsoft.com/office/officeart/2008/layout/AlternatingHexagons"/>
    <dgm:cxn modelId="{09790AE8-BFE0-40B9-8227-BCDF33633952}" type="presParOf" srcId="{85502D82-3BC2-4C58-BD4B-B043B7B6AF44}" destId="{C5ECA9CC-E1DA-4339-A8FF-0778AD9BEDF2}" srcOrd="4" destOrd="0" presId="urn:microsoft.com/office/officeart/2008/layout/AlternatingHexagons"/>
    <dgm:cxn modelId="{02569EE5-082A-49BF-801F-29CF7038833E}" type="presParOf" srcId="{C5ECA9CC-E1DA-4339-A8FF-0778AD9BEDF2}" destId="{7BC030BE-3156-46FB-AD28-910B4D95F339}" srcOrd="0" destOrd="0" presId="urn:microsoft.com/office/officeart/2008/layout/AlternatingHexagons"/>
    <dgm:cxn modelId="{A6712AA6-C9B1-448F-8D99-64730B95E238}" type="presParOf" srcId="{C5ECA9CC-E1DA-4339-A8FF-0778AD9BEDF2}" destId="{0C6154BE-49C1-4E9C-96D1-FD9EAA974BAC}" srcOrd="1" destOrd="0" presId="urn:microsoft.com/office/officeart/2008/layout/AlternatingHexagons"/>
    <dgm:cxn modelId="{B2FCAC67-9EE6-478B-A701-CB6F1407E27F}" type="presParOf" srcId="{C5ECA9CC-E1DA-4339-A8FF-0778AD9BEDF2}" destId="{E131E682-0BBA-48A9-80BA-BBCA6657123D}" srcOrd="2" destOrd="0" presId="urn:microsoft.com/office/officeart/2008/layout/AlternatingHexagons"/>
    <dgm:cxn modelId="{DF6AF085-3957-4E3D-9B00-241EF2806303}" type="presParOf" srcId="{C5ECA9CC-E1DA-4339-A8FF-0778AD9BEDF2}" destId="{9CAF9F23-6D12-42B9-B377-BBCB78EF0374}" srcOrd="3" destOrd="0" presId="urn:microsoft.com/office/officeart/2008/layout/AlternatingHexagons"/>
    <dgm:cxn modelId="{71851CC8-5B4C-4056-BBD4-080985351CA4}" type="presParOf" srcId="{C5ECA9CC-E1DA-4339-A8FF-0778AD9BEDF2}" destId="{6A738AFD-2AAB-4B26-9ABD-5B785A4BF228}" srcOrd="4" destOrd="0" presId="urn:microsoft.com/office/officeart/2008/layout/AlternatingHexagons"/>
    <dgm:cxn modelId="{B3AE7F1B-FDE1-471D-A2B9-ED9E22CCD2A8}" type="presParOf" srcId="{85502D82-3BC2-4C58-BD4B-B043B7B6AF44}" destId="{51E13490-6D76-4785-A19F-2341EB204507}" srcOrd="5" destOrd="0" presId="urn:microsoft.com/office/officeart/2008/layout/AlternatingHexagons"/>
    <dgm:cxn modelId="{73800A98-E849-481B-A620-9E2915A857AD}" type="presParOf" srcId="{85502D82-3BC2-4C58-BD4B-B043B7B6AF44}" destId="{8F8378D9-161B-450A-80CE-712C8C2BE441}" srcOrd="6" destOrd="0" presId="urn:microsoft.com/office/officeart/2008/layout/AlternatingHexagons"/>
    <dgm:cxn modelId="{BDE9CA0A-1877-403E-B5F5-7A5C4436860A}" type="presParOf" srcId="{8F8378D9-161B-450A-80CE-712C8C2BE441}" destId="{0E9196F9-9C55-4DF7-B97E-91F7FC38ECE7}" srcOrd="0" destOrd="0" presId="urn:microsoft.com/office/officeart/2008/layout/AlternatingHexagons"/>
    <dgm:cxn modelId="{76DAA750-D93D-4AEE-97FC-A78A960DF008}" type="presParOf" srcId="{8F8378D9-161B-450A-80CE-712C8C2BE441}" destId="{1AA95612-A198-405B-A77A-2A10420F6992}" srcOrd="1" destOrd="0" presId="urn:microsoft.com/office/officeart/2008/layout/AlternatingHexagons"/>
    <dgm:cxn modelId="{70FF4F72-2B5B-4D5E-9C87-B4977A8A4259}" type="presParOf" srcId="{8F8378D9-161B-450A-80CE-712C8C2BE441}" destId="{213096B6-FC5F-403C-A454-A7AA0B4F950C}" srcOrd="2" destOrd="0" presId="urn:microsoft.com/office/officeart/2008/layout/AlternatingHexagons"/>
    <dgm:cxn modelId="{CDDE7D28-D5D1-4901-B565-011729B931D5}" type="presParOf" srcId="{8F8378D9-161B-450A-80CE-712C8C2BE441}" destId="{1E32B72B-DDB9-4C1D-BC13-A9B5528ED1B1}" srcOrd="3" destOrd="0" presId="urn:microsoft.com/office/officeart/2008/layout/AlternatingHexagons"/>
    <dgm:cxn modelId="{A4094FCD-DBC9-492C-8363-40C227E5FC18}" type="presParOf" srcId="{8F8378D9-161B-450A-80CE-712C8C2BE441}" destId="{FDED971C-72DE-4DBD-AFFC-1B50B8D2D61D}"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A7DC44-3503-46DC-8C93-B59492D2A8EA}">
      <dsp:nvSpPr>
        <dsp:cNvPr id="0" name=""/>
        <dsp:cNvSpPr/>
      </dsp:nvSpPr>
      <dsp:spPr>
        <a:xfrm rot="5400000">
          <a:off x="5031369" y="274772"/>
          <a:ext cx="1209749" cy="1158917"/>
        </a:xfrm>
        <a:prstGeom prst="hexagon">
          <a:avLst>
            <a:gd name="adj" fmla="val 25000"/>
            <a:gd name="vf" fmla="val 11547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cs-CZ" sz="900" kern="1200" dirty="0"/>
            <a:t>POJIŠŤOVNY (50)</a:t>
          </a:r>
        </a:p>
      </dsp:txBody>
      <dsp:txXfrm rot="-5400000">
        <a:off x="5245880" y="446745"/>
        <a:ext cx="780727" cy="814971"/>
      </dsp:txXfrm>
    </dsp:sp>
    <dsp:sp modelId="{422E649F-D102-4963-9F74-084064FDA1FE}">
      <dsp:nvSpPr>
        <dsp:cNvPr id="0" name=""/>
        <dsp:cNvSpPr/>
      </dsp:nvSpPr>
      <dsp:spPr>
        <a:xfrm>
          <a:off x="6420676" y="344197"/>
          <a:ext cx="1897326" cy="1020067"/>
        </a:xfrm>
        <a:prstGeom prst="rect">
          <a:avLst/>
        </a:prstGeom>
        <a:noFill/>
        <a:ln>
          <a:noFill/>
        </a:ln>
        <a:effectLst/>
      </dsp:spPr>
      <dsp:style>
        <a:lnRef idx="0">
          <a:scrgbClr r="0" g="0" b="0"/>
        </a:lnRef>
        <a:fillRef idx="0">
          <a:scrgbClr r="0" g="0" b="0"/>
        </a:fillRef>
        <a:effectRef idx="0">
          <a:scrgbClr r="0" g="0" b="0"/>
        </a:effectRef>
        <a:fontRef idx="minor"/>
      </dsp:style>
    </dsp:sp>
    <dsp:sp modelId="{05CE8943-7E69-4DFE-B35B-618FD26A250C}">
      <dsp:nvSpPr>
        <dsp:cNvPr id="0" name=""/>
        <dsp:cNvSpPr/>
      </dsp:nvSpPr>
      <dsp:spPr>
        <a:xfrm rot="5400000">
          <a:off x="3422467" y="233342"/>
          <a:ext cx="1232701" cy="1241777"/>
        </a:xfrm>
        <a:prstGeom prst="hexagon">
          <a:avLst>
            <a:gd name="adj" fmla="val 25000"/>
            <a:gd name="vf" fmla="val 11547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cs-CZ" sz="1000" kern="1200"/>
            <a:t>BANKY (45)</a:t>
          </a:r>
        </a:p>
      </dsp:txBody>
      <dsp:txXfrm rot="-5400000">
        <a:off x="3624892" y="443330"/>
        <a:ext cx="827851" cy="821801"/>
      </dsp:txXfrm>
    </dsp:sp>
    <dsp:sp modelId="{2DE6D707-18E1-4A56-B0DD-CD5ACFAE5522}">
      <dsp:nvSpPr>
        <dsp:cNvPr id="0" name=""/>
        <dsp:cNvSpPr/>
      </dsp:nvSpPr>
      <dsp:spPr>
        <a:xfrm rot="5400000">
          <a:off x="4059270" y="1316814"/>
          <a:ext cx="1550401" cy="1493534"/>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cs-CZ" sz="1000" b="1" kern="1200" dirty="0"/>
            <a:t>FINANČNÍ TRH</a:t>
          </a:r>
        </a:p>
      </dsp:txBody>
      <dsp:txXfrm rot="-5400000">
        <a:off x="4332060" y="1542042"/>
        <a:ext cx="1004820" cy="1043079"/>
      </dsp:txXfrm>
    </dsp:sp>
    <dsp:sp modelId="{6283D4F4-B0CD-4F67-A84E-738DC2439330}">
      <dsp:nvSpPr>
        <dsp:cNvPr id="0" name=""/>
        <dsp:cNvSpPr/>
      </dsp:nvSpPr>
      <dsp:spPr>
        <a:xfrm>
          <a:off x="2197595" y="1553547"/>
          <a:ext cx="1836122" cy="1020067"/>
        </a:xfrm>
        <a:prstGeom prst="rect">
          <a:avLst/>
        </a:prstGeom>
        <a:noFill/>
        <a:ln>
          <a:noFill/>
        </a:ln>
        <a:effectLst/>
      </dsp:spPr>
      <dsp:style>
        <a:lnRef idx="0">
          <a:scrgbClr r="0" g="0" b="0"/>
        </a:lnRef>
        <a:fillRef idx="0">
          <a:scrgbClr r="0" g="0" b="0"/>
        </a:fillRef>
        <a:effectRef idx="0">
          <a:scrgbClr r="0" g="0" b="0"/>
        </a:effectRef>
        <a:fontRef idx="minor"/>
      </dsp:style>
    </dsp:sp>
    <dsp:sp modelId="{E178A9AF-6EA5-4604-A7F3-CE956C29D072}">
      <dsp:nvSpPr>
        <dsp:cNvPr id="0" name=""/>
        <dsp:cNvSpPr/>
      </dsp:nvSpPr>
      <dsp:spPr>
        <a:xfrm rot="5400000">
          <a:off x="5774514" y="1427798"/>
          <a:ext cx="1314765" cy="1271566"/>
        </a:xfrm>
        <a:prstGeom prst="hexagon">
          <a:avLst>
            <a:gd name="adj" fmla="val 25000"/>
            <a:gd name="vf" fmla="val 11547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r>
            <a:rPr lang="cs-CZ" sz="800" kern="1200"/>
            <a:t>STAVEBNÍ SPOŘITELNY 5</a:t>
          </a:r>
        </a:p>
      </dsp:txBody>
      <dsp:txXfrm rot="-5400000">
        <a:off x="6004559" y="1621727"/>
        <a:ext cx="854674" cy="883709"/>
      </dsp:txXfrm>
    </dsp:sp>
    <dsp:sp modelId="{7BC030BE-3156-46FB-AD28-910B4D95F339}">
      <dsp:nvSpPr>
        <dsp:cNvPr id="0" name=""/>
        <dsp:cNvSpPr/>
      </dsp:nvSpPr>
      <dsp:spPr>
        <a:xfrm rot="5400000">
          <a:off x="4997180" y="2940874"/>
          <a:ext cx="1278128" cy="1131525"/>
        </a:xfrm>
        <a:prstGeom prst="hexagon">
          <a:avLst>
            <a:gd name="adj" fmla="val 25000"/>
            <a:gd name="vf" fmla="val 115470"/>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cs-CZ" sz="800" kern="1200"/>
            <a:t>BURZA CENNÝCH PAPÍRŮ 1 </a:t>
          </a:r>
        </a:p>
      </dsp:txBody>
      <dsp:txXfrm rot="-5400000">
        <a:off x="5248253" y="3068377"/>
        <a:ext cx="775981" cy="876520"/>
      </dsp:txXfrm>
    </dsp:sp>
    <dsp:sp modelId="{0C6154BE-49C1-4E9C-96D1-FD9EAA974BAC}">
      <dsp:nvSpPr>
        <dsp:cNvPr id="0" name=""/>
        <dsp:cNvSpPr/>
      </dsp:nvSpPr>
      <dsp:spPr>
        <a:xfrm>
          <a:off x="6420676" y="2996603"/>
          <a:ext cx="1897326" cy="10200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endParaRPr lang="cs-CZ" sz="3600" kern="1200"/>
        </a:p>
      </dsp:txBody>
      <dsp:txXfrm>
        <a:off x="6420676" y="2996603"/>
        <a:ext cx="1897326" cy="1020067"/>
      </dsp:txXfrm>
    </dsp:sp>
    <dsp:sp modelId="{6A738AFD-2AAB-4B26-9ABD-5B785A4BF228}">
      <dsp:nvSpPr>
        <dsp:cNvPr id="0" name=""/>
        <dsp:cNvSpPr/>
      </dsp:nvSpPr>
      <dsp:spPr>
        <a:xfrm rot="5400000">
          <a:off x="1743025" y="3097489"/>
          <a:ext cx="1230422" cy="1151211"/>
        </a:xfrm>
        <a:prstGeom prst="hexagon">
          <a:avLst>
            <a:gd name="adj" fmla="val 25000"/>
            <a:gd name="vf" fmla="val 115470"/>
          </a:avLst>
        </a:prstGeom>
        <a:solidFill>
          <a:schemeClr val="bg1">
            <a:lumMod val="6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cs-CZ" sz="1000" kern="1200"/>
            <a:t>OSTATNÍ</a:t>
          </a:r>
        </a:p>
      </dsp:txBody>
      <dsp:txXfrm rot="-5400000">
        <a:off x="1968323" y="3256353"/>
        <a:ext cx="779825" cy="833484"/>
      </dsp:txXfrm>
    </dsp:sp>
    <dsp:sp modelId="{0E9196F9-9C55-4DF7-B97E-91F7FC38ECE7}">
      <dsp:nvSpPr>
        <dsp:cNvPr id="0" name=""/>
        <dsp:cNvSpPr/>
      </dsp:nvSpPr>
      <dsp:spPr>
        <a:xfrm rot="5400000">
          <a:off x="2524478" y="1325989"/>
          <a:ext cx="1287546" cy="1166017"/>
        </a:xfrm>
        <a:prstGeom prst="hexagon">
          <a:avLst>
            <a:gd name="adj" fmla="val 25000"/>
            <a:gd name="vf" fmla="val 115470"/>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cs-CZ" sz="800" kern="1200"/>
            <a:t>PENZIJNÍ SPOLEČNOSTI 8</a:t>
          </a:r>
        </a:p>
      </dsp:txBody>
      <dsp:txXfrm rot="-5400000">
        <a:off x="2770407" y="1469689"/>
        <a:ext cx="795687" cy="878618"/>
      </dsp:txXfrm>
    </dsp:sp>
    <dsp:sp modelId="{1AA95612-A198-405B-A77A-2A10420F6992}">
      <dsp:nvSpPr>
        <dsp:cNvPr id="0" name=""/>
        <dsp:cNvSpPr/>
      </dsp:nvSpPr>
      <dsp:spPr>
        <a:xfrm>
          <a:off x="2197595" y="4228666"/>
          <a:ext cx="1836122" cy="1020067"/>
        </a:xfrm>
        <a:prstGeom prst="rect">
          <a:avLst/>
        </a:prstGeom>
        <a:noFill/>
        <a:ln>
          <a:noFill/>
        </a:ln>
        <a:effectLst/>
      </dsp:spPr>
      <dsp:style>
        <a:lnRef idx="0">
          <a:scrgbClr r="0" g="0" b="0"/>
        </a:lnRef>
        <a:fillRef idx="0">
          <a:scrgbClr r="0" g="0" b="0"/>
        </a:fillRef>
        <a:effectRef idx="0">
          <a:scrgbClr r="0" g="0" b="0"/>
        </a:effectRef>
        <a:fontRef idx="minor"/>
      </dsp:style>
    </dsp:sp>
    <dsp:sp modelId="{FDED971C-72DE-4DBD-AFFC-1B50B8D2D61D}">
      <dsp:nvSpPr>
        <dsp:cNvPr id="0" name=""/>
        <dsp:cNvSpPr/>
      </dsp:nvSpPr>
      <dsp:spPr>
        <a:xfrm rot="5400000">
          <a:off x="3378574" y="2906671"/>
          <a:ext cx="1251623" cy="1193454"/>
        </a:xfrm>
        <a:prstGeom prst="hexagon">
          <a:avLst>
            <a:gd name="adj" fmla="val 25000"/>
            <a:gd name="vf" fmla="val 11547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cs-CZ" sz="1100" kern="1200"/>
            <a:t>INVESTIČNÍ A </a:t>
          </a:r>
          <a:r>
            <a:rPr lang="cs-CZ" sz="1100" b="1" kern="1200"/>
            <a:t>KAPITÁLOVÉ SPOLEČNOSTI </a:t>
          </a:r>
          <a:r>
            <a:rPr lang="cs-CZ" sz="1100" kern="1200"/>
            <a:t>(95)</a:t>
          </a:r>
        </a:p>
      </dsp:txBody>
      <dsp:txXfrm rot="-5400000">
        <a:off x="3601945" y="3081343"/>
        <a:ext cx="804880" cy="844111"/>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BBBF92-4422-A2BB-1D3C-60F6A0790F0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75BD518-DE88-044E-87AF-8573A5E45F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4CD387D8-A464-CAF0-EF13-B37F9CD1C6EB}"/>
              </a:ext>
            </a:extLst>
          </p:cNvPr>
          <p:cNvSpPr>
            <a:spLocks noGrp="1"/>
          </p:cNvSpPr>
          <p:nvPr>
            <p:ph type="dt" sz="half" idx="10"/>
          </p:nvPr>
        </p:nvSpPr>
        <p:spPr/>
        <p:txBody>
          <a:bodyPr/>
          <a:lstStyle/>
          <a:p>
            <a:fld id="{9219C6D3-08B8-40C7-9928-E2286F2BC7C2}" type="datetimeFigureOut">
              <a:rPr lang="cs-CZ" smtClean="0"/>
              <a:t>3. 11. 2022</a:t>
            </a:fld>
            <a:endParaRPr lang="cs-CZ"/>
          </a:p>
        </p:txBody>
      </p:sp>
      <p:sp>
        <p:nvSpPr>
          <p:cNvPr id="5" name="Zástupný symbol pro zápatí 4">
            <a:extLst>
              <a:ext uri="{FF2B5EF4-FFF2-40B4-BE49-F238E27FC236}">
                <a16:creationId xmlns:a16="http://schemas.microsoft.com/office/drawing/2014/main" id="{6D31E887-927F-AB96-752E-8C8623CF8A7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F3649D2-5632-0761-13D2-E56A4CCF10E3}"/>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1670592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707B37-0BE9-83BA-DAE9-359B91CC6C96}"/>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D1718BD-0A45-9A1E-9C67-D7A628645214}"/>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E3E4221-349E-977B-E8B1-7501232D6212}"/>
              </a:ext>
            </a:extLst>
          </p:cNvPr>
          <p:cNvSpPr>
            <a:spLocks noGrp="1"/>
          </p:cNvSpPr>
          <p:nvPr>
            <p:ph type="dt" sz="half" idx="10"/>
          </p:nvPr>
        </p:nvSpPr>
        <p:spPr/>
        <p:txBody>
          <a:bodyPr/>
          <a:lstStyle/>
          <a:p>
            <a:fld id="{9219C6D3-08B8-40C7-9928-E2286F2BC7C2}" type="datetimeFigureOut">
              <a:rPr lang="cs-CZ" smtClean="0"/>
              <a:t>3. 11. 2022</a:t>
            </a:fld>
            <a:endParaRPr lang="cs-CZ"/>
          </a:p>
        </p:txBody>
      </p:sp>
      <p:sp>
        <p:nvSpPr>
          <p:cNvPr id="5" name="Zástupný symbol pro zápatí 4">
            <a:extLst>
              <a:ext uri="{FF2B5EF4-FFF2-40B4-BE49-F238E27FC236}">
                <a16:creationId xmlns:a16="http://schemas.microsoft.com/office/drawing/2014/main" id="{131E72B1-AE69-23C7-096A-A602F9456C3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46A1DCC-BEBC-FCF5-FCA5-51BE5E707B32}"/>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3883010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31DB8F3C-DC2B-C4F5-9CCC-AC534AAF86E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E1D9F2C-8963-7657-50D1-C71F2C3C6EEC}"/>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3391646-CEA6-D0B2-898C-59B153713639}"/>
              </a:ext>
            </a:extLst>
          </p:cNvPr>
          <p:cNvSpPr>
            <a:spLocks noGrp="1"/>
          </p:cNvSpPr>
          <p:nvPr>
            <p:ph type="dt" sz="half" idx="10"/>
          </p:nvPr>
        </p:nvSpPr>
        <p:spPr/>
        <p:txBody>
          <a:bodyPr/>
          <a:lstStyle/>
          <a:p>
            <a:fld id="{9219C6D3-08B8-40C7-9928-E2286F2BC7C2}" type="datetimeFigureOut">
              <a:rPr lang="cs-CZ" smtClean="0"/>
              <a:t>3. 11. 2022</a:t>
            </a:fld>
            <a:endParaRPr lang="cs-CZ"/>
          </a:p>
        </p:txBody>
      </p:sp>
      <p:sp>
        <p:nvSpPr>
          <p:cNvPr id="5" name="Zástupný symbol pro zápatí 4">
            <a:extLst>
              <a:ext uri="{FF2B5EF4-FFF2-40B4-BE49-F238E27FC236}">
                <a16:creationId xmlns:a16="http://schemas.microsoft.com/office/drawing/2014/main" id="{026354BD-CE86-9042-905D-988720D6680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F28361C-C98F-F3DD-8E93-7ACCA801F1B4}"/>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2123614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EAAD96-44FE-1A9E-BC73-256E7F9F615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5A0F663-7228-354F-1B42-F015F9C65EC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E80D257-5BA2-99CA-32C2-6AEF4F49C371}"/>
              </a:ext>
            </a:extLst>
          </p:cNvPr>
          <p:cNvSpPr>
            <a:spLocks noGrp="1"/>
          </p:cNvSpPr>
          <p:nvPr>
            <p:ph type="dt" sz="half" idx="10"/>
          </p:nvPr>
        </p:nvSpPr>
        <p:spPr/>
        <p:txBody>
          <a:bodyPr/>
          <a:lstStyle/>
          <a:p>
            <a:fld id="{9219C6D3-08B8-40C7-9928-E2286F2BC7C2}" type="datetimeFigureOut">
              <a:rPr lang="cs-CZ" smtClean="0"/>
              <a:t>3. 11. 2022</a:t>
            </a:fld>
            <a:endParaRPr lang="cs-CZ"/>
          </a:p>
        </p:txBody>
      </p:sp>
      <p:sp>
        <p:nvSpPr>
          <p:cNvPr id="5" name="Zástupný symbol pro zápatí 4">
            <a:extLst>
              <a:ext uri="{FF2B5EF4-FFF2-40B4-BE49-F238E27FC236}">
                <a16:creationId xmlns:a16="http://schemas.microsoft.com/office/drawing/2014/main" id="{B7B86B65-3BE5-4CF0-DA2A-5CB9F5A9A6B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558D217-8EFF-683F-A998-E9B0B5E848E6}"/>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280695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AF7D3D-74C1-C2F3-C1EE-B9D3E9AB2BA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7A091C95-59C4-0615-7C44-7DB1823DD7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C1BEBFF8-49D1-DE88-367E-4A146E4CD308}"/>
              </a:ext>
            </a:extLst>
          </p:cNvPr>
          <p:cNvSpPr>
            <a:spLocks noGrp="1"/>
          </p:cNvSpPr>
          <p:nvPr>
            <p:ph type="dt" sz="half" idx="10"/>
          </p:nvPr>
        </p:nvSpPr>
        <p:spPr/>
        <p:txBody>
          <a:bodyPr/>
          <a:lstStyle/>
          <a:p>
            <a:fld id="{9219C6D3-08B8-40C7-9928-E2286F2BC7C2}" type="datetimeFigureOut">
              <a:rPr lang="cs-CZ" smtClean="0"/>
              <a:t>3. 11. 2022</a:t>
            </a:fld>
            <a:endParaRPr lang="cs-CZ"/>
          </a:p>
        </p:txBody>
      </p:sp>
      <p:sp>
        <p:nvSpPr>
          <p:cNvPr id="5" name="Zástupný symbol pro zápatí 4">
            <a:extLst>
              <a:ext uri="{FF2B5EF4-FFF2-40B4-BE49-F238E27FC236}">
                <a16:creationId xmlns:a16="http://schemas.microsoft.com/office/drawing/2014/main" id="{4504738E-7826-B13D-DC1B-CB0FE878B7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8472FD3-2D0D-51EE-294C-AB8DFEDC2BE2}"/>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1039633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DFDE73-C1CA-D8D5-784D-B7958C35268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BF58CED-D9B6-46B7-990F-664CC5218C83}"/>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B0FA65F-01CC-5498-1158-E5FD91DF2BDF}"/>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26D0FE9B-0A52-EE13-0DCE-F1E5FEE551EA}"/>
              </a:ext>
            </a:extLst>
          </p:cNvPr>
          <p:cNvSpPr>
            <a:spLocks noGrp="1"/>
          </p:cNvSpPr>
          <p:nvPr>
            <p:ph type="dt" sz="half" idx="10"/>
          </p:nvPr>
        </p:nvSpPr>
        <p:spPr/>
        <p:txBody>
          <a:bodyPr/>
          <a:lstStyle/>
          <a:p>
            <a:fld id="{9219C6D3-08B8-40C7-9928-E2286F2BC7C2}" type="datetimeFigureOut">
              <a:rPr lang="cs-CZ" smtClean="0"/>
              <a:t>3. 11. 2022</a:t>
            </a:fld>
            <a:endParaRPr lang="cs-CZ"/>
          </a:p>
        </p:txBody>
      </p:sp>
      <p:sp>
        <p:nvSpPr>
          <p:cNvPr id="6" name="Zástupný symbol pro zápatí 5">
            <a:extLst>
              <a:ext uri="{FF2B5EF4-FFF2-40B4-BE49-F238E27FC236}">
                <a16:creationId xmlns:a16="http://schemas.microsoft.com/office/drawing/2014/main" id="{8D4A53A1-8059-FC43-43EE-DD014A76711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6BA73E1-E6B8-75DC-DA85-80FBDB63E312}"/>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221868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832330-686F-CB01-70F2-0D22BB4106A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A70EB1B4-422C-B1CE-1B1F-0B1FE61930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73E78B49-A306-B829-4C1B-9D26EAFC4811}"/>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46462AB5-63DC-6C10-EAA4-DC4E7942F3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919492A6-66D5-C6D7-80BC-14E3CF0E14FF}"/>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1F215C23-A7FB-0D10-71E4-7C9437427B2B}"/>
              </a:ext>
            </a:extLst>
          </p:cNvPr>
          <p:cNvSpPr>
            <a:spLocks noGrp="1"/>
          </p:cNvSpPr>
          <p:nvPr>
            <p:ph type="dt" sz="half" idx="10"/>
          </p:nvPr>
        </p:nvSpPr>
        <p:spPr/>
        <p:txBody>
          <a:bodyPr/>
          <a:lstStyle/>
          <a:p>
            <a:fld id="{9219C6D3-08B8-40C7-9928-E2286F2BC7C2}" type="datetimeFigureOut">
              <a:rPr lang="cs-CZ" smtClean="0"/>
              <a:t>3. 11. 2022</a:t>
            </a:fld>
            <a:endParaRPr lang="cs-CZ"/>
          </a:p>
        </p:txBody>
      </p:sp>
      <p:sp>
        <p:nvSpPr>
          <p:cNvPr id="8" name="Zástupný symbol pro zápatí 7">
            <a:extLst>
              <a:ext uri="{FF2B5EF4-FFF2-40B4-BE49-F238E27FC236}">
                <a16:creationId xmlns:a16="http://schemas.microsoft.com/office/drawing/2014/main" id="{3245985D-B9BC-8A3A-4899-67A471BD9C9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CBE0625-A320-12E3-E017-46525458A8EE}"/>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4270597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78249D-268E-F5B5-772B-EE6B569724A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B751C66-E25B-0AF3-332C-AA867F370CB0}"/>
              </a:ext>
            </a:extLst>
          </p:cNvPr>
          <p:cNvSpPr>
            <a:spLocks noGrp="1"/>
          </p:cNvSpPr>
          <p:nvPr>
            <p:ph type="dt" sz="half" idx="10"/>
          </p:nvPr>
        </p:nvSpPr>
        <p:spPr/>
        <p:txBody>
          <a:bodyPr/>
          <a:lstStyle/>
          <a:p>
            <a:fld id="{9219C6D3-08B8-40C7-9928-E2286F2BC7C2}" type="datetimeFigureOut">
              <a:rPr lang="cs-CZ" smtClean="0"/>
              <a:t>3. 11. 2022</a:t>
            </a:fld>
            <a:endParaRPr lang="cs-CZ"/>
          </a:p>
        </p:txBody>
      </p:sp>
      <p:sp>
        <p:nvSpPr>
          <p:cNvPr id="4" name="Zástupný symbol pro zápatí 3">
            <a:extLst>
              <a:ext uri="{FF2B5EF4-FFF2-40B4-BE49-F238E27FC236}">
                <a16:creationId xmlns:a16="http://schemas.microsoft.com/office/drawing/2014/main" id="{04B9082A-3119-25E2-8FE7-ED5931C96626}"/>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7F0A6C38-B515-31B4-1640-70B5B39F7AC5}"/>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2482832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7F19652-3EF6-2FC3-E202-33DD818504FD}"/>
              </a:ext>
            </a:extLst>
          </p:cNvPr>
          <p:cNvSpPr>
            <a:spLocks noGrp="1"/>
          </p:cNvSpPr>
          <p:nvPr>
            <p:ph type="dt" sz="half" idx="10"/>
          </p:nvPr>
        </p:nvSpPr>
        <p:spPr/>
        <p:txBody>
          <a:bodyPr/>
          <a:lstStyle/>
          <a:p>
            <a:fld id="{9219C6D3-08B8-40C7-9928-E2286F2BC7C2}" type="datetimeFigureOut">
              <a:rPr lang="cs-CZ" smtClean="0"/>
              <a:t>3. 11. 2022</a:t>
            </a:fld>
            <a:endParaRPr lang="cs-CZ"/>
          </a:p>
        </p:txBody>
      </p:sp>
      <p:sp>
        <p:nvSpPr>
          <p:cNvPr id="3" name="Zástupný symbol pro zápatí 2">
            <a:extLst>
              <a:ext uri="{FF2B5EF4-FFF2-40B4-BE49-F238E27FC236}">
                <a16:creationId xmlns:a16="http://schemas.microsoft.com/office/drawing/2014/main" id="{1482AD31-5DDD-CDBA-972B-0D179AA10530}"/>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AB9F44A-B3A2-B435-27D3-11F2EE164159}"/>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2617817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0733BD-680E-923E-BB93-403AAD9C5B0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C9066AE3-6C2C-8D6A-419A-396DBEFC0C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39068A03-9DEA-8D4B-C2BD-316F6DFAFA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4C20DCB-A70B-599D-BC19-0CEDF55541AE}"/>
              </a:ext>
            </a:extLst>
          </p:cNvPr>
          <p:cNvSpPr>
            <a:spLocks noGrp="1"/>
          </p:cNvSpPr>
          <p:nvPr>
            <p:ph type="dt" sz="half" idx="10"/>
          </p:nvPr>
        </p:nvSpPr>
        <p:spPr/>
        <p:txBody>
          <a:bodyPr/>
          <a:lstStyle/>
          <a:p>
            <a:fld id="{9219C6D3-08B8-40C7-9928-E2286F2BC7C2}" type="datetimeFigureOut">
              <a:rPr lang="cs-CZ" smtClean="0"/>
              <a:t>3. 11. 2022</a:t>
            </a:fld>
            <a:endParaRPr lang="cs-CZ"/>
          </a:p>
        </p:txBody>
      </p:sp>
      <p:sp>
        <p:nvSpPr>
          <p:cNvPr id="6" name="Zástupný symbol pro zápatí 5">
            <a:extLst>
              <a:ext uri="{FF2B5EF4-FFF2-40B4-BE49-F238E27FC236}">
                <a16:creationId xmlns:a16="http://schemas.microsoft.com/office/drawing/2014/main" id="{96F45D4C-052F-B764-224C-88C6D4FFD26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FE4406A-9AC7-2341-433D-6071D37CAF41}"/>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285385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527B6D-B0A5-0982-311C-ECD5D5E10A6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2564F70-9941-89AB-E2FF-DE8FC32CE3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D1062902-4C34-D755-F39A-1D1D9A817E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9B6263E-2F90-D792-6B7E-F61DF7E2CB55}"/>
              </a:ext>
            </a:extLst>
          </p:cNvPr>
          <p:cNvSpPr>
            <a:spLocks noGrp="1"/>
          </p:cNvSpPr>
          <p:nvPr>
            <p:ph type="dt" sz="half" idx="10"/>
          </p:nvPr>
        </p:nvSpPr>
        <p:spPr/>
        <p:txBody>
          <a:bodyPr/>
          <a:lstStyle/>
          <a:p>
            <a:fld id="{9219C6D3-08B8-40C7-9928-E2286F2BC7C2}" type="datetimeFigureOut">
              <a:rPr lang="cs-CZ" smtClean="0"/>
              <a:t>3. 11. 2022</a:t>
            </a:fld>
            <a:endParaRPr lang="cs-CZ"/>
          </a:p>
        </p:txBody>
      </p:sp>
      <p:sp>
        <p:nvSpPr>
          <p:cNvPr id="6" name="Zástupný symbol pro zápatí 5">
            <a:extLst>
              <a:ext uri="{FF2B5EF4-FFF2-40B4-BE49-F238E27FC236}">
                <a16:creationId xmlns:a16="http://schemas.microsoft.com/office/drawing/2014/main" id="{EA0A87C6-25E6-1072-DB21-7ED97B34150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4C25211-2348-4F04-522C-D0E7632EDF44}"/>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1174706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25">
          <a:fgClr>
            <a:srgbClr val="7030A0"/>
          </a:fgClr>
          <a:bgClr>
            <a:srgbClr val="FFCCFF"/>
          </a:bgClr>
        </a:patt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933F4A92-BDC2-FFC1-10ED-7F79088341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D865FAC3-9F5A-D9C6-2DDD-9F95E22F44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1504D39-010C-FBAB-31D9-24D6AB40FF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19C6D3-08B8-40C7-9928-E2286F2BC7C2}" type="datetimeFigureOut">
              <a:rPr lang="cs-CZ" smtClean="0"/>
              <a:t>3. 11. 2022</a:t>
            </a:fld>
            <a:endParaRPr lang="cs-CZ"/>
          </a:p>
        </p:txBody>
      </p:sp>
      <p:sp>
        <p:nvSpPr>
          <p:cNvPr id="5" name="Zástupný symbol pro zápatí 4">
            <a:extLst>
              <a:ext uri="{FF2B5EF4-FFF2-40B4-BE49-F238E27FC236}">
                <a16:creationId xmlns:a16="http://schemas.microsoft.com/office/drawing/2014/main" id="{128DFE0B-C54D-6C1B-D9FE-0C0B34C019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AF66E58-9B5A-4462-D9FD-1AC7BDCCB4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CF941-2E84-4C91-85E7-F0BECE2BD199}" type="slidenum">
              <a:rPr lang="cs-CZ" smtClean="0"/>
              <a:t>‹#›</a:t>
            </a:fld>
            <a:endParaRPr lang="cs-CZ"/>
          </a:p>
        </p:txBody>
      </p:sp>
    </p:spTree>
    <p:extLst>
      <p:ext uri="{BB962C8B-B14F-4D97-AF65-F5344CB8AC3E}">
        <p14:creationId xmlns:p14="http://schemas.microsoft.com/office/powerpoint/2010/main" val="3030120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7794C5-6CA5-E3B5-15BF-ED18C69A6D46}"/>
              </a:ext>
            </a:extLst>
          </p:cNvPr>
          <p:cNvSpPr>
            <a:spLocks noGrp="1"/>
          </p:cNvSpPr>
          <p:nvPr>
            <p:ph type="ctrTitle"/>
          </p:nvPr>
        </p:nvSpPr>
        <p:spPr/>
        <p:txBody>
          <a:bodyPr/>
          <a:lstStyle/>
          <a:p>
            <a:r>
              <a:rPr lang="cs-CZ" dirty="0"/>
              <a:t>6. Finanční rezerva</a:t>
            </a:r>
          </a:p>
        </p:txBody>
      </p:sp>
      <p:sp>
        <p:nvSpPr>
          <p:cNvPr id="3" name="Podnadpis 2">
            <a:extLst>
              <a:ext uri="{FF2B5EF4-FFF2-40B4-BE49-F238E27FC236}">
                <a16:creationId xmlns:a16="http://schemas.microsoft.com/office/drawing/2014/main" id="{EEBDF5AC-0F75-7221-EA88-1B74B2AEB243}"/>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74978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4AE329-64A0-4A02-8635-E3D07CB4DF95}"/>
              </a:ext>
            </a:extLst>
          </p:cNvPr>
          <p:cNvSpPr>
            <a:spLocks noGrp="1"/>
          </p:cNvSpPr>
          <p:nvPr>
            <p:ph type="title"/>
          </p:nvPr>
        </p:nvSpPr>
        <p:spPr/>
        <p:txBody>
          <a:bodyPr/>
          <a:lstStyle/>
          <a:p>
            <a:r>
              <a:rPr lang="cs-CZ" dirty="0"/>
              <a:t>REPO sazba</a:t>
            </a:r>
          </a:p>
        </p:txBody>
      </p:sp>
      <p:sp>
        <p:nvSpPr>
          <p:cNvPr id="3" name="Zástupný obsah 2">
            <a:extLst>
              <a:ext uri="{FF2B5EF4-FFF2-40B4-BE49-F238E27FC236}">
                <a16:creationId xmlns:a16="http://schemas.microsoft.com/office/drawing/2014/main" id="{EE56921F-71A8-4EF5-B8B5-2D1243D4C422}"/>
              </a:ext>
            </a:extLst>
          </p:cNvPr>
          <p:cNvSpPr>
            <a:spLocks noGrp="1"/>
          </p:cNvSpPr>
          <p:nvPr>
            <p:ph idx="1"/>
          </p:nvPr>
        </p:nvSpPr>
        <p:spPr/>
        <p:txBody>
          <a:bodyPr>
            <a:normAutofit/>
          </a:bodyPr>
          <a:lstStyle/>
          <a:p>
            <a:pPr indent="180340" algn="just">
              <a:lnSpc>
                <a:spcPct val="115000"/>
              </a:lnSpc>
              <a:spcBef>
                <a:spcPts val="1200"/>
              </a:spcBef>
              <a:spcAft>
                <a:spcPts val="1200"/>
              </a:spcAft>
            </a:pPr>
            <a:r>
              <a:rPr lang="cs-CZ" b="1" dirty="0">
                <a:effectLst/>
                <a:latin typeface="Times New Roman" panose="02020603050405020304" pitchFamily="18" charset="0"/>
                <a:ea typeface="Calibri" panose="020F0502020204030204" pitchFamily="34" charset="0"/>
                <a:cs typeface="Times New Roman" panose="02020603050405020304" pitchFamily="18" charset="0"/>
              </a:rPr>
              <a:t>REPO sazba</a:t>
            </a:r>
            <a:r>
              <a:rPr lang="cs-CZ" dirty="0">
                <a:effectLst/>
                <a:latin typeface="Times New Roman" panose="02020603050405020304" pitchFamily="18" charset="0"/>
                <a:ea typeface="Calibri" panose="020F0502020204030204" pitchFamily="34" charset="0"/>
                <a:cs typeface="Times New Roman" panose="02020603050405020304" pitchFamily="18" charset="0"/>
              </a:rPr>
              <a:t> – je sazba vyhlašovaná ČNB. Jedná se o dvoutýdenní úrokovou sazbu (2T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repo</a:t>
            </a:r>
            <a:r>
              <a:rPr lang="cs-CZ" dirty="0">
                <a:effectLst/>
                <a:latin typeface="Times New Roman" panose="02020603050405020304" pitchFamily="18" charset="0"/>
                <a:ea typeface="Calibri" panose="020F0502020204030204" pitchFamily="34" charset="0"/>
                <a:cs typeface="Times New Roman" panose="02020603050405020304" pitchFamily="18" charset="0"/>
              </a:rPr>
              <a:t> sazba), kterou jsou úročeny vklady obchodních bank u centrální banky. Od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repo</a:t>
            </a:r>
            <a:r>
              <a:rPr lang="cs-CZ" dirty="0">
                <a:effectLst/>
                <a:latin typeface="Times New Roman" panose="02020603050405020304" pitchFamily="18" charset="0"/>
                <a:ea typeface="Calibri" panose="020F0502020204030204" pitchFamily="34" charset="0"/>
                <a:cs typeface="Times New Roman" panose="02020603050405020304" pitchFamily="18" charset="0"/>
              </a:rPr>
              <a:t> sazby se odvíjí úrokové sazby poskytované obchodními bankami.</a:t>
            </a:r>
          </a:p>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Aktuálně 7%.</a:t>
            </a:r>
            <a:endParaRPr lang="cs-CZ"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646977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9274EE-5871-4F2D-8FAD-A3C29CE23E08}"/>
              </a:ext>
            </a:extLst>
          </p:cNvPr>
          <p:cNvSpPr>
            <a:spLocks noGrp="1"/>
          </p:cNvSpPr>
          <p:nvPr>
            <p:ph type="title"/>
          </p:nvPr>
        </p:nvSpPr>
        <p:spPr>
          <a:xfrm>
            <a:off x="838200" y="365126"/>
            <a:ext cx="10515600" cy="584786"/>
          </a:xfrm>
        </p:spPr>
        <p:txBody>
          <a:bodyPr>
            <a:normAutofit fontScale="90000"/>
          </a:bodyPr>
          <a:lstStyle/>
          <a:p>
            <a:r>
              <a:rPr lang="cs-CZ" dirty="0"/>
              <a:t>Fond pojištění vkladů</a:t>
            </a:r>
          </a:p>
        </p:txBody>
      </p:sp>
      <p:sp>
        <p:nvSpPr>
          <p:cNvPr id="3" name="Zástupný obsah 2">
            <a:extLst>
              <a:ext uri="{FF2B5EF4-FFF2-40B4-BE49-F238E27FC236}">
                <a16:creationId xmlns:a16="http://schemas.microsoft.com/office/drawing/2014/main" id="{3114AB88-5179-421C-A7A6-353EF1714FD1}"/>
              </a:ext>
            </a:extLst>
          </p:cNvPr>
          <p:cNvSpPr>
            <a:spLocks noGrp="1"/>
          </p:cNvSpPr>
          <p:nvPr>
            <p:ph idx="1"/>
          </p:nvPr>
        </p:nvSpPr>
        <p:spPr>
          <a:xfrm>
            <a:off x="838200" y="949912"/>
            <a:ext cx="10515600" cy="5797117"/>
          </a:xfrm>
        </p:spPr>
        <p:txBody>
          <a:bodyPr>
            <a:noAutofit/>
          </a:bodyPr>
          <a:lstStyle/>
          <a:p>
            <a:pPr indent="180340" algn="just">
              <a:lnSpc>
                <a:spcPct val="115000"/>
              </a:lnSpc>
              <a:spcBef>
                <a:spcPts val="1200"/>
              </a:spcBef>
              <a:spcAft>
                <a:spcPts val="12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Fond pojištění vkladů je součástí Garančního systému. Účelem fondu pojištění vkladů je zajištění stability finančního trhu a institucionálně zastřešuje pojištění vkladů. </a:t>
            </a:r>
          </a:p>
          <a:p>
            <a:pPr indent="180340" algn="just">
              <a:lnSpc>
                <a:spcPct val="115000"/>
              </a:lnSpc>
              <a:spcBef>
                <a:spcPts val="1200"/>
              </a:spcBef>
              <a:spcAft>
                <a:spcPts val="12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Do Fondu pojištění vkladů mají zákonnou povinnost přispívat všechny banky, stavební spořitelny a družstevní záložny se sídlem v České republice a pobočky bank z jiných něž členských zemí EU. </a:t>
            </a:r>
          </a:p>
          <a:p>
            <a:pPr indent="180340" algn="just">
              <a:lnSpc>
                <a:spcPct val="115000"/>
              </a:lnSpc>
              <a:spcBef>
                <a:spcPts val="1200"/>
              </a:spcBef>
              <a:spcAft>
                <a:spcPts val="12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Pokud Česká národní banka oznámí, že některá z těchto institucí není schopna dostát svým závazkům, vyplatí se z Fondu všem fyzickým i právnickým osobám 100 % jejich vkladů, a to včetně úroků, až do výše ekvivalentu částky 100 000EUR. </a:t>
            </a:r>
            <a:endParaRPr lang="cs-CZ" dirty="0"/>
          </a:p>
        </p:txBody>
      </p:sp>
    </p:spTree>
    <p:extLst>
      <p:ext uri="{BB962C8B-B14F-4D97-AF65-F5344CB8AC3E}">
        <p14:creationId xmlns:p14="http://schemas.microsoft.com/office/powerpoint/2010/main" val="916097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85C843-CD95-48E8-BC2B-341C4924D8B6}"/>
              </a:ext>
            </a:extLst>
          </p:cNvPr>
          <p:cNvSpPr>
            <a:spLocks noGrp="1"/>
          </p:cNvSpPr>
          <p:nvPr>
            <p:ph type="title"/>
          </p:nvPr>
        </p:nvSpPr>
        <p:spPr/>
        <p:txBody>
          <a:bodyPr/>
          <a:lstStyle/>
          <a:p>
            <a:r>
              <a:rPr lang="cs-CZ" dirty="0"/>
              <a:t>Úročení vkladů</a:t>
            </a:r>
          </a:p>
        </p:txBody>
      </p:sp>
      <p:sp>
        <p:nvSpPr>
          <p:cNvPr id="3" name="Zástupný obsah 2">
            <a:extLst>
              <a:ext uri="{FF2B5EF4-FFF2-40B4-BE49-F238E27FC236}">
                <a16:creationId xmlns:a16="http://schemas.microsoft.com/office/drawing/2014/main" id="{147125B5-7D9A-40AA-AD26-DD7F9BB6EFED}"/>
              </a:ext>
            </a:extLst>
          </p:cNvPr>
          <p:cNvSpPr>
            <a:spLocks noGrp="1"/>
          </p:cNvSpPr>
          <p:nvPr>
            <p:ph idx="1"/>
          </p:nvPr>
        </p:nvSpPr>
        <p:spPr/>
        <p:txBody>
          <a:bodyPr/>
          <a:lstStyle/>
          <a:p>
            <a:pPr indent="180340" algn="just">
              <a:lnSpc>
                <a:spcPct val="115000"/>
              </a:lnSpc>
              <a:spcBef>
                <a:spcPts val="1200"/>
              </a:spcBef>
              <a:spcAft>
                <a:spcPts val="1200"/>
              </a:spcAft>
            </a:pPr>
            <a:r>
              <a:rPr lang="cs-CZ" sz="3600" b="1" dirty="0">
                <a:effectLst/>
                <a:latin typeface="Times New Roman" panose="02020603050405020304" pitchFamily="18" charset="0"/>
                <a:ea typeface="Calibri" panose="020F0502020204030204" pitchFamily="34" charset="0"/>
                <a:cs typeface="Times New Roman" panose="02020603050405020304" pitchFamily="18" charset="0"/>
              </a:rPr>
              <a:t>Jednoduché úročení</a:t>
            </a: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 – je úročen pouze vklad</a:t>
            </a:r>
            <a:r>
              <a:rPr lang="cs-CZ" sz="3600" dirty="0">
                <a:latin typeface="Times New Roman" panose="02020603050405020304" pitchFamily="18" charset="0"/>
                <a:ea typeface="Calibri" panose="020F0502020204030204" pitchFamily="34" charset="0"/>
                <a:cs typeface="Times New Roman" panose="02020603050405020304" pitchFamily="18" charset="0"/>
              </a:rPr>
              <a:t>.</a:t>
            </a: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180340" algn="just">
              <a:lnSpc>
                <a:spcPct val="115000"/>
              </a:lnSpc>
              <a:spcBef>
                <a:spcPts val="1200"/>
              </a:spcBef>
              <a:spcAft>
                <a:spcPts val="1200"/>
              </a:spcAft>
            </a:pPr>
            <a:r>
              <a:rPr lang="cs-CZ" sz="3600" b="1" dirty="0">
                <a:effectLst/>
                <a:latin typeface="Times New Roman" panose="02020603050405020304" pitchFamily="18" charset="0"/>
                <a:ea typeface="Calibri" panose="020F0502020204030204" pitchFamily="34" charset="0"/>
                <a:cs typeface="Times New Roman" panose="02020603050405020304" pitchFamily="18" charset="0"/>
              </a:rPr>
              <a:t>Složené úročení</a:t>
            </a: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 – je úročen vklad a již připsaný úrok za předcházející období (úrok z úroků). Používá se např. u stavebního spoření.</a:t>
            </a:r>
          </a:p>
          <a:p>
            <a:endParaRPr lang="cs-CZ" dirty="0"/>
          </a:p>
        </p:txBody>
      </p:sp>
    </p:spTree>
    <p:extLst>
      <p:ext uri="{BB962C8B-B14F-4D97-AF65-F5344CB8AC3E}">
        <p14:creationId xmlns:p14="http://schemas.microsoft.com/office/powerpoint/2010/main" val="2264365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5480EF-DE1D-4D81-942B-FDBB33E04BBF}"/>
              </a:ext>
            </a:extLst>
          </p:cNvPr>
          <p:cNvSpPr>
            <a:spLocks noGrp="1"/>
          </p:cNvSpPr>
          <p:nvPr>
            <p:ph type="title"/>
          </p:nvPr>
        </p:nvSpPr>
        <p:spPr/>
        <p:txBody>
          <a:bodyPr/>
          <a:lstStyle/>
          <a:p>
            <a:r>
              <a:rPr lang="cs-CZ" dirty="0"/>
              <a:t>Investiční bankovní produkty</a:t>
            </a:r>
          </a:p>
        </p:txBody>
      </p:sp>
      <p:sp>
        <p:nvSpPr>
          <p:cNvPr id="3" name="Zástupný obsah 2">
            <a:extLst>
              <a:ext uri="{FF2B5EF4-FFF2-40B4-BE49-F238E27FC236}">
                <a16:creationId xmlns:a16="http://schemas.microsoft.com/office/drawing/2014/main" id="{55B6B0EF-47B3-4A12-BAB7-99E59F02F7BB}"/>
              </a:ext>
            </a:extLst>
          </p:cNvPr>
          <p:cNvSpPr>
            <a:spLocks noGrp="1"/>
          </p:cNvSpPr>
          <p:nvPr>
            <p:ph idx="1"/>
          </p:nvPr>
        </p:nvSpPr>
        <p:spPr/>
        <p:txBody>
          <a:bodyPr/>
          <a:lstStyle/>
          <a:p>
            <a:pPr indent="180340" algn="just">
              <a:lnSpc>
                <a:spcPct val="115000"/>
              </a:lnSpc>
              <a:spcBef>
                <a:spcPts val="1200"/>
              </a:spcBef>
              <a:spcAft>
                <a:spcPts val="12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Investiční bankovní produkty jsou z pohledu bank pasivním obchodem, v nichž banka vystupuje na straně dlužníka. Jsou zdrojem pro další činnost banky. Část peněz banka investuje a část peněz banka půjčí ve formě úvěru. </a:t>
            </a:r>
          </a:p>
          <a:p>
            <a:pPr indent="180340" algn="just">
              <a:lnSpc>
                <a:spcPct val="115000"/>
              </a:lnSpc>
              <a:spcBef>
                <a:spcPts val="1200"/>
              </a:spcBef>
              <a:spcAft>
                <a:spcPts val="12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Investiční bankovní produkty lze rozdělit do dvou základních skupin:</a:t>
            </a:r>
          </a:p>
          <a:p>
            <a:pPr lvl="0" algn="just">
              <a:lnSpc>
                <a:spcPct val="115000"/>
              </a:lnSpc>
              <a:spcBef>
                <a:spcPts val="1200"/>
              </a:spcBef>
              <a:buFontTx/>
              <a:buChar char="-"/>
              <a:tabLst>
                <a:tab pos="228600" algn="l"/>
                <a:tab pos="449580" algn="l"/>
              </a:tabLst>
            </a:pPr>
            <a:r>
              <a:rPr lang="cs-CZ" dirty="0">
                <a:effectLst/>
                <a:latin typeface="Times New Roman" panose="02020603050405020304" pitchFamily="18" charset="0"/>
                <a:ea typeface="Calibri" panose="020F0502020204030204" pitchFamily="34" charset="0"/>
                <a:cs typeface="Times New Roman" panose="02020603050405020304" pitchFamily="18" charset="0"/>
              </a:rPr>
              <a:t>bankovní vklady (depozita)</a:t>
            </a:r>
          </a:p>
          <a:p>
            <a:pPr lvl="0" algn="just">
              <a:lnSpc>
                <a:spcPct val="115000"/>
              </a:lnSpc>
              <a:spcBef>
                <a:spcPts val="1200"/>
              </a:spcBef>
              <a:buFontTx/>
              <a:buChar char="-"/>
              <a:tabLst>
                <a:tab pos="228600" algn="l"/>
                <a:tab pos="449580" algn="l"/>
              </a:tabLst>
            </a:pPr>
            <a:r>
              <a:rPr lang="cs-CZ" dirty="0">
                <a:effectLst/>
                <a:latin typeface="Times New Roman" panose="02020603050405020304" pitchFamily="18" charset="0"/>
                <a:ea typeface="Calibri" panose="020F0502020204030204" pitchFamily="34" charset="0"/>
                <a:cs typeface="Times New Roman" panose="02020603050405020304" pitchFamily="18" charset="0"/>
              </a:rPr>
              <a:t>bankovní dluhopisy </a:t>
            </a:r>
          </a:p>
          <a:p>
            <a:pPr marL="0" lvl="0" indent="0" algn="just">
              <a:lnSpc>
                <a:spcPct val="115000"/>
              </a:lnSpc>
              <a:spcBef>
                <a:spcPts val="1200"/>
              </a:spcBef>
              <a:buNone/>
              <a:tabLst>
                <a:tab pos="228600" algn="l"/>
                <a:tab pos="449580" algn="l"/>
              </a:tabLs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3191947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D8519F-7084-4374-8236-4A1126E0B3AB}"/>
              </a:ext>
            </a:extLst>
          </p:cNvPr>
          <p:cNvSpPr>
            <a:spLocks noGrp="1"/>
          </p:cNvSpPr>
          <p:nvPr>
            <p:ph type="title"/>
          </p:nvPr>
        </p:nvSpPr>
        <p:spPr/>
        <p:txBody>
          <a:bodyPr/>
          <a:lstStyle/>
          <a:p>
            <a:r>
              <a:rPr lang="cs-CZ" dirty="0"/>
              <a:t>Bankovní vklady (depozita)</a:t>
            </a:r>
          </a:p>
        </p:txBody>
      </p:sp>
      <p:sp>
        <p:nvSpPr>
          <p:cNvPr id="3" name="Zástupný obsah 2">
            <a:extLst>
              <a:ext uri="{FF2B5EF4-FFF2-40B4-BE49-F238E27FC236}">
                <a16:creationId xmlns:a16="http://schemas.microsoft.com/office/drawing/2014/main" id="{38B07596-E00B-46A5-9445-1F906A0157D0}"/>
              </a:ext>
            </a:extLst>
          </p:cNvPr>
          <p:cNvSpPr>
            <a:spLocks noGrp="1"/>
          </p:cNvSpPr>
          <p:nvPr>
            <p:ph idx="1"/>
          </p:nvPr>
        </p:nvSpPr>
        <p:spPr/>
        <p:txBody>
          <a:bodyPr>
            <a:normAutofit fontScale="92500" lnSpcReduction="10000"/>
          </a:bodyPr>
          <a:lstStyle/>
          <a:p>
            <a:r>
              <a:rPr lang="cs-CZ" sz="3600" dirty="0">
                <a:effectLst/>
                <a:latin typeface="Times New Roman" panose="02020603050405020304" pitchFamily="18" charset="0"/>
                <a:ea typeface="Calibri" panose="020F0502020204030204" pitchFamily="34" charset="0"/>
                <a:cs typeface="Times New Roman" panose="02020603050405020304" pitchFamily="18" charset="0"/>
              </a:rPr>
              <a:t>Nejrozšířenější formou bankovních vkladů jsou vklady na bankovních účtech. </a:t>
            </a:r>
          </a:p>
          <a:p>
            <a:r>
              <a:rPr lang="cs-CZ" sz="3600" dirty="0">
                <a:effectLst/>
                <a:latin typeface="Times New Roman" panose="02020603050405020304" pitchFamily="18" charset="0"/>
                <a:ea typeface="Calibri" panose="020F0502020204030204" pitchFamily="34" charset="0"/>
                <a:cs typeface="Times New Roman" panose="02020603050405020304" pitchFamily="18" charset="0"/>
              </a:rPr>
              <a:t>Bankovní vklady obecně vynikají vysokou dostupností peněz. </a:t>
            </a:r>
          </a:p>
          <a:p>
            <a:r>
              <a:rPr lang="cs-CZ" sz="3600" dirty="0">
                <a:effectLst/>
                <a:latin typeface="Times New Roman" panose="02020603050405020304" pitchFamily="18" charset="0"/>
                <a:ea typeface="Calibri" panose="020F0502020204030204" pitchFamily="34" charset="0"/>
                <a:cs typeface="Times New Roman" panose="02020603050405020304" pitchFamily="18" charset="0"/>
              </a:rPr>
              <a:t>Tomu také odpovídá nižší zhodnocení oproti jiným oblastem finančního trhu. </a:t>
            </a:r>
          </a:p>
          <a:p>
            <a:r>
              <a:rPr lang="cs-CZ" sz="3600" dirty="0">
                <a:effectLst/>
                <a:latin typeface="Times New Roman" panose="02020603050405020304" pitchFamily="18" charset="0"/>
                <a:ea typeface="Calibri" panose="020F0502020204030204" pitchFamily="34" charset="0"/>
                <a:cs typeface="Times New Roman" panose="02020603050405020304" pitchFamily="18" charset="0"/>
              </a:rPr>
              <a:t>Úroková sazba je u těchto vkladů vyhlašovaná. </a:t>
            </a:r>
          </a:p>
          <a:p>
            <a:r>
              <a:rPr lang="cs-CZ" sz="3600" dirty="0">
                <a:effectLst/>
                <a:latin typeface="Times New Roman" panose="02020603050405020304" pitchFamily="18" charset="0"/>
                <a:ea typeface="Calibri" panose="020F0502020204030204" pitchFamily="34" charset="0"/>
                <a:cs typeface="Times New Roman" panose="02020603050405020304" pitchFamily="18" charset="0"/>
              </a:rPr>
              <a:t>Výhodou je, že klient nese nulové riziko (nejmenší možné zhodnocení je 0Kč). </a:t>
            </a:r>
          </a:p>
          <a:p>
            <a:endParaRPr lang="cs-CZ" dirty="0"/>
          </a:p>
        </p:txBody>
      </p:sp>
    </p:spTree>
    <p:extLst>
      <p:ext uri="{BB962C8B-B14F-4D97-AF65-F5344CB8AC3E}">
        <p14:creationId xmlns:p14="http://schemas.microsoft.com/office/powerpoint/2010/main" val="3532619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2FE23E-D81F-4E3B-B584-1D804582B43A}"/>
              </a:ext>
            </a:extLst>
          </p:cNvPr>
          <p:cNvSpPr>
            <a:spLocks noGrp="1"/>
          </p:cNvSpPr>
          <p:nvPr>
            <p:ph type="title"/>
          </p:nvPr>
        </p:nvSpPr>
        <p:spPr>
          <a:xfrm>
            <a:off x="838200" y="365125"/>
            <a:ext cx="10515600" cy="655807"/>
          </a:xfrm>
        </p:spPr>
        <p:txBody>
          <a:bodyPr>
            <a:normAutofit fontScale="90000"/>
          </a:bodyPr>
          <a:lstStyle/>
          <a:p>
            <a:r>
              <a:rPr lang="cs-CZ" dirty="0"/>
              <a:t>Druhy bankovních účtů</a:t>
            </a:r>
          </a:p>
        </p:txBody>
      </p:sp>
      <p:sp>
        <p:nvSpPr>
          <p:cNvPr id="3" name="Zástupný obsah 2">
            <a:extLst>
              <a:ext uri="{FF2B5EF4-FFF2-40B4-BE49-F238E27FC236}">
                <a16:creationId xmlns:a16="http://schemas.microsoft.com/office/drawing/2014/main" id="{BD00C0FF-EADA-4A75-9836-DABA659B0692}"/>
              </a:ext>
            </a:extLst>
          </p:cNvPr>
          <p:cNvSpPr>
            <a:spLocks noGrp="1"/>
          </p:cNvSpPr>
          <p:nvPr>
            <p:ph idx="1"/>
          </p:nvPr>
        </p:nvSpPr>
        <p:spPr>
          <a:xfrm>
            <a:off x="838200" y="1100830"/>
            <a:ext cx="10515600" cy="5610687"/>
          </a:xfrm>
        </p:spPr>
        <p:txBody>
          <a:bodyPr>
            <a:normAutofit/>
          </a:bodyPr>
          <a:lstStyle/>
          <a:p>
            <a:pPr indent="180340" algn="just">
              <a:lnSpc>
                <a:spcPct val="115000"/>
              </a:lnSpc>
              <a:spcBef>
                <a:spcPts val="1200"/>
              </a:spcBef>
              <a:spcAft>
                <a:spcPts val="1200"/>
              </a:spcAft>
            </a:pPr>
            <a:r>
              <a:rPr lang="cs-CZ" b="1" i="1" dirty="0">
                <a:effectLst/>
                <a:latin typeface="Times New Roman" panose="02020603050405020304" pitchFamily="18" charset="0"/>
                <a:ea typeface="Calibri" panose="020F0502020204030204" pitchFamily="34" charset="0"/>
                <a:cs typeface="Times New Roman" panose="02020603050405020304" pitchFamily="18" charset="0"/>
              </a:rPr>
              <a:t>Běžný účet</a:t>
            </a:r>
            <a:r>
              <a:rPr lang="cs-CZ" dirty="0">
                <a:effectLst/>
                <a:latin typeface="Times New Roman" panose="02020603050405020304" pitchFamily="18" charset="0"/>
                <a:ea typeface="Calibri" panose="020F0502020204030204" pitchFamily="34" charset="0"/>
                <a:cs typeface="Times New Roman" panose="02020603050405020304" pitchFamily="18" charset="0"/>
              </a:rPr>
              <a:t> je považován za nejvýznamnější a nejvíce využívaný druh bankovního účtu. Je vstupním produktem pro využívání dalších bankovních produktů. Sám o sobě slouží výhradně k provádění bezhotovostního platebního styku. </a:t>
            </a:r>
          </a:p>
          <a:p>
            <a:pPr indent="180340" algn="just">
              <a:lnSpc>
                <a:spcPct val="115000"/>
              </a:lnSpc>
              <a:spcBef>
                <a:spcPts val="1200"/>
              </a:spcBef>
              <a:spcAft>
                <a:spcPts val="12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Z pohledu banky je vedení běžných účtů velice potřebné. Velké množství klientů pokrývá kolísání velikosti vkladů a vytváří bance určitou hladinu uložených peněz, které má trvale k dispozici. Obecně platí, že stabilita banky roste s objemem prostředků uložených na běžných účtech, jakož i s počtem klientů. </a:t>
            </a:r>
          </a:p>
          <a:p>
            <a:endParaRPr lang="cs-CZ" dirty="0"/>
          </a:p>
        </p:txBody>
      </p:sp>
    </p:spTree>
    <p:extLst>
      <p:ext uri="{BB962C8B-B14F-4D97-AF65-F5344CB8AC3E}">
        <p14:creationId xmlns:p14="http://schemas.microsoft.com/office/powerpoint/2010/main" val="2778311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18CA9D-5D66-410F-A265-5EE5250C800E}"/>
              </a:ext>
            </a:extLst>
          </p:cNvPr>
          <p:cNvSpPr>
            <a:spLocks noGrp="1"/>
          </p:cNvSpPr>
          <p:nvPr>
            <p:ph type="title"/>
          </p:nvPr>
        </p:nvSpPr>
        <p:spPr>
          <a:xfrm>
            <a:off x="838200" y="365126"/>
            <a:ext cx="10515600" cy="522642"/>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FBD5DFBC-7A1D-4EE1-8F8A-09ACD394F9F9}"/>
              </a:ext>
            </a:extLst>
          </p:cNvPr>
          <p:cNvSpPr>
            <a:spLocks noGrp="1"/>
          </p:cNvSpPr>
          <p:nvPr>
            <p:ph idx="1"/>
          </p:nvPr>
        </p:nvSpPr>
        <p:spPr>
          <a:xfrm>
            <a:off x="838200" y="1180730"/>
            <a:ext cx="10515600" cy="4996233"/>
          </a:xfrm>
        </p:spPr>
        <p:txBody>
          <a:bodyPr>
            <a:normAutofit fontScale="85000" lnSpcReduction="20000"/>
          </a:bodyPr>
          <a:lstStyle/>
          <a:p>
            <a:pPr indent="180340" algn="just">
              <a:lnSpc>
                <a:spcPct val="115000"/>
              </a:lnSpc>
              <a:spcBef>
                <a:spcPts val="1200"/>
              </a:spcBef>
              <a:spcAft>
                <a:spcPts val="1200"/>
              </a:spcAft>
            </a:pPr>
            <a:r>
              <a:rPr lang="cs-CZ" sz="2800" b="1" i="1" dirty="0">
                <a:effectLst/>
                <a:latin typeface="Times New Roman" panose="02020603050405020304" pitchFamily="18" charset="0"/>
                <a:ea typeface="Calibri" panose="020F0502020204030204" pitchFamily="34" charset="0"/>
                <a:cs typeface="Times New Roman" panose="02020603050405020304" pitchFamily="18" charset="0"/>
              </a:rPr>
              <a:t>Vkladové (depozitní) účty</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umožňují uložení dočasně volných peněz za účelem dosažení vyššího úrokového výnosu, oproti běžnému účtu. Bývají známy spíše pod názvem termínované vklady, u nichž se klient dobrovolně zavazuje k tomu, že po určitou dobu nebude s vkladem disponovat.</a:t>
            </a:r>
          </a:p>
          <a:p>
            <a:pPr indent="180340" algn="just">
              <a:lnSpc>
                <a:spcPct val="115000"/>
              </a:lnSpc>
              <a:spcBef>
                <a:spcPts val="1200"/>
              </a:spcBef>
              <a:spcAft>
                <a:spcPts val="12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Čím </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delší je dohodnutý termín splatnosti, tím vyšší bývá úroková sazba. Termínové vklady mívají dvě základní formy: </a:t>
            </a:r>
          </a:p>
          <a:p>
            <a:pPr marL="342900" lvl="0" indent="-342900" algn="just">
              <a:lnSpc>
                <a:spcPct val="115000"/>
              </a:lnSpc>
              <a:spcBef>
                <a:spcPts val="1200"/>
              </a:spcBef>
              <a:buFont typeface="Symbol" panose="05050102010706020507" pitchFamily="18" charset="2"/>
              <a:buChar char=""/>
              <a:tabLst>
                <a:tab pos="228600" algn="l"/>
                <a:tab pos="449580" algn="l"/>
              </a:tabLs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termínové vklady na pevně sjednaný termín splatnosti</a:t>
            </a:r>
          </a:p>
          <a:p>
            <a:pPr marL="342900" lvl="0" indent="-342900" algn="just">
              <a:lnSpc>
                <a:spcPct val="115000"/>
              </a:lnSpc>
              <a:spcAft>
                <a:spcPts val="1200"/>
              </a:spcAft>
              <a:buFont typeface="Symbol" panose="05050102010706020507" pitchFamily="18" charset="2"/>
              <a:buChar char=""/>
              <a:tabLst>
                <a:tab pos="228600" algn="l"/>
                <a:tab pos="449580" algn="l"/>
              </a:tabLs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termínové vklady s výpovědní lhůtou </a:t>
            </a:r>
          </a:p>
          <a:p>
            <a:pPr marL="180340" indent="180340" algn="just">
              <a:lnSpc>
                <a:spcPct val="115000"/>
              </a:lnSpc>
              <a:spcBef>
                <a:spcPts val="1200"/>
              </a:spcBef>
              <a:spcAft>
                <a:spcPts val="1200"/>
              </a:spcAft>
            </a:pPr>
            <a:r>
              <a:rPr lang="cs-CZ" sz="2800" b="1" i="1" dirty="0">
                <a:effectLst/>
                <a:latin typeface="Times New Roman" panose="02020603050405020304" pitchFamily="18" charset="0"/>
                <a:ea typeface="Calibri" panose="020F0502020204030204" pitchFamily="34" charset="0"/>
                <a:cs typeface="Times New Roman" panose="02020603050405020304" pitchFamily="18" charset="0"/>
              </a:rPr>
              <a:t>Spořící účty</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mívají oproti běžným účtům vyšší úrokovou sazbu a peníze jsou dostupné v krátkém čase. Není stanoven termín pro výběr</a:t>
            </a:r>
            <a:r>
              <a:rPr lang="cs-CZ" dirty="0">
                <a:latin typeface="Times New Roman" panose="02020603050405020304" pitchFamily="18" charset="0"/>
                <a:ea typeface="Calibri" panose="020F0502020204030204" pitchFamily="34" charset="0"/>
                <a:cs typeface="Times New Roman" panose="02020603050405020304" pitchFamily="18" charset="0"/>
              </a:rPr>
              <a:t>. Úrokové sazby také někdy bývají odstupňovány podle výše vkladu. </a:t>
            </a:r>
            <a:endParaRPr lang="cs-CZ" dirty="0"/>
          </a:p>
        </p:txBody>
      </p:sp>
    </p:spTree>
    <p:extLst>
      <p:ext uri="{BB962C8B-B14F-4D97-AF65-F5344CB8AC3E}">
        <p14:creationId xmlns:p14="http://schemas.microsoft.com/office/powerpoint/2010/main" val="3006646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FCB195-858F-4ACE-B743-76EEB8D0383A}"/>
              </a:ext>
            </a:extLst>
          </p:cNvPr>
          <p:cNvSpPr>
            <a:spLocks noGrp="1"/>
          </p:cNvSpPr>
          <p:nvPr>
            <p:ph type="title"/>
          </p:nvPr>
        </p:nvSpPr>
        <p:spPr/>
        <p:txBody>
          <a:bodyPr/>
          <a:lstStyle/>
          <a:p>
            <a:r>
              <a:rPr lang="cs-CZ" dirty="0"/>
              <a:t>Bankovní dluhopisy</a:t>
            </a:r>
          </a:p>
        </p:txBody>
      </p:sp>
      <p:sp>
        <p:nvSpPr>
          <p:cNvPr id="3" name="Zástupný obsah 2">
            <a:extLst>
              <a:ext uri="{FF2B5EF4-FFF2-40B4-BE49-F238E27FC236}">
                <a16:creationId xmlns:a16="http://schemas.microsoft.com/office/drawing/2014/main" id="{A75D75AE-F79B-4ED6-B0E7-63749C73F440}"/>
              </a:ext>
            </a:extLst>
          </p:cNvPr>
          <p:cNvSpPr>
            <a:spLocks noGrp="1"/>
          </p:cNvSpPr>
          <p:nvPr>
            <p:ph idx="1"/>
          </p:nvPr>
        </p:nvSpPr>
        <p:spPr/>
        <p:txBody>
          <a:bodyPr>
            <a:normAutofit lnSpcReduction="10000"/>
          </a:bodyPr>
          <a:lstStyle/>
          <a:p>
            <a:pPr indent="180340" algn="just">
              <a:lnSpc>
                <a:spcPct val="115000"/>
              </a:lnSpc>
              <a:spcBef>
                <a:spcPts val="1200"/>
              </a:spcBef>
              <a:spcAft>
                <a:spcPts val="1200"/>
              </a:spcAft>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Nejčastěji se jedná o </a:t>
            </a: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depozitní certifikáty</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Tím banka potvrzuje přijetí určitého vkladu a zavazuje se vyplatit ve stanoveném termínu částku na certifikátu uvedenou, zahrnující odpovídající úrok. Mívají kratší dobu splatnosti. </a:t>
            </a:r>
          </a:p>
          <a:p>
            <a:pPr indent="180340" algn="just">
              <a:lnSpc>
                <a:spcPct val="115000"/>
              </a:lnSpc>
              <a:spcBef>
                <a:spcPts val="1200"/>
              </a:spcBef>
              <a:spcAft>
                <a:spcPts val="1200"/>
              </a:spcAft>
            </a:pP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Depozitní směnky</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banky využívají jako aktivum k jiným bankovním obchodům.</a:t>
            </a:r>
          </a:p>
          <a:p>
            <a:pPr indent="180340" algn="just">
              <a:lnSpc>
                <a:spcPct val="115000"/>
              </a:lnSpc>
              <a:spcBef>
                <a:spcPts val="1200"/>
              </a:spcBef>
              <a:spcAft>
                <a:spcPts val="1200"/>
              </a:spcAft>
            </a:pP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Hypoteční zástavní listy</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jsou specifickým druhem dlouhodobých bankovních obligací, které mohou emitovat pouze hypoteční banky. Zdroje získané prodejem hypotečních zástavních listů mohou být použity výhradně na poskytování hypotečních úvěrů. Proto jsou označovány jako cenné papíry s nízkým rizikem.</a:t>
            </a:r>
          </a:p>
          <a:p>
            <a:pPr marL="0" indent="0">
              <a:buNone/>
            </a:pPr>
            <a:endParaRPr lang="cs-CZ" dirty="0"/>
          </a:p>
        </p:txBody>
      </p:sp>
    </p:spTree>
    <p:extLst>
      <p:ext uri="{BB962C8B-B14F-4D97-AF65-F5344CB8AC3E}">
        <p14:creationId xmlns:p14="http://schemas.microsoft.com/office/powerpoint/2010/main" val="3836531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6EDC17-E7D8-4CBF-BC7D-9B59532701D2}"/>
              </a:ext>
            </a:extLst>
          </p:cNvPr>
          <p:cNvSpPr>
            <a:spLocks noGrp="1"/>
          </p:cNvSpPr>
          <p:nvPr>
            <p:ph type="title"/>
          </p:nvPr>
        </p:nvSpPr>
        <p:spPr/>
        <p:txBody>
          <a:bodyPr/>
          <a:lstStyle/>
          <a:p>
            <a:r>
              <a:rPr lang="cs-CZ" dirty="0"/>
              <a:t>Frekvence úročení</a:t>
            </a:r>
          </a:p>
        </p:txBody>
      </p:sp>
      <p:sp>
        <p:nvSpPr>
          <p:cNvPr id="3" name="Zástupný obsah 2">
            <a:extLst>
              <a:ext uri="{FF2B5EF4-FFF2-40B4-BE49-F238E27FC236}">
                <a16:creationId xmlns:a16="http://schemas.microsoft.com/office/drawing/2014/main" id="{4F4C81DA-8CCA-4C4D-B56E-841B155A534A}"/>
              </a:ext>
            </a:extLst>
          </p:cNvPr>
          <p:cNvSpPr>
            <a:spLocks noGrp="1"/>
          </p:cNvSpPr>
          <p:nvPr>
            <p:ph idx="1"/>
          </p:nvPr>
        </p:nvSpPr>
        <p:spPr/>
        <p:txBody>
          <a:bodyPr>
            <a:normAutofit lnSpcReduction="10000"/>
          </a:bodyPr>
          <a:lstStyle/>
          <a:p>
            <a:pPr marL="342900" lvl="0" indent="-342900" algn="just">
              <a:lnSpc>
                <a:spcPct val="115000"/>
              </a:lnSpc>
              <a:spcBef>
                <a:spcPts val="1200"/>
              </a:spcBef>
              <a:buFont typeface="Symbol" panose="05050102010706020507" pitchFamily="18" charset="2"/>
              <a:buChar char=""/>
              <a:tabLst>
                <a:tab pos="228600" algn="l"/>
                <a:tab pos="449580" algn="l"/>
              </a:tabLst>
            </a:pPr>
            <a:r>
              <a:rPr lang="cs-CZ" dirty="0" err="1">
                <a:effectLst/>
                <a:latin typeface="Times New Roman" panose="02020603050405020304" pitchFamily="18" charset="0"/>
                <a:ea typeface="Calibri" panose="020F0502020204030204" pitchFamily="34" charset="0"/>
                <a:cs typeface="Times New Roman" panose="02020603050405020304" pitchFamily="18" charset="0"/>
              </a:rPr>
              <a:t>p.a</a:t>
            </a:r>
            <a:r>
              <a:rPr lang="cs-CZ" dirty="0">
                <a:effectLst/>
                <a:latin typeface="Times New Roman" panose="02020603050405020304" pitchFamily="18" charset="0"/>
                <a:ea typeface="Calibri" panose="020F0502020204030204" pitchFamily="34" charset="0"/>
                <a:cs typeface="Times New Roman" panose="02020603050405020304" pitchFamily="18" charset="0"/>
              </a:rPr>
              <a:t>. (z lat. per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annum</a:t>
            </a:r>
            <a:r>
              <a:rPr lang="cs-CZ" dirty="0">
                <a:effectLst/>
                <a:latin typeface="Times New Roman" panose="02020603050405020304" pitchFamily="18" charset="0"/>
                <a:ea typeface="Calibri" panose="020F0502020204030204" pitchFamily="34" charset="0"/>
                <a:cs typeface="Times New Roman" panose="02020603050405020304" pitchFamily="18" charset="0"/>
              </a:rPr>
              <a:t>) – roční úročení</a:t>
            </a:r>
          </a:p>
          <a:p>
            <a:pPr marL="342900" lvl="0" indent="-342900" algn="just">
              <a:lnSpc>
                <a:spcPct val="115000"/>
              </a:lnSpc>
              <a:buFont typeface="Symbol" panose="05050102010706020507" pitchFamily="18" charset="2"/>
              <a:buChar char=""/>
              <a:tabLst>
                <a:tab pos="228600" algn="l"/>
                <a:tab pos="449580" algn="l"/>
              </a:tabLst>
            </a:pPr>
            <a:r>
              <a:rPr lang="cs-CZ" dirty="0">
                <a:effectLst/>
                <a:latin typeface="Times New Roman" panose="02020603050405020304" pitchFamily="18" charset="0"/>
                <a:ea typeface="Calibri" panose="020F0502020204030204" pitchFamily="34" charset="0"/>
                <a:cs typeface="Times New Roman" panose="02020603050405020304" pitchFamily="18" charset="0"/>
              </a:rPr>
              <a:t>p.s. (z lat. per semestre) – pololetní úročení</a:t>
            </a:r>
          </a:p>
          <a:p>
            <a:pPr marL="342900" lvl="0" indent="-342900" algn="just">
              <a:lnSpc>
                <a:spcPct val="115000"/>
              </a:lnSpc>
              <a:buFont typeface="Symbol" panose="05050102010706020507" pitchFamily="18" charset="2"/>
              <a:buChar char=""/>
              <a:tabLst>
                <a:tab pos="228600" algn="l"/>
                <a:tab pos="449580" algn="l"/>
              </a:tabLst>
            </a:pPr>
            <a:r>
              <a:rPr lang="cs-CZ" dirty="0" err="1">
                <a:effectLst/>
                <a:latin typeface="Times New Roman" panose="02020603050405020304" pitchFamily="18" charset="0"/>
                <a:ea typeface="Calibri" panose="020F0502020204030204" pitchFamily="34" charset="0"/>
                <a:cs typeface="Times New Roman" panose="02020603050405020304" pitchFamily="18" charset="0"/>
              </a:rPr>
              <a:t>p.q</a:t>
            </a:r>
            <a:r>
              <a:rPr lang="cs-CZ" dirty="0">
                <a:effectLst/>
                <a:latin typeface="Times New Roman" panose="02020603050405020304" pitchFamily="18" charset="0"/>
                <a:ea typeface="Calibri" panose="020F0502020204030204" pitchFamily="34" charset="0"/>
                <a:cs typeface="Times New Roman" panose="02020603050405020304" pitchFamily="18" charset="0"/>
              </a:rPr>
              <a:t>. (z lat. per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quartale</a:t>
            </a:r>
            <a:r>
              <a:rPr lang="cs-CZ" dirty="0">
                <a:effectLst/>
                <a:latin typeface="Times New Roman" panose="02020603050405020304" pitchFamily="18" charset="0"/>
                <a:ea typeface="Calibri" panose="020F0502020204030204" pitchFamily="34" charset="0"/>
                <a:cs typeface="Times New Roman" panose="02020603050405020304" pitchFamily="18" charset="0"/>
              </a:rPr>
              <a:t>) – čtvrtletní úročení </a:t>
            </a:r>
          </a:p>
          <a:p>
            <a:pPr marL="342900" lvl="0" indent="-342900" algn="just">
              <a:lnSpc>
                <a:spcPct val="115000"/>
              </a:lnSpc>
              <a:buFont typeface="Symbol" panose="05050102010706020507" pitchFamily="18" charset="2"/>
              <a:buChar char=""/>
              <a:tabLst>
                <a:tab pos="228600" algn="l"/>
                <a:tab pos="449580" algn="l"/>
              </a:tabLst>
            </a:pPr>
            <a:r>
              <a:rPr lang="cs-CZ" dirty="0" err="1">
                <a:effectLst/>
                <a:latin typeface="Times New Roman" panose="02020603050405020304" pitchFamily="18" charset="0"/>
                <a:ea typeface="Calibri" panose="020F0502020204030204" pitchFamily="34" charset="0"/>
                <a:cs typeface="Times New Roman" panose="02020603050405020304" pitchFamily="18" charset="0"/>
              </a:rPr>
              <a:t>p.m</a:t>
            </a:r>
            <a:r>
              <a:rPr lang="cs-CZ" dirty="0">
                <a:effectLst/>
                <a:latin typeface="Times New Roman" panose="02020603050405020304" pitchFamily="18" charset="0"/>
                <a:ea typeface="Calibri" panose="020F0502020204030204" pitchFamily="34" charset="0"/>
                <a:cs typeface="Times New Roman" panose="02020603050405020304" pitchFamily="18" charset="0"/>
              </a:rPr>
              <a:t>.(z lat. per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mensem</a:t>
            </a:r>
            <a:r>
              <a:rPr lang="cs-CZ" dirty="0">
                <a:effectLst/>
                <a:latin typeface="Times New Roman" panose="02020603050405020304" pitchFamily="18" charset="0"/>
                <a:ea typeface="Calibri" panose="020F0502020204030204" pitchFamily="34" charset="0"/>
                <a:cs typeface="Times New Roman" panose="02020603050405020304" pitchFamily="18" charset="0"/>
              </a:rPr>
              <a:t>) – měsíční úročení</a:t>
            </a:r>
          </a:p>
          <a:p>
            <a:pPr marL="342900" lvl="0" indent="-342900" algn="just">
              <a:lnSpc>
                <a:spcPct val="115000"/>
              </a:lnSpc>
              <a:spcAft>
                <a:spcPts val="1200"/>
              </a:spcAft>
              <a:buFont typeface="Symbol" panose="05050102010706020507" pitchFamily="18" charset="2"/>
              <a:buChar char=""/>
              <a:tabLst>
                <a:tab pos="228600" algn="l"/>
                <a:tab pos="449580" algn="l"/>
              </a:tabLst>
            </a:pPr>
            <a:r>
              <a:rPr lang="cs-CZ" dirty="0" err="1">
                <a:effectLst/>
                <a:latin typeface="Times New Roman" panose="02020603050405020304" pitchFamily="18" charset="0"/>
                <a:ea typeface="Calibri" panose="020F0502020204030204" pitchFamily="34" charset="0"/>
                <a:cs typeface="Times New Roman" panose="02020603050405020304" pitchFamily="18" charset="0"/>
              </a:rPr>
              <a:t>p.d</a:t>
            </a:r>
            <a:r>
              <a:rPr lang="cs-CZ" dirty="0">
                <a:effectLst/>
                <a:latin typeface="Times New Roman" panose="02020603050405020304" pitchFamily="18" charset="0"/>
                <a:ea typeface="Calibri" panose="020F0502020204030204" pitchFamily="34" charset="0"/>
                <a:cs typeface="Times New Roman" panose="02020603050405020304" pitchFamily="18" charset="0"/>
              </a:rPr>
              <a:t>. (z lat. per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diem</a:t>
            </a:r>
            <a:r>
              <a:rPr lang="cs-CZ" dirty="0">
                <a:effectLst/>
                <a:latin typeface="Times New Roman" panose="02020603050405020304" pitchFamily="18" charset="0"/>
                <a:ea typeface="Calibri" panose="020F0502020204030204" pitchFamily="34" charset="0"/>
                <a:cs typeface="Times New Roman" panose="02020603050405020304" pitchFamily="18" charset="0"/>
              </a:rPr>
              <a:t>) – denní úročení </a:t>
            </a:r>
          </a:p>
          <a:p>
            <a:pPr indent="180340" algn="just">
              <a:lnSpc>
                <a:spcPct val="115000"/>
              </a:lnSpc>
              <a:spcBef>
                <a:spcPts val="1200"/>
              </a:spcBef>
              <a:spcAft>
                <a:spcPts val="12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Frekvence připisování úroků může být odlišná od frekvence úročení. Můžete mít například úrok 2 %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p.a</a:t>
            </a:r>
            <a:r>
              <a:rPr lang="cs-CZ" dirty="0">
                <a:effectLst/>
                <a:latin typeface="Times New Roman" panose="02020603050405020304" pitchFamily="18" charset="0"/>
                <a:ea typeface="Calibri" panose="020F0502020204030204" pitchFamily="34" charset="0"/>
                <a:cs typeface="Times New Roman" panose="02020603050405020304" pitchFamily="18" charset="0"/>
              </a:rPr>
              <a:t>. s měsíčním připisováním úroků.</a:t>
            </a:r>
          </a:p>
          <a:p>
            <a:endParaRPr lang="cs-CZ" dirty="0"/>
          </a:p>
        </p:txBody>
      </p:sp>
    </p:spTree>
    <p:extLst>
      <p:ext uri="{BB962C8B-B14F-4D97-AF65-F5344CB8AC3E}">
        <p14:creationId xmlns:p14="http://schemas.microsoft.com/office/powerpoint/2010/main" val="427374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A8F4A6-140C-8C73-4E78-557AB3BCB54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0339479-76C6-7D67-2365-32F51C31E1C3}"/>
              </a:ext>
            </a:extLst>
          </p:cNvPr>
          <p:cNvSpPr>
            <a:spLocks noGrp="1"/>
          </p:cNvSpPr>
          <p:nvPr>
            <p:ph idx="1"/>
          </p:nvPr>
        </p:nvSpPr>
        <p:spPr/>
        <p:txBody>
          <a:bodyPr>
            <a:normAutofit/>
          </a:bodyPr>
          <a:lstStyle/>
          <a:p>
            <a:pPr marL="0" indent="0" algn="ctr">
              <a:buNone/>
            </a:pPr>
            <a:endParaRPr lang="cs-CZ" sz="4000" dirty="0"/>
          </a:p>
          <a:p>
            <a:pPr marL="0" indent="0" algn="ctr">
              <a:buNone/>
            </a:pPr>
            <a:endParaRPr lang="cs-CZ" sz="4000" dirty="0"/>
          </a:p>
          <a:p>
            <a:pPr marL="0" indent="0" algn="ctr">
              <a:buNone/>
            </a:pPr>
            <a:r>
              <a:rPr lang="cs-CZ" sz="4000" dirty="0"/>
              <a:t>Děkuji za pozornost.</a:t>
            </a:r>
          </a:p>
        </p:txBody>
      </p:sp>
    </p:spTree>
    <p:extLst>
      <p:ext uri="{BB962C8B-B14F-4D97-AF65-F5344CB8AC3E}">
        <p14:creationId xmlns:p14="http://schemas.microsoft.com/office/powerpoint/2010/main" val="1222264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9984B6-E936-5ABC-D5C5-E61BFF619E44}"/>
              </a:ext>
            </a:extLst>
          </p:cNvPr>
          <p:cNvSpPr>
            <a:spLocks noGrp="1"/>
          </p:cNvSpPr>
          <p:nvPr>
            <p:ph type="title"/>
          </p:nvPr>
        </p:nvSpPr>
        <p:spPr/>
        <p:txBody>
          <a:bodyPr/>
          <a:lstStyle/>
          <a:p>
            <a:r>
              <a:rPr lang="cs-CZ" dirty="0"/>
              <a:t>Osnova</a:t>
            </a:r>
          </a:p>
        </p:txBody>
      </p:sp>
      <p:sp>
        <p:nvSpPr>
          <p:cNvPr id="3" name="Zástupný obsah 2">
            <a:extLst>
              <a:ext uri="{FF2B5EF4-FFF2-40B4-BE49-F238E27FC236}">
                <a16:creationId xmlns:a16="http://schemas.microsoft.com/office/drawing/2014/main" id="{175B2933-4407-C6F0-8A34-BA615C114A86}"/>
              </a:ext>
            </a:extLst>
          </p:cNvPr>
          <p:cNvSpPr>
            <a:spLocks noGrp="1"/>
          </p:cNvSpPr>
          <p:nvPr>
            <p:ph idx="1"/>
          </p:nvPr>
        </p:nvSpPr>
        <p:spPr/>
        <p:txBody>
          <a:bodyPr/>
          <a:lstStyle/>
          <a:p>
            <a:r>
              <a:rPr lang="cs-CZ" dirty="0"/>
              <a:t>Význam finanční rezervy</a:t>
            </a:r>
          </a:p>
          <a:p>
            <a:r>
              <a:rPr lang="cs-CZ" dirty="0"/>
              <a:t>Možnosti tvoření rezervy</a:t>
            </a:r>
          </a:p>
          <a:p>
            <a:r>
              <a:rPr lang="cs-CZ" dirty="0"/>
              <a:t>Bankovní systém v ČR</a:t>
            </a:r>
          </a:p>
          <a:p>
            <a:r>
              <a:rPr lang="cs-CZ" dirty="0"/>
              <a:t>Bankovní depozita</a:t>
            </a:r>
          </a:p>
          <a:p>
            <a:endParaRPr lang="cs-CZ" dirty="0"/>
          </a:p>
        </p:txBody>
      </p:sp>
    </p:spTree>
    <p:extLst>
      <p:ext uri="{BB962C8B-B14F-4D97-AF65-F5344CB8AC3E}">
        <p14:creationId xmlns:p14="http://schemas.microsoft.com/office/powerpoint/2010/main" val="1783716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81B55C-0722-4490-8408-3CDF40641AA0}"/>
              </a:ext>
            </a:extLst>
          </p:cNvPr>
          <p:cNvSpPr>
            <a:spLocks noGrp="1"/>
          </p:cNvSpPr>
          <p:nvPr>
            <p:ph type="title"/>
          </p:nvPr>
        </p:nvSpPr>
        <p:spPr>
          <a:xfrm>
            <a:off x="838200" y="365125"/>
            <a:ext cx="10515600" cy="602541"/>
          </a:xfrm>
        </p:spPr>
        <p:txBody>
          <a:bodyPr>
            <a:normAutofit fontScale="90000"/>
          </a:bodyPr>
          <a:lstStyle/>
          <a:p>
            <a:r>
              <a:rPr lang="cs-CZ" dirty="0"/>
              <a:t>Finanční rezerva</a:t>
            </a:r>
          </a:p>
        </p:txBody>
      </p:sp>
      <p:sp>
        <p:nvSpPr>
          <p:cNvPr id="3" name="Zástupný obsah 2">
            <a:extLst>
              <a:ext uri="{FF2B5EF4-FFF2-40B4-BE49-F238E27FC236}">
                <a16:creationId xmlns:a16="http://schemas.microsoft.com/office/drawing/2014/main" id="{1033F7A0-BC55-4C5A-8C8C-21DFA413C230}"/>
              </a:ext>
            </a:extLst>
          </p:cNvPr>
          <p:cNvSpPr>
            <a:spLocks noGrp="1"/>
          </p:cNvSpPr>
          <p:nvPr>
            <p:ph idx="1"/>
          </p:nvPr>
        </p:nvSpPr>
        <p:spPr>
          <a:xfrm>
            <a:off x="838200" y="967666"/>
            <a:ext cx="10515600" cy="5209297"/>
          </a:xfrm>
        </p:spPr>
        <p:txBody>
          <a:bodyPr/>
          <a:lstStyle/>
          <a:p>
            <a:r>
              <a:rPr lang="cs-CZ" dirty="0">
                <a:effectLst/>
                <a:latin typeface="Times New Roman" panose="02020603050405020304" pitchFamily="18" charset="0"/>
                <a:ea typeface="Calibri" panose="020F0502020204030204" pitchFamily="34" charset="0"/>
                <a:cs typeface="Times New Roman" panose="02020603050405020304" pitchFamily="18" charset="0"/>
              </a:rPr>
              <a:t>Tvorba finanční rezervy znamená odložení části příjmů na nečekané</a:t>
            </a:r>
            <a:r>
              <a:rPr lang="cs-CZ"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dirty="0">
                <a:effectLst/>
                <a:latin typeface="Times New Roman" panose="02020603050405020304" pitchFamily="18" charset="0"/>
                <a:ea typeface="Calibri" panose="020F0502020204030204" pitchFamily="34" charset="0"/>
                <a:cs typeface="Times New Roman" panose="02020603050405020304" pitchFamily="18" charset="0"/>
              </a:rPr>
              <a:t>výdaje nebo na pokrytí krátkodobého poklesu příjmů. </a:t>
            </a:r>
          </a:p>
          <a:p>
            <a:r>
              <a:rPr lang="cs-CZ" dirty="0">
                <a:effectLst/>
                <a:latin typeface="Times New Roman" panose="02020603050405020304" pitchFamily="18" charset="0"/>
                <a:ea typeface="Calibri" panose="020F0502020204030204" pitchFamily="34" charset="0"/>
                <a:cs typeface="Times New Roman" panose="02020603050405020304" pitchFamily="18" charset="0"/>
              </a:rPr>
              <a:t>Jejím smyslem je tedy dorovnávat </a:t>
            </a:r>
            <a:r>
              <a:rPr lang="cs-CZ" b="1" dirty="0">
                <a:effectLst/>
                <a:latin typeface="Times New Roman" panose="02020603050405020304" pitchFamily="18" charset="0"/>
                <a:ea typeface="Calibri" panose="020F0502020204030204" pitchFamily="34" charset="0"/>
                <a:cs typeface="Times New Roman" panose="02020603050405020304" pitchFamily="18" charset="0"/>
              </a:rPr>
              <a:t>krátkodobé</a:t>
            </a:r>
            <a:r>
              <a:rPr lang="cs-CZ" dirty="0">
                <a:effectLst/>
                <a:latin typeface="Times New Roman" panose="02020603050405020304" pitchFamily="18" charset="0"/>
                <a:ea typeface="Calibri" panose="020F0502020204030204" pitchFamily="34" charset="0"/>
                <a:cs typeface="Times New Roman" panose="02020603050405020304" pitchFamily="18" charset="0"/>
              </a:rPr>
              <a:t> a </a:t>
            </a:r>
            <a:r>
              <a:rPr lang="cs-CZ" b="1" dirty="0">
                <a:effectLst/>
                <a:latin typeface="Times New Roman" panose="02020603050405020304" pitchFamily="18" charset="0"/>
                <a:ea typeface="Calibri" panose="020F0502020204030204" pitchFamily="34" charset="0"/>
                <a:cs typeface="Times New Roman" panose="02020603050405020304" pitchFamily="18" charset="0"/>
              </a:rPr>
              <a:t>neplánované</a:t>
            </a:r>
            <a:r>
              <a:rPr lang="cs-CZ" dirty="0">
                <a:effectLst/>
                <a:latin typeface="Times New Roman" panose="02020603050405020304" pitchFamily="18" charset="0"/>
                <a:ea typeface="Calibri" panose="020F0502020204030204" pitchFamily="34" charset="0"/>
                <a:cs typeface="Times New Roman" panose="02020603050405020304" pitchFamily="18" charset="0"/>
              </a:rPr>
              <a:t> výkyvy v rozpočtu. </a:t>
            </a:r>
          </a:p>
          <a:p>
            <a:r>
              <a:rPr lang="cs-CZ" dirty="0">
                <a:latin typeface="Times New Roman" panose="02020603050405020304" pitchFamily="18" charset="0"/>
                <a:ea typeface="Calibri" panose="020F0502020204030204" pitchFamily="34" charset="0"/>
                <a:cs typeface="Times New Roman" panose="02020603050405020304" pitchFamily="18" charset="0"/>
              </a:rPr>
              <a:t>Takto uložené peníze mají být </a:t>
            </a:r>
            <a:r>
              <a:rPr lang="cs-CZ" b="1" dirty="0">
                <a:latin typeface="Times New Roman" panose="02020603050405020304" pitchFamily="18" charset="0"/>
                <a:ea typeface="Calibri" panose="020F0502020204030204" pitchFamily="34" charset="0"/>
                <a:cs typeface="Times New Roman" panose="02020603050405020304" pitchFamily="18" charset="0"/>
              </a:rPr>
              <a:t>dostupné</a:t>
            </a:r>
            <a:r>
              <a:rPr lang="cs-CZ" dirty="0">
                <a:latin typeface="Times New Roman" panose="02020603050405020304" pitchFamily="18" charset="0"/>
                <a:ea typeface="Calibri" panose="020F0502020204030204" pitchFamily="34" charset="0"/>
                <a:cs typeface="Times New Roman" panose="02020603050405020304" pitchFamily="18" charset="0"/>
              </a:rPr>
              <a:t> v krátkém čase (vysoká likvidita), bez dalších poplatků a nákladů navíc.  </a:t>
            </a:r>
          </a:p>
          <a:p>
            <a:r>
              <a:rPr lang="cs-CZ" b="1" dirty="0">
                <a:effectLst/>
                <a:latin typeface="Times New Roman" panose="02020603050405020304" pitchFamily="18" charset="0"/>
                <a:ea typeface="Calibri" panose="020F0502020204030204" pitchFamily="34" charset="0"/>
                <a:cs typeface="Times New Roman" panose="02020603050405020304" pitchFamily="18" charset="0"/>
              </a:rPr>
              <a:t>Chrání před dluhy!!!! </a:t>
            </a:r>
          </a:p>
          <a:p>
            <a:r>
              <a:rPr lang="cs-CZ" dirty="0">
                <a:effectLst/>
                <a:latin typeface="Times New Roman" panose="02020603050405020304" pitchFamily="18" charset="0"/>
                <a:ea typeface="Calibri" panose="020F0502020204030204" pitchFamily="34" charset="0"/>
              </a:rPr>
              <a:t>Zachování životního standardu, popř. zabránění jeho přílišnému poklesu.</a:t>
            </a:r>
          </a:p>
          <a:p>
            <a:r>
              <a:rPr lang="cs-CZ" dirty="0">
                <a:latin typeface="Times New Roman" panose="02020603050405020304" pitchFamily="18" charset="0"/>
                <a:ea typeface="Calibri" panose="020F0502020204030204" pitchFamily="34" charset="0"/>
                <a:cs typeface="Times New Roman" panose="02020603050405020304" pitchFamily="18" charset="0"/>
              </a:rPr>
              <a:t>Min. 3 měsíční příjmy.</a:t>
            </a:r>
          </a:p>
          <a:p>
            <a:r>
              <a:rPr lang="cs-CZ" dirty="0">
                <a:latin typeface="Times New Roman" panose="02020603050405020304" pitchFamily="18" charset="0"/>
                <a:ea typeface="Calibri" panose="020F0502020204030204" pitchFamily="34" charset="0"/>
                <a:cs typeface="Times New Roman" panose="02020603050405020304" pitchFamily="18" charset="0"/>
              </a:rPr>
              <a:t>Pokud čerpám, doplním!</a:t>
            </a:r>
          </a:p>
          <a:p>
            <a:pPr marL="0" indent="0">
              <a:buNone/>
            </a:pPr>
            <a:endParaRPr lang="cs-CZ" sz="1800" dirty="0">
              <a:latin typeface="Times New Roman" panose="02020603050405020304" pitchFamily="18" charset="0"/>
              <a:ea typeface="Calibri" panose="020F0502020204030204" pitchFamily="34" charset="0"/>
              <a:cs typeface="Times New Roman" panose="02020603050405020304" pitchFamily="18" charset="0"/>
            </a:endParaRPr>
          </a:p>
          <a:p>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846553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5DAC2F-EDC4-4B4B-AD7A-F478D163278F}"/>
              </a:ext>
            </a:extLst>
          </p:cNvPr>
          <p:cNvSpPr>
            <a:spLocks noGrp="1"/>
          </p:cNvSpPr>
          <p:nvPr>
            <p:ph type="title"/>
          </p:nvPr>
        </p:nvSpPr>
        <p:spPr>
          <a:xfrm>
            <a:off x="838200" y="365126"/>
            <a:ext cx="10515600" cy="567030"/>
          </a:xfrm>
        </p:spPr>
        <p:txBody>
          <a:bodyPr>
            <a:normAutofit fontScale="90000"/>
          </a:bodyPr>
          <a:lstStyle/>
          <a:p>
            <a:r>
              <a:rPr lang="cs-CZ" dirty="0"/>
              <a:t>Možnosti tvoření rezervy</a:t>
            </a:r>
          </a:p>
        </p:txBody>
      </p:sp>
      <p:sp>
        <p:nvSpPr>
          <p:cNvPr id="3" name="Zástupný obsah 2">
            <a:extLst>
              <a:ext uri="{FF2B5EF4-FFF2-40B4-BE49-F238E27FC236}">
                <a16:creationId xmlns:a16="http://schemas.microsoft.com/office/drawing/2014/main" id="{209DA90F-AC86-4F9D-B5BD-D3349E9116F6}"/>
              </a:ext>
            </a:extLst>
          </p:cNvPr>
          <p:cNvSpPr>
            <a:spLocks noGrp="1"/>
          </p:cNvSpPr>
          <p:nvPr>
            <p:ph idx="1"/>
          </p:nvPr>
        </p:nvSpPr>
        <p:spPr>
          <a:xfrm>
            <a:off x="838200" y="1047565"/>
            <a:ext cx="10515600" cy="5129398"/>
          </a:xfrm>
        </p:spPr>
        <p:txBody>
          <a:bodyPr>
            <a:normAutofit lnSpcReduction="10000"/>
          </a:bodyPr>
          <a:lstStyle/>
          <a:p>
            <a:pPr marL="342900" lvl="0" indent="-342900" algn="just">
              <a:lnSpc>
                <a:spcPct val="115000"/>
              </a:lnSpc>
              <a:spcBef>
                <a:spcPts val="0"/>
              </a:spcBef>
              <a:spcAft>
                <a:spcPts val="1200"/>
              </a:spcAft>
              <a:buFont typeface="Symbol" panose="05050102010706020507" pitchFamily="18" charset="2"/>
              <a:buChar char=""/>
            </a:pP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Do polštáře“ - plný vliv inflace</a:t>
            </a:r>
          </a:p>
          <a:p>
            <a:pPr marL="342900" lvl="0" indent="-342900" algn="just">
              <a:lnSpc>
                <a:spcPct val="115000"/>
              </a:lnSpc>
              <a:spcBef>
                <a:spcPts val="0"/>
              </a:spcBef>
              <a:spcAft>
                <a:spcPts val="1200"/>
              </a:spcAft>
              <a:buFont typeface="Symbol" panose="05050102010706020507" pitchFamily="18" charset="2"/>
              <a:buChar char=""/>
            </a:pP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Běžný účet v bance – minimální zhodnocení</a:t>
            </a:r>
          </a:p>
          <a:p>
            <a:pPr marL="342900" lvl="0" indent="-342900" algn="just">
              <a:lnSpc>
                <a:spcPct val="115000"/>
              </a:lnSpc>
              <a:spcBef>
                <a:spcPts val="0"/>
              </a:spcBef>
              <a:spcAft>
                <a:spcPts val="1200"/>
              </a:spcAft>
              <a:buFont typeface="Symbol" panose="05050102010706020507" pitchFamily="18" charset="2"/>
              <a:buChar char=""/>
            </a:pP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Spořící účet –vyšší zhodnocení než běžný účet. </a:t>
            </a:r>
          </a:p>
          <a:p>
            <a:pPr marL="342900" lvl="0" indent="-342900" algn="just">
              <a:lnSpc>
                <a:spcPct val="115000"/>
              </a:lnSpc>
              <a:spcBef>
                <a:spcPts val="0"/>
              </a:spcBef>
              <a:spcAft>
                <a:spcPts val="1200"/>
              </a:spcAft>
              <a:buFont typeface="Symbol" panose="05050102010706020507" pitchFamily="18" charset="2"/>
              <a:buChar char=""/>
            </a:pPr>
            <a:r>
              <a:rPr lang="cs-CZ" sz="3200" dirty="0">
                <a:latin typeface="Times New Roman" panose="02020603050405020304" pitchFamily="18" charset="0"/>
                <a:ea typeface="Calibri" panose="020F0502020204030204" pitchFamily="34" charset="0"/>
                <a:cs typeface="Times New Roman" panose="02020603050405020304" pitchFamily="18" charset="0"/>
              </a:rPr>
              <a:t>Termínové vklady – musí být zachována dostupnost, pozor na předčasný výběr. Zafixovat část peněz</a:t>
            </a:r>
          </a:p>
          <a:p>
            <a:pPr marL="342900" lvl="0" indent="-342900" algn="just">
              <a:lnSpc>
                <a:spcPct val="115000"/>
              </a:lnSpc>
              <a:spcBef>
                <a:spcPts val="0"/>
              </a:spcBef>
              <a:spcAft>
                <a:spcPts val="1200"/>
              </a:spcAft>
              <a:buFont typeface="Symbol" panose="05050102010706020507" pitchFamily="18" charset="2"/>
              <a:buChar char=""/>
            </a:pP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Fondy peněžního trhu nebo konzervativní podílové fondy – investiční riziko</a:t>
            </a:r>
          </a:p>
          <a:p>
            <a:pPr marL="342900" lvl="0" indent="-342900" algn="just">
              <a:lnSpc>
                <a:spcPct val="115000"/>
              </a:lnSpc>
              <a:spcBef>
                <a:spcPts val="0"/>
              </a:spcBef>
              <a:spcAft>
                <a:spcPts val="1200"/>
              </a:spcAft>
              <a:buFont typeface="Symbol" panose="05050102010706020507" pitchFamily="18" charset="2"/>
              <a:buChar char=""/>
            </a:pPr>
            <a:r>
              <a:rPr lang="cs-CZ" sz="3200" dirty="0">
                <a:latin typeface="Times New Roman" panose="02020603050405020304" pitchFamily="18" charset="0"/>
                <a:cs typeface="Times New Roman" panose="02020603050405020304" pitchFamily="18" charset="0"/>
              </a:rPr>
              <a:t>Kombinace</a:t>
            </a:r>
          </a:p>
          <a:p>
            <a:pPr marL="0" lvl="0" indent="0" algn="just">
              <a:lnSpc>
                <a:spcPct val="115000"/>
              </a:lnSpc>
              <a:spcBef>
                <a:spcPts val="1200"/>
              </a:spcBef>
              <a:spcAft>
                <a:spcPts val="1200"/>
              </a:spcAft>
              <a:buNone/>
            </a:pPr>
            <a:endParaRPr lang="cs-CZ" dirty="0"/>
          </a:p>
        </p:txBody>
      </p:sp>
    </p:spTree>
    <p:extLst>
      <p:ext uri="{BB962C8B-B14F-4D97-AF65-F5344CB8AC3E}">
        <p14:creationId xmlns:p14="http://schemas.microsoft.com/office/powerpoint/2010/main" val="2424898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9E56D5-223C-5F7C-8671-912D4B45E916}"/>
              </a:ext>
            </a:extLst>
          </p:cNvPr>
          <p:cNvSpPr>
            <a:spLocks noGrp="1"/>
          </p:cNvSpPr>
          <p:nvPr>
            <p:ph type="title"/>
          </p:nvPr>
        </p:nvSpPr>
        <p:spPr>
          <a:xfrm>
            <a:off x="838200" y="365125"/>
            <a:ext cx="10515600" cy="771217"/>
          </a:xfrm>
        </p:spPr>
        <p:txBody>
          <a:bodyPr/>
          <a:lstStyle/>
          <a:p>
            <a:r>
              <a:rPr lang="cs-CZ" dirty="0"/>
              <a:t>Možnosti </a:t>
            </a:r>
          </a:p>
        </p:txBody>
      </p:sp>
      <p:graphicFrame>
        <p:nvGraphicFramePr>
          <p:cNvPr id="4" name="Zástupný obsah 3">
            <a:extLst>
              <a:ext uri="{FF2B5EF4-FFF2-40B4-BE49-F238E27FC236}">
                <a16:creationId xmlns:a16="http://schemas.microsoft.com/office/drawing/2014/main" id="{7B6001D3-B6B3-EE5A-68D0-3236D4E07505}"/>
              </a:ext>
            </a:extLst>
          </p:cNvPr>
          <p:cNvGraphicFramePr>
            <a:graphicFrameLocks noGrp="1"/>
          </p:cNvGraphicFramePr>
          <p:nvPr>
            <p:ph idx="1"/>
            <p:extLst>
              <p:ext uri="{D42A27DB-BD31-4B8C-83A1-F6EECF244321}">
                <p14:modId xmlns:p14="http://schemas.microsoft.com/office/powerpoint/2010/main" val="3178909596"/>
              </p:ext>
            </p:extLst>
          </p:nvPr>
        </p:nvGraphicFramePr>
        <p:xfrm>
          <a:off x="838199" y="1065320"/>
          <a:ext cx="10515599" cy="55929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4044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D87C92-6764-4267-9A56-3D405AEF4371}"/>
              </a:ext>
            </a:extLst>
          </p:cNvPr>
          <p:cNvSpPr>
            <a:spLocks noGrp="1"/>
          </p:cNvSpPr>
          <p:nvPr>
            <p:ph type="title"/>
          </p:nvPr>
        </p:nvSpPr>
        <p:spPr/>
        <p:txBody>
          <a:bodyPr/>
          <a:lstStyle/>
          <a:p>
            <a:r>
              <a:rPr lang="cs-CZ" dirty="0"/>
              <a:t>Bankovní systém v ČR</a:t>
            </a:r>
          </a:p>
        </p:txBody>
      </p:sp>
      <p:pic>
        <p:nvPicPr>
          <p:cNvPr id="5" name="Zástupný obsah 4">
            <a:extLst>
              <a:ext uri="{FF2B5EF4-FFF2-40B4-BE49-F238E27FC236}">
                <a16:creationId xmlns:a16="http://schemas.microsoft.com/office/drawing/2014/main" id="{B1EC1E89-E2CB-4CED-8560-5E408183EEF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96466" y="1944210"/>
            <a:ext cx="6642295" cy="4087566"/>
          </a:xfrm>
        </p:spPr>
      </p:pic>
    </p:spTree>
    <p:extLst>
      <p:ext uri="{BB962C8B-B14F-4D97-AF65-F5344CB8AC3E}">
        <p14:creationId xmlns:p14="http://schemas.microsoft.com/office/powerpoint/2010/main" val="2448716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304410-C62A-4185-81D3-E57786E233B5}"/>
              </a:ext>
            </a:extLst>
          </p:cNvPr>
          <p:cNvSpPr>
            <a:spLocks noGrp="1"/>
          </p:cNvSpPr>
          <p:nvPr>
            <p:ph type="title"/>
          </p:nvPr>
        </p:nvSpPr>
        <p:spPr/>
        <p:txBody>
          <a:bodyPr/>
          <a:lstStyle/>
          <a:p>
            <a:r>
              <a:rPr lang="cs-CZ" dirty="0"/>
              <a:t>Členění obchodních bank podle struktury produktů</a:t>
            </a:r>
          </a:p>
        </p:txBody>
      </p:sp>
      <p:sp>
        <p:nvSpPr>
          <p:cNvPr id="3" name="Zástupný obsah 2">
            <a:extLst>
              <a:ext uri="{FF2B5EF4-FFF2-40B4-BE49-F238E27FC236}">
                <a16:creationId xmlns:a16="http://schemas.microsoft.com/office/drawing/2014/main" id="{FB17C291-6D33-4EA2-A815-FDB6136B6D81}"/>
              </a:ext>
            </a:extLst>
          </p:cNvPr>
          <p:cNvSpPr>
            <a:spLocks noGrp="1"/>
          </p:cNvSpPr>
          <p:nvPr>
            <p:ph idx="1"/>
          </p:nvPr>
        </p:nvSpPr>
        <p:spPr/>
        <p:txBody>
          <a:bodyPr/>
          <a:lstStyle/>
          <a:p>
            <a:r>
              <a:rPr lang="cs-CZ" sz="3200" b="1" i="1" dirty="0">
                <a:effectLst/>
                <a:latin typeface="Times New Roman" panose="02020603050405020304" pitchFamily="18" charset="0"/>
                <a:ea typeface="Calibri" panose="020F0502020204030204" pitchFamily="34" charset="0"/>
                <a:cs typeface="Times New Roman" panose="02020603050405020304" pitchFamily="18" charset="0"/>
              </a:rPr>
              <a:t>Univerzální banky - </a:t>
            </a: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 poskytují široký okruh služeb široké skupině klientů, fyzickým (retailové bankovnictví) i právnickým (korporátní bankovnictví) osobám. </a:t>
            </a:r>
          </a:p>
          <a:p>
            <a:r>
              <a:rPr lang="cs-CZ" sz="3200" b="1" i="1" dirty="0">
                <a:effectLst/>
                <a:latin typeface="Times New Roman" panose="02020603050405020304" pitchFamily="18" charset="0"/>
                <a:ea typeface="Calibri" panose="020F0502020204030204" pitchFamily="34" charset="0"/>
                <a:cs typeface="Times New Roman" panose="02020603050405020304" pitchFamily="18" charset="0"/>
              </a:rPr>
              <a:t>Specializované banky</a:t>
            </a: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 zaměřují svou činnost buďto na vybrané (specializované) služby (např. stavební spoření, hypoteční bankovnictví) pro které potřebují mít zvláštní povolení od ČNB, nebo na klientelu vybraných odvětví a oborů jako je zemědělství, zahraniční obchod, drobné podnikání apod. </a:t>
            </a:r>
          </a:p>
          <a:p>
            <a:endParaRPr lang="cs-CZ" dirty="0"/>
          </a:p>
        </p:txBody>
      </p:sp>
    </p:spTree>
    <p:extLst>
      <p:ext uri="{BB962C8B-B14F-4D97-AF65-F5344CB8AC3E}">
        <p14:creationId xmlns:p14="http://schemas.microsoft.com/office/powerpoint/2010/main" val="1389685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C40112-8BBE-412D-9D80-C71F373D07E6}"/>
              </a:ext>
            </a:extLst>
          </p:cNvPr>
          <p:cNvSpPr>
            <a:spLocks noGrp="1"/>
          </p:cNvSpPr>
          <p:nvPr>
            <p:ph type="title"/>
          </p:nvPr>
        </p:nvSpPr>
        <p:spPr/>
        <p:txBody>
          <a:bodyPr/>
          <a:lstStyle/>
          <a:p>
            <a:r>
              <a:rPr lang="cs-CZ" dirty="0"/>
              <a:t>Druhy bankovních produktů</a:t>
            </a:r>
          </a:p>
        </p:txBody>
      </p:sp>
      <p:sp>
        <p:nvSpPr>
          <p:cNvPr id="3" name="Zástupný obsah 2">
            <a:extLst>
              <a:ext uri="{FF2B5EF4-FFF2-40B4-BE49-F238E27FC236}">
                <a16:creationId xmlns:a16="http://schemas.microsoft.com/office/drawing/2014/main" id="{BAA0E14D-4312-4836-B536-0DD1E6EB0BDA}"/>
              </a:ext>
            </a:extLst>
          </p:cNvPr>
          <p:cNvSpPr>
            <a:spLocks noGrp="1"/>
          </p:cNvSpPr>
          <p:nvPr>
            <p:ph idx="1"/>
          </p:nvPr>
        </p:nvSpPr>
        <p:spPr/>
        <p:txBody>
          <a:bodyPr/>
          <a:lstStyle/>
          <a:p>
            <a:pPr marL="342900" lvl="0" indent="-342900" algn="just">
              <a:lnSpc>
                <a:spcPct val="115000"/>
              </a:lnSpc>
              <a:spcBef>
                <a:spcPts val="1200"/>
              </a:spcBef>
              <a:buFont typeface="Symbol" panose="05050102010706020507" pitchFamily="18" charset="2"/>
              <a:buChar char=""/>
            </a:pP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úvěrové bankovní produkty </a:t>
            </a:r>
          </a:p>
          <a:p>
            <a:pPr marL="342900" lvl="0" indent="-342900" algn="just">
              <a:lnSpc>
                <a:spcPct val="115000"/>
              </a:lnSpc>
              <a:buFont typeface="Symbol" panose="05050102010706020507" pitchFamily="18" charset="2"/>
              <a:buChar char=""/>
            </a:pP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investiční bankovní produkty – např. podílové fondy, investiční zlato, investiční certifikáty, </a:t>
            </a:r>
            <a:r>
              <a:rPr lang="cs-CZ" sz="3600" dirty="0" err="1">
                <a:effectLst/>
                <a:latin typeface="Times New Roman" panose="02020603050405020304" pitchFamily="18" charset="0"/>
                <a:ea typeface="Calibri" panose="020F0502020204030204" pitchFamily="34" charset="0"/>
                <a:cs typeface="Times New Roman" panose="02020603050405020304" pitchFamily="18" charset="0"/>
              </a:rPr>
              <a:t>private</a:t>
            </a: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3600" dirty="0" err="1">
                <a:effectLst/>
                <a:latin typeface="Times New Roman" panose="02020603050405020304" pitchFamily="18" charset="0"/>
                <a:ea typeface="Calibri" panose="020F0502020204030204" pitchFamily="34" charset="0"/>
                <a:cs typeface="Times New Roman" panose="02020603050405020304" pitchFamily="18" charset="0"/>
              </a:rPr>
              <a:t>equity</a:t>
            </a:r>
            <a:endParaRPr lang="cs-CZ"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pP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ostatní druhy bankovních produktů a služeb – patří sem zejména provádění platebního a zúčtovacího styk</a:t>
            </a:r>
          </a:p>
          <a:p>
            <a:endParaRPr lang="cs-CZ" dirty="0"/>
          </a:p>
        </p:txBody>
      </p:sp>
    </p:spTree>
    <p:extLst>
      <p:ext uri="{BB962C8B-B14F-4D97-AF65-F5344CB8AC3E}">
        <p14:creationId xmlns:p14="http://schemas.microsoft.com/office/powerpoint/2010/main" val="2957399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EA78AF-93A6-4B30-B199-51A23C605F41}"/>
              </a:ext>
            </a:extLst>
          </p:cNvPr>
          <p:cNvSpPr>
            <a:spLocks noGrp="1"/>
          </p:cNvSpPr>
          <p:nvPr>
            <p:ph type="title"/>
          </p:nvPr>
        </p:nvSpPr>
        <p:spPr/>
        <p:txBody>
          <a:bodyPr/>
          <a:lstStyle/>
          <a:p>
            <a:r>
              <a:rPr lang="cs-CZ" dirty="0"/>
              <a:t>Aktivní a pasivní operace banky</a:t>
            </a:r>
          </a:p>
        </p:txBody>
      </p:sp>
      <p:sp>
        <p:nvSpPr>
          <p:cNvPr id="3" name="Zástupný obsah 2">
            <a:extLst>
              <a:ext uri="{FF2B5EF4-FFF2-40B4-BE49-F238E27FC236}">
                <a16:creationId xmlns:a16="http://schemas.microsoft.com/office/drawing/2014/main" id="{CEDCBB03-5DAA-49F3-B6C4-30A921C73BEE}"/>
              </a:ext>
            </a:extLst>
          </p:cNvPr>
          <p:cNvSpPr>
            <a:spLocks noGrp="1"/>
          </p:cNvSpPr>
          <p:nvPr>
            <p:ph idx="1"/>
          </p:nvPr>
        </p:nvSpPr>
        <p:spPr/>
        <p:txBody>
          <a:bodyPr/>
          <a:lstStyle/>
          <a:p>
            <a:pPr marL="342900" lvl="0" indent="-342900" algn="just">
              <a:lnSpc>
                <a:spcPct val="115000"/>
              </a:lnSpc>
              <a:spcBef>
                <a:spcPts val="1200"/>
              </a:spcBef>
              <a:buFont typeface="Times New Roman" panose="02020603050405020304" pitchFamily="18" charset="0"/>
              <a:buChar char="-"/>
            </a:pPr>
            <a:r>
              <a:rPr lang="cs-CZ" sz="4000" b="1" dirty="0">
                <a:effectLst/>
                <a:latin typeface="Times New Roman" panose="02020603050405020304" pitchFamily="18" charset="0"/>
                <a:ea typeface="Calibri" panose="020F0502020204030204" pitchFamily="34" charset="0"/>
                <a:cs typeface="Times New Roman" panose="02020603050405020304" pitchFamily="18" charset="0"/>
              </a:rPr>
              <a:t>aktivní</a:t>
            </a:r>
            <a:r>
              <a:rPr lang="cs-CZ" sz="4000" dirty="0">
                <a:effectLst/>
                <a:latin typeface="Times New Roman" panose="02020603050405020304" pitchFamily="18" charset="0"/>
                <a:ea typeface="Calibri" panose="020F0502020204030204" pitchFamily="34" charset="0"/>
                <a:cs typeface="Times New Roman" panose="02020603050405020304" pitchFamily="18" charset="0"/>
              </a:rPr>
              <a:t>: poskytování úvěrů, které vytvářejí pro banku aktiva, obchodování s cennými papíry</a:t>
            </a:r>
          </a:p>
          <a:p>
            <a:pPr marL="342900" lvl="0" indent="-342900" algn="just">
              <a:lnSpc>
                <a:spcPct val="115000"/>
              </a:lnSpc>
              <a:spcAft>
                <a:spcPts val="1200"/>
              </a:spcAft>
              <a:buFont typeface="Times New Roman" panose="02020603050405020304" pitchFamily="18" charset="0"/>
              <a:buChar char="-"/>
            </a:pPr>
            <a:r>
              <a:rPr lang="cs-CZ" sz="4000" b="1" dirty="0">
                <a:effectLst/>
                <a:latin typeface="Times New Roman" panose="02020603050405020304" pitchFamily="18" charset="0"/>
                <a:ea typeface="Calibri" panose="020F0502020204030204" pitchFamily="34" charset="0"/>
                <a:cs typeface="Times New Roman" panose="02020603050405020304" pitchFamily="18" charset="0"/>
              </a:rPr>
              <a:t>pasivní</a:t>
            </a:r>
            <a:r>
              <a:rPr lang="cs-CZ" sz="4000" dirty="0">
                <a:effectLst/>
                <a:latin typeface="Times New Roman" panose="02020603050405020304" pitchFamily="18" charset="0"/>
                <a:ea typeface="Calibri" panose="020F0502020204030204" pitchFamily="34" charset="0"/>
                <a:cs typeface="Times New Roman" panose="02020603050405020304" pitchFamily="18" charset="0"/>
              </a:rPr>
              <a:t>: vedení účtů, vydávání platebních karet, soustřeďování vkladů klientů</a:t>
            </a:r>
          </a:p>
          <a:p>
            <a:endParaRPr lang="cs-CZ" dirty="0"/>
          </a:p>
        </p:txBody>
      </p:sp>
    </p:spTree>
    <p:extLst>
      <p:ext uri="{BB962C8B-B14F-4D97-AF65-F5344CB8AC3E}">
        <p14:creationId xmlns:p14="http://schemas.microsoft.com/office/powerpoint/2010/main" val="270563362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1015</Words>
  <Application>Microsoft Office PowerPoint</Application>
  <PresentationFormat>Širokoúhlá obrazovka</PresentationFormat>
  <Paragraphs>85</Paragraphs>
  <Slides>19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19</vt:i4>
      </vt:variant>
    </vt:vector>
  </HeadingPairs>
  <TitlesOfParts>
    <vt:vector size="25" baseType="lpstr">
      <vt:lpstr>Arial</vt:lpstr>
      <vt:lpstr>Calibri</vt:lpstr>
      <vt:lpstr>Calibri Light</vt:lpstr>
      <vt:lpstr>Symbol</vt:lpstr>
      <vt:lpstr>Times New Roman</vt:lpstr>
      <vt:lpstr>Motiv Office</vt:lpstr>
      <vt:lpstr>6. Finanční rezerva</vt:lpstr>
      <vt:lpstr>Osnova</vt:lpstr>
      <vt:lpstr>Finanční rezerva</vt:lpstr>
      <vt:lpstr>Možnosti tvoření rezervy</vt:lpstr>
      <vt:lpstr>Možnosti </vt:lpstr>
      <vt:lpstr>Bankovní systém v ČR</vt:lpstr>
      <vt:lpstr>Členění obchodních bank podle struktury produktů</vt:lpstr>
      <vt:lpstr>Druhy bankovních produktů</vt:lpstr>
      <vt:lpstr>Aktivní a pasivní operace banky</vt:lpstr>
      <vt:lpstr>REPO sazba</vt:lpstr>
      <vt:lpstr>Fond pojištění vkladů</vt:lpstr>
      <vt:lpstr>Úročení vkladů</vt:lpstr>
      <vt:lpstr>Investiční bankovní produkty</vt:lpstr>
      <vt:lpstr>Bankovní vklady (depozita)</vt:lpstr>
      <vt:lpstr>Druhy bankovních účtů</vt:lpstr>
      <vt:lpstr>Prezentace aplikace PowerPoint</vt:lpstr>
      <vt:lpstr>Bankovní dluhopisy</vt:lpstr>
      <vt:lpstr>Frekvence úročení</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Finanční rezerva</dc:title>
  <dc:creator>katka</dc:creator>
  <cp:lastModifiedBy>katka</cp:lastModifiedBy>
  <cp:revision>3</cp:revision>
  <dcterms:created xsi:type="dcterms:W3CDTF">2022-11-02T05:04:42Z</dcterms:created>
  <dcterms:modified xsi:type="dcterms:W3CDTF">2022-11-03T04:03:23Z</dcterms:modified>
</cp:coreProperties>
</file>