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97" r:id="rId5"/>
    <p:sldId id="265" r:id="rId6"/>
    <p:sldId id="261" r:id="rId7"/>
    <p:sldId id="262" r:id="rId8"/>
    <p:sldId id="266" r:id="rId9"/>
    <p:sldId id="291" r:id="rId10"/>
    <p:sldId id="263" r:id="rId11"/>
    <p:sldId id="264" r:id="rId12"/>
    <p:sldId id="267" r:id="rId13"/>
    <p:sldId id="268" r:id="rId14"/>
    <p:sldId id="293" r:id="rId15"/>
    <p:sldId id="271" r:id="rId16"/>
    <p:sldId id="284" r:id="rId17"/>
    <p:sldId id="269" r:id="rId18"/>
    <p:sldId id="273" r:id="rId19"/>
    <p:sldId id="294" r:id="rId20"/>
    <p:sldId id="298" r:id="rId21"/>
    <p:sldId id="270" r:id="rId22"/>
    <p:sldId id="274" r:id="rId23"/>
    <p:sldId id="272" r:id="rId24"/>
    <p:sldId id="276" r:id="rId25"/>
    <p:sldId id="299" r:id="rId26"/>
    <p:sldId id="277" r:id="rId27"/>
    <p:sldId id="286" r:id="rId28"/>
    <p:sldId id="278" r:id="rId29"/>
    <p:sldId id="279" r:id="rId30"/>
    <p:sldId id="296" r:id="rId31"/>
    <p:sldId id="280" r:id="rId32"/>
    <p:sldId id="281" r:id="rId33"/>
    <p:sldId id="290" r:id="rId34"/>
    <p:sldId id="295" r:id="rId35"/>
    <p:sldId id="287" r:id="rId36"/>
    <p:sldId id="285" r:id="rId37"/>
    <p:sldId id="292" r:id="rId3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1BDC9F-265B-48DE-85DE-0DB6FA49E582}" type="doc">
      <dgm:prSet loTypeId="urn:microsoft.com/office/officeart/2005/8/layout/pyramid4" loCatId="relationship" qsTypeId="urn:microsoft.com/office/officeart/2005/8/quickstyle/simple1" qsCatId="simple" csTypeId="urn:microsoft.com/office/officeart/2005/8/colors/accent1_2" csCatId="accent1" phldr="1"/>
      <dgm:spPr/>
      <dgm:t>
        <a:bodyPr/>
        <a:lstStyle/>
        <a:p>
          <a:endParaRPr lang="cs-CZ"/>
        </a:p>
      </dgm:t>
    </dgm:pt>
    <dgm:pt modelId="{0EE5A384-882C-4445-9C49-10887BFE101E}">
      <dgm:prSet phldrT="[Text]"/>
      <dgm:spPr/>
      <dgm:t>
        <a:bodyPr/>
        <a:lstStyle/>
        <a:p>
          <a:r>
            <a:rPr lang="cs-CZ" dirty="0"/>
            <a:t>Riziko</a:t>
          </a:r>
        </a:p>
      </dgm:t>
    </dgm:pt>
    <dgm:pt modelId="{12E910C7-9A72-4434-A291-F4E7FFE2536D}" type="parTrans" cxnId="{27BBE274-4D1B-4D14-B913-A816C55443F0}">
      <dgm:prSet/>
      <dgm:spPr/>
      <dgm:t>
        <a:bodyPr/>
        <a:lstStyle/>
        <a:p>
          <a:endParaRPr lang="cs-CZ"/>
        </a:p>
      </dgm:t>
    </dgm:pt>
    <dgm:pt modelId="{2DE31099-3CC2-4DE8-8E19-73B3EF5E62C9}" type="sibTrans" cxnId="{27BBE274-4D1B-4D14-B913-A816C55443F0}">
      <dgm:prSet/>
      <dgm:spPr/>
      <dgm:t>
        <a:bodyPr/>
        <a:lstStyle/>
        <a:p>
          <a:endParaRPr lang="cs-CZ"/>
        </a:p>
      </dgm:t>
    </dgm:pt>
    <dgm:pt modelId="{364D5B1F-7452-4510-AD3C-8A084F6B5F9C}">
      <dgm:prSet phldrT="[Text]"/>
      <dgm:spPr/>
      <dgm:t>
        <a:bodyPr/>
        <a:lstStyle/>
        <a:p>
          <a:r>
            <a:rPr lang="cs-CZ" dirty="0"/>
            <a:t>Zisk</a:t>
          </a:r>
        </a:p>
      </dgm:t>
    </dgm:pt>
    <dgm:pt modelId="{8D306342-11B5-4097-B2D6-F9A4B654A298}" type="parTrans" cxnId="{6F225E92-B7BD-4AB1-A450-CBD13D98B51F}">
      <dgm:prSet/>
      <dgm:spPr/>
      <dgm:t>
        <a:bodyPr/>
        <a:lstStyle/>
        <a:p>
          <a:endParaRPr lang="cs-CZ"/>
        </a:p>
      </dgm:t>
    </dgm:pt>
    <dgm:pt modelId="{A2F455D8-C10C-4CAC-BBAB-B0FB6C38BC41}" type="sibTrans" cxnId="{6F225E92-B7BD-4AB1-A450-CBD13D98B51F}">
      <dgm:prSet/>
      <dgm:spPr/>
      <dgm:t>
        <a:bodyPr/>
        <a:lstStyle/>
        <a:p>
          <a:endParaRPr lang="cs-CZ"/>
        </a:p>
      </dgm:t>
    </dgm:pt>
    <dgm:pt modelId="{064F6BF2-D4C8-4572-A155-CD7C6144747A}">
      <dgm:prSet phldrT="[Text]"/>
      <dgm:spPr/>
      <dgm:t>
        <a:bodyPr/>
        <a:lstStyle/>
        <a:p>
          <a:r>
            <a:rPr lang="cs-CZ" dirty="0"/>
            <a:t>Čas</a:t>
          </a:r>
        </a:p>
      </dgm:t>
    </dgm:pt>
    <dgm:pt modelId="{1762E014-7213-4D79-8647-43A2294025A9}" type="parTrans" cxnId="{349E0C0E-74C7-4DD5-ADB8-DBBDEFA8E968}">
      <dgm:prSet/>
      <dgm:spPr/>
      <dgm:t>
        <a:bodyPr/>
        <a:lstStyle/>
        <a:p>
          <a:endParaRPr lang="cs-CZ"/>
        </a:p>
      </dgm:t>
    </dgm:pt>
    <dgm:pt modelId="{A2EB75C0-E218-4ED8-A8A2-D22C903D4FA7}" type="sibTrans" cxnId="{349E0C0E-74C7-4DD5-ADB8-DBBDEFA8E968}">
      <dgm:prSet/>
      <dgm:spPr/>
      <dgm:t>
        <a:bodyPr/>
        <a:lstStyle/>
        <a:p>
          <a:endParaRPr lang="cs-CZ"/>
        </a:p>
      </dgm:t>
    </dgm:pt>
    <dgm:pt modelId="{F0E2B48F-01DA-44B3-BB41-9C397CC1EDDE}">
      <dgm:prSet phldrT="[Text]"/>
      <dgm:spPr/>
      <dgm:t>
        <a:bodyPr/>
        <a:lstStyle/>
        <a:p>
          <a:r>
            <a:rPr lang="cs-CZ" dirty="0"/>
            <a:t>Likvidita</a:t>
          </a:r>
        </a:p>
      </dgm:t>
    </dgm:pt>
    <dgm:pt modelId="{87EC69BA-3074-478A-93D9-215EB770C6E3}" type="parTrans" cxnId="{391525F5-1A6E-47B4-9C00-F14CBC1E82B9}">
      <dgm:prSet/>
      <dgm:spPr/>
      <dgm:t>
        <a:bodyPr/>
        <a:lstStyle/>
        <a:p>
          <a:endParaRPr lang="cs-CZ"/>
        </a:p>
      </dgm:t>
    </dgm:pt>
    <dgm:pt modelId="{459F042D-2DE3-4696-BC92-428AB7D1FE81}" type="sibTrans" cxnId="{391525F5-1A6E-47B4-9C00-F14CBC1E82B9}">
      <dgm:prSet/>
      <dgm:spPr/>
      <dgm:t>
        <a:bodyPr/>
        <a:lstStyle/>
        <a:p>
          <a:endParaRPr lang="cs-CZ"/>
        </a:p>
      </dgm:t>
    </dgm:pt>
    <dgm:pt modelId="{2AF73FAD-1094-454F-A857-FCE542A390BD}" type="pres">
      <dgm:prSet presAssocID="{411BDC9F-265B-48DE-85DE-0DB6FA49E582}" presName="compositeShape" presStyleCnt="0">
        <dgm:presLayoutVars>
          <dgm:chMax val="9"/>
          <dgm:dir/>
          <dgm:resizeHandles val="exact"/>
        </dgm:presLayoutVars>
      </dgm:prSet>
      <dgm:spPr/>
    </dgm:pt>
    <dgm:pt modelId="{19083292-7D05-4179-A250-78E2034FD036}" type="pres">
      <dgm:prSet presAssocID="{411BDC9F-265B-48DE-85DE-0DB6FA49E582}" presName="triangle1" presStyleLbl="node1" presStyleIdx="0" presStyleCnt="4">
        <dgm:presLayoutVars>
          <dgm:bulletEnabled val="1"/>
        </dgm:presLayoutVars>
      </dgm:prSet>
      <dgm:spPr/>
    </dgm:pt>
    <dgm:pt modelId="{8B915237-C70C-407B-BB1D-A24E19000613}" type="pres">
      <dgm:prSet presAssocID="{411BDC9F-265B-48DE-85DE-0DB6FA49E582}" presName="triangle2" presStyleLbl="node1" presStyleIdx="1" presStyleCnt="4">
        <dgm:presLayoutVars>
          <dgm:bulletEnabled val="1"/>
        </dgm:presLayoutVars>
      </dgm:prSet>
      <dgm:spPr/>
    </dgm:pt>
    <dgm:pt modelId="{78154E1D-E474-43D0-B722-0995725F07F2}" type="pres">
      <dgm:prSet presAssocID="{411BDC9F-265B-48DE-85DE-0DB6FA49E582}" presName="triangle3" presStyleLbl="node1" presStyleIdx="2" presStyleCnt="4">
        <dgm:presLayoutVars>
          <dgm:bulletEnabled val="1"/>
        </dgm:presLayoutVars>
      </dgm:prSet>
      <dgm:spPr/>
    </dgm:pt>
    <dgm:pt modelId="{25CD991C-BC40-44F0-9CE1-C660EF667356}" type="pres">
      <dgm:prSet presAssocID="{411BDC9F-265B-48DE-85DE-0DB6FA49E582}" presName="triangle4" presStyleLbl="node1" presStyleIdx="3" presStyleCnt="4">
        <dgm:presLayoutVars>
          <dgm:bulletEnabled val="1"/>
        </dgm:presLayoutVars>
      </dgm:prSet>
      <dgm:spPr/>
    </dgm:pt>
  </dgm:ptLst>
  <dgm:cxnLst>
    <dgm:cxn modelId="{349E0C0E-74C7-4DD5-ADB8-DBBDEFA8E968}" srcId="{411BDC9F-265B-48DE-85DE-0DB6FA49E582}" destId="{064F6BF2-D4C8-4572-A155-CD7C6144747A}" srcOrd="2" destOrd="0" parTransId="{1762E014-7213-4D79-8647-43A2294025A9}" sibTransId="{A2EB75C0-E218-4ED8-A8A2-D22C903D4FA7}"/>
    <dgm:cxn modelId="{64536E11-7AC8-4A61-8C43-D632C87272C3}" type="presOf" srcId="{0EE5A384-882C-4445-9C49-10887BFE101E}" destId="{19083292-7D05-4179-A250-78E2034FD036}" srcOrd="0" destOrd="0" presId="urn:microsoft.com/office/officeart/2005/8/layout/pyramid4"/>
    <dgm:cxn modelId="{CDB08638-0DE3-4E35-B879-1D02C149865F}" type="presOf" srcId="{064F6BF2-D4C8-4572-A155-CD7C6144747A}" destId="{78154E1D-E474-43D0-B722-0995725F07F2}" srcOrd="0" destOrd="0" presId="urn:microsoft.com/office/officeart/2005/8/layout/pyramid4"/>
    <dgm:cxn modelId="{27BBE274-4D1B-4D14-B913-A816C55443F0}" srcId="{411BDC9F-265B-48DE-85DE-0DB6FA49E582}" destId="{0EE5A384-882C-4445-9C49-10887BFE101E}" srcOrd="0" destOrd="0" parTransId="{12E910C7-9A72-4434-A291-F4E7FFE2536D}" sibTransId="{2DE31099-3CC2-4DE8-8E19-73B3EF5E62C9}"/>
    <dgm:cxn modelId="{3273827A-5834-4B6B-8825-EF3967F8C71A}" type="presOf" srcId="{411BDC9F-265B-48DE-85DE-0DB6FA49E582}" destId="{2AF73FAD-1094-454F-A857-FCE542A390BD}" srcOrd="0" destOrd="0" presId="urn:microsoft.com/office/officeart/2005/8/layout/pyramid4"/>
    <dgm:cxn modelId="{6F225E92-B7BD-4AB1-A450-CBD13D98B51F}" srcId="{411BDC9F-265B-48DE-85DE-0DB6FA49E582}" destId="{364D5B1F-7452-4510-AD3C-8A084F6B5F9C}" srcOrd="1" destOrd="0" parTransId="{8D306342-11B5-4097-B2D6-F9A4B654A298}" sibTransId="{A2F455D8-C10C-4CAC-BBAB-B0FB6C38BC41}"/>
    <dgm:cxn modelId="{A7FB48B6-9275-4E01-A1B7-1E5959A564F8}" type="presOf" srcId="{364D5B1F-7452-4510-AD3C-8A084F6B5F9C}" destId="{8B915237-C70C-407B-BB1D-A24E19000613}" srcOrd="0" destOrd="0" presId="urn:microsoft.com/office/officeart/2005/8/layout/pyramid4"/>
    <dgm:cxn modelId="{247079F4-3C9B-453B-9E5A-5519CEAD2B7D}" type="presOf" srcId="{F0E2B48F-01DA-44B3-BB41-9C397CC1EDDE}" destId="{25CD991C-BC40-44F0-9CE1-C660EF667356}" srcOrd="0" destOrd="0" presId="urn:microsoft.com/office/officeart/2005/8/layout/pyramid4"/>
    <dgm:cxn modelId="{391525F5-1A6E-47B4-9C00-F14CBC1E82B9}" srcId="{411BDC9F-265B-48DE-85DE-0DB6FA49E582}" destId="{F0E2B48F-01DA-44B3-BB41-9C397CC1EDDE}" srcOrd="3" destOrd="0" parTransId="{87EC69BA-3074-478A-93D9-215EB770C6E3}" sibTransId="{459F042D-2DE3-4696-BC92-428AB7D1FE81}"/>
    <dgm:cxn modelId="{F3ABFE05-5CF1-4EAD-A0F7-70625B23F19F}" type="presParOf" srcId="{2AF73FAD-1094-454F-A857-FCE542A390BD}" destId="{19083292-7D05-4179-A250-78E2034FD036}" srcOrd="0" destOrd="0" presId="urn:microsoft.com/office/officeart/2005/8/layout/pyramid4"/>
    <dgm:cxn modelId="{2E01BFE1-C0EA-4AC2-B620-5DB3C74188CC}" type="presParOf" srcId="{2AF73FAD-1094-454F-A857-FCE542A390BD}" destId="{8B915237-C70C-407B-BB1D-A24E19000613}" srcOrd="1" destOrd="0" presId="urn:microsoft.com/office/officeart/2005/8/layout/pyramid4"/>
    <dgm:cxn modelId="{9EF48ABA-D0CA-4484-8DCE-20642DE280DD}" type="presParOf" srcId="{2AF73FAD-1094-454F-A857-FCE542A390BD}" destId="{78154E1D-E474-43D0-B722-0995725F07F2}" srcOrd="2" destOrd="0" presId="urn:microsoft.com/office/officeart/2005/8/layout/pyramid4"/>
    <dgm:cxn modelId="{9C388392-D3AA-4D5F-A258-7BC79E7E6D49}" type="presParOf" srcId="{2AF73FAD-1094-454F-A857-FCE542A390BD}" destId="{25CD991C-BC40-44F0-9CE1-C660EF667356}"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EC6DEE-F4EC-4B6B-92C0-E0D71CA9BC94}"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cs-CZ"/>
        </a:p>
      </dgm:t>
    </dgm:pt>
    <dgm:pt modelId="{C7FE3FA2-007E-4BD7-8D00-0DF8D74F5429}">
      <dgm:prSet phldrT="[Text]" custT="1"/>
      <dgm:spPr/>
      <dgm:t>
        <a:bodyPr/>
        <a:lstStyle/>
        <a:p>
          <a:pPr algn="ctr"/>
          <a:r>
            <a:rPr lang="cs-CZ" sz="1400">
              <a:solidFill>
                <a:schemeClr val="tx1"/>
              </a:solidFill>
            </a:rPr>
            <a:t>Penze</a:t>
          </a:r>
        </a:p>
      </dgm:t>
    </dgm:pt>
    <dgm:pt modelId="{BC0A105C-55BB-4AF6-B83C-F349EEE6DC26}" type="parTrans" cxnId="{7D59797F-74D1-4B27-9948-693ABA3956BD}">
      <dgm:prSet/>
      <dgm:spPr/>
      <dgm:t>
        <a:bodyPr/>
        <a:lstStyle/>
        <a:p>
          <a:pPr algn="ctr"/>
          <a:endParaRPr lang="cs-CZ"/>
        </a:p>
      </dgm:t>
    </dgm:pt>
    <dgm:pt modelId="{29B59177-C668-40D9-A958-D0F31691E2F9}" type="sibTrans" cxnId="{7D59797F-74D1-4B27-9948-693ABA3956BD}">
      <dgm:prSet custT="1"/>
      <dgm:spPr>
        <a:solidFill>
          <a:schemeClr val="accent2"/>
        </a:solidFill>
      </dgm:spPr>
      <dgm:t>
        <a:bodyPr/>
        <a:lstStyle/>
        <a:p>
          <a:pPr algn="ctr"/>
          <a:r>
            <a:rPr lang="cs-CZ" sz="1400">
              <a:solidFill>
                <a:schemeClr val="tx1"/>
              </a:solidFill>
            </a:rPr>
            <a:t>Život a zdraví</a:t>
          </a:r>
        </a:p>
      </dgm:t>
    </dgm:pt>
    <dgm:pt modelId="{74290AFC-D4ED-47DF-941A-F7DE98B0E467}">
      <dgm:prSet phldrT="[Text]" custT="1"/>
      <dgm:spPr>
        <a:solidFill>
          <a:schemeClr val="bg2">
            <a:lumMod val="50000"/>
          </a:schemeClr>
        </a:solidFill>
      </dgm:spPr>
      <dgm:t>
        <a:bodyPr/>
        <a:lstStyle/>
        <a:p>
          <a:pPr algn="ctr"/>
          <a:r>
            <a:rPr lang="cs-CZ" sz="1200"/>
            <a:t>Majetek</a:t>
          </a:r>
        </a:p>
      </dgm:t>
    </dgm:pt>
    <dgm:pt modelId="{F871DA47-82B3-4CAB-BB42-D5A8B2724D63}" type="parTrans" cxnId="{8EDE3CAD-EC55-4FF4-A9CA-7A35D2EA6F35}">
      <dgm:prSet/>
      <dgm:spPr/>
      <dgm:t>
        <a:bodyPr/>
        <a:lstStyle/>
        <a:p>
          <a:pPr algn="ctr"/>
          <a:endParaRPr lang="cs-CZ"/>
        </a:p>
      </dgm:t>
    </dgm:pt>
    <dgm:pt modelId="{1F31AF1B-5CAF-4E89-984F-44A07F89C909}" type="sibTrans" cxnId="{8EDE3CAD-EC55-4FF4-A9CA-7A35D2EA6F35}">
      <dgm:prSet/>
      <dgm:spPr/>
      <dgm:t>
        <a:bodyPr/>
        <a:lstStyle/>
        <a:p>
          <a:pPr algn="ctr"/>
          <a:endParaRPr lang="cs-CZ"/>
        </a:p>
      </dgm:t>
    </dgm:pt>
    <dgm:pt modelId="{F851862B-A898-44A3-B56C-3CF0E4D5B333}">
      <dgm:prSet phldrT="[Text]" custT="1"/>
      <dgm:spPr>
        <a:solidFill>
          <a:srgbClr val="FFFF99"/>
        </a:solidFill>
      </dgm:spPr>
      <dgm:t>
        <a:bodyPr/>
        <a:lstStyle/>
        <a:p>
          <a:pPr algn="ctr"/>
          <a:r>
            <a:rPr lang="cs-CZ" sz="1600">
              <a:solidFill>
                <a:schemeClr val="tx1"/>
              </a:solidFill>
            </a:rPr>
            <a:t>Sny a přání</a:t>
          </a:r>
        </a:p>
      </dgm:t>
    </dgm:pt>
    <dgm:pt modelId="{9A396EFF-BFAC-40A8-9324-7401B8490CD9}" type="parTrans" cxnId="{1D73DC6E-B64B-40E5-A6BC-A4A070E8BBFA}">
      <dgm:prSet/>
      <dgm:spPr/>
      <dgm:t>
        <a:bodyPr/>
        <a:lstStyle/>
        <a:p>
          <a:pPr algn="ctr"/>
          <a:endParaRPr lang="cs-CZ"/>
        </a:p>
      </dgm:t>
    </dgm:pt>
    <dgm:pt modelId="{0C447C1D-B1EF-4E41-8E3C-E733379ECE24}" type="sibTrans" cxnId="{1D73DC6E-B64B-40E5-A6BC-A4A070E8BBFA}">
      <dgm:prSet custT="1"/>
      <dgm:spPr>
        <a:solidFill>
          <a:schemeClr val="accent3"/>
        </a:solidFill>
      </dgm:spPr>
      <dgm:t>
        <a:bodyPr/>
        <a:lstStyle/>
        <a:p>
          <a:pPr algn="ctr"/>
          <a:r>
            <a:rPr lang="cs-CZ" sz="1400">
              <a:solidFill>
                <a:schemeClr val="tx1"/>
              </a:solidFill>
            </a:rPr>
            <a:t>Rezervy</a:t>
          </a:r>
        </a:p>
      </dgm:t>
    </dgm:pt>
    <dgm:pt modelId="{E0A54EE7-284E-4AB3-AA69-DEA324C5396A}">
      <dgm:prSet phldrT="[Text]" custT="1"/>
      <dgm:spPr>
        <a:solidFill>
          <a:srgbClr val="FFC000"/>
        </a:solidFill>
      </dgm:spPr>
      <dgm:t>
        <a:bodyPr/>
        <a:lstStyle/>
        <a:p>
          <a:pPr algn="ctr"/>
          <a:r>
            <a:rPr lang="cs-CZ" sz="1300"/>
            <a:t>Bydlení</a:t>
          </a:r>
        </a:p>
      </dgm:t>
    </dgm:pt>
    <dgm:pt modelId="{10ACB5CE-9CCC-4DF9-9896-5002F069B120}" type="parTrans" cxnId="{8F467C6E-E6AC-4CD8-8E6A-7BAA53C048FD}">
      <dgm:prSet/>
      <dgm:spPr/>
      <dgm:t>
        <a:bodyPr/>
        <a:lstStyle/>
        <a:p>
          <a:pPr algn="ctr"/>
          <a:endParaRPr lang="cs-CZ"/>
        </a:p>
      </dgm:t>
    </dgm:pt>
    <dgm:pt modelId="{8E5DDB0C-BFC2-447A-9B5E-826C87D82C0D}" type="sibTrans" cxnId="{8F467C6E-E6AC-4CD8-8E6A-7BAA53C048FD}">
      <dgm:prSet/>
      <dgm:spPr/>
      <dgm:t>
        <a:bodyPr/>
        <a:lstStyle/>
        <a:p>
          <a:pPr algn="ctr"/>
          <a:endParaRPr lang="cs-CZ"/>
        </a:p>
      </dgm:t>
    </dgm:pt>
    <dgm:pt modelId="{A1AB66A5-B542-4289-B24E-0376BBAFEF72}">
      <dgm:prSet phldrT="[Text]" custT="1"/>
      <dgm:spPr>
        <a:solidFill>
          <a:srgbClr val="FFFF00"/>
        </a:solidFill>
      </dgm:spPr>
      <dgm:t>
        <a:bodyPr/>
        <a:lstStyle/>
        <a:p>
          <a:pPr algn="ctr"/>
          <a:r>
            <a:rPr lang="cs-CZ" sz="1100">
              <a:solidFill>
                <a:schemeClr val="tx1"/>
              </a:solidFill>
            </a:rPr>
            <a:t>Investice</a:t>
          </a:r>
        </a:p>
      </dgm:t>
    </dgm:pt>
    <dgm:pt modelId="{33CB89DE-4E58-4A4E-B1D0-671A53FD2B06}" type="parTrans" cxnId="{04493D02-CA49-40EE-B387-35988DC92FBA}">
      <dgm:prSet/>
      <dgm:spPr/>
      <dgm:t>
        <a:bodyPr/>
        <a:lstStyle/>
        <a:p>
          <a:pPr algn="ctr"/>
          <a:endParaRPr lang="cs-CZ"/>
        </a:p>
      </dgm:t>
    </dgm:pt>
    <dgm:pt modelId="{F677E6F9-9782-4806-B471-E90E3A96BA10}" type="sibTrans" cxnId="{04493D02-CA49-40EE-B387-35988DC92FBA}">
      <dgm:prSet custT="1"/>
      <dgm:spPr>
        <a:solidFill>
          <a:schemeClr val="tx2"/>
        </a:solidFill>
      </dgm:spPr>
      <dgm:t>
        <a:bodyPr/>
        <a:lstStyle/>
        <a:p>
          <a:pPr algn="ctr"/>
          <a:r>
            <a:rPr lang="cs-CZ" sz="1400">
              <a:solidFill>
                <a:schemeClr val="tx1"/>
              </a:solidFill>
            </a:rPr>
            <a:t>Odpovědnost</a:t>
          </a:r>
        </a:p>
      </dgm:t>
    </dgm:pt>
    <dgm:pt modelId="{C30237B2-D1A7-4029-9C87-0916CF248C26}">
      <dgm:prSet phldrT="[Text]" custT="1"/>
      <dgm:spPr>
        <a:solidFill>
          <a:schemeClr val="accent2">
            <a:lumMod val="40000"/>
            <a:lumOff val="60000"/>
          </a:schemeClr>
        </a:solidFill>
      </dgm:spPr>
      <dgm:t>
        <a:bodyPr/>
        <a:lstStyle/>
        <a:p>
          <a:pPr algn="ctr"/>
          <a:r>
            <a:rPr lang="cs-CZ" sz="1400"/>
            <a:t>Děti</a:t>
          </a:r>
        </a:p>
      </dgm:t>
    </dgm:pt>
    <dgm:pt modelId="{DC9B8568-AF59-4B41-8936-9ABFB3F43874}" type="parTrans" cxnId="{218FF260-701F-4FF8-91DA-1B654A76AF57}">
      <dgm:prSet/>
      <dgm:spPr/>
      <dgm:t>
        <a:bodyPr/>
        <a:lstStyle/>
        <a:p>
          <a:pPr algn="ctr"/>
          <a:endParaRPr lang="cs-CZ"/>
        </a:p>
      </dgm:t>
    </dgm:pt>
    <dgm:pt modelId="{D05D2CB6-6787-46B3-BB42-8D055DDD0CB8}" type="sibTrans" cxnId="{218FF260-701F-4FF8-91DA-1B654A76AF57}">
      <dgm:prSet/>
      <dgm:spPr/>
      <dgm:t>
        <a:bodyPr/>
        <a:lstStyle/>
        <a:p>
          <a:pPr algn="ctr"/>
          <a:endParaRPr lang="cs-CZ"/>
        </a:p>
      </dgm:t>
    </dgm:pt>
    <dgm:pt modelId="{7198A236-2674-4A1F-9527-A8A8643AC511}" type="pres">
      <dgm:prSet presAssocID="{5AEC6DEE-F4EC-4B6B-92C0-E0D71CA9BC94}" presName="Name0" presStyleCnt="0">
        <dgm:presLayoutVars>
          <dgm:chMax/>
          <dgm:chPref/>
          <dgm:dir/>
          <dgm:animLvl val="lvl"/>
        </dgm:presLayoutVars>
      </dgm:prSet>
      <dgm:spPr/>
    </dgm:pt>
    <dgm:pt modelId="{5C2528B1-A9F0-407E-8521-FACCA95CEB83}" type="pres">
      <dgm:prSet presAssocID="{C7FE3FA2-007E-4BD7-8D00-0DF8D74F5429}" presName="composite" presStyleCnt="0"/>
      <dgm:spPr/>
    </dgm:pt>
    <dgm:pt modelId="{1812FD12-959D-4FD4-9CFB-9DBBEA5F3777}" type="pres">
      <dgm:prSet presAssocID="{C7FE3FA2-007E-4BD7-8D00-0DF8D74F5429}" presName="Parent1" presStyleLbl="node1" presStyleIdx="0" presStyleCnt="6" custScaleX="91147" custScaleY="84357" custLinFactNeighborX="-34557" custLinFactNeighborY="-20659">
        <dgm:presLayoutVars>
          <dgm:chMax val="1"/>
          <dgm:chPref val="1"/>
          <dgm:bulletEnabled val="1"/>
        </dgm:presLayoutVars>
      </dgm:prSet>
      <dgm:spPr>
        <a:prstGeom prst="ellipse">
          <a:avLst/>
        </a:prstGeom>
      </dgm:spPr>
    </dgm:pt>
    <dgm:pt modelId="{0E4E1EA0-3770-4293-9756-0EA134216B87}" type="pres">
      <dgm:prSet presAssocID="{C7FE3FA2-007E-4BD7-8D00-0DF8D74F5429}" presName="Childtext1" presStyleLbl="revTx" presStyleIdx="0" presStyleCnt="3" custScaleX="71266" custScaleY="140389" custLinFactNeighborX="-30386" custLinFactNeighborY="-19355">
        <dgm:presLayoutVars>
          <dgm:chMax val="0"/>
          <dgm:chPref val="0"/>
          <dgm:bulletEnabled val="1"/>
        </dgm:presLayoutVars>
      </dgm:prSet>
      <dgm:spPr>
        <a:prstGeom prst="ellipse">
          <a:avLst/>
        </a:prstGeom>
      </dgm:spPr>
    </dgm:pt>
    <dgm:pt modelId="{071F3941-62B0-4608-8216-8DD7F788F1C9}" type="pres">
      <dgm:prSet presAssocID="{C7FE3FA2-007E-4BD7-8D00-0DF8D74F5429}" presName="BalanceSpacing" presStyleCnt="0"/>
      <dgm:spPr/>
    </dgm:pt>
    <dgm:pt modelId="{43E998EF-9946-4FE0-AFEB-8BDCB14768A9}" type="pres">
      <dgm:prSet presAssocID="{C7FE3FA2-007E-4BD7-8D00-0DF8D74F5429}" presName="BalanceSpacing1" presStyleCnt="0"/>
      <dgm:spPr/>
    </dgm:pt>
    <dgm:pt modelId="{00521A51-C855-458C-AE66-983B67062BE9}" type="pres">
      <dgm:prSet presAssocID="{29B59177-C668-40D9-A958-D0F31691E2F9}" presName="Accent1Text" presStyleLbl="node1" presStyleIdx="1" presStyleCnt="6" custScaleX="97525" custScaleY="90809" custLinFactNeighborX="-42933" custLinFactNeighborY="-11210"/>
      <dgm:spPr>
        <a:prstGeom prst="ellipse">
          <a:avLst/>
        </a:prstGeom>
      </dgm:spPr>
    </dgm:pt>
    <dgm:pt modelId="{6EB2756C-831B-4D3F-BE8A-E65BDC83B866}" type="pres">
      <dgm:prSet presAssocID="{29B59177-C668-40D9-A958-D0F31691E2F9}" presName="spaceBetweenRectangles" presStyleCnt="0"/>
      <dgm:spPr/>
    </dgm:pt>
    <dgm:pt modelId="{1636B804-4E69-428D-8625-0DDCEA7275B8}" type="pres">
      <dgm:prSet presAssocID="{F851862B-A898-44A3-B56C-3CF0E4D5B333}" presName="composite" presStyleCnt="0"/>
      <dgm:spPr/>
    </dgm:pt>
    <dgm:pt modelId="{F2738B77-E743-4BAF-910C-D813DD4574EB}" type="pres">
      <dgm:prSet presAssocID="{F851862B-A898-44A3-B56C-3CF0E4D5B333}" presName="Parent1" presStyleLbl="node1" presStyleIdx="2" presStyleCnt="6" custScaleX="88835" custScaleY="79709" custLinFactNeighborX="18402" custLinFactNeighborY="429">
        <dgm:presLayoutVars>
          <dgm:chMax val="1"/>
          <dgm:chPref val="1"/>
          <dgm:bulletEnabled val="1"/>
        </dgm:presLayoutVars>
      </dgm:prSet>
      <dgm:spPr>
        <a:prstGeom prst="ellipse">
          <a:avLst/>
        </a:prstGeom>
      </dgm:spPr>
    </dgm:pt>
    <dgm:pt modelId="{53A47EBE-60C3-4849-AC38-1FB8D4C154FB}" type="pres">
      <dgm:prSet presAssocID="{F851862B-A898-44A3-B56C-3CF0E4D5B333}" presName="Childtext1" presStyleLbl="revTx" presStyleIdx="1" presStyleCnt="3" custScaleX="73238" custScaleY="125646" custLinFactNeighborX="9784" custLinFactNeighborY="-544">
        <dgm:presLayoutVars>
          <dgm:chMax val="0"/>
          <dgm:chPref val="0"/>
          <dgm:bulletEnabled val="1"/>
        </dgm:presLayoutVars>
      </dgm:prSet>
      <dgm:spPr>
        <a:prstGeom prst="ellipse">
          <a:avLst/>
        </a:prstGeom>
      </dgm:spPr>
    </dgm:pt>
    <dgm:pt modelId="{4BCA60AE-8A25-49F4-936A-B730CB0CA1AE}" type="pres">
      <dgm:prSet presAssocID="{F851862B-A898-44A3-B56C-3CF0E4D5B333}" presName="BalanceSpacing" presStyleCnt="0"/>
      <dgm:spPr/>
    </dgm:pt>
    <dgm:pt modelId="{3050E735-B331-482C-A572-0F00993C1161}" type="pres">
      <dgm:prSet presAssocID="{F851862B-A898-44A3-B56C-3CF0E4D5B333}" presName="BalanceSpacing1" presStyleCnt="0"/>
      <dgm:spPr/>
    </dgm:pt>
    <dgm:pt modelId="{DDE70329-246F-48A6-A7F5-0EC6500C9A6D}" type="pres">
      <dgm:prSet presAssocID="{0C447C1D-B1EF-4E41-8E3C-E733379ECE24}" presName="Accent1Text" presStyleLbl="node1" presStyleIdx="3" presStyleCnt="6" custScaleX="88247" custScaleY="80668" custLinFactNeighborX="36736" custLinFactNeighborY="-530"/>
      <dgm:spPr>
        <a:prstGeom prst="ellipse">
          <a:avLst/>
        </a:prstGeom>
      </dgm:spPr>
    </dgm:pt>
    <dgm:pt modelId="{3EB2DBB7-06C3-4053-9E15-48A128E3BF87}" type="pres">
      <dgm:prSet presAssocID="{0C447C1D-B1EF-4E41-8E3C-E733379ECE24}" presName="spaceBetweenRectangles" presStyleCnt="0"/>
      <dgm:spPr/>
    </dgm:pt>
    <dgm:pt modelId="{01BEA52E-75AD-47DF-B934-4FD4591CA16F}" type="pres">
      <dgm:prSet presAssocID="{A1AB66A5-B542-4289-B24E-0376BBAFEF72}" presName="composite" presStyleCnt="0"/>
      <dgm:spPr/>
    </dgm:pt>
    <dgm:pt modelId="{C2436FCF-44D2-4058-B391-60C67C9DDD9E}" type="pres">
      <dgm:prSet presAssocID="{A1AB66A5-B542-4289-B24E-0376BBAFEF72}" presName="Parent1" presStyleLbl="node1" presStyleIdx="4" presStyleCnt="6" custScaleX="94384" custScaleY="85899" custLinFactNeighborX="-34591" custLinFactNeighborY="1588">
        <dgm:presLayoutVars>
          <dgm:chMax val="1"/>
          <dgm:chPref val="1"/>
          <dgm:bulletEnabled val="1"/>
        </dgm:presLayoutVars>
      </dgm:prSet>
      <dgm:spPr>
        <a:prstGeom prst="ellipse">
          <a:avLst/>
        </a:prstGeom>
      </dgm:spPr>
    </dgm:pt>
    <dgm:pt modelId="{637DE29C-3825-47B4-8D17-B910EFCBE901}" type="pres">
      <dgm:prSet presAssocID="{A1AB66A5-B542-4289-B24E-0376BBAFEF72}" presName="Childtext1" presStyleLbl="revTx" presStyleIdx="2" presStyleCnt="3" custScaleX="73398" custScaleY="142099" custLinFactNeighborX="-24055" custLinFactNeighborY="-16">
        <dgm:presLayoutVars>
          <dgm:chMax val="0"/>
          <dgm:chPref val="0"/>
          <dgm:bulletEnabled val="1"/>
        </dgm:presLayoutVars>
      </dgm:prSet>
      <dgm:spPr>
        <a:prstGeom prst="ellipse">
          <a:avLst/>
        </a:prstGeom>
      </dgm:spPr>
    </dgm:pt>
    <dgm:pt modelId="{3D48C743-2567-4FC3-919B-3BF663913221}" type="pres">
      <dgm:prSet presAssocID="{A1AB66A5-B542-4289-B24E-0376BBAFEF72}" presName="BalanceSpacing" presStyleCnt="0"/>
      <dgm:spPr/>
    </dgm:pt>
    <dgm:pt modelId="{B133DCD1-FC81-494C-A64A-70FFA4319163}" type="pres">
      <dgm:prSet presAssocID="{A1AB66A5-B542-4289-B24E-0376BBAFEF72}" presName="BalanceSpacing1" presStyleCnt="0"/>
      <dgm:spPr/>
    </dgm:pt>
    <dgm:pt modelId="{A05E6B65-E9AF-42AC-A0D9-9A89848E8D57}" type="pres">
      <dgm:prSet presAssocID="{F677E6F9-9782-4806-B471-E90E3A96BA10}" presName="Accent1Text" presStyleLbl="node1" presStyleIdx="5" presStyleCnt="6" custScaleX="99163" custScaleY="85402" custLinFactNeighborX="-47621" custLinFactNeighborY="2317"/>
      <dgm:spPr>
        <a:prstGeom prst="ellipse">
          <a:avLst/>
        </a:prstGeom>
      </dgm:spPr>
    </dgm:pt>
  </dgm:ptLst>
  <dgm:cxnLst>
    <dgm:cxn modelId="{04493D02-CA49-40EE-B387-35988DC92FBA}" srcId="{5AEC6DEE-F4EC-4B6B-92C0-E0D71CA9BC94}" destId="{A1AB66A5-B542-4289-B24E-0376BBAFEF72}" srcOrd="2" destOrd="0" parTransId="{33CB89DE-4E58-4A4E-B1D0-671A53FD2B06}" sibTransId="{F677E6F9-9782-4806-B471-E90E3A96BA10}"/>
    <dgm:cxn modelId="{80A31404-A795-4CDB-BADB-78282E9E6622}" type="presOf" srcId="{A1AB66A5-B542-4289-B24E-0376BBAFEF72}" destId="{C2436FCF-44D2-4058-B391-60C67C9DDD9E}" srcOrd="0" destOrd="0" presId="urn:microsoft.com/office/officeart/2008/layout/AlternatingHexagons"/>
    <dgm:cxn modelId="{1ADF393B-AABB-44F6-AD18-9E1A6754647D}" type="presOf" srcId="{29B59177-C668-40D9-A958-D0F31691E2F9}" destId="{00521A51-C855-458C-AE66-983B67062BE9}" srcOrd="0" destOrd="0" presId="urn:microsoft.com/office/officeart/2008/layout/AlternatingHexagons"/>
    <dgm:cxn modelId="{35198B3E-B79E-4AFD-AB54-F7F94E8CB6A6}" type="presOf" srcId="{F851862B-A898-44A3-B56C-3CF0E4D5B333}" destId="{F2738B77-E743-4BAF-910C-D813DD4574EB}" srcOrd="0" destOrd="0" presId="urn:microsoft.com/office/officeart/2008/layout/AlternatingHexagons"/>
    <dgm:cxn modelId="{218FF260-701F-4FF8-91DA-1B654A76AF57}" srcId="{A1AB66A5-B542-4289-B24E-0376BBAFEF72}" destId="{C30237B2-D1A7-4029-9C87-0916CF248C26}" srcOrd="0" destOrd="0" parTransId="{DC9B8568-AF59-4B41-8936-9ABFB3F43874}" sibTransId="{D05D2CB6-6787-46B3-BB42-8D055DDD0CB8}"/>
    <dgm:cxn modelId="{B34FD164-6363-46BB-8659-132FEDE7E48F}" type="presOf" srcId="{5AEC6DEE-F4EC-4B6B-92C0-E0D71CA9BC94}" destId="{7198A236-2674-4A1F-9527-A8A8643AC511}" srcOrd="0" destOrd="0" presId="urn:microsoft.com/office/officeart/2008/layout/AlternatingHexagons"/>
    <dgm:cxn modelId="{864A0A6A-E03E-4FEE-BB08-93B1B1B344DB}" type="presOf" srcId="{C7FE3FA2-007E-4BD7-8D00-0DF8D74F5429}" destId="{1812FD12-959D-4FD4-9CFB-9DBBEA5F3777}" srcOrd="0" destOrd="0" presId="urn:microsoft.com/office/officeart/2008/layout/AlternatingHexagons"/>
    <dgm:cxn modelId="{8F467C6E-E6AC-4CD8-8E6A-7BAA53C048FD}" srcId="{F851862B-A898-44A3-B56C-3CF0E4D5B333}" destId="{E0A54EE7-284E-4AB3-AA69-DEA324C5396A}" srcOrd="0" destOrd="0" parTransId="{10ACB5CE-9CCC-4DF9-9896-5002F069B120}" sibTransId="{8E5DDB0C-BFC2-447A-9B5E-826C87D82C0D}"/>
    <dgm:cxn modelId="{1D73DC6E-B64B-40E5-A6BC-A4A070E8BBFA}" srcId="{5AEC6DEE-F4EC-4B6B-92C0-E0D71CA9BC94}" destId="{F851862B-A898-44A3-B56C-3CF0E4D5B333}" srcOrd="1" destOrd="0" parTransId="{9A396EFF-BFAC-40A8-9324-7401B8490CD9}" sibTransId="{0C447C1D-B1EF-4E41-8E3C-E733379ECE24}"/>
    <dgm:cxn modelId="{3F0DC555-45DC-4031-BEC0-B8764A35EF90}" type="presOf" srcId="{E0A54EE7-284E-4AB3-AA69-DEA324C5396A}" destId="{53A47EBE-60C3-4849-AC38-1FB8D4C154FB}" srcOrd="0" destOrd="0" presId="urn:microsoft.com/office/officeart/2008/layout/AlternatingHexagons"/>
    <dgm:cxn modelId="{D1C96B77-8405-41C0-AE13-BBF357490B92}" type="presOf" srcId="{C30237B2-D1A7-4029-9C87-0916CF248C26}" destId="{637DE29C-3825-47B4-8D17-B910EFCBE901}" srcOrd="0" destOrd="0" presId="urn:microsoft.com/office/officeart/2008/layout/AlternatingHexagons"/>
    <dgm:cxn modelId="{7D59797F-74D1-4B27-9948-693ABA3956BD}" srcId="{5AEC6DEE-F4EC-4B6B-92C0-E0D71CA9BC94}" destId="{C7FE3FA2-007E-4BD7-8D00-0DF8D74F5429}" srcOrd="0" destOrd="0" parTransId="{BC0A105C-55BB-4AF6-B83C-F349EEE6DC26}" sibTransId="{29B59177-C668-40D9-A958-D0F31691E2F9}"/>
    <dgm:cxn modelId="{1E0D018A-9DCE-48FB-B660-6E5A3195D66E}" type="presOf" srcId="{F677E6F9-9782-4806-B471-E90E3A96BA10}" destId="{A05E6B65-E9AF-42AC-A0D9-9A89848E8D57}" srcOrd="0" destOrd="0" presId="urn:microsoft.com/office/officeart/2008/layout/AlternatingHexagons"/>
    <dgm:cxn modelId="{DDEF53A0-A078-4543-823F-AC8AD676D7FE}" type="presOf" srcId="{74290AFC-D4ED-47DF-941A-F7DE98B0E467}" destId="{0E4E1EA0-3770-4293-9756-0EA134216B87}" srcOrd="0" destOrd="0" presId="urn:microsoft.com/office/officeart/2008/layout/AlternatingHexagons"/>
    <dgm:cxn modelId="{8EDE3CAD-EC55-4FF4-A9CA-7A35D2EA6F35}" srcId="{C7FE3FA2-007E-4BD7-8D00-0DF8D74F5429}" destId="{74290AFC-D4ED-47DF-941A-F7DE98B0E467}" srcOrd="0" destOrd="0" parTransId="{F871DA47-82B3-4CAB-BB42-D5A8B2724D63}" sibTransId="{1F31AF1B-5CAF-4E89-984F-44A07F89C909}"/>
    <dgm:cxn modelId="{7C5268C3-04A3-4414-A109-4CB47DFE47E3}" type="presOf" srcId="{0C447C1D-B1EF-4E41-8E3C-E733379ECE24}" destId="{DDE70329-246F-48A6-A7F5-0EC6500C9A6D}" srcOrd="0" destOrd="0" presId="urn:microsoft.com/office/officeart/2008/layout/AlternatingHexagons"/>
    <dgm:cxn modelId="{1847CDA0-BBC9-4298-AAD9-2E96BCD1469C}" type="presParOf" srcId="{7198A236-2674-4A1F-9527-A8A8643AC511}" destId="{5C2528B1-A9F0-407E-8521-FACCA95CEB83}" srcOrd="0" destOrd="0" presId="urn:microsoft.com/office/officeart/2008/layout/AlternatingHexagons"/>
    <dgm:cxn modelId="{B3E5978E-9ADF-4B1B-9C35-E1A350B21D04}" type="presParOf" srcId="{5C2528B1-A9F0-407E-8521-FACCA95CEB83}" destId="{1812FD12-959D-4FD4-9CFB-9DBBEA5F3777}" srcOrd="0" destOrd="0" presId="urn:microsoft.com/office/officeart/2008/layout/AlternatingHexagons"/>
    <dgm:cxn modelId="{844564FA-03E9-4DB4-BD73-D784C8458728}" type="presParOf" srcId="{5C2528B1-A9F0-407E-8521-FACCA95CEB83}" destId="{0E4E1EA0-3770-4293-9756-0EA134216B87}" srcOrd="1" destOrd="0" presId="urn:microsoft.com/office/officeart/2008/layout/AlternatingHexagons"/>
    <dgm:cxn modelId="{277BCC35-DCC8-489C-B5A6-92C2D449E727}" type="presParOf" srcId="{5C2528B1-A9F0-407E-8521-FACCA95CEB83}" destId="{071F3941-62B0-4608-8216-8DD7F788F1C9}" srcOrd="2" destOrd="0" presId="urn:microsoft.com/office/officeart/2008/layout/AlternatingHexagons"/>
    <dgm:cxn modelId="{32961D13-D29E-4E4D-984A-BCC312E7B8ED}" type="presParOf" srcId="{5C2528B1-A9F0-407E-8521-FACCA95CEB83}" destId="{43E998EF-9946-4FE0-AFEB-8BDCB14768A9}" srcOrd="3" destOrd="0" presId="urn:microsoft.com/office/officeart/2008/layout/AlternatingHexagons"/>
    <dgm:cxn modelId="{8A78EDE0-04F5-4B6F-9E08-E6FFAB96FEC2}" type="presParOf" srcId="{5C2528B1-A9F0-407E-8521-FACCA95CEB83}" destId="{00521A51-C855-458C-AE66-983B67062BE9}" srcOrd="4" destOrd="0" presId="urn:microsoft.com/office/officeart/2008/layout/AlternatingHexagons"/>
    <dgm:cxn modelId="{180F83EF-5114-4384-AFCD-44A155910FA1}" type="presParOf" srcId="{7198A236-2674-4A1F-9527-A8A8643AC511}" destId="{6EB2756C-831B-4D3F-BE8A-E65BDC83B866}" srcOrd="1" destOrd="0" presId="urn:microsoft.com/office/officeart/2008/layout/AlternatingHexagons"/>
    <dgm:cxn modelId="{EE3AA39A-3701-423E-977F-B617FC842411}" type="presParOf" srcId="{7198A236-2674-4A1F-9527-A8A8643AC511}" destId="{1636B804-4E69-428D-8625-0DDCEA7275B8}" srcOrd="2" destOrd="0" presId="urn:microsoft.com/office/officeart/2008/layout/AlternatingHexagons"/>
    <dgm:cxn modelId="{ACFD7ED9-9D62-4A18-8797-0F4D35D6C8A7}" type="presParOf" srcId="{1636B804-4E69-428D-8625-0DDCEA7275B8}" destId="{F2738B77-E743-4BAF-910C-D813DD4574EB}" srcOrd="0" destOrd="0" presId="urn:microsoft.com/office/officeart/2008/layout/AlternatingHexagons"/>
    <dgm:cxn modelId="{F0F460EC-6335-4699-B3DA-88004631F7AB}" type="presParOf" srcId="{1636B804-4E69-428D-8625-0DDCEA7275B8}" destId="{53A47EBE-60C3-4849-AC38-1FB8D4C154FB}" srcOrd="1" destOrd="0" presId="urn:microsoft.com/office/officeart/2008/layout/AlternatingHexagons"/>
    <dgm:cxn modelId="{F7FE4402-5BBC-42F9-8E0E-69EA928EE9E6}" type="presParOf" srcId="{1636B804-4E69-428D-8625-0DDCEA7275B8}" destId="{4BCA60AE-8A25-49F4-936A-B730CB0CA1AE}" srcOrd="2" destOrd="0" presId="urn:microsoft.com/office/officeart/2008/layout/AlternatingHexagons"/>
    <dgm:cxn modelId="{39C80414-3EC1-4B52-AC2C-D45F308A92DE}" type="presParOf" srcId="{1636B804-4E69-428D-8625-0DDCEA7275B8}" destId="{3050E735-B331-482C-A572-0F00993C1161}" srcOrd="3" destOrd="0" presId="urn:microsoft.com/office/officeart/2008/layout/AlternatingHexagons"/>
    <dgm:cxn modelId="{CA6F9273-40DE-4D9D-97E9-0BD5C8D15F58}" type="presParOf" srcId="{1636B804-4E69-428D-8625-0DDCEA7275B8}" destId="{DDE70329-246F-48A6-A7F5-0EC6500C9A6D}" srcOrd="4" destOrd="0" presId="urn:microsoft.com/office/officeart/2008/layout/AlternatingHexagons"/>
    <dgm:cxn modelId="{2AE8C849-112A-4AA2-9053-830ADE8FACB5}" type="presParOf" srcId="{7198A236-2674-4A1F-9527-A8A8643AC511}" destId="{3EB2DBB7-06C3-4053-9E15-48A128E3BF87}" srcOrd="3" destOrd="0" presId="urn:microsoft.com/office/officeart/2008/layout/AlternatingHexagons"/>
    <dgm:cxn modelId="{8CEE51F1-B113-4BE8-B7E1-FAFDC2D5FA40}" type="presParOf" srcId="{7198A236-2674-4A1F-9527-A8A8643AC511}" destId="{01BEA52E-75AD-47DF-B934-4FD4591CA16F}" srcOrd="4" destOrd="0" presId="urn:microsoft.com/office/officeart/2008/layout/AlternatingHexagons"/>
    <dgm:cxn modelId="{20DE18A9-8B3B-40DA-A048-577B342F4073}" type="presParOf" srcId="{01BEA52E-75AD-47DF-B934-4FD4591CA16F}" destId="{C2436FCF-44D2-4058-B391-60C67C9DDD9E}" srcOrd="0" destOrd="0" presId="urn:microsoft.com/office/officeart/2008/layout/AlternatingHexagons"/>
    <dgm:cxn modelId="{61A93EE8-F647-47D2-8558-060B4407AF66}" type="presParOf" srcId="{01BEA52E-75AD-47DF-B934-4FD4591CA16F}" destId="{637DE29C-3825-47B4-8D17-B910EFCBE901}" srcOrd="1" destOrd="0" presId="urn:microsoft.com/office/officeart/2008/layout/AlternatingHexagons"/>
    <dgm:cxn modelId="{762C7E87-5957-4571-B02B-8DB1CD28A52E}" type="presParOf" srcId="{01BEA52E-75AD-47DF-B934-4FD4591CA16F}" destId="{3D48C743-2567-4FC3-919B-3BF663913221}" srcOrd="2" destOrd="0" presId="urn:microsoft.com/office/officeart/2008/layout/AlternatingHexagons"/>
    <dgm:cxn modelId="{E75D11B6-5BB5-49D3-97B5-FCF48FAAAD30}" type="presParOf" srcId="{01BEA52E-75AD-47DF-B934-4FD4591CA16F}" destId="{B133DCD1-FC81-494C-A64A-70FFA4319163}" srcOrd="3" destOrd="0" presId="urn:microsoft.com/office/officeart/2008/layout/AlternatingHexagons"/>
    <dgm:cxn modelId="{2D1BEC9D-5FDE-4F42-B5A3-908907FC1D49}" type="presParOf" srcId="{01BEA52E-75AD-47DF-B934-4FD4591CA16F}" destId="{A05E6B65-E9AF-42AC-A0D9-9A89848E8D57}"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083292-7D05-4179-A250-78E2034FD036}">
      <dsp:nvSpPr>
        <dsp:cNvPr id="0" name=""/>
        <dsp:cNvSpPr/>
      </dsp:nvSpPr>
      <dsp:spPr>
        <a:xfrm>
          <a:off x="4169965" y="0"/>
          <a:ext cx="2175669" cy="2175669"/>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Riziko</a:t>
          </a:r>
        </a:p>
      </dsp:txBody>
      <dsp:txXfrm>
        <a:off x="4713882" y="1087835"/>
        <a:ext cx="1087835" cy="1087834"/>
      </dsp:txXfrm>
    </dsp:sp>
    <dsp:sp modelId="{8B915237-C70C-407B-BB1D-A24E19000613}">
      <dsp:nvSpPr>
        <dsp:cNvPr id="0" name=""/>
        <dsp:cNvSpPr/>
      </dsp:nvSpPr>
      <dsp:spPr>
        <a:xfrm>
          <a:off x="3082131" y="2175669"/>
          <a:ext cx="2175669" cy="2175669"/>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Zisk</a:t>
          </a:r>
        </a:p>
      </dsp:txBody>
      <dsp:txXfrm>
        <a:off x="3626048" y="3263504"/>
        <a:ext cx="1087835" cy="1087834"/>
      </dsp:txXfrm>
    </dsp:sp>
    <dsp:sp modelId="{78154E1D-E474-43D0-B722-0995725F07F2}">
      <dsp:nvSpPr>
        <dsp:cNvPr id="0" name=""/>
        <dsp:cNvSpPr/>
      </dsp:nvSpPr>
      <dsp:spPr>
        <a:xfrm rot="10800000">
          <a:off x="4169965" y="2175669"/>
          <a:ext cx="2175669" cy="2175669"/>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Čas</a:t>
          </a:r>
        </a:p>
      </dsp:txBody>
      <dsp:txXfrm rot="10800000">
        <a:off x="4713882" y="2175669"/>
        <a:ext cx="1087835" cy="1087834"/>
      </dsp:txXfrm>
    </dsp:sp>
    <dsp:sp modelId="{25CD991C-BC40-44F0-9CE1-C660EF667356}">
      <dsp:nvSpPr>
        <dsp:cNvPr id="0" name=""/>
        <dsp:cNvSpPr/>
      </dsp:nvSpPr>
      <dsp:spPr>
        <a:xfrm>
          <a:off x="5257800" y="2175669"/>
          <a:ext cx="2175669" cy="2175669"/>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Likvidita</a:t>
          </a:r>
        </a:p>
      </dsp:txBody>
      <dsp:txXfrm>
        <a:off x="5801717" y="3263504"/>
        <a:ext cx="1087835" cy="10878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12FD12-959D-4FD4-9CFB-9DBBEA5F3777}">
      <dsp:nvSpPr>
        <dsp:cNvPr id="0" name=""/>
        <dsp:cNvSpPr/>
      </dsp:nvSpPr>
      <dsp:spPr>
        <a:xfrm rot="5400000">
          <a:off x="4416585" y="42572"/>
          <a:ext cx="1419726" cy="133458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a:solidFill>
                <a:schemeClr val="tx1"/>
              </a:solidFill>
            </a:rPr>
            <a:t>Penze</a:t>
          </a:r>
        </a:p>
      </dsp:txBody>
      <dsp:txXfrm rot="-5400000">
        <a:off x="4654602" y="207914"/>
        <a:ext cx="943691" cy="1003898"/>
      </dsp:txXfrm>
    </dsp:sp>
    <dsp:sp modelId="{0E4E1EA0-3770-4293-9756-0EA134216B87}">
      <dsp:nvSpPr>
        <dsp:cNvPr id="0" name=""/>
        <dsp:cNvSpPr/>
      </dsp:nvSpPr>
      <dsp:spPr>
        <a:xfrm>
          <a:off x="6108097" y="0"/>
          <a:ext cx="1338536" cy="1417646"/>
        </a:xfrm>
        <a:prstGeom prst="ellipse">
          <a:avLst/>
        </a:prstGeom>
        <a:solidFill>
          <a:schemeClr val="bg2">
            <a:lumMod val="5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Majetek</a:t>
          </a:r>
        </a:p>
      </dsp:txBody>
      <dsp:txXfrm>
        <a:off x="6304121" y="207609"/>
        <a:ext cx="946488" cy="1002428"/>
      </dsp:txXfrm>
    </dsp:sp>
    <dsp:sp modelId="{00521A51-C855-458C-AE66-983B67062BE9}">
      <dsp:nvSpPr>
        <dsp:cNvPr id="0" name=""/>
        <dsp:cNvSpPr/>
      </dsp:nvSpPr>
      <dsp:spPr>
        <a:xfrm rot="5400000">
          <a:off x="2658305" y="50172"/>
          <a:ext cx="1528313" cy="1427969"/>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cs-CZ" sz="1400" kern="1200">
              <a:solidFill>
                <a:schemeClr val="tx1"/>
              </a:solidFill>
            </a:rPr>
            <a:t>Život a zdraví</a:t>
          </a:r>
        </a:p>
      </dsp:txBody>
      <dsp:txXfrm rot="-5400000">
        <a:off x="2917598" y="223816"/>
        <a:ext cx="1009727" cy="1080681"/>
      </dsp:txXfrm>
    </dsp:sp>
    <dsp:sp modelId="{F2738B77-E743-4BAF-910C-D813DD4574EB}">
      <dsp:nvSpPr>
        <dsp:cNvPr id="0" name=""/>
        <dsp:cNvSpPr/>
      </dsp:nvSpPr>
      <dsp:spPr>
        <a:xfrm rot="5400000">
          <a:off x="4437426" y="1553183"/>
          <a:ext cx="1341500" cy="1300729"/>
        </a:xfrm>
        <a:prstGeom prst="ellipse">
          <a:avLst/>
        </a:prstGeom>
        <a:solidFill>
          <a:srgbClr val="FFFF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a:solidFill>
                <a:schemeClr val="tx1"/>
              </a:solidFill>
            </a:rPr>
            <a:t>Sny a přání</a:t>
          </a:r>
        </a:p>
      </dsp:txBody>
      <dsp:txXfrm rot="-5400000">
        <a:off x="4648298" y="1729256"/>
        <a:ext cx="919755" cy="948584"/>
      </dsp:txXfrm>
    </dsp:sp>
    <dsp:sp modelId="{53A47EBE-60C3-4849-AC38-1FB8D4C154FB}">
      <dsp:nvSpPr>
        <dsp:cNvPr id="0" name=""/>
        <dsp:cNvSpPr/>
      </dsp:nvSpPr>
      <dsp:spPr>
        <a:xfrm>
          <a:off x="2649459" y="1556448"/>
          <a:ext cx="1331201" cy="1268771"/>
        </a:xfrm>
        <a:prstGeom prst="ellipse">
          <a:avLst/>
        </a:prstGeom>
        <a:solidFill>
          <a:srgbClr val="FFC000"/>
        </a:solid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a:t>Bydlení</a:t>
          </a:r>
        </a:p>
      </dsp:txBody>
      <dsp:txXfrm>
        <a:off x="2844409" y="1742255"/>
        <a:ext cx="941301" cy="897157"/>
      </dsp:txXfrm>
    </dsp:sp>
    <dsp:sp modelId="{DDE70329-246F-48A6-A7F5-0EC6500C9A6D}">
      <dsp:nvSpPr>
        <dsp:cNvPr id="0" name=""/>
        <dsp:cNvSpPr/>
      </dsp:nvSpPr>
      <dsp:spPr>
        <a:xfrm rot="5400000">
          <a:off x="6279149" y="1541347"/>
          <a:ext cx="1357640" cy="1292119"/>
        </a:xfrm>
        <a:prstGeom prst="ellips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cs-CZ" sz="1400" kern="1200">
              <a:solidFill>
                <a:schemeClr val="tx1"/>
              </a:solidFill>
            </a:rPr>
            <a:t>Rezervy</a:t>
          </a:r>
        </a:p>
      </dsp:txBody>
      <dsp:txXfrm rot="-5400000">
        <a:off x="6501135" y="1707409"/>
        <a:ext cx="913667" cy="959996"/>
      </dsp:txXfrm>
    </dsp:sp>
    <dsp:sp modelId="{C2436FCF-44D2-4058-B391-60C67C9DDD9E}">
      <dsp:nvSpPr>
        <dsp:cNvPr id="0" name=""/>
        <dsp:cNvSpPr/>
      </dsp:nvSpPr>
      <dsp:spPr>
        <a:xfrm rot="5400000">
          <a:off x="4403111" y="2937509"/>
          <a:ext cx="1445678" cy="1381978"/>
        </a:xfrm>
        <a:prstGeom prst="ellipse">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cs-CZ" sz="1100" kern="1200">
              <a:solidFill>
                <a:schemeClr val="tx1"/>
              </a:solidFill>
            </a:rPr>
            <a:t>Investice</a:t>
          </a:r>
        </a:p>
      </dsp:txBody>
      <dsp:txXfrm rot="-5400000">
        <a:off x="4637347" y="3117374"/>
        <a:ext cx="977206" cy="1022248"/>
      </dsp:txXfrm>
    </dsp:sp>
    <dsp:sp modelId="{637DE29C-3825-47B4-8D17-B910EFCBE901}">
      <dsp:nvSpPr>
        <dsp:cNvPr id="0" name=""/>
        <dsp:cNvSpPr/>
      </dsp:nvSpPr>
      <dsp:spPr>
        <a:xfrm>
          <a:off x="6206986" y="2907237"/>
          <a:ext cx="1378580" cy="1434914"/>
        </a:xfrm>
        <a:prstGeom prst="ellipse">
          <a:avLst/>
        </a:prstGeom>
        <a:solidFill>
          <a:schemeClr val="accent2">
            <a:lumMod val="40000"/>
            <a:lumOff val="6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a:t>Děti</a:t>
          </a:r>
        </a:p>
      </dsp:txBody>
      <dsp:txXfrm>
        <a:off x="6408874" y="3117375"/>
        <a:ext cx="974804" cy="1014638"/>
      </dsp:txXfrm>
    </dsp:sp>
    <dsp:sp modelId="{A05E6B65-E9AF-42AC-A0D9-9A89848E8D57}">
      <dsp:nvSpPr>
        <dsp:cNvPr id="0" name=""/>
        <dsp:cNvSpPr/>
      </dsp:nvSpPr>
      <dsp:spPr>
        <a:xfrm rot="5400000">
          <a:off x="2635162" y="2906704"/>
          <a:ext cx="1437313" cy="1451952"/>
        </a:xfrm>
        <a:prstGeom prst="ellipse">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cs-CZ" sz="1400" kern="1200">
              <a:solidFill>
                <a:schemeClr val="tx1"/>
              </a:solidFill>
            </a:rPr>
            <a:t>Odpovědnost</a:t>
          </a:r>
        </a:p>
      </dsp:txBody>
      <dsp:txXfrm rot="-5400000">
        <a:off x="2840476" y="3124513"/>
        <a:ext cx="1026686" cy="1016333"/>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ACB99A-097E-4677-B696-BB682C68ADE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1040437D-1D13-4DBF-A35F-7BFCBFF1DB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E920155-67A5-4231-8B1B-23B29D747884}"/>
              </a:ext>
            </a:extLst>
          </p:cNvPr>
          <p:cNvSpPr>
            <a:spLocks noGrp="1"/>
          </p:cNvSpPr>
          <p:nvPr>
            <p:ph type="dt" sz="half" idx="10"/>
          </p:nvPr>
        </p:nvSpPr>
        <p:spPr/>
        <p:txBody>
          <a:bodyPr/>
          <a:lstStyle/>
          <a:p>
            <a:fld id="{24F7EAF0-CA6E-4E79-93DC-14FBAE0D56F6}" type="datetimeFigureOut">
              <a:rPr lang="cs-CZ" smtClean="0"/>
              <a:t>22. 11. 2022</a:t>
            </a:fld>
            <a:endParaRPr lang="cs-CZ"/>
          </a:p>
        </p:txBody>
      </p:sp>
      <p:sp>
        <p:nvSpPr>
          <p:cNvPr id="5" name="Zástupný symbol pro zápatí 4">
            <a:extLst>
              <a:ext uri="{FF2B5EF4-FFF2-40B4-BE49-F238E27FC236}">
                <a16:creationId xmlns:a16="http://schemas.microsoft.com/office/drawing/2014/main" id="{1BEBE38A-39F3-44CD-9FEC-2D99E5AF5EF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CE08F19-6B33-49A2-AB09-6D5F80EB6B7F}"/>
              </a:ext>
            </a:extLst>
          </p:cNvPr>
          <p:cNvSpPr>
            <a:spLocks noGrp="1"/>
          </p:cNvSpPr>
          <p:nvPr>
            <p:ph type="sldNum" sz="quarter" idx="12"/>
          </p:nvPr>
        </p:nvSpPr>
        <p:spPr/>
        <p:txBody>
          <a:bodyPr/>
          <a:lstStyle/>
          <a:p>
            <a:fld id="{6F51033F-E98C-4DC2-A6DA-0EAF733E44D4}" type="slidenum">
              <a:rPr lang="cs-CZ" smtClean="0"/>
              <a:t>‹#›</a:t>
            </a:fld>
            <a:endParaRPr lang="cs-CZ"/>
          </a:p>
        </p:txBody>
      </p:sp>
    </p:spTree>
    <p:extLst>
      <p:ext uri="{BB962C8B-B14F-4D97-AF65-F5344CB8AC3E}">
        <p14:creationId xmlns:p14="http://schemas.microsoft.com/office/powerpoint/2010/main" val="3039809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1EFA3C-346D-4033-9781-819D94CDE29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9DE20EC8-C3EE-4BA3-B214-83EDC103DA7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7A442AB-6544-4464-8673-C0F5631C57FC}"/>
              </a:ext>
            </a:extLst>
          </p:cNvPr>
          <p:cNvSpPr>
            <a:spLocks noGrp="1"/>
          </p:cNvSpPr>
          <p:nvPr>
            <p:ph type="dt" sz="half" idx="10"/>
          </p:nvPr>
        </p:nvSpPr>
        <p:spPr/>
        <p:txBody>
          <a:bodyPr/>
          <a:lstStyle/>
          <a:p>
            <a:fld id="{24F7EAF0-CA6E-4E79-93DC-14FBAE0D56F6}" type="datetimeFigureOut">
              <a:rPr lang="cs-CZ" smtClean="0"/>
              <a:t>22. 11. 2022</a:t>
            </a:fld>
            <a:endParaRPr lang="cs-CZ"/>
          </a:p>
        </p:txBody>
      </p:sp>
      <p:sp>
        <p:nvSpPr>
          <p:cNvPr id="5" name="Zástupný symbol pro zápatí 4">
            <a:extLst>
              <a:ext uri="{FF2B5EF4-FFF2-40B4-BE49-F238E27FC236}">
                <a16:creationId xmlns:a16="http://schemas.microsoft.com/office/drawing/2014/main" id="{41798389-5926-4219-BD78-CC7B973F7B2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7F8531D-2B43-4EAA-A66E-9BC8C2315D9E}"/>
              </a:ext>
            </a:extLst>
          </p:cNvPr>
          <p:cNvSpPr>
            <a:spLocks noGrp="1"/>
          </p:cNvSpPr>
          <p:nvPr>
            <p:ph type="sldNum" sz="quarter" idx="12"/>
          </p:nvPr>
        </p:nvSpPr>
        <p:spPr/>
        <p:txBody>
          <a:bodyPr/>
          <a:lstStyle/>
          <a:p>
            <a:fld id="{6F51033F-E98C-4DC2-A6DA-0EAF733E44D4}" type="slidenum">
              <a:rPr lang="cs-CZ" smtClean="0"/>
              <a:t>‹#›</a:t>
            </a:fld>
            <a:endParaRPr lang="cs-CZ"/>
          </a:p>
        </p:txBody>
      </p:sp>
    </p:spTree>
    <p:extLst>
      <p:ext uri="{BB962C8B-B14F-4D97-AF65-F5344CB8AC3E}">
        <p14:creationId xmlns:p14="http://schemas.microsoft.com/office/powerpoint/2010/main" val="4185337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17C4F10-5AA8-41A4-918E-B513E4001902}"/>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D29CD3C-176A-4C93-9F8A-9C3A31DB7C64}"/>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414F4A6-B4F2-48A4-A770-68FE09374C3C}"/>
              </a:ext>
            </a:extLst>
          </p:cNvPr>
          <p:cNvSpPr>
            <a:spLocks noGrp="1"/>
          </p:cNvSpPr>
          <p:nvPr>
            <p:ph type="dt" sz="half" idx="10"/>
          </p:nvPr>
        </p:nvSpPr>
        <p:spPr/>
        <p:txBody>
          <a:bodyPr/>
          <a:lstStyle/>
          <a:p>
            <a:fld id="{24F7EAF0-CA6E-4E79-93DC-14FBAE0D56F6}" type="datetimeFigureOut">
              <a:rPr lang="cs-CZ" smtClean="0"/>
              <a:t>22. 11. 2022</a:t>
            </a:fld>
            <a:endParaRPr lang="cs-CZ"/>
          </a:p>
        </p:txBody>
      </p:sp>
      <p:sp>
        <p:nvSpPr>
          <p:cNvPr id="5" name="Zástupný symbol pro zápatí 4">
            <a:extLst>
              <a:ext uri="{FF2B5EF4-FFF2-40B4-BE49-F238E27FC236}">
                <a16:creationId xmlns:a16="http://schemas.microsoft.com/office/drawing/2014/main" id="{F8931892-BB90-4AF0-B206-9A6B32219B9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70095E4-F14B-4C8C-AD8E-2CC37E32CF79}"/>
              </a:ext>
            </a:extLst>
          </p:cNvPr>
          <p:cNvSpPr>
            <a:spLocks noGrp="1"/>
          </p:cNvSpPr>
          <p:nvPr>
            <p:ph type="sldNum" sz="quarter" idx="12"/>
          </p:nvPr>
        </p:nvSpPr>
        <p:spPr/>
        <p:txBody>
          <a:bodyPr/>
          <a:lstStyle/>
          <a:p>
            <a:fld id="{6F51033F-E98C-4DC2-A6DA-0EAF733E44D4}" type="slidenum">
              <a:rPr lang="cs-CZ" smtClean="0"/>
              <a:t>‹#›</a:t>
            </a:fld>
            <a:endParaRPr lang="cs-CZ"/>
          </a:p>
        </p:txBody>
      </p:sp>
    </p:spTree>
    <p:extLst>
      <p:ext uri="{BB962C8B-B14F-4D97-AF65-F5344CB8AC3E}">
        <p14:creationId xmlns:p14="http://schemas.microsoft.com/office/powerpoint/2010/main" val="3294946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3D1B01-BA73-49AC-8C8A-4C22A0E79B7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EBA501C-DC6E-407A-80F6-E7DB8324BE2C}"/>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BF57925-3F13-4EBD-B5B1-A858261D99B0}"/>
              </a:ext>
            </a:extLst>
          </p:cNvPr>
          <p:cNvSpPr>
            <a:spLocks noGrp="1"/>
          </p:cNvSpPr>
          <p:nvPr>
            <p:ph type="dt" sz="half" idx="10"/>
          </p:nvPr>
        </p:nvSpPr>
        <p:spPr/>
        <p:txBody>
          <a:bodyPr/>
          <a:lstStyle/>
          <a:p>
            <a:fld id="{24F7EAF0-CA6E-4E79-93DC-14FBAE0D56F6}" type="datetimeFigureOut">
              <a:rPr lang="cs-CZ" smtClean="0"/>
              <a:t>22. 11. 2022</a:t>
            </a:fld>
            <a:endParaRPr lang="cs-CZ"/>
          </a:p>
        </p:txBody>
      </p:sp>
      <p:sp>
        <p:nvSpPr>
          <p:cNvPr id="5" name="Zástupný symbol pro zápatí 4">
            <a:extLst>
              <a:ext uri="{FF2B5EF4-FFF2-40B4-BE49-F238E27FC236}">
                <a16:creationId xmlns:a16="http://schemas.microsoft.com/office/drawing/2014/main" id="{DF48E6D7-147C-4491-AEE2-95927C91560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E19D338-F879-44E6-A1DF-1E470904CD2E}"/>
              </a:ext>
            </a:extLst>
          </p:cNvPr>
          <p:cNvSpPr>
            <a:spLocks noGrp="1"/>
          </p:cNvSpPr>
          <p:nvPr>
            <p:ph type="sldNum" sz="quarter" idx="12"/>
          </p:nvPr>
        </p:nvSpPr>
        <p:spPr/>
        <p:txBody>
          <a:bodyPr/>
          <a:lstStyle/>
          <a:p>
            <a:fld id="{6F51033F-E98C-4DC2-A6DA-0EAF733E44D4}" type="slidenum">
              <a:rPr lang="cs-CZ" smtClean="0"/>
              <a:t>‹#›</a:t>
            </a:fld>
            <a:endParaRPr lang="cs-CZ"/>
          </a:p>
        </p:txBody>
      </p:sp>
    </p:spTree>
    <p:extLst>
      <p:ext uri="{BB962C8B-B14F-4D97-AF65-F5344CB8AC3E}">
        <p14:creationId xmlns:p14="http://schemas.microsoft.com/office/powerpoint/2010/main" val="3153513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DAB0CD-64F1-41B7-B388-3E10D83C3A3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7D3F96F-AC47-45F4-BE52-C56884A3A4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BF6FBAE1-0187-4058-A7D6-2A74B9F6F451}"/>
              </a:ext>
            </a:extLst>
          </p:cNvPr>
          <p:cNvSpPr>
            <a:spLocks noGrp="1"/>
          </p:cNvSpPr>
          <p:nvPr>
            <p:ph type="dt" sz="half" idx="10"/>
          </p:nvPr>
        </p:nvSpPr>
        <p:spPr/>
        <p:txBody>
          <a:bodyPr/>
          <a:lstStyle/>
          <a:p>
            <a:fld id="{24F7EAF0-CA6E-4E79-93DC-14FBAE0D56F6}" type="datetimeFigureOut">
              <a:rPr lang="cs-CZ" smtClean="0"/>
              <a:t>22. 11. 2022</a:t>
            </a:fld>
            <a:endParaRPr lang="cs-CZ"/>
          </a:p>
        </p:txBody>
      </p:sp>
      <p:sp>
        <p:nvSpPr>
          <p:cNvPr id="5" name="Zástupný symbol pro zápatí 4">
            <a:extLst>
              <a:ext uri="{FF2B5EF4-FFF2-40B4-BE49-F238E27FC236}">
                <a16:creationId xmlns:a16="http://schemas.microsoft.com/office/drawing/2014/main" id="{98EDF9BD-E5ED-4D54-9E6B-1F4934875E1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D3946AB-99D9-494B-A8E9-61ABD336D2A6}"/>
              </a:ext>
            </a:extLst>
          </p:cNvPr>
          <p:cNvSpPr>
            <a:spLocks noGrp="1"/>
          </p:cNvSpPr>
          <p:nvPr>
            <p:ph type="sldNum" sz="quarter" idx="12"/>
          </p:nvPr>
        </p:nvSpPr>
        <p:spPr/>
        <p:txBody>
          <a:bodyPr/>
          <a:lstStyle/>
          <a:p>
            <a:fld id="{6F51033F-E98C-4DC2-A6DA-0EAF733E44D4}" type="slidenum">
              <a:rPr lang="cs-CZ" smtClean="0"/>
              <a:t>‹#›</a:t>
            </a:fld>
            <a:endParaRPr lang="cs-CZ"/>
          </a:p>
        </p:txBody>
      </p:sp>
    </p:spTree>
    <p:extLst>
      <p:ext uri="{BB962C8B-B14F-4D97-AF65-F5344CB8AC3E}">
        <p14:creationId xmlns:p14="http://schemas.microsoft.com/office/powerpoint/2010/main" val="2848796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120B01-CCB2-423C-8ACC-19D4D03CBCC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E378DE9-E389-481C-8BD0-2DC9BDF06B82}"/>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A66B72F-7A4F-4622-B8DE-DE61A4C89600}"/>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0307051C-537F-47EA-9ED2-1C34F2BD54C6}"/>
              </a:ext>
            </a:extLst>
          </p:cNvPr>
          <p:cNvSpPr>
            <a:spLocks noGrp="1"/>
          </p:cNvSpPr>
          <p:nvPr>
            <p:ph type="dt" sz="half" idx="10"/>
          </p:nvPr>
        </p:nvSpPr>
        <p:spPr/>
        <p:txBody>
          <a:bodyPr/>
          <a:lstStyle/>
          <a:p>
            <a:fld id="{24F7EAF0-CA6E-4E79-93DC-14FBAE0D56F6}" type="datetimeFigureOut">
              <a:rPr lang="cs-CZ" smtClean="0"/>
              <a:t>22. 11. 2022</a:t>
            </a:fld>
            <a:endParaRPr lang="cs-CZ"/>
          </a:p>
        </p:txBody>
      </p:sp>
      <p:sp>
        <p:nvSpPr>
          <p:cNvPr id="6" name="Zástupný symbol pro zápatí 5">
            <a:extLst>
              <a:ext uri="{FF2B5EF4-FFF2-40B4-BE49-F238E27FC236}">
                <a16:creationId xmlns:a16="http://schemas.microsoft.com/office/drawing/2014/main" id="{39B22FF1-120D-4B05-ADD4-FF7F041ED27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C3E1292-306F-4BDB-9AC0-47D843F1AA5B}"/>
              </a:ext>
            </a:extLst>
          </p:cNvPr>
          <p:cNvSpPr>
            <a:spLocks noGrp="1"/>
          </p:cNvSpPr>
          <p:nvPr>
            <p:ph type="sldNum" sz="quarter" idx="12"/>
          </p:nvPr>
        </p:nvSpPr>
        <p:spPr/>
        <p:txBody>
          <a:bodyPr/>
          <a:lstStyle/>
          <a:p>
            <a:fld id="{6F51033F-E98C-4DC2-A6DA-0EAF733E44D4}" type="slidenum">
              <a:rPr lang="cs-CZ" smtClean="0"/>
              <a:t>‹#›</a:t>
            </a:fld>
            <a:endParaRPr lang="cs-CZ"/>
          </a:p>
        </p:txBody>
      </p:sp>
    </p:spTree>
    <p:extLst>
      <p:ext uri="{BB962C8B-B14F-4D97-AF65-F5344CB8AC3E}">
        <p14:creationId xmlns:p14="http://schemas.microsoft.com/office/powerpoint/2010/main" val="3868698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52E1D1-802B-419A-89F1-FAB10E595CCC}"/>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0A66A8BF-AB68-4608-A900-9577BBDF25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8D128F3C-3AE9-43A1-996A-6EC9A7011E5B}"/>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DA329940-B923-4B2D-850F-5D3AC75E4A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6101BF75-3843-438F-97ED-D0DD5FC1E7B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9094CA0-5E30-43D8-979B-8494E16596EF}"/>
              </a:ext>
            </a:extLst>
          </p:cNvPr>
          <p:cNvSpPr>
            <a:spLocks noGrp="1"/>
          </p:cNvSpPr>
          <p:nvPr>
            <p:ph type="dt" sz="half" idx="10"/>
          </p:nvPr>
        </p:nvSpPr>
        <p:spPr/>
        <p:txBody>
          <a:bodyPr/>
          <a:lstStyle/>
          <a:p>
            <a:fld id="{24F7EAF0-CA6E-4E79-93DC-14FBAE0D56F6}" type="datetimeFigureOut">
              <a:rPr lang="cs-CZ" smtClean="0"/>
              <a:t>22. 11. 2022</a:t>
            </a:fld>
            <a:endParaRPr lang="cs-CZ"/>
          </a:p>
        </p:txBody>
      </p:sp>
      <p:sp>
        <p:nvSpPr>
          <p:cNvPr id="8" name="Zástupný symbol pro zápatí 7">
            <a:extLst>
              <a:ext uri="{FF2B5EF4-FFF2-40B4-BE49-F238E27FC236}">
                <a16:creationId xmlns:a16="http://schemas.microsoft.com/office/drawing/2014/main" id="{91751B74-8E96-4811-96E2-53C7C53433B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92BCA03B-DB04-4ED8-9241-665875983B02}"/>
              </a:ext>
            </a:extLst>
          </p:cNvPr>
          <p:cNvSpPr>
            <a:spLocks noGrp="1"/>
          </p:cNvSpPr>
          <p:nvPr>
            <p:ph type="sldNum" sz="quarter" idx="12"/>
          </p:nvPr>
        </p:nvSpPr>
        <p:spPr/>
        <p:txBody>
          <a:bodyPr/>
          <a:lstStyle/>
          <a:p>
            <a:fld id="{6F51033F-E98C-4DC2-A6DA-0EAF733E44D4}" type="slidenum">
              <a:rPr lang="cs-CZ" smtClean="0"/>
              <a:t>‹#›</a:t>
            </a:fld>
            <a:endParaRPr lang="cs-CZ"/>
          </a:p>
        </p:txBody>
      </p:sp>
    </p:spTree>
    <p:extLst>
      <p:ext uri="{BB962C8B-B14F-4D97-AF65-F5344CB8AC3E}">
        <p14:creationId xmlns:p14="http://schemas.microsoft.com/office/powerpoint/2010/main" val="2834874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CE2CA4-9070-41A3-959A-D2A01D2932F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0158327-3835-4F67-B01B-305C23BA944C}"/>
              </a:ext>
            </a:extLst>
          </p:cNvPr>
          <p:cNvSpPr>
            <a:spLocks noGrp="1"/>
          </p:cNvSpPr>
          <p:nvPr>
            <p:ph type="dt" sz="half" idx="10"/>
          </p:nvPr>
        </p:nvSpPr>
        <p:spPr/>
        <p:txBody>
          <a:bodyPr/>
          <a:lstStyle/>
          <a:p>
            <a:fld id="{24F7EAF0-CA6E-4E79-93DC-14FBAE0D56F6}" type="datetimeFigureOut">
              <a:rPr lang="cs-CZ" smtClean="0"/>
              <a:t>22. 11. 2022</a:t>
            </a:fld>
            <a:endParaRPr lang="cs-CZ"/>
          </a:p>
        </p:txBody>
      </p:sp>
      <p:sp>
        <p:nvSpPr>
          <p:cNvPr id="4" name="Zástupný symbol pro zápatí 3">
            <a:extLst>
              <a:ext uri="{FF2B5EF4-FFF2-40B4-BE49-F238E27FC236}">
                <a16:creationId xmlns:a16="http://schemas.microsoft.com/office/drawing/2014/main" id="{095BDD85-95F4-42CE-82B9-33287AD494F6}"/>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34C53D9-0519-4AC3-88B9-C50CE889DAF0}"/>
              </a:ext>
            </a:extLst>
          </p:cNvPr>
          <p:cNvSpPr>
            <a:spLocks noGrp="1"/>
          </p:cNvSpPr>
          <p:nvPr>
            <p:ph type="sldNum" sz="quarter" idx="12"/>
          </p:nvPr>
        </p:nvSpPr>
        <p:spPr/>
        <p:txBody>
          <a:bodyPr/>
          <a:lstStyle/>
          <a:p>
            <a:fld id="{6F51033F-E98C-4DC2-A6DA-0EAF733E44D4}" type="slidenum">
              <a:rPr lang="cs-CZ" smtClean="0"/>
              <a:t>‹#›</a:t>
            </a:fld>
            <a:endParaRPr lang="cs-CZ"/>
          </a:p>
        </p:txBody>
      </p:sp>
    </p:spTree>
    <p:extLst>
      <p:ext uri="{BB962C8B-B14F-4D97-AF65-F5344CB8AC3E}">
        <p14:creationId xmlns:p14="http://schemas.microsoft.com/office/powerpoint/2010/main" val="4070430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123F330-CAE3-4B54-BAB0-4AEA84FB9C38}"/>
              </a:ext>
            </a:extLst>
          </p:cNvPr>
          <p:cNvSpPr>
            <a:spLocks noGrp="1"/>
          </p:cNvSpPr>
          <p:nvPr>
            <p:ph type="dt" sz="half" idx="10"/>
          </p:nvPr>
        </p:nvSpPr>
        <p:spPr/>
        <p:txBody>
          <a:bodyPr/>
          <a:lstStyle/>
          <a:p>
            <a:fld id="{24F7EAF0-CA6E-4E79-93DC-14FBAE0D56F6}" type="datetimeFigureOut">
              <a:rPr lang="cs-CZ" smtClean="0"/>
              <a:t>22. 11. 2022</a:t>
            </a:fld>
            <a:endParaRPr lang="cs-CZ"/>
          </a:p>
        </p:txBody>
      </p:sp>
      <p:sp>
        <p:nvSpPr>
          <p:cNvPr id="3" name="Zástupný symbol pro zápatí 2">
            <a:extLst>
              <a:ext uri="{FF2B5EF4-FFF2-40B4-BE49-F238E27FC236}">
                <a16:creationId xmlns:a16="http://schemas.microsoft.com/office/drawing/2014/main" id="{523B9A09-9237-466F-9A8A-1A8D08943CA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85C9B1E-1A45-4BB6-A8FC-C86C17332634}"/>
              </a:ext>
            </a:extLst>
          </p:cNvPr>
          <p:cNvSpPr>
            <a:spLocks noGrp="1"/>
          </p:cNvSpPr>
          <p:nvPr>
            <p:ph type="sldNum" sz="quarter" idx="12"/>
          </p:nvPr>
        </p:nvSpPr>
        <p:spPr/>
        <p:txBody>
          <a:bodyPr/>
          <a:lstStyle/>
          <a:p>
            <a:fld id="{6F51033F-E98C-4DC2-A6DA-0EAF733E44D4}" type="slidenum">
              <a:rPr lang="cs-CZ" smtClean="0"/>
              <a:t>‹#›</a:t>
            </a:fld>
            <a:endParaRPr lang="cs-CZ"/>
          </a:p>
        </p:txBody>
      </p:sp>
    </p:spTree>
    <p:extLst>
      <p:ext uri="{BB962C8B-B14F-4D97-AF65-F5344CB8AC3E}">
        <p14:creationId xmlns:p14="http://schemas.microsoft.com/office/powerpoint/2010/main" val="1095638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86B4E2-2F55-44E2-8701-8C7869D9A3E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36EA87E-DF1D-44C2-AAA4-1B6A196335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AC63616C-E096-44FE-A0B0-BB40413F86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2ACDD14-CEF1-46D8-B960-9DB0AA566BD5}"/>
              </a:ext>
            </a:extLst>
          </p:cNvPr>
          <p:cNvSpPr>
            <a:spLocks noGrp="1"/>
          </p:cNvSpPr>
          <p:nvPr>
            <p:ph type="dt" sz="half" idx="10"/>
          </p:nvPr>
        </p:nvSpPr>
        <p:spPr/>
        <p:txBody>
          <a:bodyPr/>
          <a:lstStyle/>
          <a:p>
            <a:fld id="{24F7EAF0-CA6E-4E79-93DC-14FBAE0D56F6}" type="datetimeFigureOut">
              <a:rPr lang="cs-CZ" smtClean="0"/>
              <a:t>22. 11. 2022</a:t>
            </a:fld>
            <a:endParaRPr lang="cs-CZ"/>
          </a:p>
        </p:txBody>
      </p:sp>
      <p:sp>
        <p:nvSpPr>
          <p:cNvPr id="6" name="Zástupný symbol pro zápatí 5">
            <a:extLst>
              <a:ext uri="{FF2B5EF4-FFF2-40B4-BE49-F238E27FC236}">
                <a16:creationId xmlns:a16="http://schemas.microsoft.com/office/drawing/2014/main" id="{87D7567F-2304-48FE-A0F3-0EF05AE6C07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099F6C6-CAE0-468E-A199-9C18C4FA0032}"/>
              </a:ext>
            </a:extLst>
          </p:cNvPr>
          <p:cNvSpPr>
            <a:spLocks noGrp="1"/>
          </p:cNvSpPr>
          <p:nvPr>
            <p:ph type="sldNum" sz="quarter" idx="12"/>
          </p:nvPr>
        </p:nvSpPr>
        <p:spPr/>
        <p:txBody>
          <a:bodyPr/>
          <a:lstStyle/>
          <a:p>
            <a:fld id="{6F51033F-E98C-4DC2-A6DA-0EAF733E44D4}" type="slidenum">
              <a:rPr lang="cs-CZ" smtClean="0"/>
              <a:t>‹#›</a:t>
            </a:fld>
            <a:endParaRPr lang="cs-CZ"/>
          </a:p>
        </p:txBody>
      </p:sp>
    </p:spTree>
    <p:extLst>
      <p:ext uri="{BB962C8B-B14F-4D97-AF65-F5344CB8AC3E}">
        <p14:creationId xmlns:p14="http://schemas.microsoft.com/office/powerpoint/2010/main" val="867302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3CF4D7-5DD8-41EA-AA17-9872FB63AAF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1424333-B379-4616-8E77-11C93382BA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9A42AE2A-3B47-43CF-A2C7-3C2C1616CD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5B694E0-B853-4AA9-B733-3FDA5F41C80D}"/>
              </a:ext>
            </a:extLst>
          </p:cNvPr>
          <p:cNvSpPr>
            <a:spLocks noGrp="1"/>
          </p:cNvSpPr>
          <p:nvPr>
            <p:ph type="dt" sz="half" idx="10"/>
          </p:nvPr>
        </p:nvSpPr>
        <p:spPr/>
        <p:txBody>
          <a:bodyPr/>
          <a:lstStyle/>
          <a:p>
            <a:fld id="{24F7EAF0-CA6E-4E79-93DC-14FBAE0D56F6}" type="datetimeFigureOut">
              <a:rPr lang="cs-CZ" smtClean="0"/>
              <a:t>22. 11. 2022</a:t>
            </a:fld>
            <a:endParaRPr lang="cs-CZ"/>
          </a:p>
        </p:txBody>
      </p:sp>
      <p:sp>
        <p:nvSpPr>
          <p:cNvPr id="6" name="Zástupný symbol pro zápatí 5">
            <a:extLst>
              <a:ext uri="{FF2B5EF4-FFF2-40B4-BE49-F238E27FC236}">
                <a16:creationId xmlns:a16="http://schemas.microsoft.com/office/drawing/2014/main" id="{732A0812-2E55-4289-B52F-359E7CBB9C5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A90A441-DCF3-4DD6-8ADA-302040DF0B7B}"/>
              </a:ext>
            </a:extLst>
          </p:cNvPr>
          <p:cNvSpPr>
            <a:spLocks noGrp="1"/>
          </p:cNvSpPr>
          <p:nvPr>
            <p:ph type="sldNum" sz="quarter" idx="12"/>
          </p:nvPr>
        </p:nvSpPr>
        <p:spPr/>
        <p:txBody>
          <a:bodyPr/>
          <a:lstStyle/>
          <a:p>
            <a:fld id="{6F51033F-E98C-4DC2-A6DA-0EAF733E44D4}" type="slidenum">
              <a:rPr lang="cs-CZ" smtClean="0"/>
              <a:t>‹#›</a:t>
            </a:fld>
            <a:endParaRPr lang="cs-CZ"/>
          </a:p>
        </p:txBody>
      </p:sp>
    </p:spTree>
    <p:extLst>
      <p:ext uri="{BB962C8B-B14F-4D97-AF65-F5344CB8AC3E}">
        <p14:creationId xmlns:p14="http://schemas.microsoft.com/office/powerpoint/2010/main" val="508118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80">
          <a:fgClr>
            <a:schemeClr val="accent4">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7E0132A-090A-4F19-85FA-9F8EEC2951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97BED915-B7E1-4AAB-84F2-83CAA2F768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9252525-7373-4AA9-BB55-E97E74314B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F7EAF0-CA6E-4E79-93DC-14FBAE0D56F6}" type="datetimeFigureOut">
              <a:rPr lang="cs-CZ" smtClean="0"/>
              <a:t>22. 11. 2022</a:t>
            </a:fld>
            <a:endParaRPr lang="cs-CZ"/>
          </a:p>
        </p:txBody>
      </p:sp>
      <p:sp>
        <p:nvSpPr>
          <p:cNvPr id="5" name="Zástupný symbol pro zápatí 4">
            <a:extLst>
              <a:ext uri="{FF2B5EF4-FFF2-40B4-BE49-F238E27FC236}">
                <a16:creationId xmlns:a16="http://schemas.microsoft.com/office/drawing/2014/main" id="{F9259952-4450-4F67-8618-2BA71BD442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4911A9D9-27AF-4B44-841F-5903A86189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51033F-E98C-4DC2-A6DA-0EAF733E44D4}" type="slidenum">
              <a:rPr lang="cs-CZ" smtClean="0"/>
              <a:t>‹#›</a:t>
            </a:fld>
            <a:endParaRPr lang="cs-CZ"/>
          </a:p>
        </p:txBody>
      </p:sp>
    </p:spTree>
    <p:extLst>
      <p:ext uri="{BB962C8B-B14F-4D97-AF65-F5344CB8AC3E}">
        <p14:creationId xmlns:p14="http://schemas.microsoft.com/office/powerpoint/2010/main" val="226214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AE4382-9DBA-4638-AED6-A82729E204C8}"/>
              </a:ext>
            </a:extLst>
          </p:cNvPr>
          <p:cNvSpPr>
            <a:spLocks noGrp="1"/>
          </p:cNvSpPr>
          <p:nvPr>
            <p:ph type="ctrTitle"/>
          </p:nvPr>
        </p:nvSpPr>
        <p:spPr/>
        <p:txBody>
          <a:bodyPr/>
          <a:lstStyle/>
          <a:p>
            <a:r>
              <a:rPr lang="cs-CZ" dirty="0"/>
              <a:t>10 Investice</a:t>
            </a:r>
          </a:p>
        </p:txBody>
      </p:sp>
      <p:sp>
        <p:nvSpPr>
          <p:cNvPr id="3" name="Podnadpis 2">
            <a:extLst>
              <a:ext uri="{FF2B5EF4-FFF2-40B4-BE49-F238E27FC236}">
                <a16:creationId xmlns:a16="http://schemas.microsoft.com/office/drawing/2014/main" id="{60CF82AA-C432-494E-B6A2-278B74F756AE}"/>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76558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C4D2DC-14AB-415A-AD80-4F66019CA0E8}"/>
              </a:ext>
            </a:extLst>
          </p:cNvPr>
          <p:cNvSpPr>
            <a:spLocks noGrp="1"/>
          </p:cNvSpPr>
          <p:nvPr>
            <p:ph type="title"/>
          </p:nvPr>
        </p:nvSpPr>
        <p:spPr/>
        <p:txBody>
          <a:bodyPr/>
          <a:lstStyle/>
          <a:p>
            <a:r>
              <a:rPr lang="cs-CZ" dirty="0"/>
              <a:t>Likvidita</a:t>
            </a:r>
          </a:p>
        </p:txBody>
      </p:sp>
      <p:sp>
        <p:nvSpPr>
          <p:cNvPr id="3" name="Zástupný obsah 2">
            <a:extLst>
              <a:ext uri="{FF2B5EF4-FFF2-40B4-BE49-F238E27FC236}">
                <a16:creationId xmlns:a16="http://schemas.microsoft.com/office/drawing/2014/main" id="{A32B2F08-A214-4DEB-AC6F-F67101046769}"/>
              </a:ext>
            </a:extLst>
          </p:cNvPr>
          <p:cNvSpPr>
            <a:spLocks noGrp="1"/>
          </p:cNvSpPr>
          <p:nvPr>
            <p:ph idx="1"/>
          </p:nvPr>
        </p:nvSpPr>
        <p:spPr/>
        <p:txBody>
          <a:bodyPr/>
          <a:lstStyle/>
          <a:p>
            <a:r>
              <a:rPr lang="cs-CZ" sz="3600" b="1" dirty="0">
                <a:effectLst/>
                <a:latin typeface="Times New Roman" panose="02020603050405020304" pitchFamily="18" charset="0"/>
                <a:ea typeface="Calibri" panose="020F0502020204030204" pitchFamily="34" charset="0"/>
                <a:cs typeface="Times New Roman" panose="02020603050405020304" pitchFamily="18" charset="0"/>
              </a:rPr>
              <a:t>Likvidita</a:t>
            </a: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 v souvislosti s investováním znamená, jak rychle je možno investici, bezeztrátově přeměnit zpět na hotové peníze.</a:t>
            </a:r>
          </a:p>
          <a:p>
            <a:pPr marL="0" indent="0">
              <a:buNone/>
            </a:pPr>
            <a:endParaRPr lang="cs-CZ" dirty="0"/>
          </a:p>
        </p:txBody>
      </p:sp>
    </p:spTree>
    <p:extLst>
      <p:ext uri="{BB962C8B-B14F-4D97-AF65-F5344CB8AC3E}">
        <p14:creationId xmlns:p14="http://schemas.microsoft.com/office/powerpoint/2010/main" val="609502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D5387E-2EBF-4A55-89A5-610B1FD9D9EA}"/>
              </a:ext>
            </a:extLst>
          </p:cNvPr>
          <p:cNvSpPr>
            <a:spLocks noGrp="1"/>
          </p:cNvSpPr>
          <p:nvPr>
            <p:ph type="title"/>
          </p:nvPr>
        </p:nvSpPr>
        <p:spPr/>
        <p:txBody>
          <a:bodyPr/>
          <a:lstStyle/>
          <a:p>
            <a:r>
              <a:rPr lang="cs-CZ" dirty="0">
                <a:solidFill>
                  <a:srgbClr val="002060"/>
                </a:solidFill>
              </a:rPr>
              <a:t>Čas</a:t>
            </a:r>
          </a:p>
        </p:txBody>
      </p:sp>
      <p:sp>
        <p:nvSpPr>
          <p:cNvPr id="3" name="Zástupný obsah 2">
            <a:extLst>
              <a:ext uri="{FF2B5EF4-FFF2-40B4-BE49-F238E27FC236}">
                <a16:creationId xmlns:a16="http://schemas.microsoft.com/office/drawing/2014/main" id="{5516A588-FA49-4119-AAE6-7CB7615666A8}"/>
              </a:ext>
            </a:extLst>
          </p:cNvPr>
          <p:cNvSpPr>
            <a:spLocks noGrp="1"/>
          </p:cNvSpPr>
          <p:nvPr>
            <p:ph idx="1"/>
          </p:nvPr>
        </p:nvSpPr>
        <p:spPr/>
        <p:txBody>
          <a:bodyPr>
            <a:normAutofit fontScale="92500"/>
          </a:bodyPr>
          <a:lstStyle/>
          <a:p>
            <a:r>
              <a:rPr lang="cs-CZ" sz="4000" dirty="0">
                <a:effectLst/>
                <a:latin typeface="Times New Roman" panose="02020603050405020304" pitchFamily="18" charset="0"/>
                <a:ea typeface="Calibri" panose="020F0502020204030204" pitchFamily="34" charset="0"/>
                <a:cs typeface="Times New Roman" panose="02020603050405020304" pitchFamily="18" charset="0"/>
              </a:rPr>
              <a:t>Významný je také </a:t>
            </a:r>
            <a:r>
              <a:rPr lang="cs-CZ" sz="4000" b="1" dirty="0">
                <a:effectLst/>
                <a:latin typeface="Times New Roman" panose="02020603050405020304" pitchFamily="18" charset="0"/>
                <a:ea typeface="Calibri" panose="020F0502020204030204" pitchFamily="34" charset="0"/>
                <a:cs typeface="Times New Roman" panose="02020603050405020304" pitchFamily="18" charset="0"/>
              </a:rPr>
              <a:t>faktor času </a:t>
            </a:r>
            <a:r>
              <a:rPr lang="cs-CZ" sz="4000" dirty="0">
                <a:effectLst/>
                <a:latin typeface="Times New Roman" panose="02020603050405020304" pitchFamily="18" charset="0"/>
                <a:ea typeface="Calibri" panose="020F0502020204030204" pitchFamily="34" charset="0"/>
                <a:cs typeface="Times New Roman" panose="02020603050405020304" pitchFamily="18" charset="0"/>
              </a:rPr>
              <a:t>– investiční horizont. </a:t>
            </a:r>
          </a:p>
          <a:p>
            <a:r>
              <a:rPr lang="cs-CZ" sz="4000" dirty="0">
                <a:effectLst/>
                <a:latin typeface="Times New Roman" panose="02020603050405020304" pitchFamily="18" charset="0"/>
                <a:ea typeface="Calibri" panose="020F0502020204030204" pitchFamily="34" charset="0"/>
                <a:cs typeface="Times New Roman" panose="02020603050405020304" pitchFamily="18" charset="0"/>
              </a:rPr>
              <a:t>Pro každý druh investice platí obecná doporučení pro to, jak dlouho by měly být peníze v investici drženy. </a:t>
            </a:r>
          </a:p>
          <a:p>
            <a:pPr marL="0" indent="0">
              <a:buNone/>
            </a:pPr>
            <a:endParaRPr lang="cs-CZ" sz="4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cs-CZ" sz="4000" dirty="0">
                <a:latin typeface="Times New Roman" panose="02020603050405020304" pitchFamily="18" charset="0"/>
                <a:cs typeface="Times New Roman" panose="02020603050405020304" pitchFamily="18" charset="0"/>
              </a:rPr>
              <a:t>Čím vyšší chceme výnos, podstupujeme vyšší riziko. Doba držení investice dokáže toto riziko snižovat.</a:t>
            </a:r>
          </a:p>
          <a:p>
            <a:pPr marL="0" indent="0">
              <a:buNone/>
            </a:pPr>
            <a:endParaRPr lang="cs-CZ" sz="4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101488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77D8D9-E369-40CB-95E7-A3B7C2AC3B81}"/>
              </a:ext>
            </a:extLst>
          </p:cNvPr>
          <p:cNvSpPr>
            <a:spLocks noGrp="1"/>
          </p:cNvSpPr>
          <p:nvPr>
            <p:ph type="title"/>
          </p:nvPr>
        </p:nvSpPr>
        <p:spPr/>
        <p:txBody>
          <a:bodyPr/>
          <a:lstStyle/>
          <a:p>
            <a:r>
              <a:rPr lang="cs-CZ" dirty="0"/>
              <a:t>Profil investora</a:t>
            </a:r>
          </a:p>
        </p:txBody>
      </p:sp>
      <p:sp>
        <p:nvSpPr>
          <p:cNvPr id="3" name="Zástupný obsah 2">
            <a:extLst>
              <a:ext uri="{FF2B5EF4-FFF2-40B4-BE49-F238E27FC236}">
                <a16:creationId xmlns:a16="http://schemas.microsoft.com/office/drawing/2014/main" id="{AE5FDFAD-9DCC-41B1-901E-93CCDFD44F46}"/>
              </a:ext>
            </a:extLst>
          </p:cNvPr>
          <p:cNvSpPr>
            <a:spLocks noGrp="1"/>
          </p:cNvSpPr>
          <p:nvPr>
            <p:ph idx="1"/>
          </p:nvPr>
        </p:nvSpPr>
        <p:spPr/>
        <p:txBody>
          <a:bodyPr/>
          <a:lstStyle/>
          <a:p>
            <a:r>
              <a:rPr lang="cs-CZ" dirty="0">
                <a:effectLst/>
                <a:latin typeface="Times New Roman" panose="02020603050405020304" pitchFamily="18" charset="0"/>
                <a:ea typeface="Calibri" panose="020F0502020204030204" pitchFamily="34" charset="0"/>
                <a:cs typeface="Times New Roman" panose="02020603050405020304" pitchFamily="18" charset="0"/>
              </a:rPr>
              <a:t>Investoři musí vždy souhrnně hodnotit výnosnost, rizikovost a likviditu. </a:t>
            </a:r>
          </a:p>
          <a:p>
            <a:r>
              <a:rPr lang="cs-CZ" dirty="0">
                <a:effectLst/>
                <a:latin typeface="Times New Roman" panose="02020603050405020304" pitchFamily="18" charset="0"/>
                <a:ea typeface="Calibri" panose="020F0502020204030204" pitchFamily="34" charset="0"/>
                <a:cs typeface="Times New Roman" panose="02020603050405020304" pitchFamily="18" charset="0"/>
              </a:rPr>
              <a:t>Přitom platí, že neexistuje taková investice, která by současně dosahovala maxima všech tří kritérií současně. </a:t>
            </a:r>
          </a:p>
          <a:p>
            <a:r>
              <a:rPr lang="cs-CZ" dirty="0">
                <a:effectLst/>
                <a:latin typeface="Times New Roman" panose="02020603050405020304" pitchFamily="18" charset="0"/>
                <a:ea typeface="Calibri" panose="020F0502020204030204" pitchFamily="34" charset="0"/>
                <a:cs typeface="Times New Roman" panose="02020603050405020304" pitchFamily="18" charset="0"/>
              </a:rPr>
              <a:t>Existuje pouze varianta jejich optimálního poměru. </a:t>
            </a:r>
          </a:p>
          <a:p>
            <a:r>
              <a:rPr lang="cs-CZ" dirty="0">
                <a:effectLst/>
                <a:latin typeface="Times New Roman" panose="02020603050405020304" pitchFamily="18" charset="0"/>
                <a:ea typeface="Calibri" panose="020F0502020204030204" pitchFamily="34" charset="0"/>
                <a:cs typeface="Times New Roman" panose="02020603050405020304" pitchFamily="18" charset="0"/>
              </a:rPr>
              <a:t>Volba investice závisí na tom, čemu dává investor prioritu. </a:t>
            </a:r>
          </a:p>
          <a:p>
            <a:r>
              <a:rPr lang="cs-CZ" dirty="0">
                <a:effectLst/>
                <a:latin typeface="Times New Roman" panose="02020603050405020304" pitchFamily="18" charset="0"/>
                <a:ea typeface="Calibri" panose="020F0502020204030204" pitchFamily="34" charset="0"/>
                <a:cs typeface="Times New Roman" panose="02020603050405020304" pitchFamily="18" charset="0"/>
              </a:rPr>
              <a:t>Tady platí více než jinde na finančním trhu, že rozhodování investora, zvláště pokud začíná investovat, je řízeno emocemi</a:t>
            </a:r>
            <a:r>
              <a:rPr lang="cs-CZ" dirty="0">
                <a:latin typeface="Times New Roman" panose="02020603050405020304" pitchFamily="18" charset="0"/>
                <a:ea typeface="Calibri" panose="020F0502020204030204" pitchFamily="34" charset="0"/>
                <a:cs typeface="Times New Roman" panose="02020603050405020304" pitchFamily="18" charset="0"/>
              </a:rPr>
              <a:t> a kvalitou dostupných informací. </a:t>
            </a:r>
            <a:endParaRPr lang="cs-CZ"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659722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AC0702-513F-4B96-A006-B2EFF84694F2}"/>
              </a:ext>
            </a:extLst>
          </p:cNvPr>
          <p:cNvSpPr>
            <a:spLocks noGrp="1"/>
          </p:cNvSpPr>
          <p:nvPr>
            <p:ph type="title"/>
          </p:nvPr>
        </p:nvSpPr>
        <p:spPr/>
        <p:txBody>
          <a:bodyPr/>
          <a:lstStyle/>
          <a:p>
            <a:r>
              <a:rPr lang="cs-CZ" dirty="0">
                <a:solidFill>
                  <a:srgbClr val="002060"/>
                </a:solidFill>
              </a:rPr>
              <a:t>Co vzít při investování v úvahu</a:t>
            </a:r>
          </a:p>
        </p:txBody>
      </p:sp>
      <p:sp>
        <p:nvSpPr>
          <p:cNvPr id="3" name="Zástupný obsah 2">
            <a:extLst>
              <a:ext uri="{FF2B5EF4-FFF2-40B4-BE49-F238E27FC236}">
                <a16:creationId xmlns:a16="http://schemas.microsoft.com/office/drawing/2014/main" id="{2EDD7F23-FB1A-41CA-8471-C6C4E72084E2}"/>
              </a:ext>
            </a:extLst>
          </p:cNvPr>
          <p:cNvSpPr>
            <a:spLocks noGrp="1"/>
          </p:cNvSpPr>
          <p:nvPr>
            <p:ph idx="1"/>
          </p:nvPr>
        </p:nvSpPr>
        <p:spPr/>
        <p:txBody>
          <a:bodyPr>
            <a:normAutofit/>
          </a:bodyPr>
          <a:lstStyle/>
          <a:p>
            <a:pPr marL="342900" lvl="0" indent="-342900" algn="just">
              <a:lnSpc>
                <a:spcPct val="115000"/>
              </a:lnSpc>
              <a:spcBef>
                <a:spcPts val="1200"/>
              </a:spcBef>
              <a:buFont typeface="Symbol" panose="05050102010706020507" pitchFamily="18" charset="2"/>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Důležitý je zejména účel investice,</a:t>
            </a:r>
          </a:p>
          <a:p>
            <a:pPr marL="342900" lvl="0" indent="-342900" algn="just">
              <a:lnSpc>
                <a:spcPct val="115000"/>
              </a:lnSpc>
              <a:buFont typeface="Symbol" panose="05050102010706020507" pitchFamily="18" charset="2"/>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jak velké riziko jste ochotni unést,</a:t>
            </a:r>
          </a:p>
          <a:p>
            <a:pPr marL="342900" lvl="0" indent="-342900" algn="just">
              <a:lnSpc>
                <a:spcPct val="115000"/>
              </a:lnSpc>
              <a:buFont typeface="Symbol" panose="05050102010706020507" pitchFamily="18" charset="2"/>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časový horizont uložení peněz, resp. jak dlouho nebudete peníze potřebovat, </a:t>
            </a:r>
          </a:p>
          <a:p>
            <a:pPr marL="342900" lvl="0" indent="-342900" algn="just">
              <a:lnSpc>
                <a:spcPct val="115000"/>
              </a:lnSpc>
              <a:buFont typeface="Symbol" panose="05050102010706020507" pitchFamily="18" charset="2"/>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zda preferuje výnos nebo nízké riziko nebo chcete mít peníze k dispozici,</a:t>
            </a:r>
          </a:p>
          <a:p>
            <a:pPr marL="342900" lvl="0" indent="-342900" algn="just">
              <a:lnSpc>
                <a:spcPct val="115000"/>
              </a:lnSpc>
              <a:spcAft>
                <a:spcPts val="1200"/>
              </a:spcAft>
              <a:buFont typeface="Symbol" panose="05050102010706020507" pitchFamily="18" charset="2"/>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jaká je vaše majetková situace (můžu si tu investici dovolit?),</a:t>
            </a:r>
          </a:p>
          <a:p>
            <a:r>
              <a:rPr lang="cs-CZ" sz="2400" dirty="0">
                <a:effectLst/>
                <a:latin typeface="Times New Roman" panose="02020603050405020304" pitchFamily="18" charset="0"/>
                <a:ea typeface="Calibri" panose="020F0502020204030204" pitchFamily="34" charset="0"/>
              </a:rPr>
              <a:t>znalosti finančního trhu atd.</a:t>
            </a:r>
          </a:p>
          <a:p>
            <a:pPr marL="0" indent="0">
              <a:buNone/>
            </a:pPr>
            <a:endParaRPr lang="cs-CZ" sz="2400" dirty="0">
              <a:latin typeface="Times New Roman" panose="02020603050405020304" pitchFamily="18" charset="0"/>
            </a:endParaRPr>
          </a:p>
        </p:txBody>
      </p:sp>
    </p:spTree>
    <p:extLst>
      <p:ext uri="{BB962C8B-B14F-4D97-AF65-F5344CB8AC3E}">
        <p14:creationId xmlns:p14="http://schemas.microsoft.com/office/powerpoint/2010/main" val="2121081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D6FF26-39F5-E8E2-6671-8AE0318252E8}"/>
              </a:ext>
            </a:extLst>
          </p:cNvPr>
          <p:cNvSpPr>
            <a:spLocks noGrp="1"/>
          </p:cNvSpPr>
          <p:nvPr>
            <p:ph type="title"/>
          </p:nvPr>
        </p:nvSpPr>
        <p:spPr/>
        <p:txBody>
          <a:bodyPr/>
          <a:lstStyle/>
          <a:p>
            <a:r>
              <a:rPr lang="cs-CZ" dirty="0"/>
              <a:t>Pojmy</a:t>
            </a:r>
          </a:p>
        </p:txBody>
      </p:sp>
      <p:sp>
        <p:nvSpPr>
          <p:cNvPr id="3" name="Zástupný obsah 2">
            <a:extLst>
              <a:ext uri="{FF2B5EF4-FFF2-40B4-BE49-F238E27FC236}">
                <a16:creationId xmlns:a16="http://schemas.microsoft.com/office/drawing/2014/main" id="{54F76527-FCE4-1A5D-2404-5979C856B7C7}"/>
              </a:ext>
            </a:extLst>
          </p:cNvPr>
          <p:cNvSpPr>
            <a:spLocks noGrp="1"/>
          </p:cNvSpPr>
          <p:nvPr>
            <p:ph idx="1"/>
          </p:nvPr>
        </p:nvSpPr>
        <p:spPr/>
        <p:txBody>
          <a:bodyPr/>
          <a:lstStyle/>
          <a:p>
            <a:r>
              <a:rPr lang="cs-CZ" dirty="0"/>
              <a:t>Cenný papír</a:t>
            </a:r>
          </a:p>
          <a:p>
            <a:r>
              <a:rPr lang="cs-CZ" dirty="0"/>
              <a:t>Emise</a:t>
            </a:r>
          </a:p>
          <a:p>
            <a:r>
              <a:rPr lang="cs-CZ" dirty="0"/>
              <a:t>Emitent</a:t>
            </a:r>
          </a:p>
          <a:p>
            <a:r>
              <a:rPr lang="cs-CZ" dirty="0"/>
              <a:t>Diverzifikace rizika</a:t>
            </a:r>
          </a:p>
          <a:p>
            <a:r>
              <a:rPr lang="cs-CZ" dirty="0"/>
              <a:t>Volatilita</a:t>
            </a:r>
          </a:p>
          <a:p>
            <a:endParaRPr lang="cs-CZ" dirty="0"/>
          </a:p>
          <a:p>
            <a:endParaRPr lang="cs-CZ" dirty="0"/>
          </a:p>
        </p:txBody>
      </p:sp>
    </p:spTree>
    <p:extLst>
      <p:ext uri="{BB962C8B-B14F-4D97-AF65-F5344CB8AC3E}">
        <p14:creationId xmlns:p14="http://schemas.microsoft.com/office/powerpoint/2010/main" val="3810148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B42B5C-CD5D-44AE-B877-35BEC9E21A26}"/>
              </a:ext>
            </a:extLst>
          </p:cNvPr>
          <p:cNvSpPr>
            <a:spLocks noGrp="1"/>
          </p:cNvSpPr>
          <p:nvPr>
            <p:ph type="title"/>
          </p:nvPr>
        </p:nvSpPr>
        <p:spPr/>
        <p:txBody>
          <a:bodyPr/>
          <a:lstStyle/>
          <a:p>
            <a:r>
              <a:rPr lang="cs-CZ" dirty="0"/>
              <a:t>Trh cenných papírů </a:t>
            </a:r>
          </a:p>
        </p:txBody>
      </p:sp>
      <p:sp>
        <p:nvSpPr>
          <p:cNvPr id="3" name="Zástupný obsah 2">
            <a:extLst>
              <a:ext uri="{FF2B5EF4-FFF2-40B4-BE49-F238E27FC236}">
                <a16:creationId xmlns:a16="http://schemas.microsoft.com/office/drawing/2014/main" id="{A1210B9D-1F6A-4656-A8AB-BB4A0DDDCD0E}"/>
              </a:ext>
            </a:extLst>
          </p:cNvPr>
          <p:cNvSpPr>
            <a:spLocks noGrp="1"/>
          </p:cNvSpPr>
          <p:nvPr>
            <p:ph idx="1"/>
          </p:nvPr>
        </p:nvSpPr>
        <p:spPr/>
        <p:txBody>
          <a:bodyPr/>
          <a:lstStyle/>
          <a:p>
            <a:r>
              <a:rPr lang="cs-CZ" dirty="0"/>
              <a:t>Primární trh – prvotní uvedení cenného papíru na trh</a:t>
            </a:r>
          </a:p>
          <a:p>
            <a:pPr marL="0" indent="0">
              <a:buNone/>
            </a:pPr>
            <a:endParaRPr lang="cs-CZ" dirty="0"/>
          </a:p>
          <a:p>
            <a:r>
              <a:rPr lang="cs-CZ" dirty="0"/>
              <a:t>Sekundární trh – obchodování s již emitovanými cennými papíry (second hand)</a:t>
            </a:r>
          </a:p>
          <a:p>
            <a:endParaRPr lang="cs-CZ" dirty="0"/>
          </a:p>
          <a:p>
            <a:r>
              <a:rPr lang="cs-CZ" dirty="0"/>
              <a:t>Prospekt emitenta – dokument obsahující veškeré údaje nezbytné pro investora, aby mohl zodpovědně posoudit vhodnost koupě cenných papírů. Schvaluje jej ČNB.</a:t>
            </a:r>
          </a:p>
          <a:p>
            <a:pPr marL="0" indent="0">
              <a:buNone/>
            </a:pPr>
            <a:endParaRPr lang="cs-CZ" dirty="0"/>
          </a:p>
        </p:txBody>
      </p:sp>
    </p:spTree>
    <p:extLst>
      <p:ext uri="{BB962C8B-B14F-4D97-AF65-F5344CB8AC3E}">
        <p14:creationId xmlns:p14="http://schemas.microsoft.com/office/powerpoint/2010/main" val="3810374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3325AB-5D56-4631-90B9-D9B4172AC10D}"/>
              </a:ext>
            </a:extLst>
          </p:cNvPr>
          <p:cNvSpPr>
            <a:spLocks noGrp="1"/>
          </p:cNvSpPr>
          <p:nvPr>
            <p:ph type="title"/>
          </p:nvPr>
        </p:nvSpPr>
        <p:spPr/>
        <p:txBody>
          <a:bodyPr/>
          <a:lstStyle/>
          <a:p>
            <a:r>
              <a:rPr lang="cs-CZ" dirty="0"/>
              <a:t>Podoba cenných papírů</a:t>
            </a:r>
          </a:p>
        </p:txBody>
      </p:sp>
      <p:sp>
        <p:nvSpPr>
          <p:cNvPr id="3" name="Zástupný obsah 2">
            <a:extLst>
              <a:ext uri="{FF2B5EF4-FFF2-40B4-BE49-F238E27FC236}">
                <a16:creationId xmlns:a16="http://schemas.microsoft.com/office/drawing/2014/main" id="{854509BF-C9B3-4819-9B81-645EAD8858F5}"/>
              </a:ext>
            </a:extLst>
          </p:cNvPr>
          <p:cNvSpPr>
            <a:spLocks noGrp="1"/>
          </p:cNvSpPr>
          <p:nvPr>
            <p:ph idx="1"/>
          </p:nvPr>
        </p:nvSpPr>
        <p:spPr/>
        <p:txBody>
          <a:bodyPr>
            <a:normAutofit/>
          </a:bodyPr>
          <a:lstStyle/>
          <a:p>
            <a:r>
              <a:rPr lang="cs-CZ" sz="3200" dirty="0"/>
              <a:t>Zaknihované cenné papíry – v elektronické podobě</a:t>
            </a:r>
          </a:p>
          <a:p>
            <a:r>
              <a:rPr lang="cs-CZ" sz="3200" dirty="0"/>
              <a:t>Listinné cenné papíry – v listinné podobě</a:t>
            </a:r>
          </a:p>
        </p:txBody>
      </p:sp>
    </p:spTree>
    <p:extLst>
      <p:ext uri="{BB962C8B-B14F-4D97-AF65-F5344CB8AC3E}">
        <p14:creationId xmlns:p14="http://schemas.microsoft.com/office/powerpoint/2010/main" val="3223550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F6973B-956E-4C13-924F-999533C5261B}"/>
              </a:ext>
            </a:extLst>
          </p:cNvPr>
          <p:cNvSpPr>
            <a:spLocks noGrp="1"/>
          </p:cNvSpPr>
          <p:nvPr>
            <p:ph type="title"/>
          </p:nvPr>
        </p:nvSpPr>
        <p:spPr/>
        <p:txBody>
          <a:bodyPr/>
          <a:lstStyle/>
          <a:p>
            <a:r>
              <a:rPr lang="cs-CZ" dirty="0"/>
              <a:t>Členění cenných papírů</a:t>
            </a:r>
          </a:p>
        </p:txBody>
      </p:sp>
      <p:sp>
        <p:nvSpPr>
          <p:cNvPr id="3" name="Zástupný obsah 2">
            <a:extLst>
              <a:ext uri="{FF2B5EF4-FFF2-40B4-BE49-F238E27FC236}">
                <a16:creationId xmlns:a16="http://schemas.microsoft.com/office/drawing/2014/main" id="{100B2B0E-DBC2-463B-B08A-20E0E7974F86}"/>
              </a:ext>
            </a:extLst>
          </p:cNvPr>
          <p:cNvSpPr>
            <a:spLocks noGrp="1"/>
          </p:cNvSpPr>
          <p:nvPr>
            <p:ph idx="1"/>
          </p:nvPr>
        </p:nvSpPr>
        <p:spPr/>
        <p:txBody>
          <a:bodyPr/>
          <a:lstStyle/>
          <a:p>
            <a:r>
              <a:rPr lang="cs-CZ" sz="4000" dirty="0"/>
              <a:t>Cenné papíry z hlediska délky životnosti.</a:t>
            </a:r>
          </a:p>
          <a:p>
            <a:r>
              <a:rPr lang="cs-CZ" sz="4000" dirty="0"/>
              <a:t>Cenné papíry podle majetkové podstaty.</a:t>
            </a:r>
          </a:p>
          <a:p>
            <a:r>
              <a:rPr lang="cs-CZ" sz="4000" dirty="0"/>
              <a:t>Finanční deriváty.</a:t>
            </a:r>
          </a:p>
          <a:p>
            <a:pPr marL="0" indent="0">
              <a:buNone/>
            </a:pPr>
            <a:endParaRPr lang="cs-CZ" dirty="0"/>
          </a:p>
        </p:txBody>
      </p:sp>
    </p:spTree>
    <p:extLst>
      <p:ext uri="{BB962C8B-B14F-4D97-AF65-F5344CB8AC3E}">
        <p14:creationId xmlns:p14="http://schemas.microsoft.com/office/powerpoint/2010/main" val="2961487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C11795-1085-431D-987F-AF6F12FE75BA}"/>
              </a:ext>
            </a:extLst>
          </p:cNvPr>
          <p:cNvSpPr>
            <a:spLocks noGrp="1"/>
          </p:cNvSpPr>
          <p:nvPr>
            <p:ph type="title"/>
          </p:nvPr>
        </p:nvSpPr>
        <p:spPr/>
        <p:txBody>
          <a:bodyPr/>
          <a:lstStyle/>
          <a:p>
            <a:r>
              <a:rPr lang="cs-CZ" dirty="0"/>
              <a:t>Členění cenných papírů podle majetkové podstaty</a:t>
            </a:r>
          </a:p>
        </p:txBody>
      </p:sp>
      <p:sp>
        <p:nvSpPr>
          <p:cNvPr id="3" name="Zástupný obsah 2">
            <a:extLst>
              <a:ext uri="{FF2B5EF4-FFF2-40B4-BE49-F238E27FC236}">
                <a16:creationId xmlns:a16="http://schemas.microsoft.com/office/drawing/2014/main" id="{425086C3-B09B-4538-B59F-AE3B932D9A10}"/>
              </a:ext>
            </a:extLst>
          </p:cNvPr>
          <p:cNvSpPr>
            <a:spLocks noGrp="1"/>
          </p:cNvSpPr>
          <p:nvPr>
            <p:ph idx="1"/>
          </p:nvPr>
        </p:nvSpPr>
        <p:spPr/>
        <p:txBody>
          <a:bodyPr>
            <a:normAutofit/>
          </a:bodyPr>
          <a:lstStyle/>
          <a:p>
            <a:pPr marL="0" indent="0">
              <a:buNone/>
            </a:pPr>
            <a:r>
              <a:rPr lang="cs-CZ" sz="3600" b="1" dirty="0">
                <a:solidFill>
                  <a:srgbClr val="00B050"/>
                </a:solidFill>
                <a:latin typeface="Times New Roman" panose="02020603050405020304" pitchFamily="18" charset="0"/>
                <a:cs typeface="Times New Roman" panose="02020603050405020304" pitchFamily="18" charset="0"/>
              </a:rPr>
              <a:t>Majetkové cenné papíry (akcie)</a:t>
            </a:r>
          </a:p>
          <a:p>
            <a:pPr marL="0" indent="0">
              <a:buNone/>
            </a:pPr>
            <a:endParaRPr lang="cs-CZ" sz="2200" b="1" dirty="0">
              <a:latin typeface="Times New Roman" panose="02020603050405020304" pitchFamily="18" charset="0"/>
              <a:cs typeface="Times New Roman" panose="02020603050405020304" pitchFamily="18" charset="0"/>
            </a:endParaRPr>
          </a:p>
          <a:p>
            <a:pPr marL="0" indent="0">
              <a:buNone/>
            </a:pPr>
            <a:r>
              <a:rPr lang="cs-CZ" sz="4000" dirty="0"/>
              <a:t>Akcie je cenný papír, s nímž je spojeno právo akcionáře podílet se na řízení společnosti (hlasovat na valné hromadě), na zisku společnosti (dividendy) a na likvidačním zůstatku. </a:t>
            </a:r>
          </a:p>
          <a:p>
            <a:pPr marL="0" indent="0">
              <a:buNone/>
            </a:pPr>
            <a:endParaRPr lang="cs-CZ" sz="2200" dirty="0">
              <a:latin typeface="Times New Roman" panose="02020603050405020304" pitchFamily="18" charset="0"/>
              <a:ea typeface="Calibri" panose="020F0502020204030204" pitchFamily="34" charset="0"/>
              <a:cs typeface="Times New Roman" panose="02020603050405020304" pitchFamily="18" charset="0"/>
            </a:endParaRPr>
          </a:p>
          <a:p>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b="1" dirty="0"/>
          </a:p>
        </p:txBody>
      </p:sp>
    </p:spTree>
    <p:extLst>
      <p:ext uri="{BB962C8B-B14F-4D97-AF65-F5344CB8AC3E}">
        <p14:creationId xmlns:p14="http://schemas.microsoft.com/office/powerpoint/2010/main" val="2670849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64950C-8932-9BAC-6DFB-FE3656A35EC1}"/>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6BFA8BA2-627F-DCD1-7E7C-4A2F951AAAAC}"/>
              </a:ext>
            </a:extLst>
          </p:cNvPr>
          <p:cNvSpPr>
            <a:spLocks noGrp="1"/>
          </p:cNvSpPr>
          <p:nvPr>
            <p:ph idx="1"/>
          </p:nvPr>
        </p:nvSpPr>
        <p:spPr>
          <a:xfrm>
            <a:off x="838200" y="843379"/>
            <a:ext cx="10515600" cy="5333584"/>
          </a:xfrm>
        </p:spPr>
        <p:txBody>
          <a:bodyPr>
            <a:normAutofit/>
          </a:bodyPr>
          <a:lstStyle/>
          <a:p>
            <a:pPr marL="0" indent="0">
              <a:buNone/>
            </a:pPr>
            <a:r>
              <a:rPr lang="cs-CZ" sz="39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Dluhové cenné papíry (dluhopis)</a:t>
            </a:r>
          </a:p>
          <a:p>
            <a:r>
              <a:rPr lang="cs-CZ" sz="2800" dirty="0">
                <a:latin typeface="Times New Roman" panose="02020603050405020304" pitchFamily="18" charset="0"/>
                <a:ea typeface="Calibri" panose="020F0502020204030204" pitchFamily="34" charset="0"/>
                <a:cs typeface="Times New Roman" panose="02020603050405020304" pitchFamily="18" charset="0"/>
              </a:rPr>
              <a:t>J</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sou spojeny s dluhem. </a:t>
            </a:r>
          </a:p>
          <a:p>
            <a:r>
              <a:rPr lang="cs-CZ" sz="2800" dirty="0">
                <a:latin typeface="Times New Roman" panose="02020603050405020304" pitchFamily="18" charset="0"/>
                <a:ea typeface="Calibri" panose="020F0502020204030204" pitchFamily="34" charset="0"/>
                <a:cs typeface="Times New Roman" panose="02020603050405020304" pitchFamily="18" charset="0"/>
              </a:rPr>
              <a:t>D</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okládají zapůjčení peněžních prostředků investorem. </a:t>
            </a:r>
          </a:p>
          <a:p>
            <a:r>
              <a:rPr lang="cs-CZ" sz="2800" dirty="0">
                <a:effectLst/>
                <a:latin typeface="Times New Roman" panose="02020603050405020304" pitchFamily="18" charset="0"/>
                <a:ea typeface="Calibri" panose="020F0502020204030204" pitchFamily="34" charset="0"/>
                <a:cs typeface="Times New Roman" panose="02020603050405020304" pitchFamily="18" charset="0"/>
              </a:rPr>
              <a:t>Investor je věřitelem a jejich zakoupením získává právo na předem stanovený úrok a navrácení zapůjčené částky (jistiny) za předem stanovených podmínek.</a:t>
            </a:r>
          </a:p>
          <a:p>
            <a:r>
              <a:rPr lang="cs-CZ" sz="2800" dirty="0">
                <a:latin typeface="Times New Roman" panose="02020603050405020304" pitchFamily="18" charset="0"/>
                <a:ea typeface="Calibri" panose="020F0502020204030204" pitchFamily="34" charset="0"/>
                <a:cs typeface="Times New Roman" panose="02020603050405020304" pitchFamily="18" charset="0"/>
              </a:rPr>
              <a:t>Právo majitele požadovat splacení dlužné částky a výnosů z něj k určitému datu – kupóny.</a:t>
            </a: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2374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C27A31-BBFB-49A7-90C3-7613A9A648D3}"/>
              </a:ext>
            </a:extLst>
          </p:cNvPr>
          <p:cNvSpPr>
            <a:spLocks noGrp="1"/>
          </p:cNvSpPr>
          <p:nvPr>
            <p:ph type="title"/>
          </p:nvPr>
        </p:nvSpPr>
        <p:spPr/>
        <p:txBody>
          <a:bodyPr/>
          <a:lstStyle/>
          <a:p>
            <a:r>
              <a:rPr lang="cs-CZ" dirty="0">
                <a:solidFill>
                  <a:srgbClr val="002060"/>
                </a:solidFill>
              </a:rPr>
              <a:t>Definice</a:t>
            </a:r>
          </a:p>
        </p:txBody>
      </p:sp>
      <p:sp>
        <p:nvSpPr>
          <p:cNvPr id="3" name="Zástupný obsah 2">
            <a:extLst>
              <a:ext uri="{FF2B5EF4-FFF2-40B4-BE49-F238E27FC236}">
                <a16:creationId xmlns:a16="http://schemas.microsoft.com/office/drawing/2014/main" id="{35097212-53E2-4495-A305-A57D29812DD5}"/>
              </a:ext>
            </a:extLst>
          </p:cNvPr>
          <p:cNvSpPr>
            <a:spLocks noGrp="1"/>
          </p:cNvSpPr>
          <p:nvPr>
            <p:ph idx="1"/>
          </p:nvPr>
        </p:nvSpPr>
        <p:spPr/>
        <p:txBody>
          <a:bodyPr/>
          <a:lstStyle/>
          <a:p>
            <a:r>
              <a:rPr lang="cs-CZ" sz="3200" dirty="0">
                <a:effectLst/>
                <a:latin typeface="Times New Roman" panose="02020603050405020304" pitchFamily="18" charset="0"/>
                <a:ea typeface="Calibri" panose="020F0502020204030204" pitchFamily="34" charset="0"/>
                <a:cs typeface="Times New Roman" panose="02020603050405020304" pitchFamily="18" charset="0"/>
              </a:rPr>
              <a:t>Investici je obecně možno chápat jako záměrné obětování jisté dnešní hodnoty za účelem získání vyšší (i když nejisté) hodnoty budoucí. </a:t>
            </a:r>
          </a:p>
          <a:p>
            <a:r>
              <a:rPr lang="cs-CZ" sz="3200" dirty="0">
                <a:effectLst/>
                <a:latin typeface="Times New Roman" panose="02020603050405020304" pitchFamily="18" charset="0"/>
                <a:ea typeface="Calibri" panose="020F0502020204030204" pitchFamily="34" charset="0"/>
                <a:cs typeface="Times New Roman" panose="02020603050405020304" pitchFamily="18" charset="0"/>
              </a:rPr>
              <a:t>V praxi se může jednat například o investici do nemovitosti s úmyslem ji v budoucnu prodat nebo pronajmout, do umění, do vzdělání, které nám má přinést vyšší příjmy, o finanční investice, podnikání atd. </a:t>
            </a:r>
          </a:p>
          <a:p>
            <a:r>
              <a:rPr lang="cs-CZ" sz="3200" dirty="0">
                <a:effectLst/>
                <a:latin typeface="Times New Roman" panose="02020603050405020304" pitchFamily="18" charset="0"/>
                <a:ea typeface="Calibri" panose="020F0502020204030204" pitchFamily="34" charset="0"/>
                <a:cs typeface="Times New Roman" panose="02020603050405020304" pitchFamily="18" charset="0"/>
              </a:rPr>
              <a:t>V zásadě všechna odvětví finančního trhu lze označit jako investici. </a:t>
            </a:r>
          </a:p>
          <a:p>
            <a:endParaRPr lang="cs-CZ" dirty="0"/>
          </a:p>
        </p:txBody>
      </p:sp>
    </p:spTree>
    <p:extLst>
      <p:ext uri="{BB962C8B-B14F-4D97-AF65-F5344CB8AC3E}">
        <p14:creationId xmlns:p14="http://schemas.microsoft.com/office/powerpoint/2010/main" val="2420255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0E2A50-BAFA-EEF4-B12C-1861C106C1DD}"/>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6473292F-FE51-B0CB-64DA-6D8B09093559}"/>
              </a:ext>
            </a:extLst>
          </p:cNvPr>
          <p:cNvSpPr>
            <a:spLocks noGrp="1"/>
          </p:cNvSpPr>
          <p:nvPr>
            <p:ph idx="1"/>
          </p:nvPr>
        </p:nvSpPr>
        <p:spPr/>
        <p:txBody>
          <a:bodyPr/>
          <a:lstStyle/>
          <a:p>
            <a:r>
              <a:rPr lang="cs-CZ" sz="2800" dirty="0">
                <a:effectLst/>
                <a:latin typeface="Times New Roman" panose="02020603050405020304" pitchFamily="18" charset="0"/>
                <a:ea typeface="Calibri" panose="020F0502020204030204" pitchFamily="34" charset="0"/>
                <a:cs typeface="Times New Roman" panose="02020603050405020304" pitchFamily="18" charset="0"/>
              </a:rPr>
              <a:t>U dluhopisů nevzniká právo účasti na likvidačním zůstatku (prašivé dluhopisy – </a:t>
            </a:r>
            <a:r>
              <a:rPr lang="cs-CZ" sz="2800" dirty="0" err="1">
                <a:effectLst/>
                <a:latin typeface="Times New Roman" panose="02020603050405020304" pitchFamily="18" charset="0"/>
                <a:ea typeface="Calibri" panose="020F0502020204030204" pitchFamily="34" charset="0"/>
                <a:cs typeface="Times New Roman" panose="02020603050405020304" pitchFamily="18" charset="0"/>
              </a:rPr>
              <a:t>junk</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800" dirty="0" err="1">
                <a:effectLst/>
                <a:latin typeface="Times New Roman" panose="02020603050405020304" pitchFamily="18" charset="0"/>
                <a:ea typeface="Calibri" panose="020F0502020204030204" pitchFamily="34" charset="0"/>
                <a:cs typeface="Times New Roman" panose="02020603050405020304" pitchFamily="18" charset="0"/>
              </a:rPr>
              <a:t>bonds</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a:t>
            </a:r>
          </a:p>
          <a:p>
            <a:pPr>
              <a:buFontTx/>
              <a:buChar char="-"/>
            </a:pPr>
            <a:r>
              <a:rPr lang="cs-CZ" sz="2800" dirty="0">
                <a:latin typeface="Times New Roman" panose="02020603050405020304" pitchFamily="18" charset="0"/>
                <a:cs typeface="Times New Roman" panose="02020603050405020304" pitchFamily="18" charset="0"/>
              </a:rPr>
              <a:t>Jmenovitá hodnota: hodnota uvedená v textu dluhopisu. </a:t>
            </a:r>
          </a:p>
          <a:p>
            <a:pPr>
              <a:buFontTx/>
              <a:buChar char="-"/>
            </a:pPr>
            <a:r>
              <a:rPr lang="cs-CZ" sz="2800" dirty="0">
                <a:latin typeface="Times New Roman" panose="02020603050405020304" pitchFamily="18" charset="0"/>
                <a:cs typeface="Times New Roman" panose="02020603050405020304" pitchFamily="18" charset="0"/>
              </a:rPr>
              <a:t>Kurs dluhopisu: cena, za kterou je dluhopis prodáván.</a:t>
            </a:r>
          </a:p>
          <a:p>
            <a:pPr>
              <a:buFontTx/>
              <a:buChar char="-"/>
            </a:pPr>
            <a:r>
              <a:rPr lang="cs-CZ" sz="2800" dirty="0">
                <a:latin typeface="Times New Roman" panose="02020603050405020304" pitchFamily="18" charset="0"/>
                <a:cs typeface="Times New Roman" panose="02020603050405020304" pitchFamily="18" charset="0"/>
              </a:rPr>
              <a:t>Státní dluhopisy, korporátní dluhopisy</a:t>
            </a:r>
          </a:p>
          <a:p>
            <a:endParaRPr lang="cs-CZ" dirty="0"/>
          </a:p>
        </p:txBody>
      </p:sp>
    </p:spTree>
    <p:extLst>
      <p:ext uri="{BB962C8B-B14F-4D97-AF65-F5344CB8AC3E}">
        <p14:creationId xmlns:p14="http://schemas.microsoft.com/office/powerpoint/2010/main" val="11603295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3463C9-A225-4B39-9622-FB69FA885E0E}"/>
              </a:ext>
            </a:extLst>
          </p:cNvPr>
          <p:cNvSpPr>
            <a:spLocks noGrp="1"/>
          </p:cNvSpPr>
          <p:nvPr>
            <p:ph type="title"/>
          </p:nvPr>
        </p:nvSpPr>
        <p:spPr>
          <a:xfrm>
            <a:off x="838200" y="365126"/>
            <a:ext cx="10515600" cy="531520"/>
          </a:xfrm>
        </p:spPr>
        <p:txBody>
          <a:bodyPr>
            <a:normAutofit fontScale="90000"/>
          </a:bodyPr>
          <a:lstStyle/>
          <a:p>
            <a:r>
              <a:rPr lang="cs-CZ" sz="4400" dirty="0"/>
              <a:t>Cenné papíry z hlediska délky životnosti.</a:t>
            </a:r>
            <a:endParaRPr lang="cs-CZ" dirty="0"/>
          </a:p>
        </p:txBody>
      </p:sp>
      <p:sp>
        <p:nvSpPr>
          <p:cNvPr id="3" name="Zástupný obsah 2">
            <a:extLst>
              <a:ext uri="{FF2B5EF4-FFF2-40B4-BE49-F238E27FC236}">
                <a16:creationId xmlns:a16="http://schemas.microsoft.com/office/drawing/2014/main" id="{3BDE6A90-465E-4E15-9EBC-982768F5C716}"/>
              </a:ext>
            </a:extLst>
          </p:cNvPr>
          <p:cNvSpPr>
            <a:spLocks noGrp="1"/>
          </p:cNvSpPr>
          <p:nvPr>
            <p:ph idx="1"/>
          </p:nvPr>
        </p:nvSpPr>
        <p:spPr>
          <a:xfrm>
            <a:off x="838200" y="1020932"/>
            <a:ext cx="10515600" cy="5156031"/>
          </a:xfrm>
        </p:spPr>
        <p:txBody>
          <a:bodyPr>
            <a:normAutofit/>
          </a:bodyPr>
          <a:lstStyle/>
          <a:p>
            <a:pPr indent="0" algn="just">
              <a:lnSpc>
                <a:spcPct val="115000"/>
              </a:lnSpc>
              <a:spcBef>
                <a:spcPts val="1200"/>
              </a:spcBef>
              <a:spcAft>
                <a:spcPts val="1200"/>
              </a:spcAft>
              <a:buNone/>
            </a:pPr>
            <a:r>
              <a:rPr lang="cs-CZ"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Cenné papíry peněžního trhu:</a:t>
            </a:r>
          </a:p>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J</a:t>
            </a:r>
            <a:r>
              <a:rPr lang="cs-CZ" dirty="0">
                <a:effectLst/>
                <a:latin typeface="Times New Roman" panose="02020603050405020304" pitchFamily="18" charset="0"/>
                <a:ea typeface="Calibri" panose="020F0502020204030204" pitchFamily="34" charset="0"/>
                <a:cs typeface="Times New Roman" panose="02020603050405020304" pitchFamily="18" charset="0"/>
              </a:rPr>
              <a:t>sou krátkodobé cenné papíry, jejichž doba životnosti (neboli délka splatnosti) je v okamžiku emise kratší než jeden rok. Vzhledem k jejich krátké životnosti vzniká potřeba je neustále znovu emitovat. To značně zvyšuje význam primárního trhu. </a:t>
            </a:r>
          </a:p>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Na peněžním trhu se obchodují cenné papíry se splatností do 1 roku. </a:t>
            </a:r>
            <a:endParaRPr lang="cs-CZ"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113407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B34032-D316-404E-A80F-2B8CE4B86B30}"/>
              </a:ext>
            </a:extLst>
          </p:cNvPr>
          <p:cNvSpPr>
            <a:spLocks noGrp="1"/>
          </p:cNvSpPr>
          <p:nvPr>
            <p:ph type="title"/>
          </p:nvPr>
        </p:nvSpPr>
        <p:spPr/>
        <p:txBody>
          <a:bodyPr/>
          <a:lstStyle/>
          <a:p>
            <a:r>
              <a:rPr lang="cs-CZ" dirty="0">
                <a:solidFill>
                  <a:srgbClr val="002060"/>
                </a:solidFill>
              </a:rPr>
              <a:t>Krátkodobé dluhopisy peněžního trhu</a:t>
            </a:r>
          </a:p>
        </p:txBody>
      </p:sp>
      <p:sp>
        <p:nvSpPr>
          <p:cNvPr id="3" name="Zástupný obsah 2">
            <a:extLst>
              <a:ext uri="{FF2B5EF4-FFF2-40B4-BE49-F238E27FC236}">
                <a16:creationId xmlns:a16="http://schemas.microsoft.com/office/drawing/2014/main" id="{E6F26E3E-6A63-4D3E-9F38-4EE6F562556B}"/>
              </a:ext>
            </a:extLst>
          </p:cNvPr>
          <p:cNvSpPr>
            <a:spLocks noGrp="1"/>
          </p:cNvSpPr>
          <p:nvPr>
            <p:ph idx="1"/>
          </p:nvPr>
        </p:nvSpPr>
        <p:spPr/>
        <p:txBody>
          <a:bodyPr>
            <a:normAutofit lnSpcReduction="10000"/>
          </a:bodyPr>
          <a:lstStyle/>
          <a:p>
            <a:pPr indent="180340" algn="just">
              <a:lnSpc>
                <a:spcPct val="115000"/>
              </a:lnSpc>
              <a:spcBef>
                <a:spcPts val="1200"/>
              </a:spcBef>
              <a:spcAft>
                <a:spcPts val="1200"/>
              </a:spcAft>
            </a:pPr>
            <a:r>
              <a:rPr lang="cs-CZ" sz="2400" i="1" dirty="0">
                <a:effectLst/>
                <a:latin typeface="Times New Roman" panose="02020603050405020304" pitchFamily="18" charset="0"/>
                <a:ea typeface="Calibri" panose="020F0502020204030204" pitchFamily="34" charset="0"/>
                <a:cs typeface="Times New Roman" panose="02020603050405020304" pitchFamily="18" charset="0"/>
              </a:rPr>
              <a:t>Státní pokladniční poukázky</a:t>
            </a: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 – </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bývají používány k pokrytí krátkodobého nesouladu v plnění a čerpání státního rozpočtu. Emituje ministerstvo financí. Jejich životnost se pohybuje od cca 3 do 12 měsíců. Pro běžného investora dostupné pouze v rámci podílových fondů.</a:t>
            </a:r>
          </a:p>
          <a:p>
            <a:pPr indent="180340" algn="just">
              <a:lnSpc>
                <a:spcPct val="115000"/>
              </a:lnSpc>
              <a:spcBef>
                <a:spcPts val="1200"/>
              </a:spcBef>
              <a:spcAft>
                <a:spcPts val="1200"/>
              </a:spcAft>
            </a:pPr>
            <a:r>
              <a:rPr lang="cs-CZ" sz="2400" i="1" dirty="0">
                <a:effectLst/>
                <a:latin typeface="Times New Roman" panose="02020603050405020304" pitchFamily="18" charset="0"/>
                <a:ea typeface="Calibri" panose="020F0502020204030204" pitchFamily="34" charset="0"/>
                <a:cs typeface="Times New Roman" panose="02020603050405020304" pitchFamily="18" charset="0"/>
              </a:rPr>
              <a:t>Depozitní certifikáty</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 krátkodobé diskontované dluhopisy. Doba splatnosti nepřesahuje zpravidla 12 měsíců. Vydávají je především obchodní banky a jsou dostupné i pro drobné klienty. </a:t>
            </a:r>
          </a:p>
          <a:p>
            <a:pPr indent="180340" algn="just">
              <a:lnSpc>
                <a:spcPct val="115000"/>
              </a:lnSpc>
              <a:spcBef>
                <a:spcPts val="1200"/>
              </a:spcBef>
              <a:spcAft>
                <a:spcPts val="1200"/>
              </a:spcAft>
            </a:pPr>
            <a:r>
              <a:rPr lang="cs-CZ" sz="2400" i="1" dirty="0">
                <a:effectLst/>
                <a:latin typeface="Times New Roman" panose="02020603050405020304" pitchFamily="18" charset="0"/>
                <a:ea typeface="Calibri" panose="020F0502020204030204" pitchFamily="34" charset="0"/>
                <a:cs typeface="Times New Roman" panose="02020603050405020304" pitchFamily="18" charset="0"/>
              </a:rPr>
              <a:t>Směnky</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 z pohledu investičního lze směnky charakterizovat jako krátkodobé, individuálně vydávané diskontované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bezkup</a:t>
            </a:r>
            <a:r>
              <a:rPr lang="cs-CZ" sz="2400" dirty="0" err="1">
                <a:latin typeface="Times New Roman" panose="02020603050405020304" pitchFamily="18" charset="0"/>
                <a:ea typeface="Calibri" panose="020F0502020204030204" pitchFamily="34" charset="0"/>
                <a:cs typeface="Times New Roman" panose="02020603050405020304" pitchFamily="18" charset="0"/>
              </a:rPr>
              <a:t>ónové</a:t>
            </a:r>
            <a:r>
              <a:rPr lang="cs-CZ" sz="2400" dirty="0">
                <a:latin typeface="Times New Roman" panose="02020603050405020304" pitchFamily="18" charset="0"/>
                <a:ea typeface="Calibri" panose="020F0502020204030204" pitchFamily="34" charset="0"/>
                <a:cs typeface="Times New Roman" panose="02020603050405020304" pitchFamily="18" charset="0"/>
              </a:rPr>
              <a:t>)</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dluhopisy. </a:t>
            </a:r>
          </a:p>
          <a:p>
            <a:pPr marL="0" indent="0">
              <a:buNone/>
            </a:pPr>
            <a:endParaRPr lang="cs-CZ" dirty="0"/>
          </a:p>
        </p:txBody>
      </p:sp>
    </p:spTree>
    <p:extLst>
      <p:ext uri="{BB962C8B-B14F-4D97-AF65-F5344CB8AC3E}">
        <p14:creationId xmlns:p14="http://schemas.microsoft.com/office/powerpoint/2010/main" val="20445931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0794CD-1976-44C1-9986-27EC22BBB501}"/>
              </a:ext>
            </a:extLst>
          </p:cNvPr>
          <p:cNvSpPr>
            <a:spLocks noGrp="1"/>
          </p:cNvSpPr>
          <p:nvPr>
            <p:ph type="title"/>
          </p:nvPr>
        </p:nvSpPr>
        <p:spPr>
          <a:xfrm>
            <a:off x="838200" y="365125"/>
            <a:ext cx="10515600" cy="167535"/>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2CEED79D-2EE3-45A7-A8E2-AA13E001C66B}"/>
              </a:ext>
            </a:extLst>
          </p:cNvPr>
          <p:cNvSpPr>
            <a:spLocks noGrp="1"/>
          </p:cNvSpPr>
          <p:nvPr>
            <p:ph idx="1"/>
          </p:nvPr>
        </p:nvSpPr>
        <p:spPr>
          <a:xfrm>
            <a:off x="838200" y="532660"/>
            <a:ext cx="10515600" cy="5644303"/>
          </a:xfrm>
        </p:spPr>
        <p:txBody>
          <a:bodyPr>
            <a:normAutofit/>
          </a:bodyPr>
          <a:lstStyle/>
          <a:p>
            <a:pPr indent="0" algn="just">
              <a:lnSpc>
                <a:spcPct val="115000"/>
              </a:lnSpc>
              <a:spcBef>
                <a:spcPts val="1200"/>
              </a:spcBef>
              <a:spcAft>
                <a:spcPts val="1200"/>
              </a:spcAft>
              <a:buNone/>
            </a:pPr>
            <a:r>
              <a:rPr lang="cs-CZ" b="1"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Cenné papíry kapitálového trhu: </a:t>
            </a:r>
          </a:p>
          <a:p>
            <a:pPr indent="180340" algn="just">
              <a:lnSpc>
                <a:spcPct val="115000"/>
              </a:lnSpc>
              <a:spcBef>
                <a:spcPts val="1200"/>
              </a:spcBef>
              <a:spcAft>
                <a:spcPts val="120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J</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ejich doba životnosti je delší než jeden rok. Může být i neohraničená. </a:t>
            </a:r>
          </a:p>
          <a:p>
            <a:pPr indent="180340" algn="just">
              <a:lnSpc>
                <a:spcPct val="115000"/>
              </a:lnSpc>
              <a:spcBef>
                <a:spcPts val="1200"/>
              </a:spcBef>
              <a:spcAft>
                <a:spcPts val="1200"/>
              </a:spcAft>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Dlouhodobé dluhopisy</a:t>
            </a:r>
            <a:r>
              <a:rPr lang="cs-CZ" sz="2400" dirty="0">
                <a:latin typeface="Times New Roman" panose="02020603050405020304" pitchFamily="18" charset="0"/>
                <a:ea typeface="Calibri" panose="020F0502020204030204" pitchFamily="34" charset="0"/>
                <a:cs typeface="Times New Roman" panose="02020603050405020304" pitchFamily="18" charset="0"/>
              </a:rPr>
              <a:t> (obligace), akcie </a:t>
            </a:r>
          </a:p>
          <a:p>
            <a:pPr indent="180340" algn="just">
              <a:lnSpc>
                <a:spcPct val="115000"/>
              </a:lnSpc>
              <a:spcBef>
                <a:spcPts val="1200"/>
              </a:spcBef>
              <a:spcAft>
                <a:spcPts val="1200"/>
              </a:spcAft>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Vzhledem k jejich dlouhodobé povaze bývá zpravidla u všech významnějších emisí zaručena veřejná obchodovatelnost, a to především na organizovaných (burzovních) trzích. </a:t>
            </a:r>
          </a:p>
          <a:p>
            <a:pPr indent="180340" algn="just">
              <a:lnSpc>
                <a:spcPct val="115000"/>
              </a:lnSpc>
              <a:spcBef>
                <a:spcPts val="1200"/>
              </a:spcBef>
              <a:spcAft>
                <a:spcPts val="1200"/>
              </a:spcAft>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Na burze jsou obchodovány pouze vysoce kvalitní tituly.</a:t>
            </a:r>
          </a:p>
          <a:p>
            <a:pPr indent="180340" algn="just">
              <a:lnSpc>
                <a:spcPct val="115000"/>
              </a:lnSpc>
              <a:spcBef>
                <a:spcPts val="1200"/>
              </a:spcBef>
              <a:spcAft>
                <a:spcPts val="120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Na kapitálovém trhu se obchodují cenné papíry nad 1 rok. </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232349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12C728-4360-472E-A4F5-F97D8B6E6B92}"/>
              </a:ext>
            </a:extLst>
          </p:cNvPr>
          <p:cNvSpPr>
            <a:spLocks noGrp="1"/>
          </p:cNvSpPr>
          <p:nvPr>
            <p:ph type="title"/>
          </p:nvPr>
        </p:nvSpPr>
        <p:spPr>
          <a:xfrm>
            <a:off x="838200" y="365125"/>
            <a:ext cx="10515600" cy="593663"/>
          </a:xfrm>
        </p:spPr>
        <p:txBody>
          <a:bodyPr>
            <a:normAutofit fontScale="90000"/>
          </a:bodyPr>
          <a:lstStyle/>
          <a:p>
            <a:r>
              <a:rPr lang="cs-CZ" dirty="0">
                <a:solidFill>
                  <a:srgbClr val="002060"/>
                </a:solidFill>
              </a:rPr>
              <a:t>Finanční deriváty</a:t>
            </a:r>
          </a:p>
        </p:txBody>
      </p:sp>
      <p:sp>
        <p:nvSpPr>
          <p:cNvPr id="3" name="Zástupný obsah 2">
            <a:extLst>
              <a:ext uri="{FF2B5EF4-FFF2-40B4-BE49-F238E27FC236}">
                <a16:creationId xmlns:a16="http://schemas.microsoft.com/office/drawing/2014/main" id="{F328CA26-3EF2-4E6B-853A-CAA06DB3364B}"/>
              </a:ext>
            </a:extLst>
          </p:cNvPr>
          <p:cNvSpPr>
            <a:spLocks noGrp="1"/>
          </p:cNvSpPr>
          <p:nvPr>
            <p:ph idx="1"/>
          </p:nvPr>
        </p:nvSpPr>
        <p:spPr>
          <a:xfrm>
            <a:off x="838200" y="1074198"/>
            <a:ext cx="10515600" cy="5530788"/>
          </a:xfrm>
        </p:spPr>
        <p:txBody>
          <a:bodyPr>
            <a:normAutofit fontScale="92500" lnSpcReduction="10000"/>
          </a:bodyPr>
          <a:lstStyle/>
          <a:p>
            <a:pPr indent="180340" algn="just">
              <a:lnSpc>
                <a:spcPct val="115000"/>
              </a:lnSpc>
              <a:spcBef>
                <a:spcPts val="1200"/>
              </a:spcBef>
              <a:spcAft>
                <a:spcPts val="1200"/>
              </a:spcAft>
            </a:pPr>
            <a:r>
              <a:rPr lang="cs-CZ" sz="1900" dirty="0">
                <a:effectLst/>
                <a:latin typeface="Times New Roman" panose="02020603050405020304" pitchFamily="18" charset="0"/>
                <a:ea typeface="Calibri" panose="020F0502020204030204" pitchFamily="34" charset="0"/>
                <a:cs typeface="Times New Roman" panose="02020603050405020304" pitchFamily="18" charset="0"/>
              </a:rPr>
              <a:t>Jako finanční deriváty jsou označovány finanční instrumenty, jejichž hodnota je odvozena od hodnoty tzv. podkladového aktiva. Jejich podstatou je forma termínového obchodu. Protože jsou odvozeny od podkladových aktiv, vývoj jejich ceny je závislý na očekávaném vývoji cen (kurzů) právě těchto aktiv. Existují dva základní druhy podkladových aktiv: </a:t>
            </a:r>
          </a:p>
          <a:p>
            <a:pPr indent="180340" algn="just">
              <a:lnSpc>
                <a:spcPct val="115000"/>
              </a:lnSpc>
              <a:spcBef>
                <a:spcPts val="1200"/>
              </a:spcBef>
              <a:spcAft>
                <a:spcPts val="1200"/>
              </a:spcAft>
            </a:pPr>
            <a:r>
              <a:rPr lang="cs-CZ" sz="1900" i="1" dirty="0">
                <a:effectLst/>
                <a:latin typeface="Times New Roman" panose="02020603050405020304" pitchFamily="18" charset="0"/>
                <a:ea typeface="Calibri" panose="020F0502020204030204" pitchFamily="34" charset="0"/>
                <a:cs typeface="Times New Roman" panose="02020603050405020304" pitchFamily="18" charset="0"/>
              </a:rPr>
              <a:t>Finanční podkladová aktiva</a:t>
            </a:r>
            <a:r>
              <a:rPr lang="cs-CZ" sz="1900" dirty="0">
                <a:effectLst/>
                <a:latin typeface="Times New Roman" panose="02020603050405020304" pitchFamily="18" charset="0"/>
                <a:ea typeface="Calibri" panose="020F0502020204030204" pitchFamily="34" charset="0"/>
                <a:cs typeface="Times New Roman" panose="02020603050405020304" pitchFamily="18" charset="0"/>
              </a:rPr>
              <a:t> – sem patří akcie, dluhopisy, cizí měny, drahé kovy, burzovní indexy aj.</a:t>
            </a:r>
          </a:p>
          <a:p>
            <a:pPr indent="180340" algn="just">
              <a:lnSpc>
                <a:spcPct val="115000"/>
              </a:lnSpc>
              <a:spcBef>
                <a:spcPts val="1200"/>
              </a:spcBef>
              <a:spcAft>
                <a:spcPts val="1200"/>
              </a:spcAft>
            </a:pPr>
            <a:r>
              <a:rPr lang="cs-CZ" sz="1900" i="1" dirty="0">
                <a:effectLst/>
                <a:latin typeface="Times New Roman" panose="02020603050405020304" pitchFamily="18" charset="0"/>
                <a:ea typeface="Calibri" panose="020F0502020204030204" pitchFamily="34" charset="0"/>
                <a:cs typeface="Times New Roman" panose="02020603050405020304" pitchFamily="18" charset="0"/>
              </a:rPr>
              <a:t>Reálná podkladová aktiva</a:t>
            </a:r>
            <a:r>
              <a:rPr lang="cs-CZ" sz="1900" dirty="0">
                <a:effectLst/>
                <a:latin typeface="Times New Roman" panose="02020603050405020304" pitchFamily="18" charset="0"/>
                <a:ea typeface="Calibri" panose="020F0502020204030204" pitchFamily="34" charset="0"/>
                <a:cs typeface="Times New Roman" panose="02020603050405020304" pitchFamily="18" charset="0"/>
              </a:rPr>
              <a:t> – řadíme zde komodity, nemovitosti, movité věci aj.</a:t>
            </a:r>
          </a:p>
          <a:p>
            <a:pPr indent="180340" algn="just">
              <a:lnSpc>
                <a:spcPct val="115000"/>
              </a:lnSpc>
              <a:spcBef>
                <a:spcPts val="1200"/>
              </a:spcBef>
              <a:spcAft>
                <a:spcPts val="1200"/>
              </a:spcAft>
            </a:pPr>
            <a:r>
              <a:rPr lang="cs-CZ" sz="1900" dirty="0">
                <a:effectLst/>
                <a:latin typeface="Times New Roman" panose="02020603050405020304" pitchFamily="18" charset="0"/>
                <a:ea typeface="Calibri" panose="020F0502020204030204" pitchFamily="34" charset="0"/>
                <a:cs typeface="Times New Roman" panose="02020603050405020304" pitchFamily="18" charset="0"/>
              </a:rPr>
              <a:t>Na finančních trzích rozlišujeme dva druhy obchodů podle toho, jak dalece se od sebe liší okamžik uzavření obchodu a okamžik jeho vypořádání. Jsou to obchody </a:t>
            </a:r>
            <a:r>
              <a:rPr lang="cs-CZ" sz="1900" b="1" dirty="0">
                <a:effectLst/>
                <a:latin typeface="Times New Roman" panose="02020603050405020304" pitchFamily="18" charset="0"/>
                <a:ea typeface="Calibri" panose="020F0502020204030204" pitchFamily="34" charset="0"/>
                <a:cs typeface="Times New Roman" panose="02020603050405020304" pitchFamily="18" charset="0"/>
              </a:rPr>
              <a:t>promptní</a:t>
            </a:r>
            <a:r>
              <a:rPr lang="cs-CZ" sz="1900" dirty="0">
                <a:effectLst/>
                <a:latin typeface="Times New Roman" panose="02020603050405020304" pitchFamily="18" charset="0"/>
                <a:ea typeface="Calibri" panose="020F0502020204030204" pitchFamily="34" charset="0"/>
                <a:cs typeface="Times New Roman" panose="02020603050405020304" pitchFamily="18" charset="0"/>
              </a:rPr>
              <a:t>, kde je tato prodleva pouze několik dní a </a:t>
            </a:r>
            <a:r>
              <a:rPr lang="cs-CZ" sz="1900" b="1" dirty="0">
                <a:effectLst/>
                <a:latin typeface="Times New Roman" panose="02020603050405020304" pitchFamily="18" charset="0"/>
                <a:ea typeface="Calibri" panose="020F0502020204030204" pitchFamily="34" charset="0"/>
                <a:cs typeface="Times New Roman" panose="02020603050405020304" pitchFamily="18" charset="0"/>
              </a:rPr>
              <a:t>termínové</a:t>
            </a:r>
            <a:r>
              <a:rPr lang="cs-CZ" sz="1900" dirty="0">
                <a:effectLst/>
                <a:latin typeface="Times New Roman" panose="02020603050405020304" pitchFamily="18" charset="0"/>
                <a:ea typeface="Calibri" panose="020F0502020204030204" pitchFamily="34" charset="0"/>
                <a:cs typeface="Times New Roman" panose="02020603050405020304" pitchFamily="18" charset="0"/>
              </a:rPr>
              <a:t> (derivátové) obchody, kde existuje delší časová prodleva a s předmětem kontraktu se dá ještě různě manipulovat. </a:t>
            </a:r>
          </a:p>
          <a:p>
            <a:pPr indent="180340" algn="just">
              <a:lnSpc>
                <a:spcPct val="115000"/>
              </a:lnSpc>
              <a:spcBef>
                <a:spcPts val="1200"/>
              </a:spcBef>
              <a:spcAft>
                <a:spcPts val="1200"/>
              </a:spcAft>
            </a:pPr>
            <a:r>
              <a:rPr lang="cs-CZ" sz="1900" dirty="0">
                <a:effectLst/>
                <a:latin typeface="Times New Roman" panose="02020603050405020304" pitchFamily="18" charset="0"/>
                <a:ea typeface="Calibri" panose="020F0502020204030204" pitchFamily="34" charset="0"/>
                <a:cs typeface="Times New Roman" panose="02020603050405020304" pitchFamily="18" charset="0"/>
              </a:rPr>
              <a:t>K derivátovým obchodům patří obchody typu futures, forward, swapové kontrakty a opce. </a:t>
            </a:r>
          </a:p>
          <a:p>
            <a:pPr indent="0" algn="just">
              <a:lnSpc>
                <a:spcPct val="115000"/>
              </a:lnSpc>
              <a:spcBef>
                <a:spcPts val="1200"/>
              </a:spcBef>
              <a:spcAft>
                <a:spcPts val="1200"/>
              </a:spcAft>
              <a:buNone/>
            </a:pPr>
            <a:r>
              <a:rPr lang="cs-CZ" sz="1900" dirty="0">
                <a:latin typeface="Times New Roman" panose="02020603050405020304" pitchFamily="18" charset="0"/>
                <a:ea typeface="Calibri" panose="020F0502020204030204" pitchFamily="34" charset="0"/>
                <a:cs typeface="Times New Roman" panose="02020603050405020304" pitchFamily="18" charset="0"/>
              </a:rPr>
              <a:t>Jedná se o kontrakt, kdy kupující se zavazuje, že ke konkrétnímu datu v budoucnu nakoupí předem smluvené množství podkladového aktiva za cenu dohodnutou teď – </a:t>
            </a:r>
            <a:r>
              <a:rPr lang="cs-CZ" sz="1900" b="1" dirty="0">
                <a:latin typeface="Times New Roman" panose="02020603050405020304" pitchFamily="18" charset="0"/>
                <a:ea typeface="Calibri" panose="020F0502020204030204" pitchFamily="34" charset="0"/>
                <a:cs typeface="Times New Roman" panose="02020603050405020304" pitchFamily="18" charset="0"/>
              </a:rPr>
              <a:t>spekulace</a:t>
            </a:r>
            <a:r>
              <a:rPr lang="cs-CZ" sz="1900" dirty="0">
                <a:latin typeface="Times New Roman" panose="02020603050405020304" pitchFamily="18" charset="0"/>
                <a:ea typeface="Calibri" panose="020F0502020204030204" pitchFamily="34" charset="0"/>
                <a:cs typeface="Times New Roman" panose="02020603050405020304" pitchFamily="18" charset="0"/>
              </a:rPr>
              <a:t> na cenu.</a:t>
            </a:r>
            <a:endParaRPr lang="cs-CZ" sz="1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30690859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930708-FE77-9C97-5BE1-0653E5CC47ED}"/>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6C112F0F-DB6C-A267-AF1A-9065CDA6208F}"/>
              </a:ext>
            </a:extLst>
          </p:cNvPr>
          <p:cNvSpPr>
            <a:spLocks noGrp="1"/>
          </p:cNvSpPr>
          <p:nvPr>
            <p:ph idx="1"/>
          </p:nvPr>
        </p:nvSpPr>
        <p:spPr/>
        <p:txBody>
          <a:bodyPr>
            <a:normAutofit fontScale="85000" lnSpcReduction="20000"/>
          </a:bodyPr>
          <a:lstStyle/>
          <a:p>
            <a:pPr indent="180340" algn="just">
              <a:lnSpc>
                <a:spcPct val="115000"/>
              </a:lnSpc>
              <a:spcBef>
                <a:spcPts val="1200"/>
              </a:spcBef>
              <a:spcAft>
                <a:spcPts val="12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Na finančních trzích rozlišujeme dva druhy obchodů podle toho, jak dalece se od sebe liší okamžik uzavření obchodu a okamžik jeho vypořádání. Jsou to obchody </a:t>
            </a:r>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promptní</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kde je tato prodleva pouze několik dní a </a:t>
            </a:r>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termínové</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(derivátové) obchody, kde existuje delší časová prodleva a s předmětem kontraktu se dá ještě různě manipulovat. </a:t>
            </a:r>
          </a:p>
          <a:p>
            <a:pPr indent="180340" algn="just">
              <a:lnSpc>
                <a:spcPct val="115000"/>
              </a:lnSpc>
              <a:spcBef>
                <a:spcPts val="1200"/>
              </a:spcBef>
              <a:spcAft>
                <a:spcPts val="12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K derivátovým obchodům patří obchody typu futures, forward, swapové kontrakty a opce. </a:t>
            </a:r>
          </a:p>
          <a:p>
            <a:pPr indent="0" algn="just">
              <a:lnSpc>
                <a:spcPct val="115000"/>
              </a:lnSpc>
              <a:spcBef>
                <a:spcPts val="1200"/>
              </a:spcBef>
              <a:spcAft>
                <a:spcPts val="1200"/>
              </a:spcAft>
              <a:buNone/>
            </a:pPr>
            <a:r>
              <a:rPr lang="cs-CZ" sz="2800" dirty="0">
                <a:latin typeface="Times New Roman" panose="02020603050405020304" pitchFamily="18" charset="0"/>
                <a:ea typeface="Calibri" panose="020F0502020204030204" pitchFamily="34" charset="0"/>
                <a:cs typeface="Times New Roman" panose="02020603050405020304" pitchFamily="18" charset="0"/>
              </a:rPr>
              <a:t>Jedná se o kontrakt, kdy kupující se zavazuje, že ke konkrétnímu datu v budoucnu nakoupí předem smluvené množství podkladového aktiva za cenu dohodnutou teď – </a:t>
            </a:r>
            <a:r>
              <a:rPr lang="cs-CZ" sz="2800" b="1" dirty="0">
                <a:latin typeface="Times New Roman" panose="02020603050405020304" pitchFamily="18" charset="0"/>
                <a:ea typeface="Calibri" panose="020F0502020204030204" pitchFamily="34" charset="0"/>
                <a:cs typeface="Times New Roman" panose="02020603050405020304" pitchFamily="18" charset="0"/>
              </a:rPr>
              <a:t>spekulace</a:t>
            </a:r>
            <a:r>
              <a:rPr lang="cs-CZ" sz="2800" dirty="0">
                <a:latin typeface="Times New Roman" panose="02020603050405020304" pitchFamily="18" charset="0"/>
                <a:ea typeface="Calibri" panose="020F0502020204030204" pitchFamily="34" charset="0"/>
                <a:cs typeface="Times New Roman" panose="02020603050405020304" pitchFamily="18" charset="0"/>
              </a:rPr>
              <a:t> na cenu.</a:t>
            </a: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572110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AED783-38D7-4596-AF62-2097192F646F}"/>
              </a:ext>
            </a:extLst>
          </p:cNvPr>
          <p:cNvSpPr>
            <a:spLocks noGrp="1"/>
          </p:cNvSpPr>
          <p:nvPr>
            <p:ph type="title"/>
          </p:nvPr>
        </p:nvSpPr>
        <p:spPr/>
        <p:txBody>
          <a:bodyPr/>
          <a:lstStyle/>
          <a:p>
            <a:r>
              <a:rPr lang="cs-CZ" dirty="0">
                <a:solidFill>
                  <a:srgbClr val="002060"/>
                </a:solidFill>
              </a:rPr>
              <a:t>Otevřené podílové fondy</a:t>
            </a:r>
          </a:p>
        </p:txBody>
      </p:sp>
      <p:sp>
        <p:nvSpPr>
          <p:cNvPr id="3" name="Zástupný obsah 2">
            <a:extLst>
              <a:ext uri="{FF2B5EF4-FFF2-40B4-BE49-F238E27FC236}">
                <a16:creationId xmlns:a16="http://schemas.microsoft.com/office/drawing/2014/main" id="{C51105B9-580C-44CF-BF43-F8AD0695594C}"/>
              </a:ext>
            </a:extLst>
          </p:cNvPr>
          <p:cNvSpPr>
            <a:spLocks noGrp="1"/>
          </p:cNvSpPr>
          <p:nvPr>
            <p:ph idx="1"/>
          </p:nvPr>
        </p:nvSpPr>
        <p:spPr/>
        <p:txBody>
          <a:bodyPr>
            <a:normAutofit/>
          </a:bodyPr>
          <a:lstStyle/>
          <a:p>
            <a:pPr indent="180340" algn="just">
              <a:lnSpc>
                <a:spcPct val="115000"/>
              </a:lnSpc>
              <a:spcBef>
                <a:spcPts val="1200"/>
              </a:spcBef>
              <a:spcAft>
                <a:spcPts val="1200"/>
              </a:spcAft>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Základním princip spočívá v tom, že více investorů svěří své prostředky profesionálnímu správci (investiční společnosti), který je za odměnu spravuje a zhodnocuje. </a:t>
            </a:r>
          </a:p>
          <a:p>
            <a:pPr indent="180340" algn="just">
              <a:lnSpc>
                <a:spcPct val="115000"/>
              </a:lnSpc>
              <a:spcBef>
                <a:spcPts val="1200"/>
              </a:spcBef>
              <a:spcAft>
                <a:spcPts val="1200"/>
              </a:spcAft>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Kolektivní investování prostřednictvím podílových fondů spočívá ve shromažďování prostředků od veřejnosti a kvalifikovaných investorů, které jsou následně investovány podle předem určené investiční strategie. V České republice jsou povoleny tzv. otevřené podílové fondy, </a:t>
            </a:r>
            <a:r>
              <a:rPr lang="cs-CZ" sz="2400" dirty="0">
                <a:latin typeface="Times New Roman" panose="02020603050405020304" pitchFamily="18" charset="0"/>
                <a:ea typeface="Calibri" panose="020F0502020204030204" pitchFamily="34" charset="0"/>
                <a:cs typeface="Times New Roman" panose="02020603050405020304" pitchFamily="18" charset="0"/>
              </a:rPr>
              <a:t>t</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zn. </a:t>
            </a:r>
            <a:r>
              <a:rPr lang="cs-CZ" sz="2400" dirty="0">
                <a:latin typeface="Times New Roman" panose="02020603050405020304" pitchFamily="18" charset="0"/>
                <a:ea typeface="Calibri" panose="020F0502020204030204" pitchFamily="34" charset="0"/>
                <a:cs typeface="Times New Roman" panose="02020603050405020304" pitchFamily="18" charset="0"/>
              </a:rPr>
              <a:t>investované peníze mohu zpátky odkoupit.</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61498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FBCAAA-3682-4787-8142-BD010B0EAADA}"/>
              </a:ext>
            </a:extLst>
          </p:cNvPr>
          <p:cNvSpPr>
            <a:spLocks noGrp="1"/>
          </p:cNvSpPr>
          <p:nvPr>
            <p:ph type="title"/>
          </p:nvPr>
        </p:nvSpPr>
        <p:spPr>
          <a:xfrm>
            <a:off x="838200" y="365126"/>
            <a:ext cx="10515600" cy="315912"/>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86B99040-CDCA-4328-B891-607C2F42DD3C}"/>
              </a:ext>
            </a:extLst>
          </p:cNvPr>
          <p:cNvSpPr>
            <a:spLocks noGrp="1"/>
          </p:cNvSpPr>
          <p:nvPr>
            <p:ph idx="1"/>
          </p:nvPr>
        </p:nvSpPr>
        <p:spPr>
          <a:xfrm>
            <a:off x="838200" y="681038"/>
            <a:ext cx="10515600" cy="5495925"/>
          </a:xfrm>
        </p:spPr>
        <p:txBody>
          <a:bodyPr/>
          <a:lstStyle/>
          <a:p>
            <a:endParaRPr lang="cs-CZ" sz="2800" dirty="0">
              <a:effectLst/>
              <a:latin typeface="Times New Roman" panose="02020603050405020304" pitchFamily="18" charset="0"/>
              <a:ea typeface="Calibri" panose="020F0502020204030204" pitchFamily="34" charset="0"/>
            </a:endParaRPr>
          </a:p>
          <a:p>
            <a:r>
              <a:rPr lang="cs-CZ" sz="2800" dirty="0">
                <a:effectLst/>
                <a:latin typeface="Times New Roman" panose="02020603050405020304" pitchFamily="18" charset="0"/>
                <a:ea typeface="Calibri" panose="020F0502020204030204" pitchFamily="34" charset="0"/>
              </a:rPr>
              <a:t>Vložené prostředky zůstávají majetkem investorů a jsou spravovány</a:t>
            </a:r>
            <a:r>
              <a:rPr lang="cs-CZ" sz="2800" dirty="0">
                <a:latin typeface="Times New Roman" panose="02020603050405020304" pitchFamily="18" charset="0"/>
                <a:ea typeface="Calibri" panose="020F0502020204030204" pitchFamily="34" charset="0"/>
              </a:rPr>
              <a:t> </a:t>
            </a:r>
            <a:r>
              <a:rPr lang="cs-CZ" sz="2800" dirty="0">
                <a:effectLst/>
                <a:latin typeface="Times New Roman" panose="02020603050405020304" pitchFamily="18" charset="0"/>
                <a:ea typeface="Calibri" panose="020F0502020204030204" pitchFamily="34" charset="0"/>
              </a:rPr>
              <a:t>investiční společností.</a:t>
            </a:r>
          </a:p>
          <a:p>
            <a:r>
              <a:rPr lang="cs-CZ" dirty="0">
                <a:latin typeface="Times New Roman" panose="02020603050405020304" pitchFamily="18" charset="0"/>
                <a:ea typeface="Calibri" panose="020F0502020204030204" pitchFamily="34" charset="0"/>
              </a:rPr>
              <a:t>Investiční společnost</a:t>
            </a:r>
            <a:r>
              <a:rPr lang="cs-CZ" sz="2800" dirty="0">
                <a:effectLst/>
                <a:latin typeface="Times New Roman" panose="02020603050405020304" pitchFamily="18" charset="0"/>
                <a:ea typeface="Calibri" panose="020F0502020204030204" pitchFamily="34" charset="0"/>
              </a:rPr>
              <a:t> zajišťuje obhospodařování a administraci fondu v souladu se statutem fondu za úplatu. </a:t>
            </a:r>
          </a:p>
          <a:p>
            <a:r>
              <a:rPr lang="cs-CZ" sz="2800" dirty="0">
                <a:effectLst/>
                <a:latin typeface="Times New Roman" panose="02020603050405020304" pitchFamily="18" charset="0"/>
                <a:ea typeface="Calibri" panose="020F0502020204030204" pitchFamily="34" charset="0"/>
              </a:rPr>
              <a:t>Investoři tedy nenakupují akcie investiční společnosti, nýbrž podílové listy, čímž se stávají podílníky na majetku podílových fondů. </a:t>
            </a:r>
          </a:p>
          <a:p>
            <a:r>
              <a:rPr lang="cs-CZ" sz="2800" dirty="0">
                <a:effectLst/>
                <a:latin typeface="Times New Roman" panose="02020603050405020304" pitchFamily="18" charset="0"/>
                <a:ea typeface="Calibri" panose="020F0502020204030204" pitchFamily="34" charset="0"/>
              </a:rPr>
              <a:t>Jedna investiční společnost může spravovat i desítky podílových fondů. </a:t>
            </a:r>
            <a:endParaRPr lang="cs-CZ" dirty="0"/>
          </a:p>
          <a:p>
            <a:endParaRPr lang="cs-CZ" dirty="0"/>
          </a:p>
        </p:txBody>
      </p:sp>
    </p:spTree>
    <p:extLst>
      <p:ext uri="{BB962C8B-B14F-4D97-AF65-F5344CB8AC3E}">
        <p14:creationId xmlns:p14="http://schemas.microsoft.com/office/powerpoint/2010/main" val="355429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C77148-7758-4C3C-8E14-AB3A6C621EFF}"/>
              </a:ext>
            </a:extLst>
          </p:cNvPr>
          <p:cNvSpPr>
            <a:spLocks noGrp="1"/>
          </p:cNvSpPr>
          <p:nvPr>
            <p:ph type="title"/>
          </p:nvPr>
        </p:nvSpPr>
        <p:spPr/>
        <p:txBody>
          <a:bodyPr/>
          <a:lstStyle/>
          <a:p>
            <a:r>
              <a:rPr lang="cs-CZ" dirty="0"/>
              <a:t>Výhody</a:t>
            </a:r>
          </a:p>
        </p:txBody>
      </p:sp>
      <p:sp>
        <p:nvSpPr>
          <p:cNvPr id="3" name="Zástupný obsah 2">
            <a:extLst>
              <a:ext uri="{FF2B5EF4-FFF2-40B4-BE49-F238E27FC236}">
                <a16:creationId xmlns:a16="http://schemas.microsoft.com/office/drawing/2014/main" id="{A91A4C07-BEFA-42B6-BAF2-F8311D459F52}"/>
              </a:ext>
            </a:extLst>
          </p:cNvPr>
          <p:cNvSpPr>
            <a:spLocks noGrp="1"/>
          </p:cNvSpPr>
          <p:nvPr>
            <p:ph idx="1"/>
          </p:nvPr>
        </p:nvSpPr>
        <p:spPr/>
        <p:txBody>
          <a:bodyPr/>
          <a:lstStyle/>
          <a:p>
            <a:pPr marL="324000" lvl="0" indent="-342900" algn="just">
              <a:lnSpc>
                <a:spcPct val="100000"/>
              </a:lnSpc>
              <a:spcBef>
                <a:spcPts val="600"/>
              </a:spcBef>
              <a:buFont typeface="Symbol" panose="05050102010706020507" pitchFamily="18" charset="2"/>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Diverzifikace rizika – jedním vkladem můžete investovat např. do 50 různých firem.</a:t>
            </a:r>
          </a:p>
          <a:p>
            <a:pPr marL="324000" lvl="0" indent="-342900" algn="just">
              <a:lnSpc>
                <a:spcPct val="100000"/>
              </a:lnSpc>
              <a:spcBef>
                <a:spcPts val="600"/>
              </a:spcBef>
              <a:buFont typeface="Symbol" panose="05050102010706020507" pitchFamily="18" charset="2"/>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Dosahování vyšších potenciálních výnosů. </a:t>
            </a:r>
          </a:p>
          <a:p>
            <a:pPr marL="324000" lvl="0" indent="-342900" algn="just">
              <a:lnSpc>
                <a:spcPct val="100000"/>
              </a:lnSpc>
              <a:spcBef>
                <a:spcPts val="600"/>
              </a:spcBef>
              <a:buFont typeface="Symbol" panose="05050102010706020507" pitchFamily="18" charset="2"/>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Investování prostřednictvím specializovaných finančních institucí.</a:t>
            </a:r>
          </a:p>
          <a:p>
            <a:pPr marL="324000" lvl="0" indent="-342900" algn="just">
              <a:lnSpc>
                <a:spcPct val="100000"/>
              </a:lnSpc>
              <a:spcBef>
                <a:spcPts val="600"/>
              </a:spcBef>
              <a:buFont typeface="Symbol" panose="05050102010706020507" pitchFamily="18" charset="2"/>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Minimalizace informačních a transakčních nákladů.</a:t>
            </a:r>
          </a:p>
          <a:p>
            <a:pPr marL="324000" lvl="0" indent="-342900" algn="just">
              <a:lnSpc>
                <a:spcPct val="100000"/>
              </a:lnSpc>
              <a:spcBef>
                <a:spcPts val="600"/>
              </a:spcBef>
              <a:buFont typeface="Symbol" panose="05050102010706020507" pitchFamily="18" charset="2"/>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Podíl na vlastnictví takových aktiv, ke kterým byste se jinak nedostali.</a:t>
            </a:r>
          </a:p>
          <a:p>
            <a:pPr marL="324000" lvl="0" indent="-342900" algn="just">
              <a:lnSpc>
                <a:spcPct val="100000"/>
              </a:lnSpc>
              <a:spcBef>
                <a:spcPts val="600"/>
              </a:spcBef>
              <a:buFont typeface="Symbol" panose="05050102010706020507" pitchFamily="18" charset="2"/>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Vysoká dostupnost i pro drobné investory.</a:t>
            </a:r>
          </a:p>
          <a:p>
            <a:pPr marL="324000" lvl="0" indent="-342900" algn="just">
              <a:lnSpc>
                <a:spcPct val="100000"/>
              </a:lnSpc>
              <a:spcBef>
                <a:spcPts val="600"/>
              </a:spcBef>
              <a:buFont typeface="Symbol" panose="05050102010706020507" pitchFamily="18" charset="2"/>
              <a:buChar char=""/>
            </a:pPr>
            <a:r>
              <a:rPr lang="cs-CZ" sz="2400" dirty="0">
                <a:latin typeface="Times New Roman" panose="02020603050405020304" pitchFamily="18" charset="0"/>
                <a:ea typeface="Calibri" panose="020F0502020204030204" pitchFamily="34" charset="0"/>
                <a:cs typeface="Times New Roman" panose="02020603050405020304" pitchFamily="18" charset="0"/>
              </a:rPr>
              <a:t>Využití znalostí odborníků. </a:t>
            </a:r>
          </a:p>
          <a:p>
            <a:pPr marL="324000" lvl="0" indent="-342900" algn="just">
              <a:lnSpc>
                <a:spcPct val="100000"/>
              </a:lnSpc>
              <a:spcBef>
                <a:spcPts val="600"/>
              </a:spcBef>
              <a:buFont typeface="Symbol" panose="05050102010706020507" pitchFamily="18" charset="2"/>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Časová nen</a:t>
            </a:r>
            <a:r>
              <a:rPr lang="cs-CZ" sz="2400" dirty="0">
                <a:latin typeface="Times New Roman" panose="02020603050405020304" pitchFamily="18" charset="0"/>
                <a:ea typeface="Calibri" panose="020F0502020204030204" pitchFamily="34" charset="0"/>
                <a:cs typeface="Times New Roman" panose="02020603050405020304" pitchFamily="18" charset="0"/>
              </a:rPr>
              <a:t>áročnost.</a:t>
            </a:r>
          </a:p>
          <a:p>
            <a:pPr marL="0" lvl="0" indent="0" algn="just">
              <a:lnSpc>
                <a:spcPct val="100000"/>
              </a:lnSpc>
              <a:spcBef>
                <a:spcPts val="0"/>
              </a:spcBef>
              <a:spcAft>
                <a:spcPts val="1200"/>
              </a:spcAft>
              <a:buNone/>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9998575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D70FA6-9B34-4653-8ACF-6DB4FA557A66}"/>
              </a:ext>
            </a:extLst>
          </p:cNvPr>
          <p:cNvSpPr>
            <a:spLocks noGrp="1"/>
          </p:cNvSpPr>
          <p:nvPr>
            <p:ph type="title"/>
          </p:nvPr>
        </p:nvSpPr>
        <p:spPr/>
        <p:txBody>
          <a:bodyPr/>
          <a:lstStyle/>
          <a:p>
            <a:r>
              <a:rPr lang="cs-CZ" dirty="0">
                <a:solidFill>
                  <a:srgbClr val="002060"/>
                </a:solidFill>
              </a:rPr>
              <a:t>Diverzifikace rizika</a:t>
            </a:r>
          </a:p>
        </p:txBody>
      </p:sp>
      <p:sp>
        <p:nvSpPr>
          <p:cNvPr id="3" name="Zástupný obsah 2">
            <a:extLst>
              <a:ext uri="{FF2B5EF4-FFF2-40B4-BE49-F238E27FC236}">
                <a16:creationId xmlns:a16="http://schemas.microsoft.com/office/drawing/2014/main" id="{9029E2B1-41D7-4FAC-8BDD-1ED5852092FF}"/>
              </a:ext>
            </a:extLst>
          </p:cNvPr>
          <p:cNvSpPr>
            <a:spLocks noGrp="1"/>
          </p:cNvSpPr>
          <p:nvPr>
            <p:ph idx="1"/>
          </p:nvPr>
        </p:nvSpPr>
        <p:spPr/>
        <p:txBody>
          <a:bodyPr>
            <a:normAutofit/>
          </a:bodyPr>
          <a:lstStyle/>
          <a:p>
            <a:r>
              <a:rPr lang="cs-CZ" sz="2400" dirty="0">
                <a:effectLst/>
                <a:latin typeface="Times New Roman" panose="02020603050405020304" pitchFamily="18" charset="0"/>
                <a:ea typeface="Calibri" panose="020F0502020204030204" pitchFamily="34" charset="0"/>
                <a:cs typeface="Times New Roman" panose="02020603050405020304" pitchFamily="18" charset="0"/>
              </a:rPr>
              <a:t>Investování do podílových fondů má veliký význam z hlediska diverzifikace rizika. Pokud nakupujete přímo cenný papír jedné konkrétní společnosti nebo společností, hodnota vaší investice je závislá na vývoji hodnoty této společnosti. Naproti tomu podílový fond se skládá z několika desítek společností, resp. jejich cenných papírů. </a:t>
            </a:r>
          </a:p>
          <a:p>
            <a:r>
              <a:rPr lang="cs-CZ" sz="2400" dirty="0">
                <a:effectLst/>
                <a:latin typeface="Times New Roman" panose="02020603050405020304" pitchFamily="18" charset="0"/>
                <a:ea typeface="Calibri" panose="020F0502020204030204" pitchFamily="34" charset="0"/>
                <a:cs typeface="Times New Roman" panose="02020603050405020304" pitchFamily="18" charset="0"/>
              </a:rPr>
              <a:t>Dále na rozdíl od obchodování na burze nepotřebujete vysoký kapitál pro investování. Za současných podmínek je u většiny podílových fondů stanoven minimální vklad ve výši 500Kč. V podílových fondech je možné provádět i jednorázové vklady, efektivnější jsou pravidelné měsíční vklady</a:t>
            </a:r>
            <a:r>
              <a:rPr lang="cs-CZ" sz="2400" dirty="0">
                <a:latin typeface="Times New Roman" panose="02020603050405020304" pitchFamily="18" charset="0"/>
                <a:ea typeface="Calibri" panose="020F0502020204030204" pitchFamily="34" charset="0"/>
                <a:cs typeface="Times New Roman" panose="02020603050405020304" pitchFamily="18" charset="0"/>
              </a:rPr>
              <a:t>.</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76337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603EE2-8B35-4577-AE96-A8F9590D49C3}"/>
              </a:ext>
            </a:extLst>
          </p:cNvPr>
          <p:cNvSpPr>
            <a:spLocks noGrp="1"/>
          </p:cNvSpPr>
          <p:nvPr>
            <p:ph type="title"/>
          </p:nvPr>
        </p:nvSpPr>
        <p:spPr/>
        <p:txBody>
          <a:bodyPr/>
          <a:lstStyle/>
          <a:p>
            <a:r>
              <a:rPr lang="cs-CZ" dirty="0"/>
              <a:t>Členění investic</a:t>
            </a:r>
          </a:p>
        </p:txBody>
      </p:sp>
      <p:sp>
        <p:nvSpPr>
          <p:cNvPr id="3" name="Zástupný obsah 2">
            <a:extLst>
              <a:ext uri="{FF2B5EF4-FFF2-40B4-BE49-F238E27FC236}">
                <a16:creationId xmlns:a16="http://schemas.microsoft.com/office/drawing/2014/main" id="{4130A125-2C4A-47BD-BC3F-F72AB501AB3F}"/>
              </a:ext>
            </a:extLst>
          </p:cNvPr>
          <p:cNvSpPr>
            <a:spLocks noGrp="1"/>
          </p:cNvSpPr>
          <p:nvPr>
            <p:ph idx="1"/>
          </p:nvPr>
        </p:nvSpPr>
        <p:spPr/>
        <p:txBody>
          <a:bodyPr/>
          <a:lstStyle/>
          <a:p>
            <a:pPr marL="342900" lvl="0" indent="-342900" algn="just">
              <a:lnSpc>
                <a:spcPct val="115000"/>
              </a:lnSpc>
              <a:spcBef>
                <a:spcPts val="1200"/>
              </a:spcBef>
              <a:spcAft>
                <a:spcPts val="1200"/>
              </a:spcAft>
              <a:buFont typeface="Symbol" panose="05050102010706020507" pitchFamily="18" charset="2"/>
              <a:buChar char=""/>
            </a:pPr>
            <a:r>
              <a:rPr lang="cs-CZ" b="1" i="1" dirty="0">
                <a:effectLst/>
                <a:latin typeface="Times New Roman" panose="02020603050405020304" pitchFamily="18" charset="0"/>
                <a:ea typeface="Calibri" panose="020F0502020204030204" pitchFamily="34" charset="0"/>
                <a:cs typeface="Times New Roman" panose="02020603050405020304" pitchFamily="18" charset="0"/>
              </a:rPr>
              <a:t>investice finanční</a:t>
            </a:r>
            <a:r>
              <a:rPr lang="cs-CZ" dirty="0">
                <a:effectLst/>
                <a:latin typeface="Times New Roman" panose="02020603050405020304" pitchFamily="18" charset="0"/>
                <a:ea typeface="Calibri" panose="020F0502020204030204" pitchFamily="34" charset="0"/>
                <a:cs typeface="Times New Roman" panose="02020603050405020304" pitchFamily="18" charset="0"/>
              </a:rPr>
              <a:t>, lze je chápat jako přeměnu peněz za finanční investiční instrumenty (cenné papíry).</a:t>
            </a:r>
          </a:p>
          <a:p>
            <a:pPr marL="342900" lvl="0" indent="-342900" algn="just">
              <a:lnSpc>
                <a:spcPct val="115000"/>
              </a:lnSpc>
              <a:spcBef>
                <a:spcPts val="1200"/>
              </a:spcBef>
              <a:spcAft>
                <a:spcPts val="1200"/>
              </a:spcAft>
              <a:buFont typeface="Symbol" panose="05050102010706020507" pitchFamily="18" charset="2"/>
              <a:buChar char=""/>
            </a:pPr>
            <a:r>
              <a:rPr lang="cs-CZ" b="1" i="1" dirty="0">
                <a:effectLst/>
                <a:latin typeface="Times New Roman" panose="02020603050405020304" pitchFamily="18" charset="0"/>
                <a:ea typeface="Calibri" panose="020F0502020204030204" pitchFamily="34" charset="0"/>
                <a:cs typeface="Times New Roman" panose="02020603050405020304" pitchFamily="18" charset="0"/>
              </a:rPr>
              <a:t>investice reálné</a:t>
            </a:r>
            <a:r>
              <a:rPr lang="cs-CZ" dirty="0">
                <a:effectLst/>
                <a:latin typeface="Times New Roman" panose="02020603050405020304" pitchFamily="18" charset="0"/>
                <a:ea typeface="Calibri" panose="020F0502020204030204" pitchFamily="34" charset="0"/>
                <a:cs typeface="Times New Roman" panose="02020603050405020304" pitchFamily="18" charset="0"/>
              </a:rPr>
              <a:t> představují investice do komodit. Patří sem drahé kovy, nemovitosti, movité věci a ostatní komodity. Významnou obchodovanou komoditou je např. káva, kakao, pomerančová šťáva nebo ropa.</a:t>
            </a:r>
          </a:p>
          <a:p>
            <a:endParaRPr lang="cs-CZ" dirty="0"/>
          </a:p>
        </p:txBody>
      </p:sp>
    </p:spTree>
    <p:extLst>
      <p:ext uri="{BB962C8B-B14F-4D97-AF65-F5344CB8AC3E}">
        <p14:creationId xmlns:p14="http://schemas.microsoft.com/office/powerpoint/2010/main" val="2836528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00ED89-95BE-1E43-9169-06EB85534E57}"/>
              </a:ext>
            </a:extLst>
          </p:cNvPr>
          <p:cNvSpPr>
            <a:spLocks noGrp="1"/>
          </p:cNvSpPr>
          <p:nvPr>
            <p:ph type="title"/>
          </p:nvPr>
        </p:nvSpPr>
        <p:spPr/>
        <p:txBody>
          <a:bodyPr/>
          <a:lstStyle/>
          <a:p>
            <a:r>
              <a:rPr lang="cs-CZ" dirty="0"/>
              <a:t>Pravidelné investování</a:t>
            </a:r>
          </a:p>
        </p:txBody>
      </p:sp>
      <p:sp>
        <p:nvSpPr>
          <p:cNvPr id="3" name="Zástupný obsah 2">
            <a:extLst>
              <a:ext uri="{FF2B5EF4-FFF2-40B4-BE49-F238E27FC236}">
                <a16:creationId xmlns:a16="http://schemas.microsoft.com/office/drawing/2014/main" id="{32AD41CA-956F-4439-EE67-741BDD4414BB}"/>
              </a:ext>
            </a:extLst>
          </p:cNvPr>
          <p:cNvSpPr>
            <a:spLocks noGrp="1"/>
          </p:cNvSpPr>
          <p:nvPr>
            <p:ph idx="1"/>
          </p:nvPr>
        </p:nvSpPr>
        <p:spPr/>
        <p:txBody>
          <a:bodyPr/>
          <a:lstStyle/>
          <a:p>
            <a:r>
              <a:rPr lang="cs-CZ" dirty="0"/>
              <a:t>Umí vydělávat na kolísání hodnoty investice.</a:t>
            </a:r>
          </a:p>
          <a:p>
            <a:r>
              <a:rPr lang="cs-CZ" dirty="0"/>
              <a:t>Lépe rozloží riziko v čase. </a:t>
            </a:r>
          </a:p>
          <a:p>
            <a:r>
              <a:rPr lang="cs-CZ" dirty="0"/>
              <a:t>Zásadní je hodnota investice v okamžiku nákupu a v okamžiku prodeje. Co se děje mezi tím není relevantní. </a:t>
            </a:r>
          </a:p>
          <a:p>
            <a:pPr marL="0" indent="0">
              <a:buNone/>
            </a:pPr>
            <a:endParaRPr lang="cs-CZ" dirty="0"/>
          </a:p>
        </p:txBody>
      </p:sp>
    </p:spTree>
    <p:extLst>
      <p:ext uri="{BB962C8B-B14F-4D97-AF65-F5344CB8AC3E}">
        <p14:creationId xmlns:p14="http://schemas.microsoft.com/office/powerpoint/2010/main" val="26717491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E975BF-9C87-4BE2-B306-2664DCA5131E}"/>
              </a:ext>
            </a:extLst>
          </p:cNvPr>
          <p:cNvSpPr>
            <a:spLocks noGrp="1"/>
          </p:cNvSpPr>
          <p:nvPr>
            <p:ph type="title"/>
          </p:nvPr>
        </p:nvSpPr>
        <p:spPr/>
        <p:txBody>
          <a:bodyPr/>
          <a:lstStyle/>
          <a:p>
            <a:r>
              <a:rPr lang="cs-CZ" dirty="0">
                <a:solidFill>
                  <a:srgbClr val="002060"/>
                </a:solidFill>
              </a:rPr>
              <a:t>Základní druhy podílových fondů</a:t>
            </a:r>
          </a:p>
        </p:txBody>
      </p:sp>
      <p:sp>
        <p:nvSpPr>
          <p:cNvPr id="3" name="Zástupný obsah 2">
            <a:extLst>
              <a:ext uri="{FF2B5EF4-FFF2-40B4-BE49-F238E27FC236}">
                <a16:creationId xmlns:a16="http://schemas.microsoft.com/office/drawing/2014/main" id="{6351A887-E45B-496D-8635-77E953C8ABA4}"/>
              </a:ext>
            </a:extLst>
          </p:cNvPr>
          <p:cNvSpPr>
            <a:spLocks noGrp="1"/>
          </p:cNvSpPr>
          <p:nvPr>
            <p:ph idx="1"/>
          </p:nvPr>
        </p:nvSpPr>
        <p:spPr/>
        <p:txBody>
          <a:bodyPr/>
          <a:lstStyle/>
          <a:p>
            <a:pPr indent="180340" algn="just">
              <a:lnSpc>
                <a:spcPct val="115000"/>
              </a:lnSpc>
              <a:spcBef>
                <a:spcPts val="1200"/>
              </a:spcBef>
              <a:spcAft>
                <a:spcPts val="1200"/>
              </a:spcAft>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Fondy akciové</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 většinová část portfolia je tvořena akciemi, proto všeobecně bývají označovány jako fondy s vysokým rizikem. Vývoj tržních cen akcií v portfoliu mívá vysokou míru volatility a je závislé na hospodaření příslušných podniků. V dlouhodobém horizontu mají potenciál vysokého výnosu. </a:t>
            </a:r>
          </a:p>
          <a:p>
            <a:pPr indent="180340" algn="just">
              <a:lnSpc>
                <a:spcPct val="115000"/>
              </a:lnSpc>
              <a:spcBef>
                <a:spcPts val="1200"/>
              </a:spcBef>
              <a:spcAft>
                <a:spcPts val="1200"/>
              </a:spcAft>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Fondy dlouhodobých dluhopisů</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 významnou roli hraje zejména to, kdo je emitentem obligací, dále také druh dluhopisů. </a:t>
            </a:r>
          </a:p>
          <a:p>
            <a:pPr indent="180340" algn="just">
              <a:lnSpc>
                <a:spcPct val="115000"/>
              </a:lnSpc>
              <a:spcBef>
                <a:spcPts val="1200"/>
              </a:spcBef>
              <a:spcAft>
                <a:spcPts val="1200"/>
              </a:spcAft>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Fondy peněžního trhu</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 obecně se řadí mezi nejméně rizikové fondy. Jelikož investují především do krátkodobých dluhopisů, zejména do státních pokladničních poukázek, jsou využitelné pro krátkodobé investice v horizontu cca jednoho roku. </a:t>
            </a:r>
          </a:p>
          <a:p>
            <a:endParaRPr lang="cs-CZ" dirty="0"/>
          </a:p>
        </p:txBody>
      </p:sp>
    </p:spTree>
    <p:extLst>
      <p:ext uri="{BB962C8B-B14F-4D97-AF65-F5344CB8AC3E}">
        <p14:creationId xmlns:p14="http://schemas.microsoft.com/office/powerpoint/2010/main" val="30090613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E2434-CAA8-42F5-ABE6-30A891A01371}"/>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EC3AC715-3787-4E2E-BA89-E1F7681376AE}"/>
              </a:ext>
            </a:extLst>
          </p:cNvPr>
          <p:cNvSpPr>
            <a:spLocks noGrp="1"/>
          </p:cNvSpPr>
          <p:nvPr>
            <p:ph idx="1"/>
          </p:nvPr>
        </p:nvSpPr>
        <p:spPr/>
        <p:txBody>
          <a:bodyPr/>
          <a:lstStyle/>
          <a:p>
            <a:pPr indent="180340" algn="just">
              <a:lnSpc>
                <a:spcPct val="115000"/>
              </a:lnSpc>
              <a:spcBef>
                <a:spcPts val="1200"/>
              </a:spcBef>
              <a:spcAft>
                <a:spcPts val="1200"/>
              </a:spcAft>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Fondy reálných aktiv</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 u fondů kolektivního investování se nejčastěji jedná o investice do nemovitostí, popř. do komodit. </a:t>
            </a:r>
          </a:p>
          <a:p>
            <a:pPr indent="180340" algn="just">
              <a:lnSpc>
                <a:spcPct val="115000"/>
              </a:lnSpc>
              <a:spcBef>
                <a:spcPts val="1200"/>
              </a:spcBef>
              <a:spcAft>
                <a:spcPts val="1200"/>
              </a:spcAft>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Fondy smíšené</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 vytvářejí kombinace cenných papíru, nejčastěji akcií a obligací. Z hlediska rizikovosti a výnosnosti záleží u těchto fondů na konkrétní skladbě portfolia, resp. na poměru akcií a dluhopisu, popř. dalších cenných papírů. Skladbu tohoto poměru investiční společnost upravuje podle očekávaného vývoje. </a:t>
            </a:r>
          </a:p>
          <a:p>
            <a:pPr indent="180340" algn="just">
              <a:lnSpc>
                <a:spcPct val="115000"/>
              </a:lnSpc>
              <a:spcBef>
                <a:spcPts val="1200"/>
              </a:spcBef>
              <a:spcAft>
                <a:spcPts val="1200"/>
              </a:spcAft>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Fondy fondů</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(střešní fondy) – fondy investující do akcií samotných investičních společností nebo do podílových listů jiných fondů. </a:t>
            </a:r>
          </a:p>
          <a:p>
            <a:endParaRPr lang="cs-CZ" dirty="0"/>
          </a:p>
        </p:txBody>
      </p:sp>
    </p:spTree>
    <p:extLst>
      <p:ext uri="{BB962C8B-B14F-4D97-AF65-F5344CB8AC3E}">
        <p14:creationId xmlns:p14="http://schemas.microsoft.com/office/powerpoint/2010/main" val="3626610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3218A9-3694-4321-B7FC-2DF4EFE8C5F0}"/>
              </a:ext>
            </a:extLst>
          </p:cNvPr>
          <p:cNvSpPr>
            <a:spLocks noGrp="1"/>
          </p:cNvSpPr>
          <p:nvPr>
            <p:ph type="title"/>
          </p:nvPr>
        </p:nvSpPr>
        <p:spPr>
          <a:xfrm>
            <a:off x="838200" y="88777"/>
            <a:ext cx="10515600" cy="1029809"/>
          </a:xfrm>
        </p:spPr>
        <p:txBody>
          <a:bodyPr/>
          <a:lstStyle/>
          <a:p>
            <a:r>
              <a:rPr lang="cs-CZ" dirty="0">
                <a:solidFill>
                  <a:srgbClr val="002060"/>
                </a:solidFill>
              </a:rPr>
              <a:t>Konzervativní fond</a:t>
            </a:r>
          </a:p>
        </p:txBody>
      </p:sp>
      <p:pic>
        <p:nvPicPr>
          <p:cNvPr id="7" name="Zástupný obsah 6">
            <a:extLst>
              <a:ext uri="{FF2B5EF4-FFF2-40B4-BE49-F238E27FC236}">
                <a16:creationId xmlns:a16="http://schemas.microsoft.com/office/drawing/2014/main" id="{314E2CEC-1D9A-1AA3-EA3F-ED5FD70F3C43}"/>
              </a:ext>
            </a:extLst>
          </p:cNvPr>
          <p:cNvPicPr>
            <a:picLocks noGrp="1" noChangeAspect="1"/>
          </p:cNvPicPr>
          <p:nvPr>
            <p:ph idx="1"/>
          </p:nvPr>
        </p:nvPicPr>
        <p:blipFill>
          <a:blip r:embed="rId2"/>
          <a:stretch>
            <a:fillRect/>
          </a:stretch>
        </p:blipFill>
        <p:spPr>
          <a:xfrm>
            <a:off x="947807" y="1118586"/>
            <a:ext cx="9518965" cy="5388805"/>
          </a:xfrm>
        </p:spPr>
      </p:pic>
    </p:spTree>
    <p:extLst>
      <p:ext uri="{BB962C8B-B14F-4D97-AF65-F5344CB8AC3E}">
        <p14:creationId xmlns:p14="http://schemas.microsoft.com/office/powerpoint/2010/main" val="18901164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00F3E8-4DE6-F685-F945-201CB508EE8E}"/>
              </a:ext>
            </a:extLst>
          </p:cNvPr>
          <p:cNvSpPr>
            <a:spLocks noGrp="1"/>
          </p:cNvSpPr>
          <p:nvPr>
            <p:ph type="title"/>
          </p:nvPr>
        </p:nvSpPr>
        <p:spPr>
          <a:xfrm>
            <a:off x="838200" y="62145"/>
            <a:ext cx="10515600" cy="914400"/>
          </a:xfrm>
        </p:spPr>
        <p:txBody>
          <a:bodyPr>
            <a:normAutofit/>
          </a:bodyPr>
          <a:lstStyle/>
          <a:p>
            <a:r>
              <a:rPr lang="cs-CZ" dirty="0"/>
              <a:t>Dluhopisový fond</a:t>
            </a:r>
          </a:p>
        </p:txBody>
      </p:sp>
      <p:pic>
        <p:nvPicPr>
          <p:cNvPr id="5" name="Zástupný obsah 4">
            <a:extLst>
              <a:ext uri="{FF2B5EF4-FFF2-40B4-BE49-F238E27FC236}">
                <a16:creationId xmlns:a16="http://schemas.microsoft.com/office/drawing/2014/main" id="{477A9BF2-06F4-6DCB-4820-0F2768E26690}"/>
              </a:ext>
            </a:extLst>
          </p:cNvPr>
          <p:cNvPicPr>
            <a:picLocks noGrp="1" noChangeAspect="1"/>
          </p:cNvPicPr>
          <p:nvPr>
            <p:ph idx="1"/>
          </p:nvPr>
        </p:nvPicPr>
        <p:blipFill>
          <a:blip r:embed="rId2"/>
          <a:stretch>
            <a:fillRect/>
          </a:stretch>
        </p:blipFill>
        <p:spPr>
          <a:xfrm>
            <a:off x="608120" y="1074196"/>
            <a:ext cx="10515600" cy="5288411"/>
          </a:xfrm>
        </p:spPr>
      </p:pic>
    </p:spTree>
    <p:extLst>
      <p:ext uri="{BB962C8B-B14F-4D97-AF65-F5344CB8AC3E}">
        <p14:creationId xmlns:p14="http://schemas.microsoft.com/office/powerpoint/2010/main" val="42208535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D29278-75AA-4B0D-BB42-14E6385908E0}"/>
              </a:ext>
            </a:extLst>
          </p:cNvPr>
          <p:cNvSpPr>
            <a:spLocks noGrp="1"/>
          </p:cNvSpPr>
          <p:nvPr>
            <p:ph type="title"/>
          </p:nvPr>
        </p:nvSpPr>
        <p:spPr>
          <a:xfrm>
            <a:off x="720493" y="221941"/>
            <a:ext cx="10515600" cy="758533"/>
          </a:xfrm>
        </p:spPr>
        <p:txBody>
          <a:bodyPr/>
          <a:lstStyle/>
          <a:p>
            <a:r>
              <a:rPr lang="cs-CZ" dirty="0"/>
              <a:t>Akciový fond</a:t>
            </a:r>
          </a:p>
        </p:txBody>
      </p:sp>
      <p:pic>
        <p:nvPicPr>
          <p:cNvPr id="7" name="Zástupný obsah 6">
            <a:extLst>
              <a:ext uri="{FF2B5EF4-FFF2-40B4-BE49-F238E27FC236}">
                <a16:creationId xmlns:a16="http://schemas.microsoft.com/office/drawing/2014/main" id="{A872C8D9-99A8-4F9B-AAAF-3918C1106996}"/>
              </a:ext>
            </a:extLst>
          </p:cNvPr>
          <p:cNvPicPr>
            <a:picLocks noGrp="1" noChangeAspect="1"/>
          </p:cNvPicPr>
          <p:nvPr>
            <p:ph idx="1"/>
          </p:nvPr>
        </p:nvPicPr>
        <p:blipFill>
          <a:blip r:embed="rId2"/>
          <a:stretch>
            <a:fillRect/>
          </a:stretch>
        </p:blipFill>
        <p:spPr>
          <a:xfrm>
            <a:off x="553550" y="1073690"/>
            <a:ext cx="10515600" cy="5562369"/>
          </a:xfrm>
        </p:spPr>
      </p:pic>
    </p:spTree>
    <p:extLst>
      <p:ext uri="{BB962C8B-B14F-4D97-AF65-F5344CB8AC3E}">
        <p14:creationId xmlns:p14="http://schemas.microsoft.com/office/powerpoint/2010/main" val="25936500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2E9D39-1985-4897-90EA-E365C1A05D2E}"/>
              </a:ext>
            </a:extLst>
          </p:cNvPr>
          <p:cNvSpPr>
            <a:spLocks noGrp="1"/>
          </p:cNvSpPr>
          <p:nvPr>
            <p:ph type="title"/>
          </p:nvPr>
        </p:nvSpPr>
        <p:spPr/>
        <p:txBody>
          <a:bodyPr/>
          <a:lstStyle/>
          <a:p>
            <a:r>
              <a:rPr lang="cs-CZ" dirty="0">
                <a:solidFill>
                  <a:srgbClr val="002060"/>
                </a:solidFill>
              </a:rPr>
              <a:t>Základní chyby v investování</a:t>
            </a:r>
          </a:p>
        </p:txBody>
      </p:sp>
      <p:sp>
        <p:nvSpPr>
          <p:cNvPr id="3" name="Zástupný obsah 2">
            <a:extLst>
              <a:ext uri="{FF2B5EF4-FFF2-40B4-BE49-F238E27FC236}">
                <a16:creationId xmlns:a16="http://schemas.microsoft.com/office/drawing/2014/main" id="{0637164A-3293-40F7-BF77-0451C0480DF7}"/>
              </a:ext>
            </a:extLst>
          </p:cNvPr>
          <p:cNvSpPr>
            <a:spLocks noGrp="1"/>
          </p:cNvSpPr>
          <p:nvPr>
            <p:ph idx="1"/>
          </p:nvPr>
        </p:nvSpPr>
        <p:spPr/>
        <p:txBody>
          <a:bodyPr/>
          <a:lstStyle/>
          <a:p>
            <a:r>
              <a:rPr lang="cs-CZ" dirty="0"/>
              <a:t>Chyby plynoucí z: - myšlení (př. odhad pravděpodobnosti)</a:t>
            </a:r>
          </a:p>
          <a:p>
            <a:pPr marL="0" indent="0">
              <a:buNone/>
            </a:pPr>
            <a:r>
              <a:rPr lang="cs-CZ" dirty="0"/>
              <a:t>			 - emocí: touha (po zisku), strach (odpor ke ztrátám)</a:t>
            </a:r>
          </a:p>
          <a:p>
            <a:pPr marL="0" indent="0">
              <a:buNone/>
            </a:pPr>
            <a:r>
              <a:rPr lang="cs-CZ" dirty="0"/>
              <a:t>Nezkušený </a:t>
            </a:r>
            <a:r>
              <a:rPr lang="cs-CZ"/>
              <a:t>investor </a:t>
            </a:r>
            <a:endParaRPr lang="cs-CZ" dirty="0"/>
          </a:p>
          <a:p>
            <a:pPr marL="0" indent="0">
              <a:buNone/>
            </a:pPr>
            <a:r>
              <a:rPr lang="cs-CZ" dirty="0"/>
              <a:t>Neschopnost odložit okamžitou spotřebu</a:t>
            </a:r>
          </a:p>
          <a:p>
            <a:pPr marL="0" indent="0">
              <a:buNone/>
            </a:pPr>
            <a:r>
              <a:rPr lang="cs-CZ" dirty="0"/>
              <a:t>Nadměrná sebedůvěra (iluze znalostí)</a:t>
            </a:r>
          </a:p>
          <a:p>
            <a:pPr marL="0" indent="0">
              <a:buNone/>
            </a:pPr>
            <a:r>
              <a:rPr lang="cs-CZ" dirty="0"/>
              <a:t>Zásluhy připisují sobě, neúspěch jiným</a:t>
            </a:r>
          </a:p>
          <a:p>
            <a:pPr marL="0" indent="0">
              <a:buNone/>
            </a:pPr>
            <a:r>
              <a:rPr lang="cs-CZ" dirty="0"/>
              <a:t>Averze k riziku</a:t>
            </a:r>
          </a:p>
          <a:p>
            <a:pPr marL="0" indent="0">
              <a:buNone/>
            </a:pPr>
            <a:r>
              <a:rPr lang="cs-CZ" dirty="0"/>
              <a:t>Majetnický efekt</a:t>
            </a:r>
          </a:p>
          <a:p>
            <a:pPr marL="0" indent="0">
              <a:buNone/>
            </a:pPr>
            <a:endParaRPr lang="cs-CZ" dirty="0"/>
          </a:p>
        </p:txBody>
      </p:sp>
    </p:spTree>
    <p:extLst>
      <p:ext uri="{BB962C8B-B14F-4D97-AF65-F5344CB8AC3E}">
        <p14:creationId xmlns:p14="http://schemas.microsoft.com/office/powerpoint/2010/main" val="4895251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ABA391-29AC-49AD-8E0E-4FF23F2AAFDD}"/>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DADD2B9-DC0B-4EC5-B007-6276CC0EF2AE}"/>
              </a:ext>
            </a:extLst>
          </p:cNvPr>
          <p:cNvSpPr>
            <a:spLocks noGrp="1"/>
          </p:cNvSpPr>
          <p:nvPr>
            <p:ph idx="1"/>
          </p:nvPr>
        </p:nvSpPr>
        <p:spPr/>
        <p:txBody>
          <a:bodyPr>
            <a:normAutofit/>
          </a:bodyPr>
          <a:lstStyle/>
          <a:p>
            <a:pPr marL="0" indent="0">
              <a:buNone/>
            </a:pPr>
            <a:endParaRPr lang="cs-CZ" sz="4800" dirty="0"/>
          </a:p>
          <a:p>
            <a:pPr marL="0" indent="0">
              <a:buNone/>
            </a:pPr>
            <a:endParaRPr lang="cs-CZ" sz="4800" dirty="0"/>
          </a:p>
          <a:p>
            <a:pPr marL="0" indent="0" algn="ctr">
              <a:buNone/>
            </a:pPr>
            <a:r>
              <a:rPr lang="cs-CZ" sz="4800" dirty="0"/>
              <a:t>Děkuji za pozornost.</a:t>
            </a:r>
          </a:p>
        </p:txBody>
      </p:sp>
    </p:spTree>
    <p:extLst>
      <p:ext uri="{BB962C8B-B14F-4D97-AF65-F5344CB8AC3E}">
        <p14:creationId xmlns:p14="http://schemas.microsoft.com/office/powerpoint/2010/main" val="1355655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F84D0B-0B25-CBFD-D98D-EFD715578E30}"/>
              </a:ext>
            </a:extLst>
          </p:cNvPr>
          <p:cNvSpPr>
            <a:spLocks noGrp="1"/>
          </p:cNvSpPr>
          <p:nvPr>
            <p:ph type="title"/>
          </p:nvPr>
        </p:nvSpPr>
        <p:spPr/>
        <p:txBody>
          <a:bodyPr/>
          <a:lstStyle/>
          <a:p>
            <a:r>
              <a:rPr lang="cs-CZ" dirty="0"/>
              <a:t>Investiční </a:t>
            </a:r>
            <a:r>
              <a:rPr lang="cs-CZ" dirty="0" err="1"/>
              <a:t>trojúheník</a:t>
            </a:r>
            <a:endParaRPr lang="cs-CZ" dirty="0"/>
          </a:p>
        </p:txBody>
      </p:sp>
      <p:graphicFrame>
        <p:nvGraphicFramePr>
          <p:cNvPr id="4" name="Zástupný obsah 3">
            <a:extLst>
              <a:ext uri="{FF2B5EF4-FFF2-40B4-BE49-F238E27FC236}">
                <a16:creationId xmlns:a16="http://schemas.microsoft.com/office/drawing/2014/main" id="{E16D048C-FB60-F4B2-564B-18B270406303}"/>
              </a:ext>
            </a:extLst>
          </p:cNvPr>
          <p:cNvGraphicFramePr>
            <a:graphicFrameLocks noGrp="1"/>
          </p:cNvGraphicFramePr>
          <p:nvPr>
            <p:ph idx="1"/>
            <p:extLst>
              <p:ext uri="{D42A27DB-BD31-4B8C-83A1-F6EECF244321}">
                <p14:modId xmlns:p14="http://schemas.microsoft.com/office/powerpoint/2010/main" val="2824351979"/>
              </p:ext>
            </p:extLst>
          </p:nvPr>
        </p:nvGraphicFramePr>
        <p:xfrm>
          <a:off x="838200" y="1843380"/>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0538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DB25B8-0263-49DB-8839-0C3060BC1DA0}"/>
              </a:ext>
            </a:extLst>
          </p:cNvPr>
          <p:cNvSpPr>
            <a:spLocks noGrp="1"/>
          </p:cNvSpPr>
          <p:nvPr>
            <p:ph type="title"/>
          </p:nvPr>
        </p:nvSpPr>
        <p:spPr/>
        <p:txBody>
          <a:bodyPr/>
          <a:lstStyle/>
          <a:p>
            <a:r>
              <a:rPr lang="cs-CZ" dirty="0">
                <a:solidFill>
                  <a:srgbClr val="002060"/>
                </a:solidFill>
              </a:rPr>
              <a:t>Investiční trojúhelník</a:t>
            </a:r>
          </a:p>
        </p:txBody>
      </p:sp>
      <p:sp>
        <p:nvSpPr>
          <p:cNvPr id="3" name="Zástupný obsah 2">
            <a:extLst>
              <a:ext uri="{FF2B5EF4-FFF2-40B4-BE49-F238E27FC236}">
                <a16:creationId xmlns:a16="http://schemas.microsoft.com/office/drawing/2014/main" id="{D5D78927-1AE8-43CA-9BE2-D1653E774BF9}"/>
              </a:ext>
            </a:extLst>
          </p:cNvPr>
          <p:cNvSpPr>
            <a:spLocks noGrp="1"/>
          </p:cNvSpPr>
          <p:nvPr>
            <p:ph idx="1"/>
          </p:nvPr>
        </p:nvSpPr>
        <p:spPr/>
        <p:txBody>
          <a:bodyPr/>
          <a:lstStyle/>
          <a:p>
            <a:pPr marL="342900" lvl="0" indent="-342900" algn="just">
              <a:lnSpc>
                <a:spcPct val="115000"/>
              </a:lnSpc>
              <a:spcBef>
                <a:spcPts val="1200"/>
              </a:spcBef>
              <a:buFont typeface="Symbol" panose="05050102010706020507" pitchFamily="18" charset="2"/>
              <a:buChar char=""/>
            </a:pP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Čím vyšší je očekávaný výnos, tím je také větší riziko.</a:t>
            </a:r>
          </a:p>
          <a:p>
            <a:pPr marL="342900" lvl="0" indent="-342900" algn="just">
              <a:lnSpc>
                <a:spcPct val="115000"/>
              </a:lnSpc>
              <a:buFont typeface="Symbol" panose="05050102010706020507" pitchFamily="18" charset="2"/>
              <a:buChar char=""/>
            </a:pP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Čím vyšší je očekávaný výnos, tím nižší je likvidita.</a:t>
            </a:r>
          </a:p>
          <a:p>
            <a:pPr marL="342900" lvl="0" indent="-342900" algn="just">
              <a:lnSpc>
                <a:spcPct val="115000"/>
              </a:lnSpc>
              <a:spcAft>
                <a:spcPts val="1200"/>
              </a:spcAft>
              <a:buFont typeface="Symbol" panose="05050102010706020507" pitchFamily="18" charset="2"/>
              <a:buChar char=""/>
            </a:pP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Čím vyšší je likvidita, tím nižší je výnos a riziko.</a:t>
            </a:r>
          </a:p>
          <a:p>
            <a:pPr marL="0" indent="0">
              <a:buNone/>
            </a:pPr>
            <a:endParaRPr lang="cs-CZ" dirty="0"/>
          </a:p>
        </p:txBody>
      </p:sp>
    </p:spTree>
    <p:extLst>
      <p:ext uri="{BB962C8B-B14F-4D97-AF65-F5344CB8AC3E}">
        <p14:creationId xmlns:p14="http://schemas.microsoft.com/office/powerpoint/2010/main" val="94095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E520B9-D47B-4166-A802-853829C053A0}"/>
              </a:ext>
            </a:extLst>
          </p:cNvPr>
          <p:cNvSpPr>
            <a:spLocks noGrp="1"/>
          </p:cNvSpPr>
          <p:nvPr>
            <p:ph type="title"/>
          </p:nvPr>
        </p:nvSpPr>
        <p:spPr/>
        <p:txBody>
          <a:bodyPr/>
          <a:lstStyle/>
          <a:p>
            <a:r>
              <a:rPr lang="cs-CZ" dirty="0"/>
              <a:t>Výnos</a:t>
            </a:r>
          </a:p>
        </p:txBody>
      </p:sp>
      <p:sp>
        <p:nvSpPr>
          <p:cNvPr id="3" name="Zástupný obsah 2">
            <a:extLst>
              <a:ext uri="{FF2B5EF4-FFF2-40B4-BE49-F238E27FC236}">
                <a16:creationId xmlns:a16="http://schemas.microsoft.com/office/drawing/2014/main" id="{1DA27E50-C379-4AA4-A722-E0708BF9641C}"/>
              </a:ext>
            </a:extLst>
          </p:cNvPr>
          <p:cNvSpPr>
            <a:spLocks noGrp="1"/>
          </p:cNvSpPr>
          <p:nvPr>
            <p:ph idx="1"/>
          </p:nvPr>
        </p:nvSpPr>
        <p:spPr/>
        <p:txBody>
          <a:bodyPr/>
          <a:lstStyle/>
          <a:p>
            <a:r>
              <a:rPr lang="cs-CZ" b="1" dirty="0">
                <a:effectLst/>
                <a:latin typeface="Times New Roman" panose="02020603050405020304" pitchFamily="18" charset="0"/>
                <a:ea typeface="Calibri" panose="020F0502020204030204" pitchFamily="34" charset="0"/>
                <a:cs typeface="Times New Roman" panose="02020603050405020304" pitchFamily="18" charset="0"/>
              </a:rPr>
              <a:t>Výnos</a:t>
            </a:r>
            <a:r>
              <a:rPr lang="cs-CZ" dirty="0">
                <a:effectLst/>
                <a:latin typeface="Times New Roman" panose="02020603050405020304" pitchFamily="18" charset="0"/>
                <a:ea typeface="Calibri" panose="020F0502020204030204" pitchFamily="34" charset="0"/>
                <a:cs typeface="Times New Roman" panose="02020603050405020304" pitchFamily="18" charset="0"/>
              </a:rPr>
              <a:t> je hlavním důvodem, proč investujeme. Očekáváme, že peníze, které investujeme se nám vrátí zhodnocené. U investic není výnos nijak garantován, bavíme se tedy vždy o </a:t>
            </a:r>
            <a:r>
              <a:rPr lang="cs-CZ" b="1" i="1" dirty="0">
                <a:effectLst/>
                <a:latin typeface="Times New Roman" panose="02020603050405020304" pitchFamily="18" charset="0"/>
                <a:ea typeface="Calibri" panose="020F0502020204030204" pitchFamily="34" charset="0"/>
                <a:cs typeface="Times New Roman" panose="02020603050405020304" pitchFamily="18" charset="0"/>
              </a:rPr>
              <a:t>předpokládaném</a:t>
            </a:r>
            <a:r>
              <a:rPr lang="cs-CZ" dirty="0">
                <a:effectLst/>
                <a:latin typeface="Times New Roman" panose="02020603050405020304" pitchFamily="18" charset="0"/>
                <a:ea typeface="Calibri" panose="020F0502020204030204" pitchFamily="34" charset="0"/>
                <a:cs typeface="Times New Roman" panose="02020603050405020304" pitchFamily="18" charset="0"/>
              </a:rPr>
              <a:t> výnosu. </a:t>
            </a:r>
          </a:p>
          <a:p>
            <a:r>
              <a:rPr lang="cs-CZ" dirty="0">
                <a:effectLst/>
                <a:latin typeface="Times New Roman" panose="02020603050405020304" pitchFamily="18" charset="0"/>
                <a:ea typeface="Calibri" panose="020F0502020204030204" pitchFamily="34" charset="0"/>
                <a:cs typeface="Times New Roman" panose="02020603050405020304" pitchFamily="18" charset="0"/>
              </a:rPr>
              <a:t>Jako kritérium hodnocení efektivnosti investice bývá všeobecně považována její výnosnost. Výnosnost udává míru zhodnocení finančních prostředků vložených do určitého investičního instrumentu za určité časové období. </a:t>
            </a:r>
          </a:p>
          <a:p>
            <a:r>
              <a:rPr lang="cs-CZ" dirty="0">
                <a:effectLst/>
                <a:latin typeface="Times New Roman" panose="02020603050405020304" pitchFamily="18" charset="0"/>
                <a:ea typeface="Calibri" panose="020F0502020204030204" pitchFamily="34" charset="0"/>
                <a:cs typeface="Times New Roman" panose="02020603050405020304" pitchFamily="18" charset="0"/>
              </a:rPr>
              <a:t>Na výnos, jeho výši a vývoj má vliv celá řada různých ekonomických souvislostí. </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1162125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78CAB1-B2BD-4CBC-9B03-3F752C7BDDE7}"/>
              </a:ext>
            </a:extLst>
          </p:cNvPr>
          <p:cNvSpPr>
            <a:spLocks noGrp="1"/>
          </p:cNvSpPr>
          <p:nvPr>
            <p:ph type="title"/>
          </p:nvPr>
        </p:nvSpPr>
        <p:spPr/>
        <p:txBody>
          <a:bodyPr/>
          <a:lstStyle/>
          <a:p>
            <a:r>
              <a:rPr lang="cs-CZ" dirty="0"/>
              <a:t>Riziko</a:t>
            </a:r>
          </a:p>
        </p:txBody>
      </p:sp>
      <p:sp>
        <p:nvSpPr>
          <p:cNvPr id="3" name="Zástupný obsah 2">
            <a:extLst>
              <a:ext uri="{FF2B5EF4-FFF2-40B4-BE49-F238E27FC236}">
                <a16:creationId xmlns:a16="http://schemas.microsoft.com/office/drawing/2014/main" id="{990047A9-A1EF-416A-BF2F-EE7665ECA18D}"/>
              </a:ext>
            </a:extLst>
          </p:cNvPr>
          <p:cNvSpPr>
            <a:spLocks noGrp="1"/>
          </p:cNvSpPr>
          <p:nvPr>
            <p:ph idx="1"/>
          </p:nvPr>
        </p:nvSpPr>
        <p:spPr/>
        <p:txBody>
          <a:bodyPr/>
          <a:lstStyle/>
          <a:p>
            <a:r>
              <a:rPr lang="cs-CZ" sz="3600" dirty="0">
                <a:effectLst/>
                <a:latin typeface="Times New Roman" panose="02020603050405020304" pitchFamily="18" charset="0"/>
                <a:ea typeface="Calibri" panose="020F0502020204030204" pitchFamily="34" charset="0"/>
                <a:cs typeface="Times New Roman" panose="02020603050405020304" pitchFamily="18" charset="0"/>
              </a:rPr>
              <a:t>S výnosem úzce souvisí </a:t>
            </a:r>
            <a:r>
              <a:rPr lang="cs-CZ" sz="3600" b="1" dirty="0">
                <a:effectLst/>
                <a:latin typeface="Times New Roman" panose="02020603050405020304" pitchFamily="18" charset="0"/>
                <a:ea typeface="Calibri" panose="020F0502020204030204" pitchFamily="34" charset="0"/>
                <a:cs typeface="Times New Roman" panose="02020603050405020304" pitchFamily="18" charset="0"/>
              </a:rPr>
              <a:t>riziko</a:t>
            </a: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 V tomto kontextu můžeme chápat riziko jako nejistotu investora spojenou s tím, že se mu nepodaří dosáhnout očekávané výnosnosti. </a:t>
            </a:r>
          </a:p>
          <a:p>
            <a:pPr marL="0" indent="0">
              <a:buNone/>
            </a:pPr>
            <a:endParaRPr lang="cs-CZ" dirty="0"/>
          </a:p>
        </p:txBody>
      </p:sp>
    </p:spTree>
    <p:extLst>
      <p:ext uri="{BB962C8B-B14F-4D97-AF65-F5344CB8AC3E}">
        <p14:creationId xmlns:p14="http://schemas.microsoft.com/office/powerpoint/2010/main" val="661599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70F151-FC82-493A-98ED-A4B6235E5FD0}"/>
              </a:ext>
            </a:extLst>
          </p:cNvPr>
          <p:cNvSpPr>
            <a:spLocks noGrp="1"/>
          </p:cNvSpPr>
          <p:nvPr>
            <p:ph type="title"/>
          </p:nvPr>
        </p:nvSpPr>
        <p:spPr/>
        <p:txBody>
          <a:bodyPr/>
          <a:lstStyle/>
          <a:p>
            <a:r>
              <a:rPr lang="cs-CZ" dirty="0"/>
              <a:t>Diverzifikace rizika</a:t>
            </a:r>
          </a:p>
        </p:txBody>
      </p:sp>
      <p:sp>
        <p:nvSpPr>
          <p:cNvPr id="3" name="Zástupný obsah 2">
            <a:extLst>
              <a:ext uri="{FF2B5EF4-FFF2-40B4-BE49-F238E27FC236}">
                <a16:creationId xmlns:a16="http://schemas.microsoft.com/office/drawing/2014/main" id="{90CFB9D9-0284-46D9-9D79-1B7871DF798F}"/>
              </a:ext>
            </a:extLst>
          </p:cNvPr>
          <p:cNvSpPr>
            <a:spLocks noGrp="1"/>
          </p:cNvSpPr>
          <p:nvPr>
            <p:ph idx="1"/>
          </p:nvPr>
        </p:nvSpPr>
        <p:spPr/>
        <p:txBody>
          <a:bodyPr>
            <a:normAutofit fontScale="92500" lnSpcReduction="10000"/>
          </a:bodyPr>
          <a:lstStyle/>
          <a:p>
            <a:r>
              <a:rPr lang="cs-CZ" sz="3200" dirty="0">
                <a:effectLst/>
                <a:latin typeface="Times New Roman" panose="02020603050405020304" pitchFamily="18" charset="0"/>
                <a:ea typeface="Calibri" panose="020F0502020204030204" pitchFamily="34" charset="0"/>
                <a:cs typeface="Times New Roman" panose="02020603050405020304" pitchFamily="18" charset="0"/>
              </a:rPr>
              <a:t>Význam diverzifikace spočívá v úsloví „nesázet vše na jednu kartu“.  </a:t>
            </a:r>
          </a:p>
          <a:p>
            <a:r>
              <a:rPr lang="cs-CZ" sz="3200" dirty="0">
                <a:effectLst/>
                <a:latin typeface="Times New Roman" panose="02020603050405020304" pitchFamily="18" charset="0"/>
                <a:ea typeface="Calibri" panose="020F0502020204030204" pitchFamily="34" charset="0"/>
                <a:cs typeface="Times New Roman" panose="02020603050405020304" pitchFamily="18" charset="0"/>
              </a:rPr>
              <a:t>Rozmístění investovaných prostředků do více druhů aktiv snižuje riziko potenciální ztráty. </a:t>
            </a:r>
          </a:p>
          <a:p>
            <a:r>
              <a:rPr lang="cs-CZ" sz="3200" dirty="0">
                <a:effectLst/>
                <a:latin typeface="Times New Roman" panose="02020603050405020304" pitchFamily="18" charset="0"/>
                <a:ea typeface="Calibri" panose="020F0502020204030204" pitchFamily="34" charset="0"/>
                <a:cs typeface="Times New Roman" panose="02020603050405020304" pitchFamily="18" charset="0"/>
              </a:rPr>
              <a:t>Je vhodné vybírat taková aktiva, na která působí různé vlivy, které spolu nesouvisí, např. cenné papíry firem působících v různých odvětví, nebo různé druhy cenných papírů. </a:t>
            </a:r>
            <a:r>
              <a:rPr lang="cs-CZ" sz="3200" dirty="0">
                <a:latin typeface="Times New Roman" panose="02020603050405020304" pitchFamily="18" charset="0"/>
                <a:cs typeface="Times New Roman" panose="02020603050405020304" pitchFamily="18" charset="0"/>
              </a:rPr>
              <a:t>V době, když ceny některých aktiv rostou, ceny jiných klesají. Tak může být ztráta jednoho aktiva kompenzována zisky v jiném. </a:t>
            </a:r>
            <a:endParaRPr lang="cs-CZ" sz="32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cs-CZ" sz="3200" dirty="0">
                <a:latin typeface="Times New Roman" panose="02020603050405020304" pitchFamily="18" charset="0"/>
                <a:cs typeface="Times New Roman" panose="02020603050405020304" pitchFamily="18" charset="0"/>
              </a:rPr>
              <a:t>Důležité je také rozmístění peněz nejen v místě, ale také v čase. </a:t>
            </a:r>
          </a:p>
        </p:txBody>
      </p:sp>
    </p:spTree>
    <p:extLst>
      <p:ext uri="{BB962C8B-B14F-4D97-AF65-F5344CB8AC3E}">
        <p14:creationId xmlns:p14="http://schemas.microsoft.com/office/powerpoint/2010/main" val="4156953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A91C38-BA56-4645-9916-0DE1BD604DCB}"/>
              </a:ext>
            </a:extLst>
          </p:cNvPr>
          <p:cNvSpPr>
            <a:spLocks noGrp="1"/>
          </p:cNvSpPr>
          <p:nvPr>
            <p:ph type="title"/>
          </p:nvPr>
        </p:nvSpPr>
        <p:spPr/>
        <p:txBody>
          <a:bodyPr/>
          <a:lstStyle/>
          <a:p>
            <a:endParaRPr lang="cs-CZ" dirty="0"/>
          </a:p>
        </p:txBody>
      </p:sp>
      <p:graphicFrame>
        <p:nvGraphicFramePr>
          <p:cNvPr id="4" name="Zástupný obsah 3">
            <a:extLst>
              <a:ext uri="{FF2B5EF4-FFF2-40B4-BE49-F238E27FC236}">
                <a16:creationId xmlns:a16="http://schemas.microsoft.com/office/drawing/2014/main" id="{9BA8C9E9-42EE-44BD-B6F3-23665653EFFD}"/>
              </a:ext>
            </a:extLst>
          </p:cNvPr>
          <p:cNvGraphicFramePr>
            <a:graphicFrameLocks noGrp="1"/>
          </p:cNvGraphicFramePr>
          <p:nvPr>
            <p:ph idx="1"/>
          </p:nvPr>
        </p:nvGraphicFramePr>
        <p:xfrm>
          <a:off x="838200" y="1843380"/>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654246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662</TotalTime>
  <Words>1942</Words>
  <Application>Microsoft Office PowerPoint</Application>
  <PresentationFormat>Širokoúhlá obrazovka</PresentationFormat>
  <Paragraphs>160</Paragraphs>
  <Slides>37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37</vt:i4>
      </vt:variant>
    </vt:vector>
  </HeadingPairs>
  <TitlesOfParts>
    <vt:vector size="43" baseType="lpstr">
      <vt:lpstr>Arial</vt:lpstr>
      <vt:lpstr>Calibri</vt:lpstr>
      <vt:lpstr>Calibri Light</vt:lpstr>
      <vt:lpstr>Symbol</vt:lpstr>
      <vt:lpstr>Times New Roman</vt:lpstr>
      <vt:lpstr>Motiv Office</vt:lpstr>
      <vt:lpstr>10 Investice</vt:lpstr>
      <vt:lpstr>Definice</vt:lpstr>
      <vt:lpstr>Členění investic</vt:lpstr>
      <vt:lpstr>Investiční trojúheník</vt:lpstr>
      <vt:lpstr>Investiční trojúhelník</vt:lpstr>
      <vt:lpstr>Výnos</vt:lpstr>
      <vt:lpstr>Riziko</vt:lpstr>
      <vt:lpstr>Diverzifikace rizika</vt:lpstr>
      <vt:lpstr>Prezentace aplikace PowerPoint</vt:lpstr>
      <vt:lpstr>Likvidita</vt:lpstr>
      <vt:lpstr>Čas</vt:lpstr>
      <vt:lpstr>Profil investora</vt:lpstr>
      <vt:lpstr>Co vzít při investování v úvahu</vt:lpstr>
      <vt:lpstr>Pojmy</vt:lpstr>
      <vt:lpstr>Trh cenných papírů </vt:lpstr>
      <vt:lpstr>Podoba cenných papírů</vt:lpstr>
      <vt:lpstr>Členění cenných papírů</vt:lpstr>
      <vt:lpstr>Členění cenných papírů podle majetkové podstaty</vt:lpstr>
      <vt:lpstr>Prezentace aplikace PowerPoint</vt:lpstr>
      <vt:lpstr>Prezentace aplikace PowerPoint</vt:lpstr>
      <vt:lpstr>Cenné papíry z hlediska délky životnosti.</vt:lpstr>
      <vt:lpstr>Krátkodobé dluhopisy peněžního trhu</vt:lpstr>
      <vt:lpstr>Prezentace aplikace PowerPoint</vt:lpstr>
      <vt:lpstr>Finanční deriváty</vt:lpstr>
      <vt:lpstr>Prezentace aplikace PowerPoint</vt:lpstr>
      <vt:lpstr>Otevřené podílové fondy</vt:lpstr>
      <vt:lpstr>Prezentace aplikace PowerPoint</vt:lpstr>
      <vt:lpstr>Výhody</vt:lpstr>
      <vt:lpstr>Diverzifikace rizika</vt:lpstr>
      <vt:lpstr>Pravidelné investování</vt:lpstr>
      <vt:lpstr>Základní druhy podílových fondů</vt:lpstr>
      <vt:lpstr>Prezentace aplikace PowerPoint</vt:lpstr>
      <vt:lpstr>Konzervativní fond</vt:lpstr>
      <vt:lpstr>Dluhopisový fond</vt:lpstr>
      <vt:lpstr>Akciový fond</vt:lpstr>
      <vt:lpstr>Základní chyby v investování</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Investice</dc:title>
  <dc:creator>Kateřina Stankeová</dc:creator>
  <cp:lastModifiedBy>katka</cp:lastModifiedBy>
  <cp:revision>15</cp:revision>
  <dcterms:created xsi:type="dcterms:W3CDTF">2021-11-27T22:00:34Z</dcterms:created>
  <dcterms:modified xsi:type="dcterms:W3CDTF">2022-11-22T04:56:14Z</dcterms:modified>
</cp:coreProperties>
</file>