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 id="2147483864" r:id="rId2"/>
    <p:sldMasterId id="2147483876" r:id="rId3"/>
  </p:sldMasterIdLst>
  <p:notesMasterIdLst>
    <p:notesMasterId r:id="rId23"/>
  </p:notesMasterIdLst>
  <p:sldIdLst>
    <p:sldId id="256" r:id="rId4"/>
    <p:sldId id="259" r:id="rId5"/>
    <p:sldId id="272" r:id="rId6"/>
    <p:sldId id="406" r:id="rId7"/>
    <p:sldId id="260" r:id="rId8"/>
    <p:sldId id="408" r:id="rId9"/>
    <p:sldId id="273" r:id="rId10"/>
    <p:sldId id="407" r:id="rId11"/>
    <p:sldId id="274" r:id="rId12"/>
    <p:sldId id="409" r:id="rId13"/>
    <p:sldId id="275" r:id="rId14"/>
    <p:sldId id="276" r:id="rId15"/>
    <p:sldId id="262" r:id="rId16"/>
    <p:sldId id="277" r:id="rId17"/>
    <p:sldId id="385" r:id="rId18"/>
    <p:sldId id="395" r:id="rId19"/>
    <p:sldId id="396" r:id="rId20"/>
    <p:sldId id="284" r:id="rId21"/>
    <p:sldId id="41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660"/>
  </p:normalViewPr>
  <p:slideViewPr>
    <p:cSldViewPr snapToGrid="0">
      <p:cViewPr varScale="1">
        <p:scale>
          <a:sx n="82" d="100"/>
          <a:sy n="82" d="100"/>
        </p:scale>
        <p:origin x="4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0BC48-95DD-4FAD-9C64-6E3A40AE1FBC}" type="datetimeFigureOut">
              <a:rPr lang="cs-CZ" smtClean="0"/>
              <a:t>07.12.2022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BA8B7-CF8E-4EB0-9821-866DFFFF4C45}" type="slidenum">
              <a:rPr lang="cs-CZ" smtClean="0"/>
              <a:t>‹#›</a:t>
            </a:fld>
            <a:endParaRPr lang="cs-CZ"/>
          </a:p>
        </p:txBody>
      </p:sp>
    </p:spTree>
    <p:extLst>
      <p:ext uri="{BB962C8B-B14F-4D97-AF65-F5344CB8AC3E}">
        <p14:creationId xmlns:p14="http://schemas.microsoft.com/office/powerpoint/2010/main" val="3624760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cs-CZ"/>
              <a:t>Kliknutím lze upravit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9338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48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69356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cs-CZ"/>
              <a:t>Kliknutím lze upravit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A2DA037C-ED09-48EA-BF2B-729404B29FA2}" type="datetimeFigureOut">
              <a:rPr lang="cs-CZ" smtClean="0"/>
              <a:t>07.12.2022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C0A8D4E4-8B91-4ACF-9953-5C3D414F116A}" type="slidenum">
              <a:rPr lang="cs-CZ" smtClean="0"/>
              <a:t>‹#›</a:t>
            </a:fld>
            <a:endParaRPr lang="cs-CZ"/>
          </a:p>
        </p:txBody>
      </p:sp>
    </p:spTree>
    <p:extLst>
      <p:ext uri="{BB962C8B-B14F-4D97-AF65-F5344CB8AC3E}">
        <p14:creationId xmlns:p14="http://schemas.microsoft.com/office/powerpoint/2010/main" val="423029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DA037C-ED09-48EA-BF2B-729404B29FA2}" type="datetimeFigureOut">
              <a:rPr lang="cs-CZ" smtClean="0"/>
              <a:t>07.12.2022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1796734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cs-CZ"/>
              <a:t>Kliknutím lze upravit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A2DA037C-ED09-48EA-BF2B-729404B29FA2}" type="datetimeFigureOut">
              <a:rPr lang="cs-CZ" smtClean="0"/>
              <a:t>07.12.2022</a:t>
            </a:fld>
            <a:endParaRPr lang="cs-CZ"/>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cs-CZ"/>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C0A8D4E4-8B91-4ACF-9953-5C3D414F116A}" type="slidenum">
              <a:rPr lang="cs-CZ" smtClean="0"/>
              <a:t>‹#›</a:t>
            </a:fld>
            <a:endParaRPr lang="cs-CZ"/>
          </a:p>
        </p:txBody>
      </p:sp>
    </p:spTree>
    <p:extLst>
      <p:ext uri="{BB962C8B-B14F-4D97-AF65-F5344CB8AC3E}">
        <p14:creationId xmlns:p14="http://schemas.microsoft.com/office/powerpoint/2010/main" val="4226500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2DA037C-ED09-48EA-BF2B-729404B29FA2}" type="datetimeFigureOut">
              <a:rPr lang="cs-CZ" smtClean="0"/>
              <a:t>07.12.2022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320563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A2DA037C-ED09-48EA-BF2B-729404B29FA2}" type="datetimeFigureOut">
              <a:rPr lang="cs-CZ" smtClean="0"/>
              <a:t>07.12.2022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2785667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A2DA037C-ED09-48EA-BF2B-729404B29FA2}" type="datetimeFigureOut">
              <a:rPr lang="cs-CZ" smtClean="0"/>
              <a:t>07.12.2022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2467857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A037C-ED09-48EA-BF2B-729404B29FA2}" type="datetimeFigureOut">
              <a:rPr lang="cs-CZ" smtClean="0"/>
              <a:t>07.12.2022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344618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A2DA037C-ED09-48EA-BF2B-729404B29FA2}" type="datetimeFigureOut">
              <a:rPr lang="cs-CZ" smtClean="0"/>
              <a:t>07.12.2022</a:t>
            </a:fld>
            <a:endParaRPr lang="cs-CZ"/>
          </a:p>
        </p:txBody>
      </p:sp>
      <p:sp>
        <p:nvSpPr>
          <p:cNvPr id="6" name="Footer Placeholder 5"/>
          <p:cNvSpPr>
            <a:spLocks noGrp="1"/>
          </p:cNvSpPr>
          <p:nvPr>
            <p:ph type="ftr" sz="quarter" idx="11"/>
          </p:nvPr>
        </p:nvSpPr>
        <p:spPr/>
        <p:txBody>
          <a:bodyPr/>
          <a:lstStyle/>
          <a:p>
            <a:endParaRPr lang="cs-CZ"/>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46457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25193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A2DA037C-ED09-48EA-BF2B-729404B29FA2}" type="datetimeFigureOut">
              <a:rPr lang="cs-CZ" smtClean="0"/>
              <a:t>07.12.2022</a:t>
            </a:fld>
            <a:endParaRPr lang="cs-CZ"/>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2941623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DA037C-ED09-48EA-BF2B-729404B29FA2}" type="datetimeFigureOut">
              <a:rPr lang="cs-CZ" smtClean="0"/>
              <a:t>07.12.2022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4150407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DA037C-ED09-48EA-BF2B-729404B29FA2}" type="datetimeFigureOut">
              <a:rPr lang="cs-CZ" smtClean="0"/>
              <a:t>07.12.2022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0A8D4E4-8B91-4ACF-9953-5C3D414F116A}" type="slidenum">
              <a:rPr lang="cs-CZ" smtClean="0"/>
              <a:t>‹#›</a:t>
            </a:fld>
            <a:endParaRPr lang="cs-CZ"/>
          </a:p>
        </p:txBody>
      </p:sp>
    </p:spTree>
    <p:extLst>
      <p:ext uri="{BB962C8B-B14F-4D97-AF65-F5344CB8AC3E}">
        <p14:creationId xmlns:p14="http://schemas.microsoft.com/office/powerpoint/2010/main" val="2578960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cs-CZ"/>
              <a:t>Kliknutím lze upravit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D91B805F-FF0F-4BAA-A3A3-E4F945D687F8}" type="datetimeFigureOut">
              <a:rPr lang="en-US" dirty="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6577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dirty="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65741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cs-CZ"/>
              <a:t>Kliknutím lze upravit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5B6F927C-B73E-4F9D-ADFE-F6E23BD7CEE8}" type="datetimeFigureOut">
              <a:rPr lang="en-US" dirty="0"/>
              <a:t>12/7/2022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55404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dirty="0"/>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83128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dirty="0"/>
              <a:t>12/7/2022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92998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dirty="0"/>
              <a:t>12/7/2022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3564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dirty="0"/>
              <a:t>12/7/2022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0604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cs-CZ"/>
              <a:t>Kliknutím lze upravit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C6F822A4-8DA6-4447-9B1F-C5DB58435268}" type="datetimeFigureOut">
              <a:rPr lang="en-US" smtClean="0"/>
              <a:t>12/7/2022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17337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16A73BC-5D11-4675-B334-102E1E8C9B50}" type="datetimeFigureOut">
              <a:rPr lang="en-US" dirty="0"/>
              <a:t>12/7/2022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46849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7B8E45F-652B-4E89-8925-000B0AB8FD98}" type="datetimeFigureOut">
              <a:rPr lang="en-US" dirty="0"/>
              <a:t>12/7/2022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07299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80B5C51-60B3-48EF-AA78-DB950F30DBA2}" type="datetimeFigureOut">
              <a:rPr lang="en-US" dirty="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40106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35D676B-6E73-4E3B-A9B3-4966DB9B52A5}" type="datetimeFigureOut">
              <a:rPr lang="en-US" dirty="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5657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010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0972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3853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4827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DA16AA21-1863-4931-97CB-99D0A168701B}" type="datetimeFigureOut">
              <a:rPr lang="en-US" smtClean="0"/>
              <a:t>12/7/2022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922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3772C379-9A7C-4C87-A116-CBE9F58B04C5}" type="datetimeFigureOut">
              <a:rPr lang="en-US" smtClean="0"/>
              <a:t>12/7/2022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1408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8664C608-40B1-4030-A28D-5B74BC98ADCE}" type="datetimeFigureOut">
              <a:rPr lang="en-US" smtClean="0"/>
              <a:t>12/7/2022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5565871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A2DA037C-ED09-48EA-BF2B-729404B29FA2}" type="datetimeFigureOut">
              <a:rPr lang="cs-CZ" smtClean="0"/>
              <a:t>07.12.2022</a:t>
            </a:fld>
            <a:endParaRPr lang="cs-CZ"/>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cs-CZ"/>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0A8D4E4-8B91-4ACF-9953-5C3D414F116A}" type="slidenum">
              <a:rPr lang="cs-CZ" smtClean="0"/>
              <a:t>‹#›</a:t>
            </a:fld>
            <a:endParaRPr lang="cs-CZ"/>
          </a:p>
        </p:txBody>
      </p:sp>
    </p:spTree>
    <p:extLst>
      <p:ext uri="{BB962C8B-B14F-4D97-AF65-F5344CB8AC3E}">
        <p14:creationId xmlns:p14="http://schemas.microsoft.com/office/powerpoint/2010/main" val="425010356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C4A3462A-2D5B-48AF-A3D4-EF8A90A50A80}" type="datetimeFigureOut">
              <a:rPr lang="en-US" dirty="0"/>
              <a:t>12/7/2022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346949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B31193-F52E-4783-B6AE-934502B70567}"/>
              </a:ext>
            </a:extLst>
          </p:cNvPr>
          <p:cNvSpPr>
            <a:spLocks noGrp="1"/>
          </p:cNvSpPr>
          <p:nvPr>
            <p:ph type="ctrTitle"/>
          </p:nvPr>
        </p:nvSpPr>
        <p:spPr/>
        <p:txBody>
          <a:bodyPr/>
          <a:lstStyle/>
          <a:p>
            <a:pPr algn="ctr"/>
            <a:r>
              <a:rPr lang="cs-CZ"/>
              <a:t>OPAKOVÁNÍ</a:t>
            </a:r>
          </a:p>
        </p:txBody>
      </p:sp>
      <p:sp>
        <p:nvSpPr>
          <p:cNvPr id="3" name="Podnadpis 2">
            <a:extLst>
              <a:ext uri="{FF2B5EF4-FFF2-40B4-BE49-F238E27FC236}">
                <a16:creationId xmlns:a16="http://schemas.microsoft.com/office/drawing/2014/main" id="{23364160-4D5E-4518-8590-34A0FB20129C}"/>
              </a:ext>
            </a:extLst>
          </p:cNvPr>
          <p:cNvSpPr>
            <a:spLocks noGrp="1"/>
          </p:cNvSpPr>
          <p:nvPr>
            <p:ph type="subTitle" idx="1"/>
          </p:nvPr>
        </p:nvSpPr>
        <p:spPr>
          <a:xfrm>
            <a:off x="2089404" y="4468031"/>
            <a:ext cx="7891272" cy="1069848"/>
          </a:xfrm>
        </p:spPr>
        <p:txBody>
          <a:bodyPr>
            <a:normAutofit/>
          </a:bodyPr>
          <a:lstStyle/>
          <a:p>
            <a:pPr algn="ctr"/>
            <a:r>
              <a:rPr lang="cs-CZ" sz="2800">
                <a:solidFill>
                  <a:schemeClr val="bg1"/>
                </a:solidFill>
              </a:rPr>
              <a:t>poslední hodina</a:t>
            </a:r>
          </a:p>
        </p:txBody>
      </p:sp>
    </p:spTree>
    <p:extLst>
      <p:ext uri="{BB962C8B-B14F-4D97-AF65-F5344CB8AC3E}">
        <p14:creationId xmlns:p14="http://schemas.microsoft.com/office/powerpoint/2010/main" val="226140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2CE7DB3C-638A-41F6-B77D-DA82F290FD7D}"/>
              </a:ext>
            </a:extLst>
          </p:cNvPr>
          <p:cNvSpPr>
            <a:spLocks noGrp="1"/>
          </p:cNvSpPr>
          <p:nvPr>
            <p:ph sz="half" idx="2"/>
          </p:nvPr>
        </p:nvSpPr>
        <p:spPr>
          <a:xfrm>
            <a:off x="4797469" y="638827"/>
            <a:ext cx="6271531" cy="5849655"/>
          </a:xfrm>
        </p:spPr>
        <p:txBody>
          <a:bodyPr>
            <a:normAutofit/>
          </a:bodyPr>
          <a:lstStyle/>
          <a:p>
            <a:r>
              <a:rPr lang="cs-CZ" sz="3000">
                <a:solidFill>
                  <a:schemeClr val="bg1"/>
                </a:solidFill>
              </a:rPr>
              <a:t>„</a:t>
            </a:r>
            <a:r>
              <a:rPr lang="cs-CZ" sz="3000" i="1">
                <a:solidFill>
                  <a:schemeClr val="bg1"/>
                </a:solidFill>
              </a:rPr>
              <a:t>Po druhé světové válce došlo k pronikavým změnám mezinárodní situace a svět se rozdělil na dva tábory – na jedné straně tábor demokratický a antiimperialitický, vedený Sovětským svazem, a na straně druhé tábor antidemokratický a imperialistický pod vedením Spojených států.</a:t>
            </a:r>
            <a:r>
              <a:rPr lang="cs-CZ" sz="3000">
                <a:solidFill>
                  <a:schemeClr val="bg1"/>
                </a:solidFill>
              </a:rPr>
              <a:t>“</a:t>
            </a:r>
          </a:p>
          <a:p>
            <a:endParaRPr lang="cs-CZ"/>
          </a:p>
        </p:txBody>
      </p:sp>
      <p:pic>
        <p:nvPicPr>
          <p:cNvPr id="5" name="Google Shape;118;p3">
            <a:extLst>
              <a:ext uri="{FF2B5EF4-FFF2-40B4-BE49-F238E27FC236}">
                <a16:creationId xmlns:a16="http://schemas.microsoft.com/office/drawing/2014/main" id="{4B4B8901-456E-4E08-84AB-1E1DB33DFB2D}"/>
              </a:ext>
            </a:extLst>
          </p:cNvPr>
          <p:cNvPicPr preferRelativeResize="0">
            <a:picLocks noGrp="1"/>
          </p:cNvPicPr>
          <p:nvPr>
            <p:ph sz="half" idx="1"/>
          </p:nvPr>
        </p:nvPicPr>
        <p:blipFill rotWithShape="1">
          <a:blip r:embed="rId2">
            <a:alphaModFix/>
          </a:blip>
          <a:srcRect/>
          <a:stretch/>
        </p:blipFill>
        <p:spPr>
          <a:xfrm>
            <a:off x="563672" y="638827"/>
            <a:ext cx="3827408" cy="4631781"/>
          </a:xfrm>
          <a:prstGeom prst="rect">
            <a:avLst/>
          </a:prstGeom>
          <a:noFill/>
          <a:ln>
            <a:noFill/>
          </a:ln>
        </p:spPr>
      </p:pic>
    </p:spTree>
    <p:extLst>
      <p:ext uri="{BB962C8B-B14F-4D97-AF65-F5344CB8AC3E}">
        <p14:creationId xmlns:p14="http://schemas.microsoft.com/office/powerpoint/2010/main" val="2996408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4DE6C-4831-4EE5-9F3A-C68843758DD6}"/>
              </a:ext>
            </a:extLst>
          </p:cNvPr>
          <p:cNvSpPr>
            <a:spLocks noGrp="1"/>
          </p:cNvSpPr>
          <p:nvPr>
            <p:ph type="ctrTitle"/>
          </p:nvPr>
        </p:nvSpPr>
        <p:spPr/>
        <p:txBody>
          <a:bodyPr/>
          <a:lstStyle/>
          <a:p>
            <a:pPr algn="ctr"/>
            <a:r>
              <a:rPr lang="cs-CZ"/>
              <a:t>6. Protijugoslávské revoluce 1948 a 1949</a:t>
            </a:r>
          </a:p>
        </p:txBody>
      </p:sp>
    </p:spTree>
    <p:extLst>
      <p:ext uri="{BB962C8B-B14F-4D97-AF65-F5344CB8AC3E}">
        <p14:creationId xmlns:p14="http://schemas.microsoft.com/office/powerpoint/2010/main" val="3597013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1B2242-D841-4AF2-A15A-01CA4D9D05C7}"/>
              </a:ext>
            </a:extLst>
          </p:cNvPr>
          <p:cNvSpPr>
            <a:spLocks noGrp="1"/>
          </p:cNvSpPr>
          <p:nvPr>
            <p:ph type="ctrTitle"/>
          </p:nvPr>
        </p:nvSpPr>
        <p:spPr/>
        <p:txBody>
          <a:bodyPr/>
          <a:lstStyle/>
          <a:p>
            <a:pPr algn="ctr"/>
            <a:r>
              <a:rPr lang="cs-CZ"/>
              <a:t>7. Severoatlantická smlouva</a:t>
            </a:r>
          </a:p>
        </p:txBody>
      </p:sp>
      <p:sp>
        <p:nvSpPr>
          <p:cNvPr id="3" name="Podnadpis 2">
            <a:extLst>
              <a:ext uri="{FF2B5EF4-FFF2-40B4-BE49-F238E27FC236}">
                <a16:creationId xmlns:a16="http://schemas.microsoft.com/office/drawing/2014/main" id="{724EBF43-CEFC-4A62-9524-78EBDD169BEA}"/>
              </a:ext>
            </a:extLst>
          </p:cNvPr>
          <p:cNvSpPr>
            <a:spLocks noGrp="1"/>
          </p:cNvSpPr>
          <p:nvPr>
            <p:ph type="subTitle" idx="1"/>
          </p:nvPr>
        </p:nvSpPr>
        <p:spPr>
          <a:xfrm>
            <a:off x="2089404" y="4468031"/>
            <a:ext cx="7891272" cy="1069848"/>
          </a:xfrm>
        </p:spPr>
        <p:txBody>
          <a:bodyPr>
            <a:normAutofit/>
          </a:bodyPr>
          <a:lstStyle/>
          <a:p>
            <a:pPr algn="ctr"/>
            <a:r>
              <a:rPr lang="cs-CZ" sz="2800">
                <a:solidFill>
                  <a:schemeClr val="bg1"/>
                </a:solidFill>
              </a:rPr>
              <a:t>DUBEN 1949</a:t>
            </a:r>
          </a:p>
        </p:txBody>
      </p:sp>
    </p:spTree>
    <p:extLst>
      <p:ext uri="{BB962C8B-B14F-4D97-AF65-F5344CB8AC3E}">
        <p14:creationId xmlns:p14="http://schemas.microsoft.com/office/powerpoint/2010/main" val="3919124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DA136B-0104-4939-9E41-8B93530DAFAC}"/>
              </a:ext>
            </a:extLst>
          </p:cNvPr>
          <p:cNvSpPr>
            <a:spLocks noGrp="1"/>
          </p:cNvSpPr>
          <p:nvPr>
            <p:ph type="ctrTitle"/>
          </p:nvPr>
        </p:nvSpPr>
        <p:spPr/>
        <p:txBody>
          <a:bodyPr/>
          <a:lstStyle/>
          <a:p>
            <a:pPr algn="ctr"/>
            <a:r>
              <a:rPr lang="cs-CZ"/>
              <a:t>8. Vojenská porada v Moskvě v lednu 1951</a:t>
            </a:r>
          </a:p>
        </p:txBody>
      </p:sp>
      <p:sp>
        <p:nvSpPr>
          <p:cNvPr id="3" name="Podnadpis 2">
            <a:extLst>
              <a:ext uri="{FF2B5EF4-FFF2-40B4-BE49-F238E27FC236}">
                <a16:creationId xmlns:a16="http://schemas.microsoft.com/office/drawing/2014/main" id="{86CFFE27-3F21-4538-BAC3-54955E9F3732}"/>
              </a:ext>
            </a:extLst>
          </p:cNvPr>
          <p:cNvSpPr>
            <a:spLocks noGrp="1"/>
          </p:cNvSpPr>
          <p:nvPr>
            <p:ph type="subTitle" idx="1"/>
          </p:nvPr>
        </p:nvSpPr>
        <p:spPr>
          <a:xfrm>
            <a:off x="2089404" y="4468031"/>
            <a:ext cx="7891272" cy="1069848"/>
          </a:xfrm>
        </p:spPr>
        <p:txBody>
          <a:bodyPr>
            <a:normAutofit/>
          </a:bodyPr>
          <a:lstStyle/>
          <a:p>
            <a:pPr algn="ctr"/>
            <a:r>
              <a:rPr lang="cs-CZ" sz="2800">
                <a:solidFill>
                  <a:schemeClr val="bg1"/>
                </a:solidFill>
              </a:rPr>
              <a:t>mýtus a skutečnost</a:t>
            </a:r>
          </a:p>
        </p:txBody>
      </p:sp>
    </p:spTree>
    <p:extLst>
      <p:ext uri="{BB962C8B-B14F-4D97-AF65-F5344CB8AC3E}">
        <p14:creationId xmlns:p14="http://schemas.microsoft.com/office/powerpoint/2010/main" val="2569551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9321BE-BD77-4E3F-84A1-8C21350A6394}"/>
              </a:ext>
            </a:extLst>
          </p:cNvPr>
          <p:cNvSpPr>
            <a:spLocks noGrp="1"/>
          </p:cNvSpPr>
          <p:nvPr>
            <p:ph type="ctrTitle"/>
          </p:nvPr>
        </p:nvSpPr>
        <p:spPr/>
        <p:txBody>
          <a:bodyPr/>
          <a:lstStyle/>
          <a:p>
            <a:pPr algn="ctr"/>
            <a:r>
              <a:rPr lang="pl-PL"/>
              <a:t>9. Návrh SSSR na neutralizaci Německa</a:t>
            </a:r>
            <a:endParaRPr lang="cs-CZ"/>
          </a:p>
        </p:txBody>
      </p:sp>
      <p:sp>
        <p:nvSpPr>
          <p:cNvPr id="3" name="Podnadpis 2">
            <a:extLst>
              <a:ext uri="{FF2B5EF4-FFF2-40B4-BE49-F238E27FC236}">
                <a16:creationId xmlns:a16="http://schemas.microsoft.com/office/drawing/2014/main" id="{8A75ACA7-B419-4B27-A761-A5137C8FD8E8}"/>
              </a:ext>
            </a:extLst>
          </p:cNvPr>
          <p:cNvSpPr>
            <a:spLocks noGrp="1"/>
          </p:cNvSpPr>
          <p:nvPr>
            <p:ph type="subTitle" idx="1"/>
          </p:nvPr>
        </p:nvSpPr>
        <p:spPr>
          <a:xfrm>
            <a:off x="2089404" y="4355929"/>
            <a:ext cx="7891272" cy="1069848"/>
          </a:xfrm>
        </p:spPr>
        <p:txBody>
          <a:bodyPr>
            <a:normAutofit/>
          </a:bodyPr>
          <a:lstStyle/>
          <a:p>
            <a:pPr algn="ctr"/>
            <a:r>
              <a:rPr lang="cs-CZ" sz="2800">
                <a:solidFill>
                  <a:schemeClr val="bg1"/>
                </a:solidFill>
              </a:rPr>
              <a:t>Březen 1952</a:t>
            </a:r>
          </a:p>
        </p:txBody>
      </p:sp>
    </p:spTree>
    <p:extLst>
      <p:ext uri="{BB962C8B-B14F-4D97-AF65-F5344CB8AC3E}">
        <p14:creationId xmlns:p14="http://schemas.microsoft.com/office/powerpoint/2010/main" val="928898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56A452-8770-457C-A503-C69B3B7B601E}"/>
              </a:ext>
            </a:extLst>
          </p:cNvPr>
          <p:cNvSpPr>
            <a:spLocks noGrp="1"/>
          </p:cNvSpPr>
          <p:nvPr>
            <p:ph type="ctrTitle"/>
          </p:nvPr>
        </p:nvSpPr>
        <p:spPr/>
        <p:txBody>
          <a:bodyPr/>
          <a:lstStyle/>
          <a:p>
            <a:pPr algn="ctr"/>
            <a:r>
              <a:rPr lang="cs-CZ" sz="5400"/>
              <a:t>12. Nóta vlády SSSR vládám USA, GB a FR o berlínské otázce z listopadu 1958</a:t>
            </a:r>
          </a:p>
        </p:txBody>
      </p:sp>
      <p:sp>
        <p:nvSpPr>
          <p:cNvPr id="3" name="Podnadpis 2">
            <a:extLst>
              <a:ext uri="{FF2B5EF4-FFF2-40B4-BE49-F238E27FC236}">
                <a16:creationId xmlns:a16="http://schemas.microsoft.com/office/drawing/2014/main" id="{F2B6C5DD-8820-4680-83D9-7CA1F11E5960}"/>
              </a:ext>
            </a:extLst>
          </p:cNvPr>
          <p:cNvSpPr>
            <a:spLocks noGrp="1"/>
          </p:cNvSpPr>
          <p:nvPr>
            <p:ph type="subTitle" idx="1"/>
          </p:nvPr>
        </p:nvSpPr>
        <p:spPr>
          <a:xfrm>
            <a:off x="2089404" y="4468031"/>
            <a:ext cx="7891272" cy="1069848"/>
          </a:xfrm>
        </p:spPr>
        <p:txBody>
          <a:bodyPr>
            <a:normAutofit/>
          </a:bodyPr>
          <a:lstStyle/>
          <a:p>
            <a:pPr algn="ctr"/>
            <a:r>
              <a:rPr lang="cs-CZ" sz="2800">
                <a:solidFill>
                  <a:schemeClr val="bg1"/>
                </a:solidFill>
              </a:rPr>
              <a:t>+ Nóta vlády SSSR na uzavření mírové smlouvy s Německem z ledna 1959</a:t>
            </a:r>
          </a:p>
        </p:txBody>
      </p:sp>
    </p:spTree>
    <p:extLst>
      <p:ext uri="{BB962C8B-B14F-4D97-AF65-F5344CB8AC3E}">
        <p14:creationId xmlns:p14="http://schemas.microsoft.com/office/powerpoint/2010/main" val="8387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479779-1EE7-4E1B-8ECC-CC3ED2C04834}"/>
              </a:ext>
            </a:extLst>
          </p:cNvPr>
          <p:cNvSpPr>
            <a:spLocks noGrp="1"/>
          </p:cNvSpPr>
          <p:nvPr>
            <p:ph type="ctrTitle"/>
          </p:nvPr>
        </p:nvSpPr>
        <p:spPr/>
        <p:txBody>
          <a:bodyPr/>
          <a:lstStyle/>
          <a:p>
            <a:pPr algn="ctr"/>
            <a:r>
              <a:rPr lang="cs-CZ"/>
              <a:t>14. Schůzka J. F. Kennedy - N. S. Chruščov ve Vídni</a:t>
            </a:r>
          </a:p>
        </p:txBody>
      </p:sp>
      <p:sp>
        <p:nvSpPr>
          <p:cNvPr id="3" name="Podnadpis 2">
            <a:extLst>
              <a:ext uri="{FF2B5EF4-FFF2-40B4-BE49-F238E27FC236}">
                <a16:creationId xmlns:a16="http://schemas.microsoft.com/office/drawing/2014/main" id="{03AC076A-B26F-438F-8429-9214C2AC7E36}"/>
              </a:ext>
            </a:extLst>
          </p:cNvPr>
          <p:cNvSpPr>
            <a:spLocks noGrp="1"/>
          </p:cNvSpPr>
          <p:nvPr>
            <p:ph type="subTitle" idx="1"/>
          </p:nvPr>
        </p:nvSpPr>
        <p:spPr>
          <a:xfrm>
            <a:off x="2150364" y="4468031"/>
            <a:ext cx="7891272" cy="1069848"/>
          </a:xfrm>
        </p:spPr>
        <p:txBody>
          <a:bodyPr>
            <a:normAutofit/>
          </a:bodyPr>
          <a:lstStyle/>
          <a:p>
            <a:pPr algn="ctr"/>
            <a:r>
              <a:rPr lang="cs-CZ" sz="2800">
                <a:solidFill>
                  <a:schemeClr val="bg1"/>
                </a:solidFill>
              </a:rPr>
              <a:t>JARO 1961</a:t>
            </a:r>
          </a:p>
        </p:txBody>
      </p:sp>
    </p:spTree>
    <p:extLst>
      <p:ext uri="{BB962C8B-B14F-4D97-AF65-F5344CB8AC3E}">
        <p14:creationId xmlns:p14="http://schemas.microsoft.com/office/powerpoint/2010/main" val="129850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202098-43D3-41BA-AAD4-665701B6F58D}"/>
              </a:ext>
            </a:extLst>
          </p:cNvPr>
          <p:cNvSpPr>
            <a:spLocks noGrp="1"/>
          </p:cNvSpPr>
          <p:nvPr>
            <p:ph type="ctrTitle"/>
          </p:nvPr>
        </p:nvSpPr>
        <p:spPr/>
        <p:txBody>
          <a:bodyPr/>
          <a:lstStyle/>
          <a:p>
            <a:pPr algn="ctr"/>
            <a:r>
              <a:rPr lang="cs-CZ" sz="4800"/>
              <a:t>11. Usnesení Nejvyššího sovětu SSSR o výsledcích cesty N. Chruščova a N. Bulganina</a:t>
            </a:r>
          </a:p>
        </p:txBody>
      </p:sp>
      <p:sp>
        <p:nvSpPr>
          <p:cNvPr id="3" name="Podnadpis 2">
            <a:extLst>
              <a:ext uri="{FF2B5EF4-FFF2-40B4-BE49-F238E27FC236}">
                <a16:creationId xmlns:a16="http://schemas.microsoft.com/office/drawing/2014/main" id="{04FB1E10-ACA2-41FB-8C7B-7C1CB02BC3DF}"/>
              </a:ext>
            </a:extLst>
          </p:cNvPr>
          <p:cNvSpPr>
            <a:spLocks noGrp="1"/>
          </p:cNvSpPr>
          <p:nvPr>
            <p:ph type="subTitle" idx="1"/>
          </p:nvPr>
        </p:nvSpPr>
        <p:spPr>
          <a:xfrm>
            <a:off x="2089404" y="4468031"/>
            <a:ext cx="7891272" cy="1069848"/>
          </a:xfrm>
        </p:spPr>
        <p:txBody>
          <a:bodyPr>
            <a:normAutofit/>
          </a:bodyPr>
          <a:lstStyle/>
          <a:p>
            <a:pPr algn="ctr"/>
            <a:r>
              <a:rPr lang="cs-CZ" sz="2800">
                <a:solidFill>
                  <a:schemeClr val="bg1"/>
                </a:solidFill>
              </a:rPr>
              <a:t>do Barmy, Afghánistánu a Indie v roce 1955</a:t>
            </a:r>
          </a:p>
        </p:txBody>
      </p:sp>
    </p:spTree>
    <p:extLst>
      <p:ext uri="{BB962C8B-B14F-4D97-AF65-F5344CB8AC3E}">
        <p14:creationId xmlns:p14="http://schemas.microsoft.com/office/powerpoint/2010/main" val="2001420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AE07DB-7C4F-4E61-9B6F-DCDCAD608443}"/>
              </a:ext>
            </a:extLst>
          </p:cNvPr>
          <p:cNvSpPr>
            <a:spLocks noGrp="1"/>
          </p:cNvSpPr>
          <p:nvPr>
            <p:ph type="ctrTitle"/>
          </p:nvPr>
        </p:nvSpPr>
        <p:spPr/>
        <p:txBody>
          <a:bodyPr/>
          <a:lstStyle/>
          <a:p>
            <a:pPr algn="ctr"/>
            <a:r>
              <a:rPr lang="cs-CZ"/>
              <a:t>16. Čínsko-sovětská roztržka:</a:t>
            </a:r>
          </a:p>
        </p:txBody>
      </p:sp>
      <p:sp>
        <p:nvSpPr>
          <p:cNvPr id="3" name="Podnadpis 2">
            <a:extLst>
              <a:ext uri="{FF2B5EF4-FFF2-40B4-BE49-F238E27FC236}">
                <a16:creationId xmlns:a16="http://schemas.microsoft.com/office/drawing/2014/main" id="{D47529F7-19AB-4CA0-A0E9-EB9E5B30D62D}"/>
              </a:ext>
            </a:extLst>
          </p:cNvPr>
          <p:cNvSpPr>
            <a:spLocks noGrp="1"/>
          </p:cNvSpPr>
          <p:nvPr>
            <p:ph type="subTitle" idx="1"/>
          </p:nvPr>
        </p:nvSpPr>
        <p:spPr>
          <a:xfrm>
            <a:off x="2089404" y="4468031"/>
            <a:ext cx="7891272" cy="1069848"/>
          </a:xfrm>
        </p:spPr>
        <p:txBody>
          <a:bodyPr>
            <a:normAutofit/>
          </a:bodyPr>
          <a:lstStyle/>
          <a:p>
            <a:pPr algn="ctr"/>
            <a:r>
              <a:rPr lang="cs-CZ" sz="2800">
                <a:solidFill>
                  <a:schemeClr val="bg1"/>
                </a:solidFill>
              </a:rPr>
              <a:t>příčiny a důsledky</a:t>
            </a:r>
          </a:p>
        </p:txBody>
      </p:sp>
    </p:spTree>
    <p:extLst>
      <p:ext uri="{BB962C8B-B14F-4D97-AF65-F5344CB8AC3E}">
        <p14:creationId xmlns:p14="http://schemas.microsoft.com/office/powerpoint/2010/main" val="304679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7899D7-0E68-871B-6215-3248E273A82F}"/>
              </a:ext>
            </a:extLst>
          </p:cNvPr>
          <p:cNvSpPr>
            <a:spLocks noGrp="1"/>
          </p:cNvSpPr>
          <p:nvPr>
            <p:ph type="title"/>
          </p:nvPr>
        </p:nvSpPr>
        <p:spPr/>
        <p:txBody>
          <a:bodyPr/>
          <a:lstStyle/>
          <a:p>
            <a:r>
              <a:rPr lang="cs-CZ"/>
              <a:t>REFERÁTY:</a:t>
            </a:r>
          </a:p>
        </p:txBody>
      </p:sp>
      <p:sp>
        <p:nvSpPr>
          <p:cNvPr id="3" name="Zástupný obsah 2">
            <a:extLst>
              <a:ext uri="{FF2B5EF4-FFF2-40B4-BE49-F238E27FC236}">
                <a16:creationId xmlns:a16="http://schemas.microsoft.com/office/drawing/2014/main" id="{179323D6-B064-BF29-D3BB-4E7DFEE0A3FA}"/>
              </a:ext>
            </a:extLst>
          </p:cNvPr>
          <p:cNvSpPr>
            <a:spLocks noGrp="1"/>
          </p:cNvSpPr>
          <p:nvPr>
            <p:ph idx="1"/>
          </p:nvPr>
        </p:nvSpPr>
        <p:spPr/>
        <p:txBody>
          <a:bodyPr/>
          <a:lstStyle/>
          <a:p>
            <a:r>
              <a:rPr lang="cs-CZ" sz="1800" b="1">
                <a:effectLst/>
                <a:latin typeface="Calibri" panose="020F0502020204030204" pitchFamily="34" charset="0"/>
                <a:ea typeface="Calibri" panose="020F0502020204030204" pitchFamily="34" charset="0"/>
                <a:cs typeface="Times New Roman" panose="02020603050405020304" pitchFamily="18" charset="0"/>
              </a:rPr>
              <a:t>Suezská krize na pozadí blokového soupeření</a:t>
            </a:r>
          </a:p>
          <a:p>
            <a:r>
              <a:rPr lang="cs-CZ" sz="1800" b="1">
                <a:effectLst/>
                <a:latin typeface="Calibri" panose="020F0502020204030204" pitchFamily="34" charset="0"/>
                <a:ea typeface="Calibri" panose="020F0502020204030204" pitchFamily="34" charset="0"/>
                <a:cs typeface="Times New Roman" panose="02020603050405020304" pitchFamily="18" charset="0"/>
              </a:rPr>
              <a:t>Sovětská zahraniční politika 1964-1983 a tzv. Brežněvova doktrína</a:t>
            </a:r>
            <a:endParaRPr lang="cs-CZ" sz="1800" b="1">
              <a:latin typeface="Calibri" panose="020F0502020204030204" pitchFamily="34" charset="0"/>
              <a:ea typeface="Calibri" panose="020F0502020204030204" pitchFamily="34" charset="0"/>
              <a:cs typeface="Times New Roman" panose="02020603050405020304" pitchFamily="18" charset="0"/>
            </a:endParaRPr>
          </a:p>
          <a:p>
            <a:r>
              <a:rPr lang="cs-CZ" sz="1800" b="1">
                <a:effectLst/>
                <a:latin typeface="Calibri" panose="020F0502020204030204" pitchFamily="34" charset="0"/>
                <a:ea typeface="Calibri" panose="020F0502020204030204" pitchFamily="34" charset="0"/>
                <a:cs typeface="Times New Roman" panose="02020603050405020304" pitchFamily="18" charset="0"/>
              </a:rPr>
              <a:t>Maďarské povstání a jeho reflexe</a:t>
            </a:r>
          </a:p>
          <a:p>
            <a:r>
              <a:rPr lang="cs-CZ" sz="1800" b="1">
                <a:effectLst/>
                <a:latin typeface="Calibri" panose="020F0502020204030204" pitchFamily="34" charset="0"/>
                <a:ea typeface="Calibri" panose="020F0502020204030204" pitchFamily="34" charset="0"/>
                <a:cs typeface="Times New Roman" panose="02020603050405020304" pitchFamily="18" charset="0"/>
              </a:rPr>
              <a:t>Marshallův plán a jeho reflexe</a:t>
            </a:r>
            <a:endParaRPr lang="cs-CZ" sz="1800" b="1">
              <a:latin typeface="Calibri" panose="020F0502020204030204" pitchFamily="34" charset="0"/>
              <a:ea typeface="Calibri" panose="020F0502020204030204" pitchFamily="34" charset="0"/>
              <a:cs typeface="Times New Roman" panose="02020603050405020304" pitchFamily="18" charset="0"/>
            </a:endParaRPr>
          </a:p>
          <a:p>
            <a:r>
              <a:rPr lang="cs-CZ" sz="1800" b="1">
                <a:effectLst/>
                <a:latin typeface="Calibri" panose="020F0502020204030204" pitchFamily="34" charset="0"/>
                <a:ea typeface="Calibri" panose="020F0502020204030204" pitchFamily="34" charset="0"/>
                <a:cs typeface="Times New Roman" panose="02020603050405020304" pitchFamily="18" charset="0"/>
              </a:rPr>
              <a:t>Kubánská krize a její reflexe</a:t>
            </a:r>
          </a:p>
          <a:p>
            <a:r>
              <a:rPr lang="cs-CZ" sz="1800" b="1">
                <a:effectLst/>
                <a:latin typeface="Calibri" panose="020F0502020204030204" pitchFamily="34" charset="0"/>
                <a:ea typeface="Calibri" panose="020F0502020204030204" pitchFamily="34" charset="0"/>
                <a:cs typeface="Times New Roman" panose="02020603050405020304" pitchFamily="18" charset="0"/>
              </a:rPr>
              <a:t>Politické procesy v ČSR v 50. letech</a:t>
            </a:r>
            <a:endParaRPr lang="cs-CZ" sz="1800" b="1">
              <a:latin typeface="Calibri" panose="020F0502020204030204" pitchFamily="34" charset="0"/>
              <a:ea typeface="Calibri" panose="020F0502020204030204" pitchFamily="34" charset="0"/>
              <a:cs typeface="Times New Roman" panose="02020603050405020304" pitchFamily="18" charset="0"/>
            </a:endParaRPr>
          </a:p>
          <a:p>
            <a:r>
              <a:rPr lang="cs-CZ" sz="1800" b="1">
                <a:effectLst/>
                <a:latin typeface="Calibri" panose="020F0502020204030204" pitchFamily="34" charset="0"/>
                <a:ea typeface="Calibri" panose="020F0502020204030204" pitchFamily="34" charset="0"/>
                <a:cs typeface="Times New Roman" panose="02020603050405020304" pitchFamily="18" charset="0"/>
              </a:rPr>
              <a:t>Řecká občanská válka (1946-1949) a její reflexe</a:t>
            </a:r>
          </a:p>
          <a:p>
            <a:r>
              <a:rPr lang="cs-CZ" sz="1800" b="1">
                <a:effectLst/>
                <a:latin typeface="Calibri" panose="020F0502020204030204" pitchFamily="34" charset="0"/>
                <a:ea typeface="Calibri" panose="020F0502020204030204" pitchFamily="34" charset="0"/>
                <a:cs typeface="Times New Roman" panose="02020603050405020304" pitchFamily="18" charset="0"/>
              </a:rPr>
              <a:t>Vesmírný závod (1957-1975)</a:t>
            </a:r>
            <a:r>
              <a:rPr lang="cs-CZ" sz="1800" b="1">
                <a:latin typeface="Calibri" panose="020F0502020204030204" pitchFamily="34" charset="0"/>
                <a:ea typeface="Calibri" panose="020F0502020204030204" pitchFamily="34" charset="0"/>
                <a:cs typeface="Times New Roman" panose="02020603050405020304" pitchFamily="18" charset="0"/>
              </a:rPr>
              <a:t> </a:t>
            </a:r>
            <a:endParaRPr lang="cs-CZ"/>
          </a:p>
        </p:txBody>
      </p:sp>
    </p:spTree>
    <p:extLst>
      <p:ext uri="{BB962C8B-B14F-4D97-AF65-F5344CB8AC3E}">
        <p14:creationId xmlns:p14="http://schemas.microsoft.com/office/powerpoint/2010/main" val="1992489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9F95CE8-BDFA-4F1D-B19B-5A170EDA9345}"/>
              </a:ext>
            </a:extLst>
          </p:cNvPr>
          <p:cNvSpPr>
            <a:spLocks noGrp="1"/>
          </p:cNvSpPr>
          <p:nvPr>
            <p:ph type="ctrTitle"/>
          </p:nvPr>
        </p:nvSpPr>
        <p:spPr/>
        <p:txBody>
          <a:bodyPr/>
          <a:lstStyle/>
          <a:p>
            <a:pPr algn="ctr"/>
            <a:r>
              <a:rPr lang="cs-CZ"/>
              <a:t>1. Studená válka</a:t>
            </a:r>
          </a:p>
        </p:txBody>
      </p:sp>
      <p:sp>
        <p:nvSpPr>
          <p:cNvPr id="5" name="Podnadpis 4">
            <a:extLst>
              <a:ext uri="{FF2B5EF4-FFF2-40B4-BE49-F238E27FC236}">
                <a16:creationId xmlns:a16="http://schemas.microsoft.com/office/drawing/2014/main" id="{BC780D66-C05F-472A-9773-CB384C1B84CA}"/>
              </a:ext>
            </a:extLst>
          </p:cNvPr>
          <p:cNvSpPr>
            <a:spLocks noGrp="1"/>
          </p:cNvSpPr>
          <p:nvPr>
            <p:ph type="subTitle" idx="1"/>
          </p:nvPr>
        </p:nvSpPr>
        <p:spPr>
          <a:xfrm>
            <a:off x="2089404" y="4563358"/>
            <a:ext cx="7891272" cy="1308295"/>
          </a:xfrm>
        </p:spPr>
        <p:txBody>
          <a:bodyPr>
            <a:normAutofit/>
          </a:bodyPr>
          <a:lstStyle/>
          <a:p>
            <a:pPr algn="ctr"/>
            <a:r>
              <a:rPr lang="cs-CZ" sz="2800">
                <a:solidFill>
                  <a:schemeClr val="bg1"/>
                </a:solidFill>
              </a:rPr>
              <a:t>pojem, charakteristika, periodizace</a:t>
            </a:r>
          </a:p>
        </p:txBody>
      </p:sp>
    </p:spTree>
    <p:extLst>
      <p:ext uri="{BB962C8B-B14F-4D97-AF65-F5344CB8AC3E}">
        <p14:creationId xmlns:p14="http://schemas.microsoft.com/office/powerpoint/2010/main" val="193852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58376-D19C-43EE-B3D7-0BEF63D7343B}"/>
              </a:ext>
            </a:extLst>
          </p:cNvPr>
          <p:cNvSpPr>
            <a:spLocks noGrp="1"/>
          </p:cNvSpPr>
          <p:nvPr>
            <p:ph type="ctrTitle"/>
          </p:nvPr>
        </p:nvSpPr>
        <p:spPr/>
        <p:txBody>
          <a:bodyPr/>
          <a:lstStyle/>
          <a:p>
            <a:pPr algn="ctr"/>
            <a:r>
              <a:rPr lang="cs-CZ"/>
              <a:t>2. FULTON 1946</a:t>
            </a:r>
          </a:p>
        </p:txBody>
      </p:sp>
      <p:sp>
        <p:nvSpPr>
          <p:cNvPr id="3" name="Podnadpis 2">
            <a:extLst>
              <a:ext uri="{FF2B5EF4-FFF2-40B4-BE49-F238E27FC236}">
                <a16:creationId xmlns:a16="http://schemas.microsoft.com/office/drawing/2014/main" id="{B6E73D0D-CEA1-4B9C-8571-044EC2965926}"/>
              </a:ext>
            </a:extLst>
          </p:cNvPr>
          <p:cNvSpPr>
            <a:spLocks noGrp="1"/>
          </p:cNvSpPr>
          <p:nvPr>
            <p:ph type="subTitle" idx="1"/>
          </p:nvPr>
        </p:nvSpPr>
        <p:spPr>
          <a:xfrm>
            <a:off x="2089404" y="4468031"/>
            <a:ext cx="7891272" cy="1069848"/>
          </a:xfrm>
        </p:spPr>
        <p:txBody>
          <a:bodyPr>
            <a:normAutofit/>
          </a:bodyPr>
          <a:lstStyle/>
          <a:p>
            <a:pPr algn="ctr"/>
            <a:r>
              <a:rPr lang="cs-CZ" sz="2800">
                <a:solidFill>
                  <a:schemeClr val="bg1"/>
                </a:solidFill>
              </a:rPr>
              <a:t>W. Churchill: Projev ve Fultonu a jeho ohlas v českém dobovém tisku</a:t>
            </a:r>
          </a:p>
        </p:txBody>
      </p:sp>
    </p:spTree>
    <p:extLst>
      <p:ext uri="{BB962C8B-B14F-4D97-AF65-F5344CB8AC3E}">
        <p14:creationId xmlns:p14="http://schemas.microsoft.com/office/powerpoint/2010/main" val="270495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73422AC-ED8F-4F9F-A2B4-5AF0376620D7}"/>
              </a:ext>
            </a:extLst>
          </p:cNvPr>
          <p:cNvSpPr txBox="1"/>
          <p:nvPr/>
        </p:nvSpPr>
        <p:spPr>
          <a:xfrm>
            <a:off x="1436318" y="1127343"/>
            <a:ext cx="9319364" cy="4401205"/>
          </a:xfrm>
          <a:prstGeom prst="rect">
            <a:avLst/>
          </a:prstGeom>
          <a:noFill/>
        </p:spPr>
        <p:txBody>
          <a:bodyPr wrap="square">
            <a:spAutoFit/>
          </a:bodyPr>
          <a:lstStyle/>
          <a:p>
            <a:pPr eaLnBrk="1" hangingPunct="1"/>
            <a:r>
              <a:rPr lang="cs-CZ" altLang="cs-CZ" sz="2800" i="1">
                <a:solidFill>
                  <a:schemeClr val="bg1"/>
                </a:solidFill>
              </a:rPr>
              <a:t>„...</a:t>
            </a:r>
            <a:r>
              <a:rPr lang="cs-CZ" altLang="cs-CZ" sz="2800" b="0" i="1">
                <a:solidFill>
                  <a:schemeClr val="bg1"/>
                </a:solidFill>
              </a:rPr>
              <a:t>Od Štětína na Baltu až po Terst na Jadranu byla napříč celým kontinentem spuštěna železná opona. Za touto linií leží všechna hlavní města starých států střední a východní Evropy. Varšava, Berlín, Praha, Vídeň, Budapešť, Bělehrad, Bukurešť a Sofie, všechna tato proslulá města i s obyvatelstvem jejich zemí se ocitla v oblasti, kterou musím nazvat sovětskou sférou a všechna jsou vystavena nejen té či oné formě sovětského vlivu, ale i vysoké a v mnoha případech rostoucí míře ovládání z Moskvy…</a:t>
            </a:r>
          </a:p>
        </p:txBody>
      </p:sp>
    </p:spTree>
    <p:extLst>
      <p:ext uri="{BB962C8B-B14F-4D97-AF65-F5344CB8AC3E}">
        <p14:creationId xmlns:p14="http://schemas.microsoft.com/office/powerpoint/2010/main" val="321018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9275F0-9E4A-4C07-99CA-AC182A323BED}"/>
              </a:ext>
            </a:extLst>
          </p:cNvPr>
          <p:cNvSpPr>
            <a:spLocks noGrp="1"/>
          </p:cNvSpPr>
          <p:nvPr>
            <p:ph type="ctrTitle"/>
          </p:nvPr>
        </p:nvSpPr>
        <p:spPr/>
        <p:txBody>
          <a:bodyPr/>
          <a:lstStyle/>
          <a:p>
            <a:pPr algn="ctr"/>
            <a:r>
              <a:rPr lang="cs-CZ"/>
              <a:t>4. J. V. Stalin</a:t>
            </a:r>
          </a:p>
        </p:txBody>
      </p:sp>
      <p:sp>
        <p:nvSpPr>
          <p:cNvPr id="3" name="Podnadpis 2">
            <a:extLst>
              <a:ext uri="{FF2B5EF4-FFF2-40B4-BE49-F238E27FC236}">
                <a16:creationId xmlns:a16="http://schemas.microsoft.com/office/drawing/2014/main" id="{281BBBC6-8DDA-4FCC-A984-F96A7796864B}"/>
              </a:ext>
            </a:extLst>
          </p:cNvPr>
          <p:cNvSpPr>
            <a:spLocks noGrp="1"/>
          </p:cNvSpPr>
          <p:nvPr>
            <p:ph type="subTitle" idx="1"/>
          </p:nvPr>
        </p:nvSpPr>
        <p:spPr>
          <a:xfrm>
            <a:off x="1902187" y="4468031"/>
            <a:ext cx="7891272" cy="1416954"/>
          </a:xfrm>
        </p:spPr>
        <p:txBody>
          <a:bodyPr>
            <a:normAutofit/>
          </a:bodyPr>
          <a:lstStyle/>
          <a:p>
            <a:pPr algn="ctr"/>
            <a:r>
              <a:rPr lang="cs-CZ" sz="2800">
                <a:solidFill>
                  <a:schemeClr val="bg2"/>
                </a:solidFill>
              </a:rPr>
              <a:t>Projev k volbám do Nejvyššího sovětu v únoru 1946</a:t>
            </a:r>
          </a:p>
        </p:txBody>
      </p:sp>
    </p:spTree>
    <p:extLst>
      <p:ext uri="{BB962C8B-B14F-4D97-AF65-F5344CB8AC3E}">
        <p14:creationId xmlns:p14="http://schemas.microsoft.com/office/powerpoint/2010/main" val="1166024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2DB6032-E774-4B7D-B139-4D25FA8F6B00}"/>
              </a:ext>
            </a:extLst>
          </p:cNvPr>
          <p:cNvSpPr txBox="1"/>
          <p:nvPr/>
        </p:nvSpPr>
        <p:spPr>
          <a:xfrm>
            <a:off x="490602" y="576198"/>
            <a:ext cx="11210795" cy="5262979"/>
          </a:xfrm>
          <a:prstGeom prst="rect">
            <a:avLst/>
          </a:prstGeom>
          <a:noFill/>
        </p:spPr>
        <p:txBody>
          <a:bodyPr wrap="square">
            <a:spAutoFit/>
          </a:bodyPr>
          <a:lstStyle/>
          <a:p>
            <a:r>
              <a:rPr lang="cs-CZ" sz="2800">
                <a:solidFill>
                  <a:schemeClr val="bg1"/>
                </a:solidFill>
              </a:rPr>
              <a:t>„</a:t>
            </a:r>
            <a:r>
              <a:rPr lang="cs-CZ" sz="2800" i="1">
                <a:solidFill>
                  <a:schemeClr val="bg1"/>
                </a:solidFill>
              </a:rPr>
              <a:t>Marxisté nejednou prohlašovali, že kapitalistický systém světové ekonomiky je plný zárodků všeobecné krize a vojenských střetnutí, a z tohoto hlediska se nebude světový kapitalismus v naší době vyvíjet rovnoměrně a směřovat kupředu, nýbrž bude procházet krizemi a vojenskými katastrofami.</a:t>
            </a:r>
            <a:r>
              <a:rPr lang="cs-CZ" sz="2800">
                <a:solidFill>
                  <a:schemeClr val="bg1"/>
                </a:solidFill>
              </a:rPr>
              <a:t>“</a:t>
            </a:r>
          </a:p>
          <a:p>
            <a:r>
              <a:rPr lang="cs-CZ" sz="2800">
                <a:solidFill>
                  <a:schemeClr val="bg1"/>
                </a:solidFill>
              </a:rPr>
              <a:t>„</a:t>
            </a:r>
            <a:r>
              <a:rPr lang="cs-CZ" sz="2800" i="1">
                <a:solidFill>
                  <a:schemeClr val="bg1"/>
                </a:solidFill>
              </a:rPr>
              <a:t>Naše vítězství znamená především, že zvítězil náš sovětský společenský řád, že sovětský společenský řád úspěšně obstál ve zkoušce ohněm války a dokázal svou naprostou životaschopnost. … sovětský společenský řád je lepší formou organizace společnosti než jakýkoliv nesovětský společenský řád.</a:t>
            </a:r>
            <a:r>
              <a:rPr lang="cs-CZ" sz="2800">
                <a:solidFill>
                  <a:schemeClr val="bg1"/>
                </a:solidFill>
              </a:rPr>
              <a:t>“</a:t>
            </a:r>
          </a:p>
        </p:txBody>
      </p:sp>
    </p:spTree>
    <p:extLst>
      <p:ext uri="{BB962C8B-B14F-4D97-AF65-F5344CB8AC3E}">
        <p14:creationId xmlns:p14="http://schemas.microsoft.com/office/powerpoint/2010/main" val="96755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A9D87-AF67-4E9A-B0D8-85B6F7C64ECB}"/>
              </a:ext>
            </a:extLst>
          </p:cNvPr>
          <p:cNvSpPr>
            <a:spLocks noGrp="1"/>
          </p:cNvSpPr>
          <p:nvPr>
            <p:ph type="ctrTitle"/>
          </p:nvPr>
        </p:nvSpPr>
        <p:spPr/>
        <p:txBody>
          <a:bodyPr/>
          <a:lstStyle/>
          <a:p>
            <a:pPr algn="ctr"/>
            <a:r>
              <a:rPr lang="cs-CZ"/>
              <a:t>3. George Kennan:</a:t>
            </a:r>
          </a:p>
        </p:txBody>
      </p:sp>
      <p:sp>
        <p:nvSpPr>
          <p:cNvPr id="3" name="Podnadpis 2">
            <a:extLst>
              <a:ext uri="{FF2B5EF4-FFF2-40B4-BE49-F238E27FC236}">
                <a16:creationId xmlns:a16="http://schemas.microsoft.com/office/drawing/2014/main" id="{0A49B11F-756C-4F4C-9CCC-8A53D9D45224}"/>
              </a:ext>
            </a:extLst>
          </p:cNvPr>
          <p:cNvSpPr>
            <a:spLocks noGrp="1"/>
          </p:cNvSpPr>
          <p:nvPr>
            <p:ph type="subTitle" idx="1"/>
          </p:nvPr>
        </p:nvSpPr>
        <p:spPr>
          <a:xfrm>
            <a:off x="2150364" y="4428673"/>
            <a:ext cx="7891272" cy="1069848"/>
          </a:xfrm>
        </p:spPr>
        <p:txBody>
          <a:bodyPr>
            <a:normAutofit/>
          </a:bodyPr>
          <a:lstStyle/>
          <a:p>
            <a:pPr algn="ctr"/>
            <a:r>
              <a:rPr lang="cs-CZ" sz="2800">
                <a:solidFill>
                  <a:schemeClr val="bg2"/>
                </a:solidFill>
              </a:rPr>
              <a:t>Tzv. Dlouhý telegram</a:t>
            </a:r>
          </a:p>
        </p:txBody>
      </p:sp>
    </p:spTree>
    <p:extLst>
      <p:ext uri="{BB962C8B-B14F-4D97-AF65-F5344CB8AC3E}">
        <p14:creationId xmlns:p14="http://schemas.microsoft.com/office/powerpoint/2010/main" val="2776904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596B4D6C-D572-488F-9694-38574632DAD8}"/>
              </a:ext>
            </a:extLst>
          </p:cNvPr>
          <p:cNvSpPr>
            <a:spLocks noGrp="1"/>
          </p:cNvSpPr>
          <p:nvPr>
            <p:ph sz="half" idx="2"/>
          </p:nvPr>
        </p:nvSpPr>
        <p:spPr>
          <a:xfrm>
            <a:off x="4045907" y="338203"/>
            <a:ext cx="7928975" cy="6388274"/>
          </a:xfrm>
        </p:spPr>
        <p:txBody>
          <a:bodyPr>
            <a:normAutofit/>
          </a:bodyPr>
          <a:lstStyle/>
          <a:p>
            <a:r>
              <a:rPr lang="cs-CZ" sz="2800" i="1">
                <a:solidFill>
                  <a:schemeClr val="bg1"/>
                </a:solidFill>
                <a:latin typeface="Times New Roman" panose="02020603050405020304" pitchFamily="18" charset="0"/>
                <a:cs typeface="Times New Roman" panose="02020603050405020304" pitchFamily="18" charset="0"/>
              </a:rPr>
              <a:t>„Hlavním posláním americké politiky vůči SSSR musí být dlouhodobé, trpělivé, ale tvrdé a rozhodné zadržování ruských expanzivních tendencí.“</a:t>
            </a:r>
            <a:endParaRPr lang="cs-CZ" altLang="ja-JP" sz="2800" i="1">
              <a:solidFill>
                <a:schemeClr val="bg1"/>
              </a:solidFill>
              <a:latin typeface="Times New Roman" panose="02020603050405020304" pitchFamily="18" charset="0"/>
              <a:cs typeface="Times New Roman" panose="02020603050405020304" pitchFamily="18" charset="0"/>
            </a:endParaRPr>
          </a:p>
          <a:p>
            <a:r>
              <a:rPr lang="cs-CZ" sz="2800" i="1">
                <a:solidFill>
                  <a:schemeClr val="bg1"/>
                </a:solidFill>
                <a:latin typeface="Times New Roman" panose="02020603050405020304" pitchFamily="18" charset="0"/>
                <a:cs typeface="Times New Roman" panose="02020603050405020304" pitchFamily="18" charset="0"/>
              </a:rPr>
              <a:t>„Oproti hitlerovskému Německu není sovětská moc ani schématická ani dobrodružná. Nepracuje podle stanovených plánů. Nepodstupuje zbytečná rizika. Je logice rozumu nepřístupná, ale logice moci ve vysoké míře přístupná. Proto se může beze všeho stáhnout – a všeobecně to dělá – pokud někde narazí na silný odpor. Když má tedy protivník dostatek prostředků a prokáže odhodlání je nasadit, zřídka kdy to bude muset udělat. Když bude se situace správně využit, nebude muset dojít k žádné zkoušce síly poškozující prestiž.</a:t>
            </a:r>
            <a:r>
              <a:rPr lang="ja-JP" altLang="cs-CZ" sz="2800" i="1">
                <a:solidFill>
                  <a:schemeClr val="bg1"/>
                </a:solidFill>
                <a:latin typeface="Times New Roman" panose="02020603050405020304" pitchFamily="18" charset="0"/>
                <a:cs typeface="Times New Roman" panose="02020603050405020304" pitchFamily="18" charset="0"/>
              </a:rPr>
              <a:t>“</a:t>
            </a:r>
            <a:endParaRPr lang="cs-CZ" sz="2800" i="1">
              <a:solidFill>
                <a:schemeClr val="bg1"/>
              </a:solidFill>
              <a:latin typeface="Times New Roman" panose="02020603050405020304" pitchFamily="18" charset="0"/>
              <a:cs typeface="Times New Roman" panose="02020603050405020304" pitchFamily="18" charset="0"/>
            </a:endParaRPr>
          </a:p>
          <a:p>
            <a:endParaRPr lang="cs-CZ"/>
          </a:p>
        </p:txBody>
      </p:sp>
      <p:pic>
        <p:nvPicPr>
          <p:cNvPr id="6" name="Zástupný symbol obrázku 9">
            <a:extLst>
              <a:ext uri="{FF2B5EF4-FFF2-40B4-BE49-F238E27FC236}">
                <a16:creationId xmlns:a16="http://schemas.microsoft.com/office/drawing/2014/main" id="{17A9345B-920C-46AD-9258-6508E597E111}"/>
              </a:ext>
            </a:extLst>
          </p:cNvPr>
          <p:cNvPicPr>
            <a:picLocks noGrp="1" noChangeAspect="1"/>
          </p:cNvPicPr>
          <p:nvPr>
            <p:ph sz="half" idx="1"/>
          </p:nvPr>
        </p:nvPicPr>
        <p:blipFill>
          <a:blip r:embed="rId2"/>
          <a:stretch>
            <a:fillRect/>
          </a:stretch>
        </p:blipFill>
        <p:spPr>
          <a:xfrm>
            <a:off x="350730" y="696020"/>
            <a:ext cx="3502738" cy="4914815"/>
          </a:xfrm>
        </p:spPr>
      </p:pic>
    </p:spTree>
    <p:extLst>
      <p:ext uri="{BB962C8B-B14F-4D97-AF65-F5344CB8AC3E}">
        <p14:creationId xmlns:p14="http://schemas.microsoft.com/office/powerpoint/2010/main" val="4036979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BAF3CF-9FB7-4D2B-980A-C9D271DA5365}"/>
              </a:ext>
            </a:extLst>
          </p:cNvPr>
          <p:cNvSpPr>
            <a:spLocks noGrp="1"/>
          </p:cNvSpPr>
          <p:nvPr>
            <p:ph type="ctrTitle"/>
          </p:nvPr>
        </p:nvSpPr>
        <p:spPr/>
        <p:txBody>
          <a:bodyPr/>
          <a:lstStyle/>
          <a:p>
            <a:pPr algn="ctr"/>
            <a:r>
              <a:rPr lang="cs-CZ"/>
              <a:t>5. A. A. Ždanov: O mezinárodní situaci</a:t>
            </a:r>
          </a:p>
        </p:txBody>
      </p:sp>
      <p:sp>
        <p:nvSpPr>
          <p:cNvPr id="3" name="Podnadpis 2">
            <a:extLst>
              <a:ext uri="{FF2B5EF4-FFF2-40B4-BE49-F238E27FC236}">
                <a16:creationId xmlns:a16="http://schemas.microsoft.com/office/drawing/2014/main" id="{AF7E79B3-ED03-4058-8968-C7EA63ABA27A}"/>
              </a:ext>
            </a:extLst>
          </p:cNvPr>
          <p:cNvSpPr>
            <a:spLocks noGrp="1"/>
          </p:cNvSpPr>
          <p:nvPr>
            <p:ph type="subTitle" idx="1"/>
          </p:nvPr>
        </p:nvSpPr>
        <p:spPr>
          <a:xfrm>
            <a:off x="2089404" y="4355929"/>
            <a:ext cx="7891272" cy="1069848"/>
          </a:xfrm>
        </p:spPr>
        <p:txBody>
          <a:bodyPr/>
          <a:lstStyle/>
          <a:p>
            <a:pPr algn="ctr"/>
            <a:r>
              <a:rPr lang="pl-PL" sz="2800">
                <a:solidFill>
                  <a:schemeClr val="lt1"/>
                </a:solidFill>
              </a:rPr>
              <a:t>Projev na zasedání Informbyra v září 1947</a:t>
            </a:r>
            <a:endParaRPr lang="pl-PL" sz="2800"/>
          </a:p>
          <a:p>
            <a:endParaRPr lang="cs-CZ"/>
          </a:p>
        </p:txBody>
      </p:sp>
    </p:spTree>
    <p:extLst>
      <p:ext uri="{BB962C8B-B14F-4D97-AF65-F5344CB8AC3E}">
        <p14:creationId xmlns:p14="http://schemas.microsoft.com/office/powerpoint/2010/main" val="33972148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řevo">
  <a:themeElements>
    <a:clrScheme name="Dřevo">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Dřevo">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řev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1_Dřevo">
  <a:themeElements>
    <a:clrScheme name="Dřevo">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Dřevo">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řev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3.xml><?xml version="1.0" encoding="utf-8"?>
<a:theme xmlns:a="http://schemas.openxmlformats.org/drawingml/2006/main" name="2_Dřevo">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Dřevo</Template>
  <TotalTime>1132</TotalTime>
  <Words>578</Words>
  <Application>Microsoft Office PowerPoint</Application>
  <PresentationFormat>Širokoúhlá obrazovka</PresentationFormat>
  <Paragraphs>42</Paragraphs>
  <Slides>19</Slides>
  <Notes>0</Notes>
  <HiddenSlides>0</HiddenSlides>
  <MMClips>0</MMClips>
  <ScaleCrop>false</ScaleCrop>
  <HeadingPairs>
    <vt:vector size="6" baseType="variant">
      <vt:variant>
        <vt:lpstr>Použitá písma</vt:lpstr>
      </vt:variant>
      <vt:variant>
        <vt:i4>5</vt:i4>
      </vt:variant>
      <vt:variant>
        <vt:lpstr>Motiv</vt:lpstr>
      </vt:variant>
      <vt:variant>
        <vt:i4>3</vt:i4>
      </vt:variant>
      <vt:variant>
        <vt:lpstr>Nadpisy snímků</vt:lpstr>
      </vt:variant>
      <vt:variant>
        <vt:i4>19</vt:i4>
      </vt:variant>
    </vt:vector>
  </HeadingPairs>
  <TitlesOfParts>
    <vt:vector size="27" baseType="lpstr">
      <vt:lpstr>Bookman Old Style</vt:lpstr>
      <vt:lpstr>Calibri</vt:lpstr>
      <vt:lpstr>Century Gothic</vt:lpstr>
      <vt:lpstr>Times New Roman</vt:lpstr>
      <vt:lpstr>Wingdings</vt:lpstr>
      <vt:lpstr>Dřevo</vt:lpstr>
      <vt:lpstr>1_Dřevo</vt:lpstr>
      <vt:lpstr>2_Dřevo</vt:lpstr>
      <vt:lpstr>OPAKOVÁNÍ</vt:lpstr>
      <vt:lpstr>1. Studená válka</vt:lpstr>
      <vt:lpstr>2. FULTON 1946</vt:lpstr>
      <vt:lpstr>Prezentace aplikace PowerPoint</vt:lpstr>
      <vt:lpstr>4. J. V. Stalin</vt:lpstr>
      <vt:lpstr>Prezentace aplikace PowerPoint</vt:lpstr>
      <vt:lpstr>3. George Kennan:</vt:lpstr>
      <vt:lpstr>Prezentace aplikace PowerPoint</vt:lpstr>
      <vt:lpstr>5. A. A. Ždanov: O mezinárodní situaci</vt:lpstr>
      <vt:lpstr>Prezentace aplikace PowerPoint</vt:lpstr>
      <vt:lpstr>6. Protijugoslávské revoluce 1948 a 1949</vt:lpstr>
      <vt:lpstr>7. Severoatlantická smlouva</vt:lpstr>
      <vt:lpstr>8. Vojenská porada v Moskvě v lednu 1951</vt:lpstr>
      <vt:lpstr>9. Návrh SSSR na neutralizaci Německa</vt:lpstr>
      <vt:lpstr>12. Nóta vlády SSSR vládám USA, GB a FR o berlínské otázce z listopadu 1958</vt:lpstr>
      <vt:lpstr>14. Schůzka J. F. Kennedy - N. S. Chruščov ve Vídni</vt:lpstr>
      <vt:lpstr>11. Usnesení Nejvyššího sovětu SSSR o výsledcích cesty N. Chruščova a N. Bulganina</vt:lpstr>
      <vt:lpstr>16. Čínsko-sovětská roztržka:</vt:lpstr>
      <vt:lpstr>REFERÁTY: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OPAKOVÁNÍ</dc:title>
  <dc:creator>Lucie</dc:creator>
  <cp:lastModifiedBy>Lucie Gilarová</cp:lastModifiedBy>
  <cp:revision>6</cp:revision>
  <dcterms:created xsi:type="dcterms:W3CDTF">2021-12-07T07:36:00Z</dcterms:created>
  <dcterms:modified xsi:type="dcterms:W3CDTF">2022-12-07T21:18:08Z</dcterms:modified>
</cp:coreProperties>
</file>