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60" r:id="rId2"/>
    <p:sldId id="261" r:id="rId3"/>
    <p:sldId id="262" r:id="rId4"/>
    <p:sldId id="256" r:id="rId5"/>
    <p:sldId id="257" r:id="rId6"/>
    <p:sldId id="258" r:id="rId7"/>
    <p:sldId id="259"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cs-CZ"/>
              <a:t>Kliknutím lze upravit styl.</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dirty="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dirty="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35D676B-6E73-4E3B-A9B3-4966DB9B52A5}" type="datetimeFigureOut">
              <a:rPr lang="en-US" dirty="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dirty="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cs-CZ"/>
              <a:t>Kliknutím lze upravit styl.</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5B6F927C-B73E-4F9D-ADFE-F6E23BD7CEE8}" type="datetimeFigureOut">
              <a:rPr lang="en-US" dirty="0"/>
              <a:t>9/28/2022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dirty="0"/>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dirty="0"/>
              <a:t>9/28/2022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dirty="0"/>
              <a:t>9/28/2022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dirty="0"/>
              <a:t>9/28/2022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cs-CZ"/>
              <a:t>Kliknutím lze upravit styl.</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E16A73BC-5D11-4675-B334-102E1E8C9B50}" type="datetimeFigureOut">
              <a:rPr lang="en-US" dirty="0"/>
              <a:t>9/28/2022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cs-CZ"/>
              <a:t>Kliknutím lze upravit styl.</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27B8E45F-652B-4E89-8925-000B0AB8FD98}" type="datetimeFigureOut">
              <a:rPr lang="en-US" dirty="0"/>
              <a:t>9/28/2022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C4A3462A-2D5B-48AF-A3D4-EF8A90A50A80}" type="datetimeFigureOut">
              <a:rPr lang="en-US" dirty="0"/>
              <a:t>9/28/2022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WC8WaG1KqQ4" TargetMode="External"/><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9275F0-9E4A-4C07-99CA-AC182A323BED}"/>
              </a:ext>
            </a:extLst>
          </p:cNvPr>
          <p:cNvSpPr>
            <a:spLocks noGrp="1"/>
          </p:cNvSpPr>
          <p:nvPr>
            <p:ph type="ctrTitle"/>
          </p:nvPr>
        </p:nvSpPr>
        <p:spPr/>
        <p:txBody>
          <a:bodyPr/>
          <a:lstStyle/>
          <a:p>
            <a:pPr algn="ctr"/>
            <a:r>
              <a:rPr lang="cs-CZ"/>
              <a:t>4. J. V. Stalin</a:t>
            </a:r>
          </a:p>
        </p:txBody>
      </p:sp>
      <p:sp>
        <p:nvSpPr>
          <p:cNvPr id="3" name="Podnadpis 2">
            <a:extLst>
              <a:ext uri="{FF2B5EF4-FFF2-40B4-BE49-F238E27FC236}">
                <a16:creationId xmlns:a16="http://schemas.microsoft.com/office/drawing/2014/main" id="{281BBBC6-8DDA-4FCC-A984-F96A7796864B}"/>
              </a:ext>
            </a:extLst>
          </p:cNvPr>
          <p:cNvSpPr>
            <a:spLocks noGrp="1"/>
          </p:cNvSpPr>
          <p:nvPr>
            <p:ph type="subTitle" idx="1"/>
          </p:nvPr>
        </p:nvSpPr>
        <p:spPr>
          <a:xfrm>
            <a:off x="1902187" y="4468031"/>
            <a:ext cx="7891272" cy="1416954"/>
          </a:xfrm>
        </p:spPr>
        <p:txBody>
          <a:bodyPr>
            <a:normAutofit/>
          </a:bodyPr>
          <a:lstStyle/>
          <a:p>
            <a:pPr algn="ctr"/>
            <a:r>
              <a:rPr lang="cs-CZ" sz="3600">
                <a:solidFill>
                  <a:schemeClr val="bg2"/>
                </a:solidFill>
              </a:rPr>
              <a:t>Projev k volbám do Nejvyššího sovětu v únoru 1946</a:t>
            </a:r>
          </a:p>
        </p:txBody>
      </p:sp>
    </p:spTree>
    <p:extLst>
      <p:ext uri="{BB962C8B-B14F-4D97-AF65-F5344CB8AC3E}">
        <p14:creationId xmlns:p14="http://schemas.microsoft.com/office/powerpoint/2010/main" val="116602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Zástupný symbol obrázku 5">
            <a:extLst>
              <a:ext uri="{FF2B5EF4-FFF2-40B4-BE49-F238E27FC236}">
                <a16:creationId xmlns:a16="http://schemas.microsoft.com/office/drawing/2014/main" id="{08B94345-AEDA-4DC3-802F-63F707D204D5}"/>
              </a:ext>
            </a:extLst>
          </p:cNvPr>
          <p:cNvPicPr>
            <a:picLocks noGrp="1" noChangeAspect="1"/>
          </p:cNvPicPr>
          <p:nvPr>
            <p:ph type="pic" idx="1"/>
          </p:nvPr>
        </p:nvPicPr>
        <p:blipFill>
          <a:blip r:embed="rId2"/>
          <a:srcRect l="9637" r="9637"/>
          <a:stretch>
            <a:fillRect/>
          </a:stretch>
        </p:blipFill>
        <p:spPr/>
      </p:pic>
      <p:sp>
        <p:nvSpPr>
          <p:cNvPr id="4" name="Zástupný text 3">
            <a:extLst>
              <a:ext uri="{FF2B5EF4-FFF2-40B4-BE49-F238E27FC236}">
                <a16:creationId xmlns:a16="http://schemas.microsoft.com/office/drawing/2014/main" id="{630CFB7D-CE27-4C57-BE42-D3C60FFDC11B}"/>
              </a:ext>
            </a:extLst>
          </p:cNvPr>
          <p:cNvSpPr>
            <a:spLocks noGrp="1"/>
          </p:cNvSpPr>
          <p:nvPr>
            <p:ph type="body" sz="half" idx="2"/>
          </p:nvPr>
        </p:nvSpPr>
        <p:spPr>
          <a:xfrm>
            <a:off x="8475785" y="175845"/>
            <a:ext cx="3598983" cy="6494586"/>
          </a:xfrm>
        </p:spPr>
        <p:txBody>
          <a:bodyPr>
            <a:normAutofit fontScale="92500" lnSpcReduction="10000"/>
          </a:bodyPr>
          <a:lstStyle/>
          <a:p>
            <a:pPr marL="285750" indent="-285750">
              <a:buFont typeface="Arial" panose="020B0604020202020204" pitchFamily="34" charset="0"/>
              <a:buChar char="•"/>
            </a:pPr>
            <a:r>
              <a:rPr lang="cs-CZ" sz="1600" b="1">
                <a:solidFill>
                  <a:schemeClr val="tx1"/>
                </a:solidFill>
              </a:rPr>
              <a:t>Stalin 9. února 1946 předvolební projev ve Velkém divadle v Moskvě</a:t>
            </a:r>
          </a:p>
          <a:p>
            <a:pPr marL="285750" indent="-285750">
              <a:buFont typeface="Arial" panose="020B0604020202020204" pitchFamily="34" charset="0"/>
              <a:buChar char="•"/>
            </a:pPr>
            <a:r>
              <a:rPr lang="cs-CZ" sz="1600">
                <a:solidFill>
                  <a:schemeClr val="tx1"/>
                </a:solidFill>
              </a:rPr>
              <a:t>Vystoupil před voliči svého moskevského volebního obvodu, jako kandidát do Nejvyššího sovětu, s předvolebním projevem.</a:t>
            </a:r>
          </a:p>
          <a:p>
            <a:pPr marL="285750" indent="-285750">
              <a:buFont typeface="Arial" panose="020B0604020202020204" pitchFamily="34" charset="0"/>
              <a:buChar char="•"/>
            </a:pPr>
            <a:r>
              <a:rPr lang="cs-CZ" sz="1600">
                <a:solidFill>
                  <a:schemeClr val="tx1"/>
                </a:solidFill>
              </a:rPr>
              <a:t>Vyzval k obnově válkou zpustošené země a co nerychlejšímu dosažení předválečné úrovně.</a:t>
            </a:r>
          </a:p>
          <a:p>
            <a:pPr marL="285750" indent="-285750">
              <a:buFont typeface="Arial" panose="020B0604020202020204" pitchFamily="34" charset="0"/>
              <a:buChar char="•"/>
            </a:pPr>
            <a:r>
              <a:rPr lang="cs-CZ" sz="1600">
                <a:solidFill>
                  <a:schemeClr val="tx1"/>
                </a:solidFill>
              </a:rPr>
              <a:t>Požadavky: aby Sovětská armáda dostala vybavení k účinné obraně země </a:t>
            </a:r>
          </a:p>
          <a:p>
            <a:pPr marL="285750" indent="-285750">
              <a:buFont typeface="Arial" panose="020B0604020202020204" pitchFamily="34" charset="0"/>
              <a:buChar char="•"/>
            </a:pPr>
            <a:r>
              <a:rPr lang="cs-CZ" sz="1600">
                <a:solidFill>
                  <a:schemeClr val="tx1"/>
                </a:solidFill>
              </a:rPr>
              <a:t>návrat k ideologické rétorice SSSR </a:t>
            </a:r>
          </a:p>
          <a:p>
            <a:pPr marL="285750" indent="-285750">
              <a:buFont typeface="Arial" panose="020B0604020202020204" pitchFamily="34" charset="0"/>
              <a:buChar char="•"/>
            </a:pPr>
            <a:r>
              <a:rPr lang="cs-CZ" sz="1600">
                <a:solidFill>
                  <a:schemeClr val="tx1"/>
                </a:solidFill>
              </a:rPr>
              <a:t>zdůraznil zásadní rozdíl mezi první a druhou světovou válkou. První za typický příklad válečného řešení meziimperialistických rozporů, druhou charakterizoval jako lidovou antifašistickou válku, ze které jako nejodolnější a nejsilnější vzešel sovětský systém.</a:t>
            </a:r>
          </a:p>
          <a:p>
            <a:endParaRPr lang="cs-CZ"/>
          </a:p>
        </p:txBody>
      </p:sp>
    </p:spTree>
    <p:extLst>
      <p:ext uri="{BB962C8B-B14F-4D97-AF65-F5344CB8AC3E}">
        <p14:creationId xmlns:p14="http://schemas.microsoft.com/office/powerpoint/2010/main" val="600926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C00F66-523E-44EF-A133-FA69387AC88B}"/>
              </a:ext>
            </a:extLst>
          </p:cNvPr>
          <p:cNvSpPr>
            <a:spLocks noGrp="1"/>
          </p:cNvSpPr>
          <p:nvPr>
            <p:ph type="title"/>
          </p:nvPr>
        </p:nvSpPr>
        <p:spPr>
          <a:xfrm>
            <a:off x="211015" y="460121"/>
            <a:ext cx="4754880" cy="1990001"/>
          </a:xfrm>
        </p:spPr>
        <p:txBody>
          <a:bodyPr>
            <a:normAutofit fontScale="90000"/>
          </a:bodyPr>
          <a:lstStyle/>
          <a:p>
            <a:pPr algn="ctr"/>
            <a:br>
              <a:rPr lang="cs-CZ"/>
            </a:br>
            <a:r>
              <a:rPr lang="cs-CZ"/>
              <a:t>9.2.1946</a:t>
            </a:r>
            <a:br>
              <a:rPr lang="cs-CZ"/>
            </a:br>
            <a:r>
              <a:rPr lang="cs-CZ"/>
              <a:t>Moskevské divadlo</a:t>
            </a:r>
            <a:br>
              <a:rPr lang="cs-CZ"/>
            </a:br>
            <a:endParaRPr lang="cs-CZ"/>
          </a:p>
        </p:txBody>
      </p:sp>
      <p:pic>
        <p:nvPicPr>
          <p:cNvPr id="6" name="Zástupný obsah 5">
            <a:extLst>
              <a:ext uri="{FF2B5EF4-FFF2-40B4-BE49-F238E27FC236}">
                <a16:creationId xmlns:a16="http://schemas.microsoft.com/office/drawing/2014/main" id="{DBC3A34F-EE18-4955-B846-156B0C74FC6B}"/>
              </a:ext>
            </a:extLst>
          </p:cNvPr>
          <p:cNvPicPr>
            <a:picLocks noGrp="1" noChangeAspect="1"/>
          </p:cNvPicPr>
          <p:nvPr>
            <p:ph sz="half" idx="1"/>
          </p:nvPr>
        </p:nvPicPr>
        <p:blipFill>
          <a:blip r:embed="rId2"/>
          <a:stretch>
            <a:fillRect/>
          </a:stretch>
        </p:blipFill>
        <p:spPr>
          <a:xfrm>
            <a:off x="152400" y="2672861"/>
            <a:ext cx="4754880" cy="4053262"/>
          </a:xfrm>
        </p:spPr>
      </p:pic>
      <p:sp>
        <p:nvSpPr>
          <p:cNvPr id="4" name="Zástupný obsah 3">
            <a:extLst>
              <a:ext uri="{FF2B5EF4-FFF2-40B4-BE49-F238E27FC236}">
                <a16:creationId xmlns:a16="http://schemas.microsoft.com/office/drawing/2014/main" id="{0CD08FC6-386E-4059-B1B7-6CFDB7D8DA02}"/>
              </a:ext>
            </a:extLst>
          </p:cNvPr>
          <p:cNvSpPr>
            <a:spLocks noGrp="1"/>
          </p:cNvSpPr>
          <p:nvPr>
            <p:ph sz="half" idx="2"/>
          </p:nvPr>
        </p:nvSpPr>
        <p:spPr>
          <a:xfrm>
            <a:off x="5111262" y="484631"/>
            <a:ext cx="6775938" cy="6080291"/>
          </a:xfrm>
        </p:spPr>
        <p:txBody>
          <a:bodyPr>
            <a:normAutofit/>
          </a:bodyPr>
          <a:lstStyle/>
          <a:p>
            <a:r>
              <a:rPr lang="cs-CZ"/>
              <a:t>„</a:t>
            </a:r>
            <a:r>
              <a:rPr lang="cs-CZ" i="1"/>
              <a:t>Marxisté nejednou prohlašovali, že kapitalistický systém světové ekonomiky je plný zárodků všeobecné krize a vojenských střetnutí, a z tohoto hlediska se nebude světový kapitalismus v naší době vyvíjet rovnoměrně a směřovat kupředu, nýbrž bude procházet krizemi a vojenskými katastrofami.</a:t>
            </a:r>
            <a:r>
              <a:rPr lang="cs-CZ"/>
              <a:t>“</a:t>
            </a:r>
          </a:p>
          <a:p>
            <a:r>
              <a:rPr lang="cs-CZ"/>
              <a:t>„</a:t>
            </a:r>
            <a:r>
              <a:rPr lang="cs-CZ" i="1"/>
              <a:t>Naše vítězství znamená především, že zvítězil náš sovětský společenský řád, že sovětský společenský řád úspěšně obstál ve zkoušce ohněm války a dokázal svou naprostou životaschopnost. … sovětský společenský řád je lepší formou organizace společnosti než jakýkoliv nesovětský společenský řád.</a:t>
            </a:r>
            <a:r>
              <a:rPr lang="cs-CZ"/>
              <a:t>“</a:t>
            </a:r>
          </a:p>
          <a:p>
            <a:r>
              <a:rPr lang="cs-CZ">
                <a:effectLst/>
              </a:rPr>
              <a:t>Stalin predikoval konflikt mezi dvěma nejsilnějšími imperialistickými tábory, který vyústí</a:t>
            </a:r>
            <a:br>
              <a:rPr lang="cs-CZ"/>
            </a:br>
            <a:r>
              <a:rPr lang="cs-CZ">
                <a:effectLst/>
              </a:rPr>
              <a:t>ve světovou válku, která bude ale podle jeho názoru mezi-imperialistická</a:t>
            </a:r>
            <a:endParaRPr lang="cs-CZ"/>
          </a:p>
          <a:p>
            <a:r>
              <a:rPr lang="cs-CZ"/>
              <a:t>Vše uzavřel slovy, že až se obnoví průmysl, bude moci Sovětská armáda dostat náležité vojenské vybavení k účinné obraně sovětské vlasti.</a:t>
            </a:r>
          </a:p>
        </p:txBody>
      </p:sp>
      <p:sp>
        <p:nvSpPr>
          <p:cNvPr id="8" name="TextovéPole 7">
            <a:extLst>
              <a:ext uri="{FF2B5EF4-FFF2-40B4-BE49-F238E27FC236}">
                <a16:creationId xmlns:a16="http://schemas.microsoft.com/office/drawing/2014/main" id="{0B49B567-6505-4B62-8B9D-DDF8C3632CA1}"/>
              </a:ext>
            </a:extLst>
          </p:cNvPr>
          <p:cNvSpPr txBox="1"/>
          <p:nvPr/>
        </p:nvSpPr>
        <p:spPr>
          <a:xfrm>
            <a:off x="1917895" y="6356791"/>
            <a:ext cx="6096000" cy="369332"/>
          </a:xfrm>
          <a:prstGeom prst="rect">
            <a:avLst/>
          </a:prstGeom>
          <a:noFill/>
        </p:spPr>
        <p:txBody>
          <a:bodyPr wrap="square">
            <a:spAutoFit/>
          </a:bodyPr>
          <a:lstStyle/>
          <a:p>
            <a:r>
              <a:rPr lang="cs-CZ" b="1">
                <a:solidFill>
                  <a:schemeClr val="accent4"/>
                </a:solidFill>
                <a:hlinkClick r:id="rId3">
                  <a:extLst>
                    <a:ext uri="{A12FA001-AC4F-418D-AE19-62706E023703}">
                      <ahyp:hlinkClr xmlns:ahyp="http://schemas.microsoft.com/office/drawing/2018/hyperlinkcolor" val="tx"/>
                    </a:ext>
                  </a:extLst>
                </a:hlinkClick>
              </a:rPr>
              <a:t>Stalin 1946</a:t>
            </a:r>
            <a:r>
              <a:rPr lang="cs-CZ" b="1">
                <a:solidFill>
                  <a:schemeClr val="accent4"/>
                </a:solidFill>
              </a:rPr>
              <a:t> </a:t>
            </a:r>
            <a:r>
              <a:rPr lang="cs-CZ" b="1">
                <a:solidFill>
                  <a:schemeClr val="bg1"/>
                </a:solidFill>
              </a:rPr>
              <a:t>– YouTube</a:t>
            </a:r>
          </a:p>
        </p:txBody>
      </p:sp>
    </p:spTree>
    <p:extLst>
      <p:ext uri="{BB962C8B-B14F-4D97-AF65-F5344CB8AC3E}">
        <p14:creationId xmlns:p14="http://schemas.microsoft.com/office/powerpoint/2010/main" val="251091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2A9D87-AF67-4E9A-B0D8-85B6F7C64ECB}"/>
              </a:ext>
            </a:extLst>
          </p:cNvPr>
          <p:cNvSpPr>
            <a:spLocks noGrp="1"/>
          </p:cNvSpPr>
          <p:nvPr>
            <p:ph type="ctrTitle"/>
          </p:nvPr>
        </p:nvSpPr>
        <p:spPr/>
        <p:txBody>
          <a:bodyPr/>
          <a:lstStyle/>
          <a:p>
            <a:pPr algn="ctr"/>
            <a:r>
              <a:rPr lang="cs-CZ"/>
              <a:t>3. George Kennan:</a:t>
            </a:r>
          </a:p>
        </p:txBody>
      </p:sp>
      <p:sp>
        <p:nvSpPr>
          <p:cNvPr id="3" name="Podnadpis 2">
            <a:extLst>
              <a:ext uri="{FF2B5EF4-FFF2-40B4-BE49-F238E27FC236}">
                <a16:creationId xmlns:a16="http://schemas.microsoft.com/office/drawing/2014/main" id="{0A49B11F-756C-4F4C-9CCC-8A53D9D45224}"/>
              </a:ext>
            </a:extLst>
          </p:cNvPr>
          <p:cNvSpPr>
            <a:spLocks noGrp="1"/>
          </p:cNvSpPr>
          <p:nvPr>
            <p:ph type="subTitle" idx="1"/>
          </p:nvPr>
        </p:nvSpPr>
        <p:spPr>
          <a:xfrm>
            <a:off x="2150364" y="4428673"/>
            <a:ext cx="7891272" cy="1069848"/>
          </a:xfrm>
        </p:spPr>
        <p:txBody>
          <a:bodyPr>
            <a:normAutofit/>
          </a:bodyPr>
          <a:lstStyle/>
          <a:p>
            <a:pPr algn="ctr"/>
            <a:r>
              <a:rPr lang="cs-CZ" sz="3600">
                <a:solidFill>
                  <a:schemeClr val="bg2"/>
                </a:solidFill>
              </a:rPr>
              <a:t>Tzv. Dlouhý telegram</a:t>
            </a:r>
          </a:p>
        </p:txBody>
      </p:sp>
    </p:spTree>
    <p:extLst>
      <p:ext uri="{BB962C8B-B14F-4D97-AF65-F5344CB8AC3E}">
        <p14:creationId xmlns:p14="http://schemas.microsoft.com/office/powerpoint/2010/main" val="2776904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Nadpis 10">
            <a:extLst>
              <a:ext uri="{FF2B5EF4-FFF2-40B4-BE49-F238E27FC236}">
                <a16:creationId xmlns:a16="http://schemas.microsoft.com/office/drawing/2014/main" id="{908142B8-C59D-45A6-BD6E-6D265273597C}"/>
              </a:ext>
            </a:extLst>
          </p:cNvPr>
          <p:cNvSpPr>
            <a:spLocks noGrp="1"/>
          </p:cNvSpPr>
          <p:nvPr>
            <p:ph type="title"/>
          </p:nvPr>
        </p:nvSpPr>
        <p:spPr>
          <a:xfrm>
            <a:off x="314937" y="452734"/>
            <a:ext cx="5862579" cy="1609344"/>
          </a:xfrm>
        </p:spPr>
        <p:txBody>
          <a:bodyPr/>
          <a:lstStyle/>
          <a:p>
            <a:pPr algn="ctr"/>
            <a:r>
              <a:rPr lang="cs-CZ"/>
              <a:t>George F. Kennan</a:t>
            </a:r>
            <a:br>
              <a:rPr lang="cs-CZ"/>
            </a:br>
            <a:r>
              <a:rPr lang="cs-CZ" sz="2400"/>
              <a:t>velvyslanec USA v Moskvě</a:t>
            </a:r>
            <a:endParaRPr lang="cs-CZ"/>
          </a:p>
        </p:txBody>
      </p:sp>
      <p:pic>
        <p:nvPicPr>
          <p:cNvPr id="10" name="Zástupný symbol obrázku 9">
            <a:extLst>
              <a:ext uri="{FF2B5EF4-FFF2-40B4-BE49-F238E27FC236}">
                <a16:creationId xmlns:a16="http://schemas.microsoft.com/office/drawing/2014/main" id="{D5327970-042A-4624-977B-1F9418E79EA7}"/>
              </a:ext>
            </a:extLst>
          </p:cNvPr>
          <p:cNvPicPr>
            <a:picLocks noGrp="1" noChangeAspect="1"/>
          </p:cNvPicPr>
          <p:nvPr>
            <p:ph sz="half" idx="1"/>
          </p:nvPr>
        </p:nvPicPr>
        <p:blipFill>
          <a:blip r:embed="rId2"/>
          <a:stretch>
            <a:fillRect/>
          </a:stretch>
        </p:blipFill>
        <p:spPr>
          <a:xfrm>
            <a:off x="1632789" y="1877526"/>
            <a:ext cx="3226874" cy="4527740"/>
          </a:xfrm>
        </p:spPr>
      </p:pic>
      <p:sp>
        <p:nvSpPr>
          <p:cNvPr id="12" name="Zástupný obsah 11">
            <a:extLst>
              <a:ext uri="{FF2B5EF4-FFF2-40B4-BE49-F238E27FC236}">
                <a16:creationId xmlns:a16="http://schemas.microsoft.com/office/drawing/2014/main" id="{BA7ADBD0-9886-4E72-8C91-649E630370BD}"/>
              </a:ext>
            </a:extLst>
          </p:cNvPr>
          <p:cNvSpPr>
            <a:spLocks noGrp="1"/>
          </p:cNvSpPr>
          <p:nvPr>
            <p:ph sz="half" idx="2"/>
          </p:nvPr>
        </p:nvSpPr>
        <p:spPr>
          <a:xfrm>
            <a:off x="6096001" y="452735"/>
            <a:ext cx="5781062" cy="6137084"/>
          </a:xfrm>
        </p:spPr>
        <p:txBody>
          <a:bodyPr>
            <a:normAutofit lnSpcReduction="10000"/>
          </a:bodyPr>
          <a:lstStyle/>
          <a:p>
            <a:r>
              <a:rPr lang="cs-CZ"/>
              <a:t>USA: snaha pochopit Stalinovo chování </a:t>
            </a:r>
          </a:p>
          <a:p>
            <a:r>
              <a:rPr lang="cs-CZ"/>
              <a:t>americké ministerstvo zahraničních věcí se sérií dotazů na vyslanectví v Moskvě</a:t>
            </a:r>
          </a:p>
          <a:p>
            <a:r>
              <a:rPr lang="cs-CZ"/>
              <a:t>v čele americké mise v Moskvě od května 1944 do dubna 1946 George Kennan</a:t>
            </a:r>
          </a:p>
          <a:p>
            <a:endParaRPr lang="cs-CZ"/>
          </a:p>
          <a:p>
            <a:r>
              <a:rPr lang="cs-CZ" b="1">
                <a:solidFill>
                  <a:schemeClr val="bg2"/>
                </a:solidFill>
              </a:rPr>
              <a:t>22. 2. 1946 </a:t>
            </a:r>
            <a:r>
              <a:rPr lang="cs-CZ"/>
              <a:t>tzv. </a:t>
            </a:r>
            <a:r>
              <a:rPr lang="cs-CZ" b="1">
                <a:solidFill>
                  <a:schemeClr val="bg2"/>
                </a:solidFill>
              </a:rPr>
              <a:t>„Dlouhý telegram“ </a:t>
            </a:r>
            <a:r>
              <a:rPr lang="cs-CZ"/>
              <a:t>telegram o 8000 slovech ministrovi zahraničí Jamesi Byrnesovi, ve kterém byla vytyčena nová strategie diplomatických vztahů vůči SSSR. </a:t>
            </a:r>
          </a:p>
          <a:p>
            <a:r>
              <a:rPr lang="cs-CZ">
                <a:solidFill>
                  <a:schemeClr val="bg2"/>
                </a:solidFill>
              </a:rPr>
              <a:t>„telegram“</a:t>
            </a:r>
            <a:r>
              <a:rPr lang="cs-CZ"/>
              <a:t>základem strategie Spojených států uplatňované vůči Sovětskému svazu po celou dobu trvání studené války. </a:t>
            </a:r>
          </a:p>
          <a:p>
            <a:r>
              <a:rPr lang="cs-CZ"/>
              <a:t>podnět ke vzniku Trumanovy doktríny a americké politiky zadržování komunismu.</a:t>
            </a:r>
          </a:p>
          <a:p>
            <a:r>
              <a:rPr lang="cs-CZ"/>
              <a:t>rozbor vnitřní a zahraniční politiky SSSR</a:t>
            </a:r>
          </a:p>
          <a:p>
            <a:r>
              <a:rPr lang="cs-CZ"/>
              <a:t>argumenty pro ostřejší politiku vůči SSSR</a:t>
            </a:r>
          </a:p>
          <a:p>
            <a:endParaRPr lang="cs-CZ"/>
          </a:p>
        </p:txBody>
      </p:sp>
    </p:spTree>
    <p:extLst>
      <p:ext uri="{BB962C8B-B14F-4D97-AF65-F5344CB8AC3E}">
        <p14:creationId xmlns:p14="http://schemas.microsoft.com/office/powerpoint/2010/main" val="3301732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2F4552-D8B0-4F33-9410-7312C452CF37}"/>
              </a:ext>
            </a:extLst>
          </p:cNvPr>
          <p:cNvSpPr>
            <a:spLocks noGrp="1"/>
          </p:cNvSpPr>
          <p:nvPr>
            <p:ph type="title"/>
          </p:nvPr>
        </p:nvSpPr>
        <p:spPr>
          <a:xfrm>
            <a:off x="1069848" y="484632"/>
            <a:ext cx="4558633" cy="1609344"/>
          </a:xfrm>
        </p:spPr>
        <p:txBody>
          <a:bodyPr/>
          <a:lstStyle/>
          <a:p>
            <a:pPr algn="ctr"/>
            <a:r>
              <a:rPr lang="cs-CZ"/>
              <a:t>Dlouhý telegram</a:t>
            </a:r>
          </a:p>
        </p:txBody>
      </p:sp>
      <p:sp>
        <p:nvSpPr>
          <p:cNvPr id="4" name="Zástupný obsah 3">
            <a:extLst>
              <a:ext uri="{FF2B5EF4-FFF2-40B4-BE49-F238E27FC236}">
                <a16:creationId xmlns:a16="http://schemas.microsoft.com/office/drawing/2014/main" id="{68EF9E27-5A5B-43EF-9614-0454CD80B1E1}"/>
              </a:ext>
            </a:extLst>
          </p:cNvPr>
          <p:cNvSpPr>
            <a:spLocks noGrp="1"/>
          </p:cNvSpPr>
          <p:nvPr>
            <p:ph sz="half" idx="2"/>
          </p:nvPr>
        </p:nvSpPr>
        <p:spPr>
          <a:xfrm>
            <a:off x="6364224" y="484631"/>
            <a:ext cx="5194730" cy="6009953"/>
          </a:xfrm>
        </p:spPr>
        <p:txBody>
          <a:bodyPr>
            <a:normAutofit/>
          </a:bodyPr>
          <a:lstStyle/>
          <a:p>
            <a:r>
              <a:rPr lang="cs-CZ" i="1"/>
              <a:t>„Hlavním posláním americké politiky vůči SSSR musí být dlouhodobé, trpělivé, ale tvrdé a rozhodné zadržování ruských expanzivních tendencí.“</a:t>
            </a:r>
            <a:endParaRPr lang="cs-CZ" altLang="ja-JP" i="1"/>
          </a:p>
          <a:p>
            <a:r>
              <a:rPr lang="cs-CZ" i="1"/>
              <a:t>„Oproti hitlerovskému Německu není sovětská moc ani schématická ani dobrodružná. Nepracuje podle stanovených plánů. Nepodstupuje zbytečná rizika. Je logice rozumu nepřístupná, ale logice moci ve vysoké míře přístupná. Proto se může beze všeho stáhnout – a všeobecně to dělá – pokud někde narazí na silný odpor. Když má tedy protivník dostatek prostředků a prokáže odhodlání je nasadit, zřídka kdy to bude muset udělat. Když bude se situace správně využit, nebude muset dojít k žádné zkoušce síly poškozující prestiž.</a:t>
            </a:r>
            <a:r>
              <a:rPr lang="ja-JP" altLang="cs-CZ" i="1"/>
              <a:t>“</a:t>
            </a:r>
            <a:endParaRPr lang="cs-CZ" i="1"/>
          </a:p>
        </p:txBody>
      </p:sp>
      <p:pic>
        <p:nvPicPr>
          <p:cNvPr id="5" name="Picture 14" descr="winter04telegram">
            <a:extLst>
              <a:ext uri="{FF2B5EF4-FFF2-40B4-BE49-F238E27FC236}">
                <a16:creationId xmlns:a16="http://schemas.microsoft.com/office/drawing/2014/main" id="{47A22518-94C7-4F67-8FB9-37EB846555D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66031" y="2354262"/>
            <a:ext cx="43624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818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2EA7B40-AF4A-413D-9DE0-747758C85A1C}"/>
              </a:ext>
            </a:extLst>
          </p:cNvPr>
          <p:cNvSpPr txBox="1"/>
          <p:nvPr/>
        </p:nvSpPr>
        <p:spPr>
          <a:xfrm>
            <a:off x="0" y="197346"/>
            <a:ext cx="12074769" cy="6555641"/>
          </a:xfrm>
          <a:prstGeom prst="rect">
            <a:avLst/>
          </a:prstGeom>
          <a:noFill/>
        </p:spPr>
        <p:txBody>
          <a:bodyPr wrap="square">
            <a:spAutoFit/>
          </a:bodyPr>
          <a:lstStyle/>
          <a:p>
            <a:pPr marL="342900" indent="-342900">
              <a:buFont typeface="Arial" panose="020B0604020202020204" pitchFamily="34" charset="0"/>
              <a:buChar char="•"/>
            </a:pPr>
            <a:r>
              <a:rPr lang="cs-CZ" sz="2000"/>
              <a:t>kriticky zhodnotil hlavní rysy sovětského systému</a:t>
            </a:r>
          </a:p>
          <a:p>
            <a:endParaRPr lang="cs-CZ" sz="2000"/>
          </a:p>
          <a:p>
            <a:pPr marL="342900" indent="-342900">
              <a:buFont typeface="Arial" panose="020B0604020202020204" pitchFamily="34" charset="0"/>
              <a:buChar char="•"/>
            </a:pPr>
            <a:r>
              <a:rPr lang="cs-CZ" sz="2000"/>
              <a:t>popsal historické kořeny jeho zahraniční politiky a charakterizoval jeho poválečné cíle</a:t>
            </a:r>
          </a:p>
          <a:p>
            <a:endParaRPr lang="cs-CZ" sz="2000"/>
          </a:p>
          <a:p>
            <a:pPr marL="342900" indent="-342900">
              <a:buFont typeface="Arial" panose="020B0604020202020204" pitchFamily="34" charset="0"/>
              <a:buChar char="•"/>
            </a:pPr>
            <a:r>
              <a:rPr lang="cs-CZ" sz="2000"/>
              <a:t>Dokazoval, že jednání Moskvy není důsledkem politiky Západu. Příčiny sovětské expanze vyplývaly podle něj z neschopnosti komunistického režimu vytvořit stabilní stát a prosperující společnost.</a:t>
            </a:r>
          </a:p>
          <a:p>
            <a:endParaRPr lang="cs-CZ" sz="2000"/>
          </a:p>
          <a:p>
            <a:pPr marL="342900" indent="-342900">
              <a:buFont typeface="Arial" panose="020B0604020202020204" pitchFamily="34" charset="0"/>
              <a:buChar char="•"/>
            </a:pPr>
            <a:r>
              <a:rPr lang="cs-CZ" sz="2000"/>
              <a:t>Sovětské vedení musí s okolním světem jednat jako s nepřátelským, neboť jen tak může ospravedlnit diktaturu,</a:t>
            </a:r>
            <a:r>
              <a:rPr lang="cs-CZ" sz="2000">
                <a:solidFill>
                  <a:srgbClr val="FF0000"/>
                </a:solidFill>
              </a:rPr>
              <a:t> </a:t>
            </a:r>
            <a:r>
              <a:rPr lang="cs-CZ" sz="2000" i="1">
                <a:solidFill>
                  <a:schemeClr val="bg2"/>
                </a:solidFill>
              </a:rPr>
              <a:t>„bez které by nedokázalo vládnout, krutosti, k jakým by se jinak neodvážilo sáhnout, a oběti…“</a:t>
            </a:r>
            <a:r>
              <a:rPr lang="cs-CZ" sz="2000">
                <a:solidFill>
                  <a:schemeClr val="bg2"/>
                </a:solidFill>
              </a:rPr>
              <a:t> </a:t>
            </a:r>
          </a:p>
          <a:p>
            <a:endParaRPr lang="cs-CZ" sz="2000">
              <a:solidFill>
                <a:schemeClr val="bg2"/>
              </a:solidFill>
            </a:endParaRPr>
          </a:p>
          <a:p>
            <a:pPr marL="342900" indent="-342900">
              <a:buFont typeface="Arial" panose="020B0604020202020204" pitchFamily="34" charset="0"/>
              <a:buChar char="•"/>
            </a:pPr>
            <a:r>
              <a:rPr lang="cs-CZ" sz="2000"/>
              <a:t>Ústupky nelze zastavit sovětskou expanzi. SSSR hodlá nepromeškat jedinou příležitost k oslabení kapitalistických států, prohlubovat rozpory mezi nimi a případné válečné střetnutí kapitalistických zemí využít k vývozu revoluce. </a:t>
            </a:r>
          </a:p>
          <a:p>
            <a:endParaRPr lang="cs-CZ" sz="2000"/>
          </a:p>
          <a:p>
            <a:pPr marL="342900" indent="-342900">
              <a:buFont typeface="Arial" panose="020B0604020202020204" pitchFamily="34" charset="0"/>
              <a:buChar char="•"/>
            </a:pPr>
            <a:r>
              <a:rPr lang="cs-CZ" sz="2000"/>
              <a:t>Ústupky a snaha o kompromisy mohou SSSR pouze povzbudit, neboť je bude považovat za slabost Západu. Západ měl podle Kennana jedinou možnost, a to vést pouze politiku zadržování sovětské expanze a nepřetržitě a neústupně nasazovat sílu v různých částech světa.</a:t>
            </a:r>
          </a:p>
          <a:p>
            <a:pPr marL="342900" indent="-342900">
              <a:buFont typeface="Arial" panose="020B0604020202020204" pitchFamily="34" charset="0"/>
              <a:buChar char="•"/>
            </a:pPr>
            <a:r>
              <a:rPr lang="cs-CZ" sz="2000"/>
              <a:t>SSSR nepodstupuje zbytečná rizika =&gt; když narazí na silný odpor, stáhne se</a:t>
            </a:r>
            <a:endParaRPr lang="cs-CZ" sz="2000" dirty="0"/>
          </a:p>
        </p:txBody>
      </p:sp>
    </p:spTree>
    <p:extLst>
      <p:ext uri="{BB962C8B-B14F-4D97-AF65-F5344CB8AC3E}">
        <p14:creationId xmlns:p14="http://schemas.microsoft.com/office/powerpoint/2010/main" val="33890196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řevo">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docProps/app.xml><?xml version="1.0" encoding="utf-8"?>
<Properties xmlns="http://schemas.openxmlformats.org/officeDocument/2006/extended-properties" xmlns:vt="http://schemas.openxmlformats.org/officeDocument/2006/docPropsVTypes">
  <Template>Dřevo</Template>
  <TotalTime>1486</TotalTime>
  <Words>661</Words>
  <Application>Microsoft Office PowerPoint</Application>
  <PresentationFormat>Širokoúhlá obrazovka</PresentationFormat>
  <Paragraphs>41</Paragraphs>
  <Slides>7</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vt:i4>
      </vt:variant>
    </vt:vector>
  </HeadingPairs>
  <TitlesOfParts>
    <vt:vector size="12" baseType="lpstr">
      <vt:lpstr>Arial</vt:lpstr>
      <vt:lpstr>Bookman Old Style</vt:lpstr>
      <vt:lpstr>Century Gothic</vt:lpstr>
      <vt:lpstr>Wingdings</vt:lpstr>
      <vt:lpstr>Dřevo</vt:lpstr>
      <vt:lpstr>4. J. V. Stalin</vt:lpstr>
      <vt:lpstr>Prezentace aplikace PowerPoint</vt:lpstr>
      <vt:lpstr> 9.2.1946 Moskevské divadlo </vt:lpstr>
      <vt:lpstr>3. George Kennan:</vt:lpstr>
      <vt:lpstr>George F. Kennan velvyslanec USA v Moskvě</vt:lpstr>
      <vt:lpstr>Dlouhý telegram</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 J. V. Stalin</dc:title>
  <dc:creator>Lucie</dc:creator>
  <cp:lastModifiedBy>Lucie Gilarová</cp:lastModifiedBy>
  <cp:revision>6</cp:revision>
  <dcterms:created xsi:type="dcterms:W3CDTF">2021-09-23T08:54:14Z</dcterms:created>
  <dcterms:modified xsi:type="dcterms:W3CDTF">2022-09-28T20:16:56Z</dcterms:modified>
</cp:coreProperties>
</file>