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Bookman Old Style" panose="0205060405050502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jAxaig11rLcfhXXeUCUMiW0jNx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6200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4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175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4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4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9" name="Google Shape;19;p24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4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Century Gothic"/>
              <a:buNone/>
              <a:defRPr sz="72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725C7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7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ldNum" idx="12"/>
          </p:nvPr>
        </p:nvSpPr>
        <p:spPr>
          <a:xfrm>
            <a:off x="9592733" y="4289334"/>
            <a:ext cx="119386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1"/>
          </p:nvPr>
        </p:nvSpPr>
        <p:spPr>
          <a:xfrm rot="5400000">
            <a:off x="4073652" y="-882396"/>
            <a:ext cx="4050792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 rot="5400000">
            <a:off x="7181850" y="2076450"/>
            <a:ext cx="56388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 rot="5400000">
            <a:off x="2000250" y="-400050"/>
            <a:ext cx="5638800" cy="7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▪"/>
              <a:defRPr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2pPr>
            <a:lvl3pPr marL="1371600" lvl="2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3pPr>
            <a:lvl4pPr marL="1828800" lvl="3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4pPr>
            <a:lvl5pPr marL="2286000" lvl="4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5pPr>
            <a:lvl6pPr marL="2743200" lvl="5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6pPr>
            <a:lvl7pPr marL="3200400" lvl="6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7pPr>
            <a:lvl8pPr marL="3657600" lvl="7" indent="-32575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/>
            </a:lvl8pPr>
            <a:lvl9pPr marL="4114800" lvl="8" indent="-325754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▪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1069848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2"/>
          </p:nvPr>
        </p:nvSpPr>
        <p:spPr>
          <a:xfrm>
            <a:off x="6364224" y="2194560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entury Gothic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>
            <a:spLocks noGrp="1"/>
          </p:cNvSpPr>
          <p:nvPr>
            <p:ph type="pic" idx="2"/>
          </p:nvPr>
        </p:nvSpPr>
        <p:spPr>
          <a:xfrm>
            <a:off x="0" y="0"/>
            <a:ext cx="8303740" cy="6858000"/>
          </a:xfrm>
          <a:prstGeom prst="rect">
            <a:avLst/>
          </a:prstGeom>
          <a:solidFill>
            <a:srgbClr val="E5EEF0"/>
          </a:solidFill>
          <a:ln>
            <a:noFill/>
          </a:ln>
        </p:spPr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4C3D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25C7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27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6" name="Google Shape;46;p2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7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9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rotWithShape="1">
            <a:blip r:embed="rId2">
              <a:alphaModFix amt="8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Century Gothic"/>
              <a:buNone/>
              <a:defRPr sz="7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4C3D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593667" y="6272784"/>
            <a:ext cx="2644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3D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2182708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C3D4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29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60" name="Google Shape;60;p29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43702" y="2506133"/>
            <a:ext cx="1188298" cy="72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725C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2"/>
          </p:nvPr>
        </p:nvSpPr>
        <p:spPr>
          <a:xfrm>
            <a:off x="1069848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3"/>
          </p:nvPr>
        </p:nvSpPr>
        <p:spPr>
          <a:xfrm>
            <a:off x="6364224" y="2048256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2000" b="1">
                <a:solidFill>
                  <a:srgbClr val="725C7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4"/>
          </p:nvPr>
        </p:nvSpPr>
        <p:spPr>
          <a:xfrm>
            <a:off x="6364224" y="2743200"/>
            <a:ext cx="4754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rotWithShape="1">
            <a:blip r:embed="rId2">
              <a:alphaModFix amt="60000"/>
            </a:blip>
            <a:tile tx="0" ty="-704850" sx="92000" sy="89000" flip="xy" algn="ctr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entury Gothic"/>
              <a:buNone/>
              <a:defRPr sz="3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838200" y="685800"/>
            <a:ext cx="6711696" cy="502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655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  <a:defRPr sz="2000"/>
            </a:lvl1pPr>
            <a:lvl2pPr marL="914400" lvl="1" indent="-325755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  <a:defRPr sz="1800"/>
            </a:lvl2pPr>
            <a:lvl3pPr marL="1371600" lvl="2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3pPr>
            <a:lvl4pPr marL="1828800" lvl="3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4pPr>
            <a:lvl5pPr marL="2286000" lvl="4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5pPr>
            <a:lvl6pPr marL="2743200" lvl="5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6pPr>
            <a:lvl7pPr marL="3200400" lvl="6" indent="-31496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7pPr>
            <a:lvl8pPr marL="3657600" lvl="7" indent="-31495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60"/>
              <a:buChar char="▪"/>
              <a:defRPr sz="1600"/>
            </a:lvl8pPr>
            <a:lvl9pPr marL="4114800" lvl="8" indent="-314959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360"/>
              <a:buChar char="▪"/>
              <a:defRPr sz="1600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2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4C3D4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32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Google Shape;85;p32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2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  <a:defRPr sz="4800" b="1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marR="0" lvl="1" indent="-32575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1371600" marR="0" lvl="2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1828800" marR="0" lvl="3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2286000" marR="0" lvl="4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L="2743200" marR="0" lvl="5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L="3200400" marR="0" lvl="6" indent="-3149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L="3657600" marR="0" lvl="7" indent="-31495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L="4114800" marR="0" lvl="8" indent="-314959" algn="l" rtl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ts val="13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4C3D4C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4C3D4C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grpSp>
        <p:nvGrpSpPr>
          <p:cNvPr id="10" name="Google Shape;10;p23"/>
          <p:cNvGrpSpPr/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Google Shape;11;p23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rotWithShape="1">
              <a:blip r:embed="rId13">
                <a:alphaModFix/>
              </a:blip>
              <a:tile tx="50800" ty="0" sx="85000" sy="85000" flip="none" algn="tl"/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3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Century Gothic"/>
              <a:buNone/>
            </a:pPr>
            <a:r>
              <a:rPr lang="cs-CZ"/>
              <a:t>5. A. A. Ždanov: O mezinárodní situaci</a:t>
            </a:r>
            <a:endParaRPr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cs-CZ" sz="2400">
                <a:solidFill>
                  <a:schemeClr val="lt1"/>
                </a:solidFill>
              </a:rPr>
              <a:t>Projev na zasedání Informbyra v září 1947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title"/>
          </p:nvPr>
        </p:nvSpPr>
        <p:spPr>
          <a:xfrm>
            <a:off x="762001" y="9777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Nezávislý stát Chorvatsko</a:t>
            </a:r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1"/>
          </p:nvPr>
        </p:nvSpPr>
        <p:spPr>
          <a:xfrm>
            <a:off x="351693" y="1617785"/>
            <a:ext cx="8476882" cy="491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10. dubna 1941 vyhlášen ustašovci </a:t>
            </a:r>
            <a:r>
              <a:rPr lang="cs-CZ" sz="2000" b="1"/>
              <a:t>Nezávislý stát Chorvatsko</a:t>
            </a:r>
            <a:r>
              <a:rPr lang="cs-CZ" sz="2000"/>
              <a:t> (</a:t>
            </a:r>
            <a:r>
              <a:rPr lang="cs-CZ" sz="2000" i="1"/>
              <a:t>Nezavisna država hrvatska </a:t>
            </a:r>
            <a:r>
              <a:rPr lang="cs-CZ" sz="2000"/>
              <a:t>– NDH)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uznán státy Osy pět dní </a:t>
            </a:r>
            <a:br>
              <a:rPr lang="cs-CZ" sz="2000"/>
            </a:br>
            <a:r>
              <a:rPr lang="cs-CZ" sz="2000"/>
              <a:t>po vyhlášení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v čele Ante Pavelić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rPr lang="cs-CZ" b="1"/>
              <a:t>USTAŠA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chorvatské ultranacionální hnutí </a:t>
            </a:r>
            <a:br>
              <a:rPr lang="cs-CZ" sz="2000"/>
            </a:br>
            <a:r>
              <a:rPr lang="cs-CZ" sz="2000"/>
              <a:t>s fašistickým programem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založena poslancem Antem Pavelićem v roce 1930 jako </a:t>
            </a:r>
            <a:r>
              <a:rPr lang="cs-CZ" sz="2000" i="1"/>
              <a:t>Ustašovské chorvatské osvobozenecké hnutí</a:t>
            </a:r>
            <a:r>
              <a:rPr lang="cs-CZ" sz="2000"/>
              <a:t>, o rok později přejmenované na Ustašu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původně teroristická organizace s extrémně pravicovým, fašistickým programem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cílem </a:t>
            </a:r>
            <a:r>
              <a:rPr lang="cs-CZ" sz="2000" u="sng"/>
              <a:t>rozbití jugoslávského státu </a:t>
            </a:r>
            <a:br>
              <a:rPr lang="cs-CZ" sz="2000" u="sng"/>
            </a:br>
            <a:r>
              <a:rPr lang="cs-CZ" sz="2000" u="sng"/>
              <a:t>a osamostatnění Chorvatska</a:t>
            </a: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pic>
        <p:nvPicPr>
          <p:cNvPr id="163" name="Google Shape;163;p10" descr="800px-Flag_of_Croatia_Ustasa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8574" y="303956"/>
            <a:ext cx="1795463" cy="1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 descr="image001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435250" y="2084631"/>
            <a:ext cx="2778477" cy="397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/>
          <p:nvPr/>
        </p:nvSpPr>
        <p:spPr>
          <a:xfrm>
            <a:off x="8956980" y="6160422"/>
            <a:ext cx="17350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Ante Pavelić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91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Rezistence</a:t>
            </a:r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body" idx="1"/>
          </p:nvPr>
        </p:nvSpPr>
        <p:spPr>
          <a:xfrm>
            <a:off x="128704" y="1490704"/>
            <a:ext cx="8443796" cy="51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1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cs-CZ" sz="2000" b="1" u="sng"/>
              <a:t>dvě skupiny: </a:t>
            </a:r>
            <a:r>
              <a:rPr lang="cs-CZ" sz="2000" i="1"/>
              <a:t>četnický odboj</a:t>
            </a:r>
            <a:r>
              <a:rPr lang="cs-CZ" sz="2000"/>
              <a:t> a </a:t>
            </a:r>
            <a:r>
              <a:rPr lang="cs-CZ" sz="2000" i="1"/>
              <a:t>partyzánské skupiny</a:t>
            </a:r>
            <a:endParaRPr/>
          </a:p>
          <a:p>
            <a:pPr marL="342900" lvl="1" indent="-234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None/>
            </a:pPr>
            <a:endParaRPr sz="2000" b="1" i="1"/>
          </a:p>
          <a:p>
            <a:pPr marL="342900" lvl="1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cs-CZ" sz="2000" b="1"/>
              <a:t>Četníci</a:t>
            </a:r>
            <a:r>
              <a:rPr lang="cs-CZ" sz="2000"/>
              <a:t>:  velitelem plukovník Dragoljub (Draža) Mihailović</a:t>
            </a:r>
            <a:endParaRPr/>
          </a:p>
          <a:p>
            <a:pPr marL="617220" lvl="3" indent="-34289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cs-CZ" sz="1800"/>
              <a:t>opozice ke komunistům, </a:t>
            </a:r>
            <a:r>
              <a:rPr lang="cs-CZ" sz="1800" u="sng"/>
              <a:t>kolaboranti nacistů, fašistů a ustašovců</a:t>
            </a:r>
            <a:endParaRPr/>
          </a:p>
          <a:p>
            <a:pPr marL="27432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None/>
            </a:pPr>
            <a:endParaRPr sz="1800" u="sng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Char char="▪"/>
            </a:pPr>
            <a:r>
              <a:rPr lang="cs-CZ" sz="2000" b="1"/>
              <a:t>Partyzáni: </a:t>
            </a:r>
            <a:r>
              <a:rPr lang="cs-CZ" u="sng"/>
              <a:t>vrchním velitelem maršál </a:t>
            </a:r>
            <a:r>
              <a:rPr lang="cs-CZ" b="1" u="sng">
                <a:solidFill>
                  <a:srgbClr val="EED9E2"/>
                </a:solidFill>
              </a:rPr>
              <a:t>Josip Broz Tito</a:t>
            </a:r>
            <a:endParaRPr sz="2000" b="1" i="1">
              <a:solidFill>
                <a:srgbClr val="EED9E2"/>
              </a:solidFill>
            </a:endParaRPr>
          </a:p>
          <a:p>
            <a:pPr marL="457200" lvl="1" indent="-18288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cs-CZ"/>
              <a:t>nerozbití Jugoslávie, idea federálního státu</a:t>
            </a:r>
            <a:endParaRPr/>
          </a:p>
          <a:p>
            <a:pPr marL="45720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cs-CZ"/>
              <a:t>ultralevicový, ale ne nacionalistický program → přijetí širší veřejnosti</a:t>
            </a:r>
            <a:endParaRPr/>
          </a:p>
          <a:p>
            <a:pPr marL="45720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cs-CZ"/>
              <a:t>jedině komunisté byli schopni stmelit odbojové hnutí v jednu společnou frontu</a:t>
            </a:r>
            <a:endParaRPr/>
          </a:p>
          <a:p>
            <a:pPr marL="457200" lvl="1" indent="-18288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cs-CZ"/>
              <a:t>většina partyzánů však </a:t>
            </a:r>
            <a:r>
              <a:rPr lang="cs-CZ" u="sng"/>
              <a:t>nebyli komunisté</a:t>
            </a:r>
            <a:r>
              <a:rPr lang="cs-CZ"/>
              <a:t>, byli to obyčejní lidé sdružení za účelem odporu</a:t>
            </a: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pic>
        <p:nvPicPr>
          <p:cNvPr id="172" name="Google Shape;172;p11" descr="462px-Josip_Broz_Tito_left.jpg"/>
          <p:cNvPicPr preferRelativeResize="0"/>
          <p:nvPr/>
        </p:nvPicPr>
        <p:blipFill rotWithShape="1">
          <a:blip r:embed="rId3">
            <a:alphaModFix/>
          </a:blip>
          <a:srcRect l="3801" r="3061"/>
          <a:stretch/>
        </p:blipFill>
        <p:spPr>
          <a:xfrm>
            <a:off x="8572500" y="973137"/>
            <a:ext cx="3529013" cy="49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/>
        </p:nvSpPr>
        <p:spPr>
          <a:xfrm>
            <a:off x="8994714" y="6087118"/>
            <a:ext cx="2684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Josip Broz „Tito“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600925" y="406439"/>
            <a:ext cx="10058400" cy="55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entury Gothic"/>
              <a:buNone/>
            </a:pPr>
            <a:r>
              <a:rPr lang="cs-CZ"/>
              <a:t>Povstání</a:t>
            </a:r>
            <a:endParaRPr/>
          </a:p>
        </p:txBody>
      </p:sp>
      <p:sp>
        <p:nvSpPr>
          <p:cNvPr id="179" name="Google Shape;179;p12"/>
          <p:cNvSpPr txBox="1">
            <a:spLocks noGrp="1"/>
          </p:cNvSpPr>
          <p:nvPr>
            <p:ph type="body" idx="1"/>
          </p:nvPr>
        </p:nvSpPr>
        <p:spPr>
          <a:xfrm>
            <a:off x="351692" y="1148861"/>
            <a:ext cx="10776556" cy="5439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0"/>
              <a:buChar char="▪"/>
            </a:pPr>
            <a:r>
              <a:rPr lang="cs-CZ" sz="2200"/>
              <a:t>Povstání: začalo 7. 7. 1941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70"/>
              <a:buChar char="▪"/>
            </a:pPr>
            <a:r>
              <a:rPr lang="cs-CZ" sz="2200"/>
              <a:t>na konci roku 1941 bylo ve zbrani 60-70 tisíc partyzánů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70"/>
              <a:buChar char="▪"/>
            </a:pPr>
            <a:r>
              <a:rPr lang="cs-CZ" sz="2200"/>
              <a:t>komunisté v menšině, avšak ve velení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Němci: represe, 28. září 1941 zahájili protipartyzánskou ofenzivu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Tito utíká, do útoku přešli v létě 1942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koncem roku 1942 měli partyzáni kolem 150 tisíc mužů a 200 tisíc vojáků kolaborantských formací, vznikla </a:t>
            </a:r>
            <a:r>
              <a:rPr lang="cs-CZ" i="1" u="sng"/>
              <a:t>Národní osvobozenecká armáda Jugoslávie </a:t>
            </a:r>
            <a:r>
              <a:rPr lang="cs-CZ"/>
              <a:t>s Titem v čele</a:t>
            </a:r>
            <a:endParaRPr i="1" u="sng"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podzim 1942 z vůdců partyzánů </a:t>
            </a:r>
            <a:br>
              <a:rPr lang="cs-CZ"/>
            </a:br>
            <a:r>
              <a:rPr lang="cs-CZ"/>
              <a:t>a inteligence vznikl </a:t>
            </a:r>
            <a:r>
              <a:rPr lang="cs-CZ" b="1" u="sng"/>
              <a:t>AVNOJ</a:t>
            </a:r>
            <a:r>
              <a:rPr lang="cs-CZ"/>
              <a:t> </a:t>
            </a:r>
            <a:br>
              <a:rPr lang="cs-CZ"/>
            </a:br>
            <a:r>
              <a:rPr lang="cs-CZ"/>
              <a:t>– </a:t>
            </a:r>
            <a:r>
              <a:rPr lang="cs-CZ" i="1"/>
              <a:t>Antifašistická rada národního osvobození Jugoslávie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úlohy státní moci, nebyla prozatímní vládou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odsoudili kolaboraci četniků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Nechtěli z Jugoslávie vytvořit komunistický stát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slíbili rovnost národů a menšin</a:t>
            </a:r>
            <a:endParaRPr i="1"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/>
        </p:nvSpPr>
        <p:spPr>
          <a:xfrm>
            <a:off x="128954" y="308944"/>
            <a:ext cx="11934000" cy="5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cs-CZ" sz="25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1943 Londýn se odvrátil od pasivního a kolaborujícího Mihailoviće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cs-CZ" sz="25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styk s partyzány, uznal je jako legální odboj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cs-CZ" sz="22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Tito byl Velkou trojkou uznán za „samostatného spojeneckého vrchního velitele“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cs-CZ" sz="25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Tito se stal „</a:t>
            </a:r>
            <a:r>
              <a:rPr lang="cs-CZ" sz="2500" i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nejsilnějším mužem na Balkáně</a:t>
            </a:r>
            <a:r>
              <a:rPr lang="cs-CZ" sz="25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“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cs-CZ" sz="25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listopad 1943 </a:t>
            </a:r>
            <a:r>
              <a:rPr lang="cs-CZ" sz="2500" b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druhá konference AVNOJe </a:t>
            </a:r>
            <a:r>
              <a:rPr lang="cs-CZ" sz="25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 režii Komunistické strany Jugoslávie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cs-CZ" sz="2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vytvořit </a:t>
            </a:r>
            <a:r>
              <a:rPr lang="cs-CZ" sz="22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federativní Jugoslávii složenou z šesti republik</a:t>
            </a:r>
            <a:r>
              <a:rPr lang="cs-CZ" sz="2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ve kterých budou žít národy s rovnými právy – </a:t>
            </a:r>
            <a:r>
              <a:rPr lang="cs-CZ" sz="2200" b="1">
                <a:solidFill>
                  <a:srgbClr val="EED9E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Srbové, Chorvati, Makedonci, Černohorci, Slovinci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cs-CZ" sz="2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zvolili </a:t>
            </a:r>
            <a:r>
              <a:rPr lang="cs-CZ" sz="2200" i="1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Národní výbor osvobození Jugoslávie </a:t>
            </a:r>
            <a:r>
              <a:rPr lang="cs-CZ" sz="2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(NKOJ), </a:t>
            </a:r>
            <a:br>
              <a:rPr lang="cs-CZ" sz="2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cs-CZ" sz="2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jako </a:t>
            </a:r>
            <a:r>
              <a:rPr lang="cs-CZ" sz="22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prozatímní vláda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Tito </a:t>
            </a:r>
            <a:r>
              <a:rPr lang="cs-CZ" sz="2000" b="0" i="0" u="sng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maršálem Jugoslávie a premiérem </a:t>
            </a:r>
            <a:r>
              <a:rPr lang="cs-CZ" sz="20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NKOJe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cs-CZ" sz="2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odvolali exilovou vládu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cs-CZ" sz="22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zakázali králi Petru II. návrat do země, dokud neproběhne referendum o postavení monarchie - </a:t>
            </a: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exilová vláda prohlásila usnesení </a:t>
            </a:r>
            <a:b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za neplatná</a:t>
            </a:r>
            <a:endParaRPr sz="22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8549639" y="392723"/>
            <a:ext cx="320040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entury Gothic"/>
              <a:buNone/>
            </a:pPr>
            <a:r>
              <a:rPr lang="cs-CZ"/>
              <a:t>Konference AVNOJ a Tito</a:t>
            </a: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body" idx="1"/>
          </p:nvPr>
        </p:nvSpPr>
        <p:spPr>
          <a:xfrm>
            <a:off x="8549640" y="2423160"/>
            <a:ext cx="3200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endParaRPr/>
          </a:p>
        </p:txBody>
      </p:sp>
      <p:pic>
        <p:nvPicPr>
          <p:cNvPr id="191" name="Google Shape;191;p14" descr="avnoj1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6783" b="16783"/>
          <a:stretch/>
        </p:blipFill>
        <p:spPr>
          <a:xfrm>
            <a:off x="0" y="0"/>
            <a:ext cx="8304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 descr="tito-avnoj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65" y="2416762"/>
            <a:ext cx="3449149" cy="3487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>
            <a:spLocks noGrp="1"/>
          </p:cNvSpPr>
          <p:nvPr>
            <p:ph type="body" idx="1"/>
          </p:nvPr>
        </p:nvSpPr>
        <p:spPr>
          <a:xfrm>
            <a:off x="175845" y="363414"/>
            <a:ext cx="11723077" cy="641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18288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Stalin popuzen, nebyl o jednání informován a údajně Titovi zakázal jmenovat prozatímní vládu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druhá konference budoucí Socialistické federativní republiky Jugoslávie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Roosevelt, Churchill a Stalin se v prosinci  1943 rozhodli podporovat partyzány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září 1944 k hranicím Jugoslávie s Rumunskem </a:t>
            </a:r>
            <a:br>
              <a:rPr lang="cs-CZ" sz="2500"/>
            </a:br>
            <a:r>
              <a:rPr lang="cs-CZ" sz="2500"/>
              <a:t>a Bulharskem Rudá armáda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Tito jedná se Stalinem → dohoda o součinnosti vojsk</a:t>
            </a:r>
            <a:endParaRPr/>
          </a:p>
          <a:p>
            <a:pPr marL="457200" lvl="1" indent="-18288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85000"/>
              <a:buChar char="▪"/>
            </a:pPr>
            <a:r>
              <a:rPr lang="cs-CZ" sz="2200"/>
              <a:t>Rudá armáda pomoc při dobývání Bělehradu</a:t>
            </a:r>
            <a:endParaRPr/>
          </a:p>
          <a:p>
            <a:pPr marL="457200" lvl="1" indent="-18288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85000"/>
              <a:buChar char="▪"/>
            </a:pPr>
            <a:r>
              <a:rPr lang="cs-CZ" sz="2200"/>
              <a:t>po válce se stáhla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14. října dobyt Bělehrad, do konce roku 1944 dobyto Srbsko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Květen 1945 Jugoslávská armáda do Záhřebu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nová vláda byla vytvořena 7. března</a:t>
            </a:r>
            <a:endParaRPr/>
          </a:p>
          <a:p>
            <a:pPr marL="457200" lvl="1" indent="-18288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85000"/>
              <a:buChar char="▪"/>
            </a:pPr>
            <a:r>
              <a:rPr lang="cs-CZ" sz="2200"/>
              <a:t>předsedou a ministrem obrany jmenován Tito, důležité rezorty obsadili komunisté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85000"/>
              <a:buChar char="▪"/>
            </a:pPr>
            <a:r>
              <a:rPr lang="cs-CZ" sz="2500"/>
              <a:t>Tito vyhlašuje amnestii pro kolaboranty a reorganizuje armádu</a:t>
            </a:r>
            <a:endParaRPr/>
          </a:p>
          <a:p>
            <a:pPr marL="457200" lvl="1" indent="-18288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SzPct val="85000"/>
              <a:buChar char="▪"/>
            </a:pPr>
            <a:r>
              <a:rPr lang="cs-CZ" sz="2200"/>
              <a:t>přejmenována na Jugoslávskou armádu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400"/>
              </a:spcBef>
              <a:spcAft>
                <a:spcPts val="0"/>
              </a:spcAft>
              <a:buSzPct val="85000"/>
              <a:buChar char="▪"/>
            </a:pPr>
            <a:r>
              <a:rPr lang="cs-CZ" sz="2500" b="1">
                <a:solidFill>
                  <a:srgbClr val="EED9E2"/>
                </a:solidFill>
              </a:rPr>
              <a:t>Jugoslávie vstupuje do poválečné éry jako federativní stát složený z šesti států: Srbska, Chorvatska, Makedonie, Černé Hory, Bosny a Hercegoviny a Slovinska</a:t>
            </a:r>
            <a:endParaRPr/>
          </a:p>
          <a:p>
            <a:pPr marL="182880" lvl="0" indent="-18288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rPr lang="cs-CZ" sz="2500" b="1"/>
              <a:t>     = </a:t>
            </a:r>
            <a:r>
              <a:rPr lang="cs-CZ" sz="2500" b="1" u="sng"/>
              <a:t>Socialistická federativní republika Jugoslávie</a:t>
            </a:r>
            <a:endParaRPr sz="2500" b="1"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1069848" y="281354"/>
            <a:ext cx="10058400" cy="629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29. 11. 1945 vyhlášena </a:t>
            </a:r>
            <a:r>
              <a:rPr lang="cs-CZ" u="sng"/>
              <a:t>Federální lidová republika Jugoslávie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nová ústava podle sovětského modelu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95"/>
              <a:buChar char="▪"/>
            </a:pPr>
            <a:r>
              <a:rPr lang="cs-CZ" sz="2700"/>
              <a:t>komunistická strana </a:t>
            </a:r>
            <a:r>
              <a:rPr lang="cs-CZ" sz="2700" u="sng"/>
              <a:t>podporu obyvatelstva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cs-CZ" sz="2400" u="sng"/>
              <a:t>není potřeba pomoci sovětských armád</a:t>
            </a:r>
            <a:r>
              <a:rPr lang="cs-CZ" sz="2400"/>
              <a:t> k uchopení a udržení moci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cs-CZ" sz="2400"/>
              <a:t>podpora založena na úspěšném osvobození Jugoslávie </a:t>
            </a:r>
            <a:br>
              <a:rPr lang="cs-CZ" sz="2400">
                <a:latin typeface="Arial"/>
                <a:ea typeface="Arial"/>
                <a:cs typeface="Arial"/>
                <a:sym typeface="Arial"/>
              </a:rPr>
            </a:br>
            <a:r>
              <a:rPr lang="cs-CZ" sz="2400"/>
              <a:t>a znechucení z předchozího královského režimu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95"/>
              <a:buChar char="▪"/>
            </a:pPr>
            <a:r>
              <a:rPr lang="cs-CZ" sz="2700" u="sng"/>
              <a:t>realizováno právo každého národa na vlastní existenci</a:t>
            </a:r>
            <a:r>
              <a:rPr lang="cs-CZ" sz="2700"/>
              <a:t>, nesnažili se nastolit ideu jediného jihoslovanského národa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cs-CZ" sz="2400"/>
              <a:t>Makedonci uznáni jako národ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cs-CZ" sz="2400"/>
              <a:t>Černohorci a muslimové v Bosně se stávají plnoprávnými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95"/>
              <a:buChar char="▪"/>
            </a:pPr>
            <a:r>
              <a:rPr lang="cs-CZ" sz="2700"/>
              <a:t>hranice federálních států podle tradičních hranic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380"/>
              <a:buChar char="▪"/>
            </a:pPr>
            <a:r>
              <a:rPr lang="cs-CZ" sz="2800"/>
              <a:t>Mihailović zatčen, v červenci 1946 popraven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 txBox="1">
            <a:spLocks noGrp="1"/>
          </p:cNvSpPr>
          <p:nvPr>
            <p:ph type="title"/>
          </p:nvPr>
        </p:nvSpPr>
        <p:spPr>
          <a:xfrm>
            <a:off x="1069848" y="94414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Muži v čele</a:t>
            </a:r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body" idx="1"/>
          </p:nvPr>
        </p:nvSpPr>
        <p:spPr>
          <a:xfrm>
            <a:off x="1066800" y="1404113"/>
            <a:ext cx="10058400" cy="107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do roku 1947 byla moc komunistů </a:t>
            </a:r>
            <a:r>
              <a:rPr lang="cs-CZ" sz="2000" u="sng"/>
              <a:t>definitivně ukotvena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hlavní rozhodovací moc je v rukou Tita, Edvarda Kardelje, Aleksandra Rankoviće a Milovana Djilase</a:t>
            </a:r>
            <a:endParaRPr/>
          </a:p>
        </p:txBody>
      </p:sp>
      <p:pic>
        <p:nvPicPr>
          <p:cNvPr id="209" name="Google Shape;209;p17" descr="Milovan_Djila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6142" y="2788629"/>
            <a:ext cx="2255838" cy="302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7" descr="rankovic_01.jpg"/>
          <p:cNvPicPr preferRelativeResize="0"/>
          <p:nvPr/>
        </p:nvPicPr>
        <p:blipFill rotWithShape="1">
          <a:blip r:embed="rId4">
            <a:alphaModFix/>
          </a:blip>
          <a:srcRect l="14848" r="21090"/>
          <a:stretch/>
        </p:blipFill>
        <p:spPr>
          <a:xfrm>
            <a:off x="7445867" y="2788629"/>
            <a:ext cx="223202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7" descr="ek1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3392" y="2799742"/>
            <a:ext cx="2232025" cy="31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7"/>
          <p:cNvSpPr txBox="1"/>
          <p:nvPr/>
        </p:nvSpPr>
        <p:spPr>
          <a:xfrm>
            <a:off x="1900730" y="6173179"/>
            <a:ext cx="165735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Edvard Kardelj</a:t>
            </a:r>
            <a:endParaRPr/>
          </a:p>
        </p:txBody>
      </p:sp>
      <p:sp>
        <p:nvSpPr>
          <p:cNvPr id="213" name="Google Shape;213;p17"/>
          <p:cNvSpPr txBox="1"/>
          <p:nvPr/>
        </p:nvSpPr>
        <p:spPr>
          <a:xfrm>
            <a:off x="4997942" y="6028717"/>
            <a:ext cx="18002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Miovan Djilas</a:t>
            </a:r>
            <a:endParaRPr/>
          </a:p>
        </p:txBody>
      </p:sp>
      <p:sp>
        <p:nvSpPr>
          <p:cNvPr id="214" name="Google Shape;214;p17"/>
          <p:cNvSpPr txBox="1"/>
          <p:nvPr/>
        </p:nvSpPr>
        <p:spPr>
          <a:xfrm>
            <a:off x="7517305" y="6100154"/>
            <a:ext cx="2160587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Aleksandar Ranković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"/>
          <p:cNvSpPr txBox="1">
            <a:spLocks noGrp="1"/>
          </p:cNvSpPr>
          <p:nvPr>
            <p:ph type="title"/>
          </p:nvPr>
        </p:nvSpPr>
        <p:spPr>
          <a:xfrm>
            <a:off x="1069848" y="13294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Konflikt s východním blokem</a:t>
            </a:r>
            <a:endParaRPr/>
          </a:p>
        </p:txBody>
      </p:sp>
      <p:sp>
        <p:nvSpPr>
          <p:cNvPr id="220" name="Google Shape;220;p18"/>
          <p:cNvSpPr txBox="1">
            <a:spLocks noGrp="1"/>
          </p:cNvSpPr>
          <p:nvPr>
            <p:ph type="body" idx="1"/>
          </p:nvPr>
        </p:nvSpPr>
        <p:spPr>
          <a:xfrm>
            <a:off x="633046" y="1742285"/>
            <a:ext cx="10495202" cy="454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95"/>
              <a:buChar char="▪"/>
            </a:pPr>
            <a:r>
              <a:rPr lang="cs-CZ" sz="2700"/>
              <a:t>Stalin nespokojen s koncepcí Jugoslávie jako velkého státního celku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95"/>
              <a:buChar char="▪"/>
            </a:pPr>
            <a:r>
              <a:rPr lang="cs-CZ" sz="2700"/>
              <a:t>vznikla by země s potenciálem rovného partnerství se SSSR → Stalin však </a:t>
            </a:r>
            <a:r>
              <a:rPr lang="cs-CZ" sz="2700" u="sng"/>
              <a:t>nestál o partnerství</a:t>
            </a:r>
            <a:r>
              <a:rPr lang="cs-CZ" sz="2700"/>
              <a:t>, chtěl neomezenou moc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95"/>
              <a:buChar char="▪"/>
            </a:pPr>
            <a:r>
              <a:rPr lang="cs-CZ" sz="2700"/>
              <a:t>Stalin chtěl dále odstranit Tita jako velice vlivnou </a:t>
            </a:r>
            <a:br>
              <a:rPr lang="cs-CZ" sz="2700">
                <a:latin typeface="Arial"/>
                <a:ea typeface="Arial"/>
                <a:cs typeface="Arial"/>
                <a:sym typeface="Arial"/>
              </a:rPr>
            </a:br>
            <a:r>
              <a:rPr lang="cs-CZ" sz="2700"/>
              <a:t>a silnou osobnost, i přesto, že plnil do písmene Stalinovy rozkazy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2295"/>
              <a:buChar char="▪"/>
            </a:pPr>
            <a:r>
              <a:rPr lang="cs-CZ" sz="2700" u="sng"/>
              <a:t>záminky</a:t>
            </a:r>
            <a:r>
              <a:rPr lang="cs-CZ" sz="2700"/>
              <a:t> pro rozpoutání roztržky</a:t>
            </a:r>
            <a:endParaRPr/>
          </a:p>
          <a:p>
            <a:pPr marL="457200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040"/>
              <a:buChar char="▪"/>
            </a:pPr>
            <a:r>
              <a:rPr lang="cs-CZ" sz="2400"/>
              <a:t>rozmístění jugoslávských vojsk v Albánii</a:t>
            </a:r>
            <a:endParaRPr/>
          </a:p>
          <a:p>
            <a:pPr marL="457200" lvl="1" indent="-18288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40"/>
              <a:buChar char="▪"/>
            </a:pPr>
            <a:r>
              <a:rPr lang="cs-CZ" sz="2400"/>
              <a:t>rozhovor s bulharským vůdcem Georgi Dimitrovem</a:t>
            </a:r>
            <a:endParaRPr/>
          </a:p>
          <a:p>
            <a:pPr marL="731520" lvl="2" indent="-182879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formuloval jako reálnou možnost vznik </a:t>
            </a:r>
            <a:r>
              <a:rPr lang="cs-CZ" sz="2000" u="sng"/>
              <a:t>federace Bulharska, Jugoslávie a Albánie </a:t>
            </a: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"/>
          <p:cNvSpPr txBox="1"/>
          <p:nvPr/>
        </p:nvSpPr>
        <p:spPr>
          <a:xfrm>
            <a:off x="214281" y="285728"/>
            <a:ext cx="11684641" cy="628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</a:pPr>
            <a:r>
              <a:rPr lang="cs-CZ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Stalin zprávy považoval za </a:t>
            </a:r>
            <a:r>
              <a:rPr lang="cs-CZ" sz="20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pokus o narušení sovětské dominance ve východním bloku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</a:pPr>
            <a:r>
              <a:rPr lang="cs-CZ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navrhnul jako součást intrik </a:t>
            </a:r>
            <a:r>
              <a:rPr lang="cs-CZ" sz="20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vytvoření společného státu z Jugoslávie a Bulharska</a:t>
            </a:r>
            <a:endParaRPr/>
          </a:p>
          <a:p>
            <a:pPr marL="457200" marR="0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zřejmě chtěl nahradit vedení loajálními komunisty a podřídit útvar sovětské nadvládě</a:t>
            </a:r>
            <a:endParaRPr/>
          </a:p>
          <a:p>
            <a:pPr marL="457200" marR="0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přesné důvody nejsou známy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</a:pPr>
            <a:r>
              <a:rPr lang="cs-CZ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Svaz komunistů Jugoslávie (KSJ) v březnu 1948 návrh </a:t>
            </a:r>
            <a:r>
              <a:rPr lang="cs-CZ" sz="20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zamítlo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</a:pPr>
            <a:r>
              <a:rPr lang="cs-CZ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Stalin si to vykládá jako vzpurný Titův postoj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</a:pPr>
            <a:r>
              <a:rPr lang="cs-CZ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 jugoslávské armády a z civilního sektoru </a:t>
            </a:r>
            <a:r>
              <a:rPr lang="cs-CZ" sz="20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staženi sovětští poradci</a:t>
            </a:r>
            <a:endParaRPr/>
          </a:p>
          <a:p>
            <a:pPr marL="182880" marR="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</a:pPr>
            <a:r>
              <a:rPr lang="cs-CZ" sz="20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Stalin a Molotov posílají dopis s vysvětlením</a:t>
            </a:r>
            <a:endParaRPr/>
          </a:p>
          <a:p>
            <a:pPr marL="457200" marR="0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kritizují rozpoutání atmosféry antisovětismu, šovinismu, podporu kapitalismu</a:t>
            </a:r>
            <a:endParaRPr/>
          </a:p>
          <a:p>
            <a:pPr marL="457200" marR="0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kritizovali také kroky aplikované podle sovětského vzoru</a:t>
            </a:r>
            <a:endParaRPr/>
          </a:p>
          <a:p>
            <a:pPr marL="457200" marR="0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Noto Sans Symbols"/>
              <a:buChar char="▪"/>
            </a:pPr>
            <a:r>
              <a:rPr lang="cs-CZ" sz="180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označil Djilase, Rankoviće, Kidriče a Vukmanoviće-Tempa (nejbližší Titovy spolupracovníky) za pochybné marxisty -&gt; </a:t>
            </a:r>
            <a:r>
              <a:rPr lang="cs-CZ" sz="1800" b="0" i="0" u="sng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snaha o rozdělení vedení</a:t>
            </a:r>
            <a:endParaRPr/>
          </a:p>
          <a:p>
            <a:pPr marL="182880" marR="0" lvl="0" indent="-74929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endParaRPr sz="2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INFORMBYRO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1069975" y="2120899"/>
            <a:ext cx="10058400" cy="4420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 b="1"/>
              <a:t>Informbyro</a:t>
            </a:r>
            <a:r>
              <a:rPr lang="cs-CZ"/>
              <a:t> </a:t>
            </a:r>
            <a:r>
              <a:rPr lang="cs-CZ" b="1"/>
              <a:t>(Informační byro komunistických a dělnických stran), nebo také Kominforma</a:t>
            </a:r>
            <a:r>
              <a:rPr lang="cs-CZ"/>
              <a:t> 1947-1956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Moskvou řízená mezinárodní organizace komunistických stran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Založena koncem září 1947 (22.–28. září 1947) na konferenci v polském městě Szklarska Poręba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Navazovala na činnost během války zrušené Kominterny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Vedle Komunistické strany Sovětského svazu dále sdružovala komunistické strany Bulharska, Československa, Francie, Maďarska, Itálie, Rumunska a Polska.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stalinizace východní Evropy nezbytná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východoevropské státy se musí podřídit tvrdým metodám diktátorské vlády, aby uchránil SSSR před západními vlivy učinilo stalinizaci východní Evropy nezbytnou</a:t>
            </a: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body" idx="1"/>
          </p:nvPr>
        </p:nvSpPr>
        <p:spPr>
          <a:xfrm>
            <a:off x="1326950" y="811800"/>
            <a:ext cx="5471700" cy="52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Tito </a:t>
            </a:r>
            <a:r>
              <a:rPr lang="cs-CZ" sz="2000" u="sng"/>
              <a:t>odmítá jejich </a:t>
            </a:r>
            <a:br>
              <a:rPr lang="cs-CZ" sz="2000" u="sng"/>
            </a:br>
            <a:r>
              <a:rPr lang="cs-CZ" sz="2000" u="sng"/>
              <a:t>nabídku na rezignaci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ÚV KSJ  v dubnu 1948 </a:t>
            </a:r>
            <a:r>
              <a:rPr lang="cs-CZ" sz="2000" u="sng"/>
              <a:t>odmítá</a:t>
            </a:r>
            <a:r>
              <a:rPr lang="cs-CZ" sz="2000"/>
              <a:t> oficiálně sovětská obvinění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Stalin zostřuje obvinění, obviňuje již i Tita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 sz="2000"/>
              <a:t>KSJ opět odmítá nařčení, vylučuje ze strany funkcionáře podporující sovětské stanovisko, Hebranga a Žujoviće</a:t>
            </a: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pic>
        <p:nvPicPr>
          <p:cNvPr id="231" name="Google Shape;231;p20" descr="3a.jpg"/>
          <p:cNvPicPr preferRelativeResize="0"/>
          <p:nvPr/>
        </p:nvPicPr>
        <p:blipFill rotWithShape="1">
          <a:blip r:embed="rId3">
            <a:alphaModFix/>
          </a:blip>
          <a:srcRect r="13512" b="16186"/>
          <a:stretch/>
        </p:blipFill>
        <p:spPr>
          <a:xfrm>
            <a:off x="6871677" y="1083896"/>
            <a:ext cx="2303463" cy="338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0" descr="9b7ab4103343e351_landing.jpeg"/>
          <p:cNvPicPr preferRelativeResize="0"/>
          <p:nvPr/>
        </p:nvPicPr>
        <p:blipFill rotWithShape="1">
          <a:blip r:embed="rId4">
            <a:alphaModFix/>
          </a:blip>
          <a:srcRect l="5975" r="12263"/>
          <a:stretch/>
        </p:blipFill>
        <p:spPr>
          <a:xfrm>
            <a:off x="9248165" y="1804621"/>
            <a:ext cx="2627312" cy="356393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0"/>
          <p:cNvSpPr txBox="1"/>
          <p:nvPr/>
        </p:nvSpPr>
        <p:spPr>
          <a:xfrm>
            <a:off x="7087577" y="4612909"/>
            <a:ext cx="1728788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Andrija Hebrang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9765323" y="5476509"/>
            <a:ext cx="159299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Sreten Žujović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/>
        </p:nvSpPr>
        <p:spPr>
          <a:xfrm>
            <a:off x="293078" y="184281"/>
            <a:ext cx="11347938" cy="6123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exkomunikace KSJ z Informbyra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koncem roku 1948 se snižuje objem výměny zboží mezi zeměmi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ozbrojené incidenty</a:t>
            </a: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na hranicích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 červnu 1949 </a:t>
            </a:r>
            <a:r>
              <a:rPr lang="cs-CZ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přerušeny ekonomické kontakty</a:t>
            </a: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v </a:t>
            </a:r>
            <a:r>
              <a:rPr lang="cs-CZ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vypovězeny spojenecké smlouvy</a:t>
            </a: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se státy východního bloku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 polovině roku 1949 vedoucí členové KSJ </a:t>
            </a:r>
            <a:r>
              <a:rPr lang="cs-CZ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Stalinův režim za diktaturu</a:t>
            </a: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, která nemá nic společného s marxismem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zahraniční politiku SSSR označili za imperialistickou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zřízen internační tábor pro sovětské sympatizanty -  Goli otok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sovětská </a:t>
            </a:r>
            <a:r>
              <a:rPr lang="cs-CZ" sz="2400" u="sng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vojenská intervence nebyla realizována</a:t>
            </a:r>
            <a:r>
              <a:rPr lang="cs-CZ" sz="24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kvůli obavám z loajálního obyvatelstva a intervence západního světa</a:t>
            </a:r>
            <a:endParaRPr sz="24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Zlepšení vztahů se západem</a:t>
            </a:r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body" idx="1"/>
          </p:nvPr>
        </p:nvSpPr>
        <p:spPr>
          <a:xfrm>
            <a:off x="1069848" y="2121407"/>
            <a:ext cx="10058400" cy="442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Jugoslávie v tíživé ekonomické situaci a </a:t>
            </a:r>
            <a:r>
              <a:rPr lang="cs-CZ" u="sng"/>
              <a:t>izolaci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potřebuje navázat vztahy se Západem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cs-CZ"/>
              <a:t>ten vidí příležitost, jak zmenšit vliv východního bloku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Jugoslávie získává půjčky, pomoc při potravinové krizi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dostává výzbroj pro armádu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Jugoslávie udržuje svou </a:t>
            </a:r>
            <a:r>
              <a:rPr lang="cs-CZ" u="sng"/>
              <a:t>nezávislost a suverenitu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1953 přijat </a:t>
            </a:r>
            <a:r>
              <a:rPr lang="cs-CZ" u="sng"/>
              <a:t>Balkánský pakt 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▪"/>
            </a:pPr>
            <a:r>
              <a:rPr lang="cs-CZ"/>
              <a:t>dohoda o přátelství mezi Řeckem, Tureckem a Jugoslávií</a:t>
            </a:r>
            <a:endParaRPr/>
          </a:p>
          <a:p>
            <a:pPr marL="457200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30"/>
              <a:buChar char="▪"/>
            </a:pPr>
            <a:r>
              <a:rPr lang="cs-CZ"/>
              <a:t>garantovala pomoc členů NATO při napadení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Jugoslávie do NATO </a:t>
            </a:r>
            <a:r>
              <a:rPr lang="cs-CZ" u="sng"/>
              <a:t>nevstoupila</a:t>
            </a:r>
            <a:endParaRPr/>
          </a:p>
          <a:p>
            <a:pPr marL="182880" lvl="0" indent="-7492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Andrej Alexandrovič ŽDANOV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1550491" y="1995269"/>
            <a:ext cx="475488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* 26.2.1896 – † 31.8.1948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během 2. světové války řídil obranu Leningradu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po válce měl na starosti kulturní politiku – socialistický realismus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pronásledování nezávislých umělců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hlavní organizátor INFORMBYRA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přednesl hlavní referát na úvodní schůzi Informbyra 25. září 1947</a:t>
            </a:r>
            <a:endParaRPr/>
          </a:p>
        </p:txBody>
      </p:sp>
      <p:pic>
        <p:nvPicPr>
          <p:cNvPr id="118" name="Google Shape;118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06160" y="1805354"/>
            <a:ext cx="3398043" cy="4366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1069848" y="246185"/>
            <a:ext cx="10058400" cy="108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Ždanovův referát</a:t>
            </a:r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363415" y="1524000"/>
            <a:ext cx="11195539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„po druhé světové válce došlo k pronikavým změnám mezinárodní situace a svět se rozdělil na dva tábory – na jedné straně tábor demokratický a antiimperialitický, vedený Sovětským svazem, a na straně druhé tábor antidemokratický a nebyl podle Ždanova nadále možný, a proto vyzval k zesílení boje za národní a sociální svobodu.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Komunistické strany neměly „přeceňovat síly protivníka“, a měly naopak přejít do protiútoku.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Ždanov podrobil tvrdé kritice vedení francouzské a italské komunistické strany za jejich ústupnou politiku v mantinelech parlamentní demokracie, jež vedla jen k tomu, že se na jaře nechaly vytlačit z vlád svých zemí.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K této kritice se v diskusích přidali představitelé ostatních stran v čele s jugoslávskými delegáty Milovanem Djilasem a Edvardem Kardeljem, kteří v protikladu k „iluzi“ francouzských a italských soudruhů, že je možné dobytí moci při dodržování zásad parlamentní demokracie, vyzdvihovali radikální metody vlastní či řecké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7200"/>
              <a:buFont typeface="Century Gothic"/>
              <a:buNone/>
            </a:pPr>
            <a:r>
              <a:rPr lang="cs-CZ"/>
              <a:t>6. Protijugoslávské rezoluce 1948 a 1949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Království Srbů, Chorvatů a Slovinců</a:t>
            </a:r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vznik v roce 1918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mnohonárodnostní stát – Srbové, Chorvati, Slovinci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mnoho náboženství – katolíci, pravoslavní, muslimové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vyspělejší sever x chudobnější jih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1921 – negramotnost až 50,5 %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v čele srbský král Petr I. Karadjordjević (ve funkci 1918 – 1921)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tzv. „Malá dohoda“ s ČSR 1920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1921-1934 Alexander I. Karadjordjević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v zemi nestabilní politická situace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1929: Království Jugoslávie</a:t>
            </a:r>
            <a:endParaRPr/>
          </a:p>
        </p:txBody>
      </p:sp>
      <p:pic>
        <p:nvPicPr>
          <p:cNvPr id="142" name="Google Shape;142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67" y="1899136"/>
            <a:ext cx="5983439" cy="4507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>
            <a:spLocks noGrp="1"/>
          </p:cNvSpPr>
          <p:nvPr>
            <p:ph type="body" idx="2"/>
          </p:nvPr>
        </p:nvSpPr>
        <p:spPr>
          <a:xfrm>
            <a:off x="6364224" y="1899136"/>
            <a:ext cx="5546422" cy="447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král Alexander nastolil diktaturu v roce 1928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zákaz všech politických stran, které jsou na národnostním, náboženském nebo teritoriálním principu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perzekuce Komunistické strany Jugoslávie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=&gt; růst nacionalismu jednotlivých částí Jugoslávice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=&gt; úspěšný atentát na krále - 1934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entury Gothic"/>
              <a:buNone/>
            </a:pPr>
            <a:r>
              <a:rPr lang="cs-CZ"/>
              <a:t>1941-1945: období 2. světové války</a:t>
            </a:r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regent Pavel (vládne za nezletilého Petra - syna zastřeleného krále Alexandra) podepsal přistoupení k Ose 25. 3. 1941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velká vlna protestů =&gt; vláda svržena a dosazen 17letý Petr II. 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Německo útočí na Jugoslávii 6. 4. 1941 a ta je poražena 15.4.1941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▪"/>
            </a:pPr>
            <a:r>
              <a:rPr lang="cs-CZ"/>
              <a:t>17.4.1941 – bezpodmínečná kapitulace Jugoslávie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549640" y="173502"/>
            <a:ext cx="3200400" cy="96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entury Gothic"/>
              <a:buNone/>
            </a:pPr>
            <a:r>
              <a:rPr lang="cs-CZ"/>
              <a:t>Okupace Jugoslávie</a:t>
            </a:r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body" idx="1"/>
          </p:nvPr>
        </p:nvSpPr>
        <p:spPr>
          <a:xfrm>
            <a:off x="8549639" y="1500554"/>
            <a:ext cx="3525129" cy="4214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cs-CZ" sz="2000"/>
              <a:t>území rozděleno mezi Německo, Maďarsko, Bulharsko, Itálii i Albánii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cs-CZ" sz="2000"/>
              <a:t>vznikl nezávislý stát Chorvatsko a nezávislý stát Černá hora – konstituční monarchie</a:t>
            </a:r>
            <a:endParaRPr/>
          </a:p>
        </p:txBody>
      </p:sp>
      <p:pic>
        <p:nvPicPr>
          <p:cNvPr id="156" name="Google Shape;156;p9" descr="Fascist_occupation_of_yugoslavia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601" b="12600"/>
          <a:stretch/>
        </p:blipFill>
        <p:spPr>
          <a:xfrm>
            <a:off x="0" y="0"/>
            <a:ext cx="8304213" cy="6858000"/>
          </a:xfrm>
          <a:prstGeom prst="rect">
            <a:avLst/>
          </a:prstGeom>
          <a:solidFill>
            <a:srgbClr val="E5EEF0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řevo">
  <a:themeElements>
    <a:clrScheme name="Dřevo">
      <a:dk1>
        <a:srgbClr val="000000"/>
      </a:dk1>
      <a:lt1>
        <a:srgbClr val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1552</Words>
  <Application>Microsoft Office PowerPoint</Application>
  <PresentationFormat>Širokoúhlá obrazovka</PresentationFormat>
  <Paragraphs>167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Noto Sans Symbols</vt:lpstr>
      <vt:lpstr>Arial</vt:lpstr>
      <vt:lpstr>Bookman Old Style</vt:lpstr>
      <vt:lpstr>Calibri</vt:lpstr>
      <vt:lpstr>Century Gothic</vt:lpstr>
      <vt:lpstr>Dřevo</vt:lpstr>
      <vt:lpstr>5. A. A. Ždanov: O mezinárodní situaci</vt:lpstr>
      <vt:lpstr>INFORMBYRO</vt:lpstr>
      <vt:lpstr>Andrej Alexandrovič ŽDANOV</vt:lpstr>
      <vt:lpstr>Ždanovův referát</vt:lpstr>
      <vt:lpstr>6. Protijugoslávské rezoluce 1948 a 1949</vt:lpstr>
      <vt:lpstr>Království Srbů, Chorvatů a Slovinců</vt:lpstr>
      <vt:lpstr>1929: Království Jugoslávie</vt:lpstr>
      <vt:lpstr>1941-1945: období 2. světové války</vt:lpstr>
      <vt:lpstr>Okupace Jugoslávie</vt:lpstr>
      <vt:lpstr>Nezávislý stát Chorvatsko</vt:lpstr>
      <vt:lpstr>Rezistence</vt:lpstr>
      <vt:lpstr>Povstání</vt:lpstr>
      <vt:lpstr>Prezentace aplikace PowerPoint</vt:lpstr>
      <vt:lpstr>Konference AVNOJ a Tito</vt:lpstr>
      <vt:lpstr>Prezentace aplikace PowerPoint</vt:lpstr>
      <vt:lpstr>Prezentace aplikace PowerPoint</vt:lpstr>
      <vt:lpstr>Muži v čele</vt:lpstr>
      <vt:lpstr>Konflikt s východním blokem</vt:lpstr>
      <vt:lpstr>Prezentace aplikace PowerPoint</vt:lpstr>
      <vt:lpstr>Prezentace aplikace PowerPoint</vt:lpstr>
      <vt:lpstr>Prezentace aplikace PowerPoint</vt:lpstr>
      <vt:lpstr>Zlepšení vztahů se západem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A. A. Ždanov: O mezinárodní situaci</dc:title>
  <dc:creator>Lucie</dc:creator>
  <cp:lastModifiedBy>Lucie</cp:lastModifiedBy>
  <cp:revision>2</cp:revision>
  <dcterms:created xsi:type="dcterms:W3CDTF">2021-10-05T06:41:00Z</dcterms:created>
  <dcterms:modified xsi:type="dcterms:W3CDTF">2021-12-09T21:07:13Z</dcterms:modified>
</cp:coreProperties>
</file>