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2" r:id="rId6"/>
    <p:sldId id="263" r:id="rId7"/>
    <p:sldId id="264" r:id="rId8"/>
    <p:sldId id="269" r:id="rId9"/>
    <p:sldId id="270" r:id="rId10"/>
    <p:sldId id="265" r:id="rId11"/>
    <p:sldId id="266" r:id="rId12"/>
    <p:sldId id="267" r:id="rId13"/>
    <p:sldId id="268" r:id="rId14"/>
    <p:sldId id="260"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569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4798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1661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346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10/20/2021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6861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090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514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873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015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A16AA21-1863-4931-97CB-99D0A168701B}"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165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10/20/2021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438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10/20/2021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253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B2242-D841-4AF2-A15A-01CA4D9D05C7}"/>
              </a:ext>
            </a:extLst>
          </p:cNvPr>
          <p:cNvSpPr>
            <a:spLocks noGrp="1"/>
          </p:cNvSpPr>
          <p:nvPr>
            <p:ph type="ctrTitle"/>
          </p:nvPr>
        </p:nvSpPr>
        <p:spPr/>
        <p:txBody>
          <a:bodyPr/>
          <a:lstStyle/>
          <a:p>
            <a:pPr algn="ctr"/>
            <a:r>
              <a:rPr lang="cs-CZ"/>
              <a:t>7. Severoatlantická smlouva</a:t>
            </a:r>
          </a:p>
        </p:txBody>
      </p:sp>
      <p:sp>
        <p:nvSpPr>
          <p:cNvPr id="3" name="Podnadpis 2">
            <a:extLst>
              <a:ext uri="{FF2B5EF4-FFF2-40B4-BE49-F238E27FC236}">
                <a16:creationId xmlns:a16="http://schemas.microsoft.com/office/drawing/2014/main" id="{724EBF43-CEFC-4A62-9524-78EBDD169BEA}"/>
              </a:ext>
            </a:extLst>
          </p:cNvPr>
          <p:cNvSpPr>
            <a:spLocks noGrp="1"/>
          </p:cNvSpPr>
          <p:nvPr>
            <p:ph type="subTitle" idx="1"/>
          </p:nvPr>
        </p:nvSpPr>
        <p:spPr>
          <a:xfrm>
            <a:off x="2089404" y="4468031"/>
            <a:ext cx="7891272" cy="1069848"/>
          </a:xfrm>
        </p:spPr>
        <p:txBody>
          <a:bodyPr>
            <a:normAutofit/>
          </a:bodyPr>
          <a:lstStyle/>
          <a:p>
            <a:pPr algn="ctr"/>
            <a:r>
              <a:rPr lang="cs-CZ" sz="2800">
                <a:solidFill>
                  <a:schemeClr val="bg1"/>
                </a:solidFill>
              </a:rPr>
              <a:t>DUBEN 1949</a:t>
            </a:r>
          </a:p>
        </p:txBody>
      </p:sp>
    </p:spTree>
    <p:extLst>
      <p:ext uri="{BB962C8B-B14F-4D97-AF65-F5344CB8AC3E}">
        <p14:creationId xmlns:p14="http://schemas.microsoft.com/office/powerpoint/2010/main" val="391912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27F2D2-7AED-4563-AF18-A0B388F5BD7E}"/>
              </a:ext>
            </a:extLst>
          </p:cNvPr>
          <p:cNvSpPr>
            <a:spLocks noGrp="1"/>
          </p:cNvSpPr>
          <p:nvPr>
            <p:ph type="title"/>
          </p:nvPr>
        </p:nvSpPr>
        <p:spPr/>
        <p:txBody>
          <a:bodyPr/>
          <a:lstStyle/>
          <a:p>
            <a:pPr algn="ctr"/>
            <a:r>
              <a:rPr lang="cs-CZ"/>
              <a:t>Vliv porady na Československo</a:t>
            </a:r>
          </a:p>
        </p:txBody>
      </p:sp>
      <p:sp>
        <p:nvSpPr>
          <p:cNvPr id="3" name="Zástupný obsah 2">
            <a:extLst>
              <a:ext uri="{FF2B5EF4-FFF2-40B4-BE49-F238E27FC236}">
                <a16:creationId xmlns:a16="http://schemas.microsoft.com/office/drawing/2014/main" id="{DDAE0F5A-B798-4888-84EA-A3AC0DDFDFBA}"/>
              </a:ext>
            </a:extLst>
          </p:cNvPr>
          <p:cNvSpPr>
            <a:spLocks noGrp="1"/>
          </p:cNvSpPr>
          <p:nvPr>
            <p:ph sz="half" idx="1"/>
          </p:nvPr>
        </p:nvSpPr>
        <p:spPr>
          <a:xfrm>
            <a:off x="773723" y="1912738"/>
            <a:ext cx="6060831" cy="4444128"/>
          </a:xfrm>
        </p:spPr>
        <p:txBody>
          <a:bodyPr>
            <a:normAutofit/>
          </a:bodyPr>
          <a:lstStyle/>
          <a:p>
            <a:r>
              <a:rPr lang="cs-CZ"/>
              <a:t>24. ledna 1951 vydal ministr národní obrany armádní generál JUDr. A. Čepička náměstku pro věci materiální div. gen. B. Laštovičkovi ústní </a:t>
            </a:r>
            <a:r>
              <a:rPr lang="cs-CZ" b="1"/>
              <a:t>rozkaz zpracovat celkové hodnocení možností zbrojní výroby čs. průmyslu </a:t>
            </a:r>
            <a:r>
              <a:rPr lang="cs-CZ"/>
              <a:t>u nejdůležitějšího zbrojního materiálu pro požadované přezbrojení armády a doplnění jejích počtů.</a:t>
            </a:r>
          </a:p>
          <a:p>
            <a:r>
              <a:rPr lang="cs-CZ"/>
              <a:t>v březnu zpracován </a:t>
            </a:r>
            <a:r>
              <a:rPr lang="cs-CZ" b="1"/>
              <a:t>Projekt plánu maximální zbrojní výroby</a:t>
            </a:r>
            <a:r>
              <a:rPr lang="cs-CZ"/>
              <a:t>. Jeho cílem bylo vyzbrojit čs. armádu novou vojenskou technikou vyráběnou převážně na základě sovětských licencí, a to tak, aby do konce roku 1954 byla připravena na vedení „aktivní obrany“</a:t>
            </a:r>
          </a:p>
          <a:p>
            <a:endParaRPr lang="cs-CZ"/>
          </a:p>
        </p:txBody>
      </p:sp>
      <p:pic>
        <p:nvPicPr>
          <p:cNvPr id="6" name="Zástupný obsah 5">
            <a:extLst>
              <a:ext uri="{FF2B5EF4-FFF2-40B4-BE49-F238E27FC236}">
                <a16:creationId xmlns:a16="http://schemas.microsoft.com/office/drawing/2014/main" id="{0B2AC443-C8F3-41FD-BFBA-D3C73FD0D34C}"/>
              </a:ext>
            </a:extLst>
          </p:cNvPr>
          <p:cNvPicPr>
            <a:picLocks noGrp="1" noChangeAspect="1"/>
          </p:cNvPicPr>
          <p:nvPr>
            <p:ph sz="half" idx="2"/>
          </p:nvPr>
        </p:nvPicPr>
        <p:blipFill>
          <a:blip r:embed="rId2"/>
          <a:stretch>
            <a:fillRect/>
          </a:stretch>
        </p:blipFill>
        <p:spPr>
          <a:xfrm>
            <a:off x="7300153" y="1912737"/>
            <a:ext cx="3206079" cy="4460631"/>
          </a:xfrm>
        </p:spPr>
      </p:pic>
      <p:sp>
        <p:nvSpPr>
          <p:cNvPr id="7" name="TextovéPole 6">
            <a:extLst>
              <a:ext uri="{FF2B5EF4-FFF2-40B4-BE49-F238E27FC236}">
                <a16:creationId xmlns:a16="http://schemas.microsoft.com/office/drawing/2014/main" id="{3CEA2827-9D9D-49EE-B083-5A10E938CA6F}"/>
              </a:ext>
            </a:extLst>
          </p:cNvPr>
          <p:cNvSpPr txBox="1"/>
          <p:nvPr/>
        </p:nvSpPr>
        <p:spPr>
          <a:xfrm>
            <a:off x="8593015" y="5987534"/>
            <a:ext cx="2696308" cy="369332"/>
          </a:xfrm>
          <a:prstGeom prst="rect">
            <a:avLst/>
          </a:prstGeom>
          <a:noFill/>
        </p:spPr>
        <p:txBody>
          <a:bodyPr wrap="square" rtlCol="0">
            <a:spAutoFit/>
          </a:bodyPr>
          <a:lstStyle/>
          <a:p>
            <a:r>
              <a:rPr lang="cs-CZ" b="1">
                <a:solidFill>
                  <a:schemeClr val="bg1"/>
                </a:solidFill>
              </a:rPr>
              <a:t>Alexej Čepička</a:t>
            </a:r>
          </a:p>
        </p:txBody>
      </p:sp>
    </p:spTree>
    <p:extLst>
      <p:ext uri="{BB962C8B-B14F-4D97-AF65-F5344CB8AC3E}">
        <p14:creationId xmlns:p14="http://schemas.microsoft.com/office/powerpoint/2010/main" val="97950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CD305B8-96D9-4A3B-8EFA-DD398505B79B}"/>
              </a:ext>
            </a:extLst>
          </p:cNvPr>
          <p:cNvSpPr>
            <a:spLocks noGrp="1"/>
          </p:cNvSpPr>
          <p:nvPr>
            <p:ph idx="1"/>
          </p:nvPr>
        </p:nvSpPr>
        <p:spPr>
          <a:xfrm>
            <a:off x="1069848" y="550985"/>
            <a:ext cx="10058400" cy="5621215"/>
          </a:xfrm>
        </p:spPr>
        <p:txBody>
          <a:bodyPr/>
          <a:lstStyle/>
          <a:p>
            <a:r>
              <a:rPr lang="cs-CZ"/>
              <a:t>Československo mělo poskytnout pomoc armádám ostatních lidově demokratických zemí, především bulharské a rumunské armádě</a:t>
            </a:r>
          </a:p>
          <a:p>
            <a:r>
              <a:rPr lang="cs-CZ"/>
              <a:t>dosaženo maximálním využitím kapacity existujících zbrojních závodů, jejich rozšířením, umístěním zbrojní výroby v dalších strojírenských závodech a rozsáhlou investiční výstavbou za využití materiální, technické a technologické spolupráce se SSSR. </a:t>
            </a:r>
            <a:r>
              <a:rPr lang="cs-CZ" b="1"/>
              <a:t>Opatření se blížila přechodu na válečné hospodářství a zásadním způsobem ovlivnila rozvoj mírové ekonomiky.</a:t>
            </a:r>
          </a:p>
          <a:p>
            <a:r>
              <a:rPr lang="cs-CZ"/>
              <a:t>Výstavba nových kapacit, jejich projektová příprava, strojové vybavení a zajištění surovin spolu s nároky na bytovou výstavbu a občanskou vybavenost předpokládaly v letech 1951–1953 investice v úhrnné výši 30,2 miliardy Kč.</a:t>
            </a:r>
          </a:p>
          <a:p>
            <a:r>
              <a:rPr lang="cs-CZ"/>
              <a:t>Na počátku 50. let minulého století také došlo k řadě politicky motivovaných procesů proti předním ekonomům, plánovačům a ředitelům podniků za údajnou sabotáž čs. ekonomiky, jejichž cílem bylo vymýtit jakýkoli náznak samostatného uvažování a připravit půdu pro hladké </a:t>
            </a:r>
            <a:r>
              <a:rPr lang="cs-CZ" b="1"/>
              <a:t>podřízení československé ekonomiky zájmům a potřebám vojensko-politických záměrů Sovětského svazu.</a:t>
            </a:r>
            <a:r>
              <a:rPr lang="cs-CZ"/>
              <a:t> Kompletně bylo také vyměněno nejvyšší velení čs. armády.</a:t>
            </a:r>
          </a:p>
        </p:txBody>
      </p:sp>
    </p:spTree>
    <p:extLst>
      <p:ext uri="{BB962C8B-B14F-4D97-AF65-F5344CB8AC3E}">
        <p14:creationId xmlns:p14="http://schemas.microsoft.com/office/powerpoint/2010/main" val="290188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Zástupný obsah 5">
            <a:extLst>
              <a:ext uri="{FF2B5EF4-FFF2-40B4-BE49-F238E27FC236}">
                <a16:creationId xmlns:a16="http://schemas.microsoft.com/office/drawing/2014/main" id="{970CDBB0-6DF4-4389-BF87-9F05A5C8FC6D}"/>
              </a:ext>
            </a:extLst>
          </p:cNvPr>
          <p:cNvPicPr>
            <a:picLocks noGrp="1" noChangeAspect="1"/>
          </p:cNvPicPr>
          <p:nvPr>
            <p:ph idx="1"/>
          </p:nvPr>
        </p:nvPicPr>
        <p:blipFill>
          <a:blip r:embed="rId2"/>
          <a:stretch>
            <a:fillRect/>
          </a:stretch>
        </p:blipFill>
        <p:spPr>
          <a:xfrm>
            <a:off x="1" y="574431"/>
            <a:ext cx="8322056" cy="5284505"/>
          </a:xfrm>
        </p:spPr>
      </p:pic>
      <p:sp>
        <p:nvSpPr>
          <p:cNvPr id="4" name="Zástupný text 3">
            <a:extLst>
              <a:ext uri="{FF2B5EF4-FFF2-40B4-BE49-F238E27FC236}">
                <a16:creationId xmlns:a16="http://schemas.microsoft.com/office/drawing/2014/main" id="{A1746B7E-FC8A-4713-A2FB-1D2D6D6C2BE6}"/>
              </a:ext>
            </a:extLst>
          </p:cNvPr>
          <p:cNvSpPr>
            <a:spLocks noGrp="1"/>
          </p:cNvSpPr>
          <p:nvPr>
            <p:ph type="body" sz="half" idx="2"/>
          </p:nvPr>
        </p:nvSpPr>
        <p:spPr>
          <a:xfrm>
            <a:off x="8322057" y="1107830"/>
            <a:ext cx="3869942" cy="4217705"/>
          </a:xfrm>
        </p:spPr>
        <p:txBody>
          <a:bodyPr/>
          <a:lstStyle/>
          <a:p>
            <a:pPr marL="285750" indent="-285750">
              <a:buFont typeface="Arial" panose="020B0604020202020204" pitchFamily="34" charset="0"/>
              <a:buChar char="•"/>
            </a:pPr>
            <a:r>
              <a:rPr lang="cs-CZ" sz="2000">
                <a:solidFill>
                  <a:schemeClr val="tx1"/>
                </a:solidFill>
              </a:rPr>
              <a:t>V letech 1951 až 1953 v Československu </a:t>
            </a:r>
            <a:r>
              <a:rPr lang="cs-CZ" sz="2000" b="1">
                <a:solidFill>
                  <a:schemeClr val="tx1"/>
                </a:solidFill>
              </a:rPr>
              <a:t>vybudovány základy nové zbrojní výroby </a:t>
            </a:r>
          </a:p>
          <a:p>
            <a:pPr marL="285750" indent="-285750">
              <a:buFont typeface="Arial" panose="020B0604020202020204" pitchFamily="34" charset="0"/>
              <a:buChar char="•"/>
            </a:pPr>
            <a:r>
              <a:rPr lang="cs-CZ" sz="2000">
                <a:solidFill>
                  <a:schemeClr val="tx1"/>
                </a:solidFill>
              </a:rPr>
              <a:t>závody vyrábějící spotřební zboží převedeny na výrobu zbraní, do zbrojního průmyslu směřovala také většina investic. </a:t>
            </a:r>
          </a:p>
          <a:p>
            <a:pPr marL="285750" indent="-285750">
              <a:buFont typeface="Arial" panose="020B0604020202020204" pitchFamily="34" charset="0"/>
              <a:buChar char="•"/>
            </a:pPr>
            <a:r>
              <a:rPr lang="cs-CZ" sz="2000">
                <a:solidFill>
                  <a:schemeClr val="tx1"/>
                </a:solidFill>
              </a:rPr>
              <a:t>výdaje na zbrojení překračovaly dvacet procent všech výdajů státu</a:t>
            </a:r>
          </a:p>
          <a:p>
            <a:endParaRPr lang="cs-CZ"/>
          </a:p>
        </p:txBody>
      </p:sp>
      <p:sp>
        <p:nvSpPr>
          <p:cNvPr id="7" name="TextovéPole 6">
            <a:extLst>
              <a:ext uri="{FF2B5EF4-FFF2-40B4-BE49-F238E27FC236}">
                <a16:creationId xmlns:a16="http://schemas.microsoft.com/office/drawing/2014/main" id="{D275220F-3A7F-4C42-A12E-6B93B973834A}"/>
              </a:ext>
            </a:extLst>
          </p:cNvPr>
          <p:cNvSpPr txBox="1"/>
          <p:nvPr/>
        </p:nvSpPr>
        <p:spPr>
          <a:xfrm>
            <a:off x="996462" y="5940997"/>
            <a:ext cx="5650523" cy="646331"/>
          </a:xfrm>
          <a:prstGeom prst="rect">
            <a:avLst/>
          </a:prstGeom>
          <a:noFill/>
        </p:spPr>
        <p:txBody>
          <a:bodyPr wrap="square" rtlCol="0">
            <a:spAutoFit/>
          </a:bodyPr>
          <a:lstStyle/>
          <a:p>
            <a:pPr algn="ctr"/>
            <a:r>
              <a:rPr lang="cs-CZ" b="1">
                <a:solidFill>
                  <a:schemeClr val="bg1"/>
                </a:solidFill>
              </a:rPr>
              <a:t>Hlavní údernou silou pozemních sil se měl stát licenčně vyráběný T-34/85. </a:t>
            </a:r>
          </a:p>
        </p:txBody>
      </p:sp>
    </p:spTree>
    <p:extLst>
      <p:ext uri="{BB962C8B-B14F-4D97-AF65-F5344CB8AC3E}">
        <p14:creationId xmlns:p14="http://schemas.microsoft.com/office/powerpoint/2010/main" val="413238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9930B8-80EB-458C-9995-5425C1A19E89}"/>
              </a:ext>
            </a:extLst>
          </p:cNvPr>
          <p:cNvSpPr>
            <a:spLocks noGrp="1"/>
          </p:cNvSpPr>
          <p:nvPr>
            <p:ph type="title"/>
          </p:nvPr>
        </p:nvSpPr>
        <p:spPr/>
        <p:txBody>
          <a:bodyPr/>
          <a:lstStyle/>
          <a:p>
            <a:pPr algn="ctr"/>
            <a:r>
              <a:rPr lang="cs-CZ"/>
              <a:t>Důsledky rozsáhlé zbrojní výroby </a:t>
            </a:r>
          </a:p>
        </p:txBody>
      </p:sp>
      <p:sp>
        <p:nvSpPr>
          <p:cNvPr id="3" name="Zástupný obsah 2">
            <a:extLst>
              <a:ext uri="{FF2B5EF4-FFF2-40B4-BE49-F238E27FC236}">
                <a16:creationId xmlns:a16="http://schemas.microsoft.com/office/drawing/2014/main" id="{59BD267E-D5A6-472E-A9F0-EE40B4EDE7B3}"/>
              </a:ext>
            </a:extLst>
          </p:cNvPr>
          <p:cNvSpPr>
            <a:spLocks noGrp="1"/>
          </p:cNvSpPr>
          <p:nvPr>
            <p:ph idx="1"/>
          </p:nvPr>
        </p:nvSpPr>
        <p:spPr/>
        <p:txBody>
          <a:bodyPr/>
          <a:lstStyle/>
          <a:p>
            <a:r>
              <a:rPr lang="cs-CZ" sz="2000">
                <a:solidFill>
                  <a:schemeClr val="tx1"/>
                </a:solidFill>
              </a:rPr>
              <a:t>na domácím trhu </a:t>
            </a:r>
            <a:r>
              <a:rPr lang="cs-CZ" sz="2000" b="1">
                <a:solidFill>
                  <a:schemeClr val="tx1"/>
                </a:solidFill>
              </a:rPr>
              <a:t>chyběly základní potřeby a vybavení pro domácnosti </a:t>
            </a:r>
            <a:r>
              <a:rPr lang="cs-CZ" sz="2000">
                <a:solidFill>
                  <a:schemeClr val="tx1"/>
                </a:solidFill>
              </a:rPr>
              <a:t>– pračky, ledničky apod. </a:t>
            </a:r>
            <a:endParaRPr lang="cs-CZ"/>
          </a:p>
          <a:p>
            <a:r>
              <a:rPr lang="cs-CZ"/>
              <a:t>Nereálné požadavky, četné změny výrobních programů, problémy se zvládnutím technologií atd. vedly </a:t>
            </a:r>
            <a:r>
              <a:rPr lang="cs-CZ" b="1"/>
              <a:t>k vynakládání značných finančních prostředků, k plýtvání materiálem, surovinami i pracovní silou a přivedly celé národní hospodářství do chaotického stavu</a:t>
            </a:r>
          </a:p>
          <a:p>
            <a:r>
              <a:rPr lang="cs-CZ"/>
              <a:t>Významnou měrou se podílely na </a:t>
            </a:r>
            <a:r>
              <a:rPr lang="cs-CZ" b="1"/>
              <a:t>krizi celé společnosti </a:t>
            </a:r>
            <a:r>
              <a:rPr lang="cs-CZ"/>
              <a:t>a byly jednou z nejdůležitějších příčin </a:t>
            </a:r>
            <a:r>
              <a:rPr lang="cs-CZ" b="1"/>
              <a:t>měnové reformy v roce 1953.</a:t>
            </a:r>
          </a:p>
          <a:p>
            <a:endParaRPr lang="cs-CZ"/>
          </a:p>
        </p:txBody>
      </p:sp>
    </p:spTree>
    <p:extLst>
      <p:ext uri="{BB962C8B-B14F-4D97-AF65-F5344CB8AC3E}">
        <p14:creationId xmlns:p14="http://schemas.microsoft.com/office/powerpoint/2010/main" val="867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007B7-E4DB-47CC-A60B-971E41986D84}"/>
              </a:ext>
            </a:extLst>
          </p:cNvPr>
          <p:cNvSpPr>
            <a:spLocks noGrp="1"/>
          </p:cNvSpPr>
          <p:nvPr>
            <p:ph type="title"/>
          </p:nvPr>
        </p:nvSpPr>
        <p:spPr/>
        <p:txBody>
          <a:bodyPr/>
          <a:lstStyle/>
          <a:p>
            <a:pPr algn="ctr"/>
            <a:r>
              <a:rPr lang="cs-CZ"/>
              <a:t>Varšavská smlouva</a:t>
            </a:r>
          </a:p>
        </p:txBody>
      </p:sp>
      <p:sp>
        <p:nvSpPr>
          <p:cNvPr id="3" name="Zástupný obsah 2">
            <a:extLst>
              <a:ext uri="{FF2B5EF4-FFF2-40B4-BE49-F238E27FC236}">
                <a16:creationId xmlns:a16="http://schemas.microsoft.com/office/drawing/2014/main" id="{B1E549F1-3061-4DBA-8E28-648117C80101}"/>
              </a:ext>
            </a:extLst>
          </p:cNvPr>
          <p:cNvSpPr>
            <a:spLocks noGrp="1"/>
          </p:cNvSpPr>
          <p:nvPr>
            <p:ph sz="half" idx="1"/>
          </p:nvPr>
        </p:nvSpPr>
        <p:spPr>
          <a:xfrm>
            <a:off x="3036277" y="2093976"/>
            <a:ext cx="5016642" cy="4279392"/>
          </a:xfrm>
        </p:spPr>
        <p:txBody>
          <a:bodyPr/>
          <a:lstStyle/>
          <a:p>
            <a:r>
              <a:rPr lang="cs-CZ"/>
              <a:t>14. 5. 1955</a:t>
            </a:r>
          </a:p>
          <a:p>
            <a:r>
              <a:rPr lang="cs-CZ" b="1"/>
              <a:t>Smlouva o přátelství, spolupráci a vzájemné pomoci</a:t>
            </a:r>
          </a:p>
          <a:p>
            <a:r>
              <a:rPr lang="cs-CZ"/>
              <a:t>Cílem podřídit armády členských států sovětskému velení, legitimizovat pobyt sovětských vojsk na území členských států, vytvoření systému kolektivní bezpečnosti v Evropě</a:t>
            </a:r>
          </a:p>
          <a:p>
            <a:r>
              <a:rPr lang="cs-CZ"/>
              <a:t>vytvoření protipólu k severoatlantickému paktu a jako reakce na vstup Spolkové republiky Německo do NATO (1955)</a:t>
            </a:r>
          </a:p>
        </p:txBody>
      </p:sp>
      <p:pic>
        <p:nvPicPr>
          <p:cNvPr id="6" name="Zástupný obsah 5">
            <a:extLst>
              <a:ext uri="{FF2B5EF4-FFF2-40B4-BE49-F238E27FC236}">
                <a16:creationId xmlns:a16="http://schemas.microsoft.com/office/drawing/2014/main" id="{9AD07D6D-87DE-4D54-9625-441CC633C225}"/>
              </a:ext>
            </a:extLst>
          </p:cNvPr>
          <p:cNvPicPr>
            <a:picLocks noGrp="1" noChangeAspect="1"/>
          </p:cNvPicPr>
          <p:nvPr>
            <p:ph sz="half" idx="2"/>
          </p:nvPr>
        </p:nvPicPr>
        <p:blipFill>
          <a:blip r:embed="rId2"/>
          <a:stretch>
            <a:fillRect/>
          </a:stretch>
        </p:blipFill>
        <p:spPr>
          <a:xfrm>
            <a:off x="8052919" y="2686294"/>
            <a:ext cx="3978275" cy="3978275"/>
          </a:xfrm>
        </p:spPr>
      </p:pic>
      <p:pic>
        <p:nvPicPr>
          <p:cNvPr id="8" name="Obrázek 7">
            <a:extLst>
              <a:ext uri="{FF2B5EF4-FFF2-40B4-BE49-F238E27FC236}">
                <a16:creationId xmlns:a16="http://schemas.microsoft.com/office/drawing/2014/main" id="{D42B4060-6C25-43C6-9C66-F1E64A9B0CB4}"/>
              </a:ext>
            </a:extLst>
          </p:cNvPr>
          <p:cNvPicPr>
            <a:picLocks noChangeAspect="1"/>
          </p:cNvPicPr>
          <p:nvPr/>
        </p:nvPicPr>
        <p:blipFill>
          <a:blip r:embed="rId3"/>
          <a:stretch>
            <a:fillRect/>
          </a:stretch>
        </p:blipFill>
        <p:spPr>
          <a:xfrm>
            <a:off x="160805" y="132738"/>
            <a:ext cx="2875472" cy="3429001"/>
          </a:xfrm>
          <a:prstGeom prst="rect">
            <a:avLst/>
          </a:prstGeom>
        </p:spPr>
      </p:pic>
    </p:spTree>
    <p:extLst>
      <p:ext uri="{BB962C8B-B14F-4D97-AF65-F5344CB8AC3E}">
        <p14:creationId xmlns:p14="http://schemas.microsoft.com/office/powerpoint/2010/main" val="174055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B3BBC48A-7A3B-4388-9B98-649181105836}"/>
              </a:ext>
            </a:extLst>
          </p:cNvPr>
          <p:cNvSpPr>
            <a:spLocks noGrp="1"/>
          </p:cNvSpPr>
          <p:nvPr>
            <p:ph type="body" sz="half" idx="2"/>
          </p:nvPr>
        </p:nvSpPr>
        <p:spPr>
          <a:xfrm>
            <a:off x="8991600" y="2429509"/>
            <a:ext cx="3200400" cy="2011681"/>
          </a:xfrm>
        </p:spPr>
        <p:txBody>
          <a:bodyPr>
            <a:normAutofit/>
          </a:bodyPr>
          <a:lstStyle/>
          <a:p>
            <a:pPr marL="285750" indent="-285750">
              <a:buFont typeface="Arial" panose="020B0604020202020204" pitchFamily="34" charset="0"/>
              <a:buChar char="•"/>
            </a:pPr>
            <a:r>
              <a:rPr lang="cs-CZ" sz="1800">
                <a:solidFill>
                  <a:schemeClr val="tx1"/>
                </a:solidFill>
              </a:rPr>
              <a:t>Albánie, Bulharsko, Československo, Maďarsko, NDR, Polsko, Rumunsko a SSSR. </a:t>
            </a:r>
          </a:p>
          <a:p>
            <a:pPr marL="285750" indent="-285750">
              <a:buFont typeface="Arial" panose="020B0604020202020204" pitchFamily="34" charset="0"/>
              <a:buChar char="•"/>
            </a:pPr>
            <a:r>
              <a:rPr lang="cs-CZ" sz="1800">
                <a:solidFill>
                  <a:schemeClr val="tx1"/>
                </a:solidFill>
              </a:rPr>
              <a:t>Její ustavení bylo reakcí na vstup SRN do NATO</a:t>
            </a:r>
          </a:p>
        </p:txBody>
      </p:sp>
      <p:pic>
        <p:nvPicPr>
          <p:cNvPr id="12" name="Zástupný symbol obrázku 11">
            <a:extLst>
              <a:ext uri="{FF2B5EF4-FFF2-40B4-BE49-F238E27FC236}">
                <a16:creationId xmlns:a16="http://schemas.microsoft.com/office/drawing/2014/main" id="{457D8299-B912-469B-86EF-CBD723E6FD56}"/>
              </a:ext>
            </a:extLst>
          </p:cNvPr>
          <p:cNvPicPr>
            <a:picLocks noGrp="1" noChangeAspect="1"/>
          </p:cNvPicPr>
          <p:nvPr>
            <p:ph type="pic" idx="1"/>
          </p:nvPr>
        </p:nvPicPr>
        <p:blipFill>
          <a:blip r:embed="rId2"/>
          <a:srcRect l="7799" r="7799"/>
          <a:stretch>
            <a:fillRect/>
          </a:stretch>
        </p:blipFill>
        <p:spPr>
          <a:xfrm>
            <a:off x="0" y="6350"/>
            <a:ext cx="8991600" cy="6858000"/>
          </a:xfrm>
        </p:spPr>
      </p:pic>
      <p:sp>
        <p:nvSpPr>
          <p:cNvPr id="14" name="TextovéPole 13">
            <a:extLst>
              <a:ext uri="{FF2B5EF4-FFF2-40B4-BE49-F238E27FC236}">
                <a16:creationId xmlns:a16="http://schemas.microsoft.com/office/drawing/2014/main" id="{AE70B376-B6D1-41A5-B2C9-7B2CD9D172E7}"/>
              </a:ext>
            </a:extLst>
          </p:cNvPr>
          <p:cNvSpPr txBox="1"/>
          <p:nvPr/>
        </p:nvSpPr>
        <p:spPr>
          <a:xfrm>
            <a:off x="128954" y="220450"/>
            <a:ext cx="8721969" cy="1200329"/>
          </a:xfrm>
          <a:prstGeom prst="rect">
            <a:avLst/>
          </a:prstGeom>
          <a:noFill/>
        </p:spPr>
        <p:txBody>
          <a:bodyPr wrap="square">
            <a:spAutoFit/>
          </a:bodyPr>
          <a:lstStyle/>
          <a:p>
            <a:r>
              <a:rPr lang="cs-CZ" b="1">
                <a:solidFill>
                  <a:schemeClr val="bg1"/>
                </a:solidFill>
              </a:rPr>
              <a:t>Fotografie ze sjezdu vůdců států Varšavské smlouvy v roce 1987 (zleva): Gustáv Husák, Todor Živkov, Erich Honecker, Michail Sergejevič Gorbačov, Nicolae Ceauşescu, Wojciech Jaruzelski a János Kádár.</a:t>
            </a:r>
          </a:p>
        </p:txBody>
      </p:sp>
    </p:spTree>
    <p:extLst>
      <p:ext uri="{BB962C8B-B14F-4D97-AF65-F5344CB8AC3E}">
        <p14:creationId xmlns:p14="http://schemas.microsoft.com/office/powerpoint/2010/main" val="232654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509064-A6E0-4362-8BDE-95277886D165}"/>
              </a:ext>
            </a:extLst>
          </p:cNvPr>
          <p:cNvSpPr>
            <a:spLocks noGrp="1"/>
          </p:cNvSpPr>
          <p:nvPr>
            <p:ph type="title"/>
          </p:nvPr>
        </p:nvSpPr>
        <p:spPr>
          <a:xfrm>
            <a:off x="8549640" y="274320"/>
            <a:ext cx="3314114" cy="1737360"/>
          </a:xfrm>
        </p:spPr>
        <p:txBody>
          <a:bodyPr/>
          <a:lstStyle/>
          <a:p>
            <a:pPr algn="ctr"/>
            <a:r>
              <a:rPr lang="en-US" b="1"/>
              <a:t>Washington, D.C., </a:t>
            </a:r>
            <a:br>
              <a:rPr lang="cs-CZ" b="1"/>
            </a:br>
            <a:r>
              <a:rPr lang="en-US" b="1"/>
              <a:t>4. dubna 1949</a:t>
            </a:r>
            <a:endParaRPr lang="cs-CZ"/>
          </a:p>
        </p:txBody>
      </p:sp>
      <p:sp>
        <p:nvSpPr>
          <p:cNvPr id="3" name="Zástupný obsah 2">
            <a:extLst>
              <a:ext uri="{FF2B5EF4-FFF2-40B4-BE49-F238E27FC236}">
                <a16:creationId xmlns:a16="http://schemas.microsoft.com/office/drawing/2014/main" id="{CF065C96-2C99-4F82-B5DC-1A34E839A408}"/>
              </a:ext>
            </a:extLst>
          </p:cNvPr>
          <p:cNvSpPr>
            <a:spLocks noGrp="1"/>
          </p:cNvSpPr>
          <p:nvPr>
            <p:ph type="body" sz="half" idx="2"/>
          </p:nvPr>
        </p:nvSpPr>
        <p:spPr>
          <a:xfrm>
            <a:off x="8241323" y="2203937"/>
            <a:ext cx="3950677" cy="4379743"/>
          </a:xfrm>
        </p:spPr>
        <p:txBody>
          <a:bodyPr>
            <a:normAutofit lnSpcReduction="10000"/>
          </a:bodyPr>
          <a:lstStyle/>
          <a:p>
            <a:pPr marL="342900" indent="-342900">
              <a:buFont typeface="Arial" panose="020B0604020202020204" pitchFamily="34" charset="0"/>
              <a:buChar char="•"/>
            </a:pPr>
            <a:r>
              <a:rPr lang="cs-CZ" sz="2000">
                <a:solidFill>
                  <a:schemeClr val="tx1"/>
                </a:solidFill>
              </a:rPr>
              <a:t>politicko-vojenská instituce</a:t>
            </a:r>
          </a:p>
          <a:p>
            <a:pPr marL="342900" indent="-342900">
              <a:buFont typeface="Arial" panose="020B0604020202020204" pitchFamily="34" charset="0"/>
              <a:buChar char="•"/>
            </a:pPr>
            <a:r>
              <a:rPr lang="cs-CZ" sz="2000">
                <a:solidFill>
                  <a:schemeClr val="tx1"/>
                </a:solidFill>
              </a:rPr>
              <a:t>Její základ položil už necelý rok po válce britský ministerský předseda Winston Churchill ve slavném fultonském projevu. V něm vyzval demokratický svět, aby se semkl proti komunistickému nebezpečí, a vyslovil se pro úzké spojenectví Británie a USA "</a:t>
            </a:r>
            <a:r>
              <a:rPr lang="cs-CZ" sz="2000" i="1">
                <a:solidFill>
                  <a:schemeClr val="tx1"/>
                </a:solidFill>
              </a:rPr>
              <a:t>ve vzduchu, na moři, po celé zeměkouli, ve vědě i v průmyslu</a:t>
            </a:r>
            <a:r>
              <a:rPr lang="cs-CZ" sz="2000">
                <a:solidFill>
                  <a:schemeClr val="tx1"/>
                </a:solidFill>
              </a:rPr>
              <a:t>".</a:t>
            </a:r>
          </a:p>
        </p:txBody>
      </p:sp>
      <p:pic>
        <p:nvPicPr>
          <p:cNvPr id="8" name="Zástupný obsah 7">
            <a:extLst>
              <a:ext uri="{FF2B5EF4-FFF2-40B4-BE49-F238E27FC236}">
                <a16:creationId xmlns:a16="http://schemas.microsoft.com/office/drawing/2014/main" id="{DA3F3713-E73B-462A-8AD0-09DFA72EB919}"/>
              </a:ext>
            </a:extLst>
          </p:cNvPr>
          <p:cNvPicPr>
            <a:picLocks noGrp="1" noChangeAspect="1"/>
          </p:cNvPicPr>
          <p:nvPr>
            <p:ph idx="1"/>
          </p:nvPr>
        </p:nvPicPr>
        <p:blipFill>
          <a:blip r:embed="rId2"/>
          <a:stretch>
            <a:fillRect/>
          </a:stretch>
        </p:blipFill>
        <p:spPr>
          <a:xfrm>
            <a:off x="0" y="470490"/>
            <a:ext cx="8311727" cy="5917019"/>
          </a:xfrm>
        </p:spPr>
      </p:pic>
    </p:spTree>
    <p:extLst>
      <p:ext uri="{BB962C8B-B14F-4D97-AF65-F5344CB8AC3E}">
        <p14:creationId xmlns:p14="http://schemas.microsoft.com/office/powerpoint/2010/main" val="35622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36F882C-B854-4A00-9478-6D3BF77F8DC6}"/>
              </a:ext>
            </a:extLst>
          </p:cNvPr>
          <p:cNvSpPr>
            <a:spLocks noGrp="1"/>
          </p:cNvSpPr>
          <p:nvPr>
            <p:ph type="title"/>
          </p:nvPr>
        </p:nvSpPr>
        <p:spPr/>
        <p:txBody>
          <a:bodyPr/>
          <a:lstStyle/>
          <a:p>
            <a:pPr algn="ctr"/>
            <a:r>
              <a:rPr lang="cs-CZ"/>
              <a:t>Severoatlantická smlouva</a:t>
            </a:r>
          </a:p>
        </p:txBody>
      </p:sp>
      <p:sp>
        <p:nvSpPr>
          <p:cNvPr id="5" name="Zástupný obsah 4">
            <a:extLst>
              <a:ext uri="{FF2B5EF4-FFF2-40B4-BE49-F238E27FC236}">
                <a16:creationId xmlns:a16="http://schemas.microsoft.com/office/drawing/2014/main" id="{B307D193-6D26-4410-8534-A892003F3AF9}"/>
              </a:ext>
            </a:extLst>
          </p:cNvPr>
          <p:cNvSpPr>
            <a:spLocks noGrp="1"/>
          </p:cNvSpPr>
          <p:nvPr>
            <p:ph idx="1"/>
          </p:nvPr>
        </p:nvSpPr>
        <p:spPr/>
        <p:txBody>
          <a:bodyPr>
            <a:normAutofit/>
          </a:bodyPr>
          <a:lstStyle/>
          <a:p>
            <a:pPr marL="0" indent="0" algn="ctr">
              <a:buNone/>
            </a:pPr>
            <a:r>
              <a:rPr lang="cs-CZ" sz="2800" i="1"/>
              <a:t>„Smluvní strany této smlouvy znovu potvrzují svou víru v cíle a zásady Charty Spojených národů a svou touhu žít v míru se všemi národy a všemi vládami. Jsou odhodlány hájit svobodu, společné dědictví a kulturu svých národů, založenou na zásadách demokracie, svobody jednotlivce a právního řádu. Snaží se podporovat stabilitu a blahobyt národů v severoatlantické oblasti. Jsou rozhodnuty spojit své úsilí ke kolektivní obraně a k zachování míru a bezpečnosti.“</a:t>
            </a:r>
            <a:endParaRPr lang="cs-CZ" sz="2800"/>
          </a:p>
        </p:txBody>
      </p:sp>
    </p:spTree>
    <p:extLst>
      <p:ext uri="{BB962C8B-B14F-4D97-AF65-F5344CB8AC3E}">
        <p14:creationId xmlns:p14="http://schemas.microsoft.com/office/powerpoint/2010/main" val="315457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Zástupný obsah 7">
            <a:extLst>
              <a:ext uri="{FF2B5EF4-FFF2-40B4-BE49-F238E27FC236}">
                <a16:creationId xmlns:a16="http://schemas.microsoft.com/office/drawing/2014/main" id="{A9FB1C64-A3A7-4454-9DFB-9828AF961A5C}"/>
              </a:ext>
            </a:extLst>
          </p:cNvPr>
          <p:cNvSpPr>
            <a:spLocks noGrp="1"/>
          </p:cNvSpPr>
          <p:nvPr>
            <p:ph sz="half" idx="1"/>
          </p:nvPr>
        </p:nvSpPr>
        <p:spPr>
          <a:xfrm>
            <a:off x="304800" y="820615"/>
            <a:ext cx="5519928" cy="4923693"/>
          </a:xfrm>
        </p:spPr>
        <p:txBody>
          <a:bodyPr>
            <a:normAutofit lnSpcReduction="10000"/>
          </a:bodyPr>
          <a:lstStyle/>
          <a:p>
            <a:r>
              <a:rPr lang="cs-CZ"/>
              <a:t>na jejím základě vytvořena </a:t>
            </a:r>
            <a:r>
              <a:rPr lang="cs-CZ" b="1"/>
              <a:t>Severoatlantická aliance – NATO </a:t>
            </a:r>
            <a:r>
              <a:rPr lang="cs-CZ"/>
              <a:t>(Organizace severoatlantické smlouvy)</a:t>
            </a:r>
          </a:p>
          <a:p>
            <a:r>
              <a:rPr lang="cs-CZ"/>
              <a:t>vznik aliance, aby její členové mohli spojit své úsilí ke kolektivní obraně a k zachování míru a bezpečnosti</a:t>
            </a:r>
          </a:p>
          <a:p>
            <a:r>
              <a:rPr lang="cs-CZ"/>
              <a:t>Listinu podepsali ministři zahraničních věcí dvanácti zemí obou břehů Atlantiku - USA, Kanady, Belgie, Dánska, Francie, Islandu, Itálie, Lucemburska, Nizozemska, Norska, Portugalska a Británie s úmyslem vytvořit prostor pro kolektivní obranu proti možné ozbrojené agresi SSSR.</a:t>
            </a:r>
          </a:p>
          <a:p>
            <a:r>
              <a:rPr lang="cs-CZ">
                <a:effectLst/>
              </a:rPr>
              <a:t>Smlouva vešla v platnost 24. srpna 1949, po uložení ratifikačních listin všech signatářských států.</a:t>
            </a:r>
            <a:endParaRPr lang="cs-CZ"/>
          </a:p>
        </p:txBody>
      </p:sp>
      <p:pic>
        <p:nvPicPr>
          <p:cNvPr id="11" name="Zástupný obsah 10">
            <a:extLst>
              <a:ext uri="{FF2B5EF4-FFF2-40B4-BE49-F238E27FC236}">
                <a16:creationId xmlns:a16="http://schemas.microsoft.com/office/drawing/2014/main" id="{A02D88BF-E729-43C1-B1F6-4EDB10A16C4E}"/>
              </a:ext>
            </a:extLst>
          </p:cNvPr>
          <p:cNvPicPr>
            <a:picLocks noGrp="1" noChangeAspect="1"/>
          </p:cNvPicPr>
          <p:nvPr>
            <p:ph sz="half" idx="2"/>
          </p:nvPr>
        </p:nvPicPr>
        <p:blipFill>
          <a:blip r:embed="rId2"/>
          <a:stretch>
            <a:fillRect/>
          </a:stretch>
        </p:blipFill>
        <p:spPr>
          <a:xfrm>
            <a:off x="5824728" y="820615"/>
            <a:ext cx="6194796" cy="4923693"/>
          </a:xfrm>
        </p:spPr>
      </p:pic>
    </p:spTree>
    <p:extLst>
      <p:ext uri="{BB962C8B-B14F-4D97-AF65-F5344CB8AC3E}">
        <p14:creationId xmlns:p14="http://schemas.microsoft.com/office/powerpoint/2010/main" val="68448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DA136B-0104-4939-9E41-8B93530DAFAC}"/>
              </a:ext>
            </a:extLst>
          </p:cNvPr>
          <p:cNvSpPr>
            <a:spLocks noGrp="1"/>
          </p:cNvSpPr>
          <p:nvPr>
            <p:ph type="ctrTitle"/>
          </p:nvPr>
        </p:nvSpPr>
        <p:spPr/>
        <p:txBody>
          <a:bodyPr/>
          <a:lstStyle/>
          <a:p>
            <a:pPr algn="ctr"/>
            <a:r>
              <a:rPr lang="cs-CZ"/>
              <a:t>8. Vojenská porada v Moskvě v lednu 1951</a:t>
            </a:r>
          </a:p>
        </p:txBody>
      </p:sp>
      <p:sp>
        <p:nvSpPr>
          <p:cNvPr id="3" name="Podnadpis 2">
            <a:extLst>
              <a:ext uri="{FF2B5EF4-FFF2-40B4-BE49-F238E27FC236}">
                <a16:creationId xmlns:a16="http://schemas.microsoft.com/office/drawing/2014/main" id="{86CFFE27-3F21-4538-BAC3-54955E9F3732}"/>
              </a:ext>
            </a:extLst>
          </p:cNvPr>
          <p:cNvSpPr>
            <a:spLocks noGrp="1"/>
          </p:cNvSpPr>
          <p:nvPr>
            <p:ph type="subTitle" idx="1"/>
          </p:nvPr>
        </p:nvSpPr>
        <p:spPr>
          <a:xfrm>
            <a:off x="2089404" y="4468031"/>
            <a:ext cx="7891272" cy="1069848"/>
          </a:xfrm>
        </p:spPr>
        <p:txBody>
          <a:bodyPr>
            <a:normAutofit/>
          </a:bodyPr>
          <a:lstStyle/>
          <a:p>
            <a:pPr algn="ctr"/>
            <a:r>
              <a:rPr lang="cs-CZ" sz="2800">
                <a:solidFill>
                  <a:schemeClr val="bg1"/>
                </a:solidFill>
              </a:rPr>
              <a:t>mýtus a skutečnost</a:t>
            </a:r>
          </a:p>
        </p:txBody>
      </p:sp>
    </p:spTree>
    <p:extLst>
      <p:ext uri="{BB962C8B-B14F-4D97-AF65-F5344CB8AC3E}">
        <p14:creationId xmlns:p14="http://schemas.microsoft.com/office/powerpoint/2010/main" val="256955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6DA475-0909-48B9-9558-04C52F992B49}"/>
              </a:ext>
            </a:extLst>
          </p:cNvPr>
          <p:cNvSpPr>
            <a:spLocks noGrp="1"/>
          </p:cNvSpPr>
          <p:nvPr>
            <p:ph type="title"/>
          </p:nvPr>
        </p:nvSpPr>
        <p:spPr>
          <a:xfrm>
            <a:off x="1069848" y="-118872"/>
            <a:ext cx="10058400" cy="1609344"/>
          </a:xfrm>
        </p:spPr>
        <p:txBody>
          <a:bodyPr/>
          <a:lstStyle/>
          <a:p>
            <a:pPr algn="ctr"/>
            <a:r>
              <a:rPr lang="cs-CZ"/>
              <a:t>Co jí předcházelo?</a:t>
            </a:r>
          </a:p>
        </p:txBody>
      </p:sp>
      <p:sp>
        <p:nvSpPr>
          <p:cNvPr id="3" name="Zástupný obsah 2">
            <a:extLst>
              <a:ext uri="{FF2B5EF4-FFF2-40B4-BE49-F238E27FC236}">
                <a16:creationId xmlns:a16="http://schemas.microsoft.com/office/drawing/2014/main" id="{0F4A2196-3E79-4EAE-90F2-FB729568E2D2}"/>
              </a:ext>
            </a:extLst>
          </p:cNvPr>
          <p:cNvSpPr>
            <a:spLocks noGrp="1"/>
          </p:cNvSpPr>
          <p:nvPr>
            <p:ph idx="1"/>
          </p:nvPr>
        </p:nvSpPr>
        <p:spPr>
          <a:xfrm>
            <a:off x="1069848" y="1360967"/>
            <a:ext cx="10058400" cy="4811233"/>
          </a:xfrm>
        </p:spPr>
        <p:txBody>
          <a:bodyPr/>
          <a:lstStyle/>
          <a:p>
            <a:r>
              <a:rPr lang="cs-CZ"/>
              <a:t>založení organizace NATO =&gt; západ bude údajně připraven na válku do konce roku 1953</a:t>
            </a:r>
          </a:p>
          <a:p>
            <a:r>
              <a:rPr lang="cs-CZ"/>
              <a:t>vypuknutí války v Koreji v červnu 1950 =&gt; reálné nebezpečí celosvětového konfliktu</a:t>
            </a:r>
          </a:p>
          <a:p>
            <a:r>
              <a:rPr lang="cs-CZ"/>
              <a:t>Vyhodnocení zkušeností z počátečního období války, především poznatek, že nebyly použity jaderné zbraně a že americká technická a technologická převaha nestačí k zajištění vítězství a vyrovnání převahy v počtu bojujících jednotek, přivedlo sovětské stratégy na myšlenku využít převahy v konvenčních zbraních a připravenosti ozbrojených sil a dosáhnout v západní Evropě vítězství dříve, než USA budou schopny přisunout do Evropy dostatečné síly a rozhodujícím způsobem vychýlit rovnováhu sil ve prospěch SSSR. </a:t>
            </a:r>
          </a:p>
          <a:p>
            <a:r>
              <a:rPr lang="cs-CZ"/>
              <a:t>v druhé polovině roku 1950 bylo rozhodnuto o urychlení výstavby ozbrojených sil všech států sovětského bloku.</a:t>
            </a:r>
          </a:p>
        </p:txBody>
      </p:sp>
    </p:spTree>
    <p:extLst>
      <p:ext uri="{BB962C8B-B14F-4D97-AF65-F5344CB8AC3E}">
        <p14:creationId xmlns:p14="http://schemas.microsoft.com/office/powerpoint/2010/main" val="174149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46A669-8243-487D-9A9B-387AD9A4417A}"/>
              </a:ext>
            </a:extLst>
          </p:cNvPr>
          <p:cNvSpPr>
            <a:spLocks noGrp="1"/>
          </p:cNvSpPr>
          <p:nvPr>
            <p:ph type="title"/>
          </p:nvPr>
        </p:nvSpPr>
        <p:spPr/>
        <p:txBody>
          <a:bodyPr/>
          <a:lstStyle/>
          <a:p>
            <a:pPr algn="ctr"/>
            <a:r>
              <a:rPr lang="cs-CZ"/>
              <a:t>8. – 11. ledna 1951 v Moskvě</a:t>
            </a:r>
          </a:p>
        </p:txBody>
      </p:sp>
      <p:sp>
        <p:nvSpPr>
          <p:cNvPr id="3" name="Zástupný obsah 2">
            <a:extLst>
              <a:ext uri="{FF2B5EF4-FFF2-40B4-BE49-F238E27FC236}">
                <a16:creationId xmlns:a16="http://schemas.microsoft.com/office/drawing/2014/main" id="{063192A7-C126-4E15-8E7D-478120F5E89C}"/>
              </a:ext>
            </a:extLst>
          </p:cNvPr>
          <p:cNvSpPr>
            <a:spLocks noGrp="1"/>
          </p:cNvSpPr>
          <p:nvPr>
            <p:ph idx="1"/>
          </p:nvPr>
        </p:nvSpPr>
        <p:spPr>
          <a:xfrm>
            <a:off x="1069848" y="2121408"/>
            <a:ext cx="10058400" cy="4251960"/>
          </a:xfrm>
        </p:spPr>
        <p:txBody>
          <a:bodyPr/>
          <a:lstStyle/>
          <a:p>
            <a:r>
              <a:rPr lang="cs-CZ"/>
              <a:t>přísně utajená schůzka</a:t>
            </a:r>
          </a:p>
          <a:p>
            <a:r>
              <a:rPr lang="cs-CZ"/>
              <a:t>určen nový směr vývoje: socialistické státy budou zbrojit tak, aby dosáhly vojenské převahy nad Západem a mohly sáhnout ke strategii „aktivní obrany“</a:t>
            </a:r>
          </a:p>
          <a:p>
            <a:r>
              <a:rPr lang="cs-CZ"/>
              <a:t>každý z ministrů obrany a zástupců jednotlivých zemí podal J. V. Stalinovi zprávu o situaci v armádě a ministři obrany byli seznámeni s požadavky na počet vojsk, jejich výzbroj, úkoly zbrojní výroby a byl s nimi sepsán závazný protokol.</a:t>
            </a:r>
          </a:p>
          <a:p>
            <a:r>
              <a:rPr lang="cs-CZ"/>
              <a:t>O významu této schůzky svědčí i skutečnost, že byla velmi přísně utajena a dosud se nepodařilo najít žádný oficiální dokument o jejím průběhu (existoval-li vůbec). O jednáních se tak dovídáme z pozdějších vzpomínek či velmi stručných, heslovitých záznamů.</a:t>
            </a:r>
          </a:p>
        </p:txBody>
      </p:sp>
    </p:spTree>
    <p:extLst>
      <p:ext uri="{BB962C8B-B14F-4D97-AF65-F5344CB8AC3E}">
        <p14:creationId xmlns:p14="http://schemas.microsoft.com/office/powerpoint/2010/main" val="236612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1E572B2-60E9-49AA-B2E1-A96A87EE13AD}"/>
              </a:ext>
            </a:extLst>
          </p:cNvPr>
          <p:cNvSpPr>
            <a:spLocks noGrp="1"/>
          </p:cNvSpPr>
          <p:nvPr>
            <p:ph type="title"/>
          </p:nvPr>
        </p:nvSpPr>
        <p:spPr/>
        <p:txBody>
          <a:bodyPr>
            <a:noAutofit/>
          </a:bodyPr>
          <a:lstStyle/>
          <a:p>
            <a:pPr algn="ctr"/>
            <a:r>
              <a:rPr lang="cs-CZ" sz="4000"/>
              <a:t>Generální tajemník maďarské dělnické strany – Matyás Rákosi o jednání v Moskvě</a:t>
            </a:r>
          </a:p>
        </p:txBody>
      </p:sp>
      <p:sp>
        <p:nvSpPr>
          <p:cNvPr id="5" name="Zástupný obsah 4">
            <a:extLst>
              <a:ext uri="{FF2B5EF4-FFF2-40B4-BE49-F238E27FC236}">
                <a16:creationId xmlns:a16="http://schemas.microsoft.com/office/drawing/2014/main" id="{9267879D-C4F4-46D9-B2CA-47A1A3FF2595}"/>
              </a:ext>
            </a:extLst>
          </p:cNvPr>
          <p:cNvSpPr>
            <a:spLocks noGrp="1"/>
          </p:cNvSpPr>
          <p:nvPr>
            <p:ph idx="1"/>
          </p:nvPr>
        </p:nvSpPr>
        <p:spPr>
          <a:xfrm>
            <a:off x="1069848" y="2121408"/>
            <a:ext cx="10058400" cy="4431792"/>
          </a:xfrm>
        </p:spPr>
        <p:txBody>
          <a:bodyPr>
            <a:normAutofit/>
          </a:bodyPr>
          <a:lstStyle/>
          <a:p>
            <a:pPr algn="just"/>
            <a:r>
              <a:rPr lang="cs-CZ" i="1"/>
              <a:t>„K podstatnému rozvoji armády jsme přistoupili v roce 1951. 8. ledna roku 1951 se kvůli této otázce konalo u Stalina setkání, kterého se, s vyjimkou Bieruta, zúčastnili všichni generální tajemníci stran evropských zemí lidové demokracie a ministři obrany těchto zemí. Výchozím bodem byl fakt, že NATO do roku 1953 plně dokončí svoji přípravu a pokud nechceme být překvapeni, tak musíme k stejnému datu mít odpovídající armády. Tehdejší náčelník generálního štábu sovětské armády Štemenko předložil plány rozvoje, v nichž mělo Maďarsko mít v této lhůtě plně vybavenou armádu o síle 150.000 lidí (jestli tomu dobře rozumím, 9 divizí). V diskusi vystoupil Rokossovskij, který byl tehdy ministrem obrany Polska, a řekl, že oni mají také plán rozvoje armády, jehož čísla odpovídají navrženému plánu rozvoje (tj. tomu sovětskému – pozn. aut.), ale že dosažení této úrovně oni naplánovali ke konci roku 1956; do roku 1953 se jim zřejmě nepodaří zdvojnásobit výdaje na armádu. Stalin odpověděl, že jestli mohou Poláci garantovat, že válka nebude, tak pak on není proti, jestliže budou připraveni až ke konci roku 1956.</a:t>
            </a:r>
            <a:endParaRPr lang="cs-CZ"/>
          </a:p>
        </p:txBody>
      </p:sp>
    </p:spTree>
    <p:extLst>
      <p:ext uri="{BB962C8B-B14F-4D97-AF65-F5344CB8AC3E}">
        <p14:creationId xmlns:p14="http://schemas.microsoft.com/office/powerpoint/2010/main" val="317138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D29996-7941-4D6B-B437-127CC011A36C}"/>
              </a:ext>
            </a:extLst>
          </p:cNvPr>
          <p:cNvSpPr>
            <a:spLocks noGrp="1"/>
          </p:cNvSpPr>
          <p:nvPr>
            <p:ph idx="1"/>
          </p:nvPr>
        </p:nvSpPr>
        <p:spPr>
          <a:xfrm>
            <a:off x="211015" y="527538"/>
            <a:ext cx="11828585" cy="6131170"/>
          </a:xfrm>
        </p:spPr>
        <p:txBody>
          <a:bodyPr>
            <a:normAutofit/>
          </a:bodyPr>
          <a:lstStyle/>
          <a:p>
            <a:r>
              <a:rPr lang="cs-CZ" i="1">
                <a:solidFill>
                  <a:schemeClr val="bg1"/>
                </a:solidFill>
              </a:rPr>
              <a:t>„Brzy se však ukázalo, že rozvoj armády je jedna bezedná díra – nebylo měsíce, kdy by se neobjevil nový nepředvídaný výdaj. Brzy jsme zjistili, že ani navýšené prostředky nebudou stačit.“</a:t>
            </a:r>
            <a:r>
              <a:rPr lang="cs-CZ" i="1"/>
              <a:t> </a:t>
            </a:r>
          </a:p>
          <a:p>
            <a:r>
              <a:rPr lang="cs-CZ"/>
              <a:t>Celkové výdaje na armádu, na rozvoj průmyslu spojeného s vojenskou výrobou, na výstavbu budov a kasáren a na ostatní represivní složky se měly na začátku roku 1952 vyšplhat na 16 miliard forintů. Tato částka se rovnala celkovému množství všech kapitálových investic do hospodářství na sedm let dopředu. </a:t>
            </a:r>
            <a:endParaRPr lang="cs-CZ" i="1"/>
          </a:p>
          <a:p>
            <a:r>
              <a:rPr lang="cs-CZ"/>
              <a:t>Pod vlivem této situace se rozhodl Rákosi intervenovat u Stalina. Při rozhovoru si prý Stalin jen povzdechl: </a:t>
            </a:r>
            <a:r>
              <a:rPr lang="cs-CZ" i="1">
                <a:solidFill>
                  <a:schemeClr val="bg1"/>
                </a:solidFill>
              </a:rPr>
              <a:t>„Kdybyste jen věděli, kolik stojí obrana nás!“</a:t>
            </a:r>
            <a:r>
              <a:rPr lang="cs-CZ"/>
              <a:t>, ale hned pokračoval v ostřejším tónu: </a:t>
            </a:r>
            <a:r>
              <a:rPr lang="cs-CZ" i="1">
                <a:solidFill>
                  <a:schemeClr val="bg1"/>
                </a:solidFill>
              </a:rPr>
              <a:t>„Může se stát, že teď ušetříte na rozvoji armády, a pak nepřítel snadno rozbombarduje vaše továrny nebo obsadí velkou část země. To byste chtěli? Kromě toho, prostředky, které vy nedáte na předem uvážený a plánovaný rozvoj amády, budou muset jít z kapes ostatních socialistických zemí, především Sovětského svazu. Považujete to za správné?“</a:t>
            </a:r>
            <a:r>
              <a:rPr lang="cs-CZ" i="1"/>
              <a:t> </a:t>
            </a:r>
            <a:endParaRPr lang="cs-CZ"/>
          </a:p>
          <a:p>
            <a:r>
              <a:rPr lang="cs-CZ"/>
              <a:t>Podle vlastních slov se Rákosi pokusil vyjednávat a poukázal například na zbytečné vydávání prostředků na výstavbu kasáren. Stalin ale zůstal neoblomný: </a:t>
            </a:r>
            <a:r>
              <a:rPr lang="cs-CZ" i="1">
                <a:solidFill>
                  <a:schemeClr val="bg1"/>
                </a:solidFill>
              </a:rPr>
              <a:t>„Není možné v míru budovat armádu bez kasáren. Nikdo nic lepšího dosud nevymyslel. Jestli si myslíte, že se vám to podaří, zkuste to, ale říkám vám předem, že neuspějete.“</a:t>
            </a:r>
            <a:r>
              <a:rPr lang="cs-CZ">
                <a:solidFill>
                  <a:schemeClr val="bg1"/>
                </a:solidFill>
              </a:rPr>
              <a:t> </a:t>
            </a:r>
          </a:p>
          <a:p>
            <a:endParaRPr lang="cs-CZ"/>
          </a:p>
        </p:txBody>
      </p:sp>
    </p:spTree>
    <p:extLst>
      <p:ext uri="{BB962C8B-B14F-4D97-AF65-F5344CB8AC3E}">
        <p14:creationId xmlns:p14="http://schemas.microsoft.com/office/powerpoint/2010/main" val="1743524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Dřev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Dřevo</Template>
  <TotalTime>1037</TotalTime>
  <Words>1473</Words>
  <Application>Microsoft Office PowerPoint</Application>
  <PresentationFormat>Širokoúhlá obrazovka</PresentationFormat>
  <Paragraphs>53</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Bookman Old Style</vt:lpstr>
      <vt:lpstr>Century Gothic</vt:lpstr>
      <vt:lpstr>Wingdings</vt:lpstr>
      <vt:lpstr>Dřevo</vt:lpstr>
      <vt:lpstr>7. Severoatlantická smlouva</vt:lpstr>
      <vt:lpstr>Washington, D.C.,  4. dubna 1949</vt:lpstr>
      <vt:lpstr>Severoatlantická smlouva</vt:lpstr>
      <vt:lpstr>Prezentace aplikace PowerPoint</vt:lpstr>
      <vt:lpstr>8. Vojenská porada v Moskvě v lednu 1951</vt:lpstr>
      <vt:lpstr>Co jí předcházelo?</vt:lpstr>
      <vt:lpstr>8. – 11. ledna 1951 v Moskvě</vt:lpstr>
      <vt:lpstr>Generální tajemník maďarské dělnické strany – Matyás Rákosi o jednání v Moskvě</vt:lpstr>
      <vt:lpstr>Prezentace aplikace PowerPoint</vt:lpstr>
      <vt:lpstr>Vliv porady na Československo</vt:lpstr>
      <vt:lpstr>Prezentace aplikace PowerPoint</vt:lpstr>
      <vt:lpstr>Prezentace aplikace PowerPoint</vt:lpstr>
      <vt:lpstr>Důsledky rozsáhlé zbrojní výroby </vt:lpstr>
      <vt:lpstr>Varšavská smlouva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Severoatlantická smlouva</dc:title>
  <dc:creator>Lucie</dc:creator>
  <cp:lastModifiedBy>Lucie</cp:lastModifiedBy>
  <cp:revision>6</cp:revision>
  <dcterms:created xsi:type="dcterms:W3CDTF">2021-10-16T13:42:50Z</dcterms:created>
  <dcterms:modified xsi:type="dcterms:W3CDTF">2021-10-20T06:30:32Z</dcterms:modified>
</cp:coreProperties>
</file>