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sldIdLst>
    <p:sldId id="256" r:id="rId2"/>
    <p:sldId id="257" r:id="rId3"/>
    <p:sldId id="258" r:id="rId4"/>
    <p:sldId id="259" r:id="rId5"/>
    <p:sldId id="373" r:id="rId6"/>
    <p:sldId id="370" r:id="rId7"/>
    <p:sldId id="376" r:id="rId8"/>
    <p:sldId id="374" r:id="rId9"/>
    <p:sldId id="375" r:id="rId10"/>
    <p:sldId id="377" r:id="rId11"/>
    <p:sldId id="378" r:id="rId12"/>
    <p:sldId id="379" r:id="rId13"/>
    <p:sldId id="380" r:id="rId14"/>
    <p:sldId id="311" r:id="rId15"/>
    <p:sldId id="385" r:id="rId16"/>
    <p:sldId id="386" r:id="rId17"/>
    <p:sldId id="387" r:id="rId18"/>
    <p:sldId id="388" r:id="rId19"/>
    <p:sldId id="389" r:id="rId20"/>
    <p:sldId id="390" r:id="rId21"/>
    <p:sldId id="391" r:id="rId22"/>
    <p:sldId id="392" r:id="rId23"/>
    <p:sldId id="393" r:id="rId24"/>
    <p:sldId id="394" r:id="rId25"/>
    <p:sldId id="395" r:id="rId26"/>
    <p:sldId id="396" r:id="rId27"/>
    <p:sldId id="397" r:id="rId28"/>
    <p:sldId id="398" r:id="rId29"/>
    <p:sldId id="399" r:id="rId30"/>
    <p:sldId id="400" r:id="rId31"/>
    <p:sldId id="401" r:id="rId32"/>
    <p:sldId id="381" r:id="rId33"/>
    <p:sldId id="382" r:id="rId34"/>
    <p:sldId id="383" r:id="rId35"/>
    <p:sldId id="271" r:id="rId36"/>
    <p:sldId id="272" r:id="rId37"/>
    <p:sldId id="273" r:id="rId38"/>
    <p:sldId id="274" r:id="rId39"/>
    <p:sldId id="275" r:id="rId40"/>
    <p:sldId id="276" r:id="rId41"/>
    <p:sldId id="402"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cs-CZ"/>
              <a:t>Kliknutím lze upravit styl.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50139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09461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92170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2703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cs-CZ"/>
              <a:t>Kliknutím lze upravit styl.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C6F822A4-8DA6-4447-9B1F-C5DB58435268}" type="datetimeFigureOut">
              <a:rPr lang="en-US" smtClean="0"/>
              <a:t>12/7/2021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5770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20639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4521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36039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9941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a:t>Kliknutím lze upravit styl.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DA16AA21-1863-4931-97CB-99D0A168701B}" type="datetimeFigureOut">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99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a:t>Kliknutím lze upravit styl.</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3772C379-9A7C-4C87-A116-CBE9F58B04C5}" type="datetimeFigureOut">
              <a:rPr lang="en-US" smtClean="0"/>
              <a:t>12/7/2021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93676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8664C608-40B1-4030-A28D-5B74BC98ADCE}" type="datetimeFigureOut">
              <a:rPr lang="en-US" smtClean="0"/>
              <a:t>12/7/2021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5324844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b/ba/Flag_of_Germany.svg" TargetMode="Externa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upload.wikimedia.org/wikipedia/commons/a/a1/Flag_of_East_Germany.svg"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9321BE-BD77-4E3F-84A1-8C21350A6394}"/>
              </a:ext>
            </a:extLst>
          </p:cNvPr>
          <p:cNvSpPr>
            <a:spLocks noGrp="1"/>
          </p:cNvSpPr>
          <p:nvPr>
            <p:ph type="ctrTitle"/>
          </p:nvPr>
        </p:nvSpPr>
        <p:spPr/>
        <p:txBody>
          <a:bodyPr/>
          <a:lstStyle/>
          <a:p>
            <a:pPr algn="ctr"/>
            <a:r>
              <a:rPr lang="pl-PL"/>
              <a:t>9. Návrh SSSR na neutralizaci Německa</a:t>
            </a:r>
            <a:endParaRPr lang="cs-CZ"/>
          </a:p>
        </p:txBody>
      </p:sp>
      <p:sp>
        <p:nvSpPr>
          <p:cNvPr id="3" name="Podnadpis 2">
            <a:extLst>
              <a:ext uri="{FF2B5EF4-FFF2-40B4-BE49-F238E27FC236}">
                <a16:creationId xmlns:a16="http://schemas.microsoft.com/office/drawing/2014/main" id="{8A75ACA7-B419-4B27-A761-A5137C8FD8E8}"/>
              </a:ext>
            </a:extLst>
          </p:cNvPr>
          <p:cNvSpPr>
            <a:spLocks noGrp="1"/>
          </p:cNvSpPr>
          <p:nvPr>
            <p:ph type="subTitle" idx="1"/>
          </p:nvPr>
        </p:nvSpPr>
        <p:spPr>
          <a:xfrm>
            <a:off x="2089404" y="4355929"/>
            <a:ext cx="7891272" cy="1069848"/>
          </a:xfrm>
        </p:spPr>
        <p:txBody>
          <a:bodyPr>
            <a:normAutofit/>
          </a:bodyPr>
          <a:lstStyle/>
          <a:p>
            <a:pPr algn="ctr"/>
            <a:r>
              <a:rPr lang="cs-CZ" sz="2800">
                <a:solidFill>
                  <a:schemeClr val="bg1"/>
                </a:solidFill>
              </a:rPr>
              <a:t>Březen 1952</a:t>
            </a:r>
          </a:p>
        </p:txBody>
      </p:sp>
    </p:spTree>
    <p:extLst>
      <p:ext uri="{BB962C8B-B14F-4D97-AF65-F5344CB8AC3E}">
        <p14:creationId xmlns:p14="http://schemas.microsoft.com/office/powerpoint/2010/main" val="92889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34E64AE-2641-465F-9669-BD2FFE7127CE}"/>
              </a:ext>
            </a:extLst>
          </p:cNvPr>
          <p:cNvSpPr>
            <a:spLocks noGrp="1"/>
          </p:cNvSpPr>
          <p:nvPr>
            <p:ph sz="half" idx="1"/>
          </p:nvPr>
        </p:nvSpPr>
        <p:spPr>
          <a:xfrm>
            <a:off x="269631" y="797169"/>
            <a:ext cx="5402697" cy="4900247"/>
          </a:xfrm>
        </p:spPr>
        <p:txBody>
          <a:bodyPr>
            <a:normAutofit/>
          </a:bodyPr>
          <a:lstStyle/>
          <a:p>
            <a:r>
              <a:rPr lang="cs-CZ"/>
              <a:t> Německý stát se měl zřeknout účasti v jakýchkoli koalicích a vojenských paktech, mohl však mít vlastní ozbrojené síly a zbrojní průmysl v rozsahu, který by mírová smlouva přesně stanovila</a:t>
            </a:r>
          </a:p>
          <a:p>
            <a:pPr marL="0" indent="0">
              <a:buNone/>
            </a:pPr>
            <a:endParaRPr lang="cs-CZ"/>
          </a:p>
          <a:p>
            <a:r>
              <a:rPr lang="cs-CZ"/>
              <a:t>Nóta – propagandistická akce zaměřená na ovlivnění světového veřejného mínění a sloužící k zabrzdění procesu západoevropské integrace? Nebo seriózně myšlený krok vyvolaný tradiční obavou sovětských představitelů z kapitalistického obklíčení a negativními zkušenostmi z roku 1941?</a:t>
            </a:r>
          </a:p>
          <a:p>
            <a:endParaRPr lang="cs-CZ"/>
          </a:p>
        </p:txBody>
      </p:sp>
      <p:pic>
        <p:nvPicPr>
          <p:cNvPr id="7" name="Zástupný obsah 6">
            <a:extLst>
              <a:ext uri="{FF2B5EF4-FFF2-40B4-BE49-F238E27FC236}">
                <a16:creationId xmlns:a16="http://schemas.microsoft.com/office/drawing/2014/main" id="{86E8F033-6062-435C-998E-5C3BAD25CC89}"/>
              </a:ext>
            </a:extLst>
          </p:cNvPr>
          <p:cNvPicPr>
            <a:picLocks noGrp="1" noChangeAspect="1"/>
          </p:cNvPicPr>
          <p:nvPr>
            <p:ph sz="half" idx="2"/>
          </p:nvPr>
        </p:nvPicPr>
        <p:blipFill>
          <a:blip r:embed="rId2"/>
          <a:stretch>
            <a:fillRect/>
          </a:stretch>
        </p:blipFill>
        <p:spPr>
          <a:xfrm>
            <a:off x="5813825" y="890954"/>
            <a:ext cx="5771455" cy="4162661"/>
          </a:xfrm>
        </p:spPr>
      </p:pic>
      <p:sp>
        <p:nvSpPr>
          <p:cNvPr id="8" name="TextovéPole 7">
            <a:extLst>
              <a:ext uri="{FF2B5EF4-FFF2-40B4-BE49-F238E27FC236}">
                <a16:creationId xmlns:a16="http://schemas.microsoft.com/office/drawing/2014/main" id="{D4742291-FABE-4121-8D48-472D01BCBC4F}"/>
              </a:ext>
            </a:extLst>
          </p:cNvPr>
          <p:cNvSpPr txBox="1"/>
          <p:nvPr/>
        </p:nvSpPr>
        <p:spPr>
          <a:xfrm>
            <a:off x="6096000" y="5240672"/>
            <a:ext cx="5207106" cy="369332"/>
          </a:xfrm>
          <a:prstGeom prst="rect">
            <a:avLst/>
          </a:prstGeom>
          <a:noFill/>
        </p:spPr>
        <p:txBody>
          <a:bodyPr wrap="square" rtlCol="0">
            <a:spAutoFit/>
          </a:bodyPr>
          <a:lstStyle/>
          <a:p>
            <a:r>
              <a:rPr lang="cs-CZ" b="1"/>
              <a:t>Wilhelm Pieck a Walter Ulbricht (vpravo)</a:t>
            </a:r>
          </a:p>
        </p:txBody>
      </p:sp>
    </p:spTree>
    <p:extLst>
      <p:ext uri="{BB962C8B-B14F-4D97-AF65-F5344CB8AC3E}">
        <p14:creationId xmlns:p14="http://schemas.microsoft.com/office/powerpoint/2010/main" val="2936087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CB13BC8-65A0-44D2-919E-7D50AE29381A}"/>
              </a:ext>
            </a:extLst>
          </p:cNvPr>
          <p:cNvSpPr>
            <a:spLocks noGrp="1"/>
          </p:cNvSpPr>
          <p:nvPr>
            <p:ph type="title"/>
          </p:nvPr>
        </p:nvSpPr>
        <p:spPr/>
        <p:txBody>
          <a:bodyPr/>
          <a:lstStyle/>
          <a:p>
            <a:r>
              <a:rPr lang="cs-CZ"/>
              <a:t>Nóty</a:t>
            </a:r>
          </a:p>
        </p:txBody>
      </p:sp>
      <p:sp>
        <p:nvSpPr>
          <p:cNvPr id="5" name="Zástupný obsah 4">
            <a:extLst>
              <a:ext uri="{FF2B5EF4-FFF2-40B4-BE49-F238E27FC236}">
                <a16:creationId xmlns:a16="http://schemas.microsoft.com/office/drawing/2014/main" id="{5C5103D3-7D62-4538-980F-F0599639ECED}"/>
              </a:ext>
            </a:extLst>
          </p:cNvPr>
          <p:cNvSpPr>
            <a:spLocks noGrp="1"/>
          </p:cNvSpPr>
          <p:nvPr>
            <p:ph idx="1"/>
          </p:nvPr>
        </p:nvSpPr>
        <p:spPr/>
        <p:txBody>
          <a:bodyPr/>
          <a:lstStyle/>
          <a:p>
            <a:r>
              <a:rPr lang="cs-CZ"/>
              <a:t>Nóta však vedle obecných formulací, které měly v německém obyvatelstvu vzbudit zdání, že jde o velkorysou podporu jejich přání po znovusjednocení, obsahovala i řadu skrytých požadavků.</a:t>
            </a:r>
          </a:p>
          <a:p>
            <a:r>
              <a:rPr lang="cs-CZ"/>
              <a:t>Sjednocení v úvahu pouze v případě, že nový stát bude budován podle vzoru NDR</a:t>
            </a:r>
          </a:p>
          <a:p>
            <a:r>
              <a:rPr lang="cs-CZ"/>
              <a:t>Události po 10. březnu – výměny čtyř sovětských a čtyř západních nót</a:t>
            </a:r>
          </a:p>
          <a:p>
            <a:r>
              <a:rPr lang="cs-CZ"/>
              <a:t>problematika konání svobodných voleb na celém německém území, což Západní mocnosti považovaly za nezbytné pro další jednání – a také jednání sovětských politiků s představiteli Jednotné socialistické strany Německa (SED)</a:t>
            </a:r>
          </a:p>
          <a:p>
            <a:r>
              <a:rPr lang="cs-CZ"/>
              <a:t>=&gt; k dohodě nedošlo</a:t>
            </a:r>
          </a:p>
        </p:txBody>
      </p:sp>
    </p:spTree>
    <p:extLst>
      <p:ext uri="{BB962C8B-B14F-4D97-AF65-F5344CB8AC3E}">
        <p14:creationId xmlns:p14="http://schemas.microsoft.com/office/powerpoint/2010/main" val="1409181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563810E-A192-4E6D-A1B1-FDC868FD3E5A}"/>
              </a:ext>
            </a:extLst>
          </p:cNvPr>
          <p:cNvSpPr>
            <a:spLocks noGrp="1"/>
          </p:cNvSpPr>
          <p:nvPr>
            <p:ph type="title"/>
          </p:nvPr>
        </p:nvSpPr>
        <p:spPr>
          <a:xfrm>
            <a:off x="457199" y="50881"/>
            <a:ext cx="11371385" cy="1609344"/>
          </a:xfrm>
        </p:spPr>
        <p:txBody>
          <a:bodyPr/>
          <a:lstStyle/>
          <a:p>
            <a:r>
              <a:rPr lang="cs-CZ"/>
              <a:t>Důsledky pro východní Německo </a:t>
            </a:r>
            <a:r>
              <a:rPr lang="cs-CZ" sz="2800"/>
              <a:t>(NDR)</a:t>
            </a:r>
            <a:endParaRPr lang="cs-CZ"/>
          </a:p>
        </p:txBody>
      </p:sp>
      <p:sp>
        <p:nvSpPr>
          <p:cNvPr id="3" name="Zástupný obsah 2">
            <a:extLst>
              <a:ext uri="{FF2B5EF4-FFF2-40B4-BE49-F238E27FC236}">
                <a16:creationId xmlns:a16="http://schemas.microsoft.com/office/drawing/2014/main" id="{54067D96-3C48-4C1B-9CF4-8C6FD0D07159}"/>
              </a:ext>
            </a:extLst>
          </p:cNvPr>
          <p:cNvSpPr>
            <a:spLocks noGrp="1"/>
          </p:cNvSpPr>
          <p:nvPr>
            <p:ph idx="1"/>
          </p:nvPr>
        </p:nvSpPr>
        <p:spPr>
          <a:xfrm>
            <a:off x="199292" y="1664677"/>
            <a:ext cx="11793416" cy="4876800"/>
          </a:xfrm>
        </p:spPr>
        <p:txBody>
          <a:bodyPr>
            <a:normAutofit lnSpcReduction="10000"/>
          </a:bodyPr>
          <a:lstStyle/>
          <a:p>
            <a:r>
              <a:rPr lang="cs-CZ"/>
              <a:t>Jednání v Moskvě 1. dubna 1952, za východoněmeckou stranu se zúčastnili prezident NDR Wilhelm Pieck, předseda vlády Otto Grotewohl a Walter Ulbricht, </a:t>
            </a:r>
            <a:r>
              <a:rPr lang="cs-CZ" b="1"/>
              <a:t>Stalin přednesl své požadavky:</a:t>
            </a:r>
          </a:p>
          <a:p>
            <a:r>
              <a:rPr lang="cs-CZ"/>
              <a:t>NDR měla ve velmi krátké době </a:t>
            </a:r>
            <a:r>
              <a:rPr lang="cs-CZ" b="1"/>
              <a:t>vybudovat armádu </a:t>
            </a:r>
            <a:r>
              <a:rPr lang="cs-CZ"/>
              <a:t>o 9-10 armádních sborech s celkem 30 divizemi o celkové síle 300 000 mužů, v NDR mělo vzniknout 8 vojenských okruhů. Současně se vyslovil pro zřízení branné výchovy na školách a založení polovojenských organizací. </a:t>
            </a:r>
            <a:r>
              <a:rPr lang="cs-CZ" b="1"/>
              <a:t>NDR nejen silné pozemní síly, ale i bombardovací letectvo a ponorkové loďstvo. </a:t>
            </a:r>
          </a:p>
          <a:p>
            <a:r>
              <a:rPr lang="cs-CZ" b="1"/>
              <a:t>Hranice mezi NDR a SRN prohlášeny za nebezpečné </a:t>
            </a:r>
            <a:r>
              <a:rPr lang="cs-CZ"/>
              <a:t>a měly být stráženy jednotkami pohraniční policie a sovětskými vojáky.</a:t>
            </a:r>
          </a:p>
          <a:p>
            <a:r>
              <a:rPr lang="cs-CZ"/>
              <a:t>14. a 18. dubna porady mezi Pieckem a představiteli Sovětské kontrolní komise, přijaty konkrétní kroky týkající se východoněmeckého zbrojního průmyslu.</a:t>
            </a:r>
          </a:p>
          <a:p>
            <a:r>
              <a:rPr lang="cs-CZ"/>
              <a:t>V následujících měsících budování ozbrojených sil a urychlené vyzbrojování =&gt; </a:t>
            </a:r>
            <a:r>
              <a:rPr lang="cs-CZ" b="1"/>
              <a:t>obrovské finanční prostředky</a:t>
            </a:r>
          </a:p>
          <a:p>
            <a:r>
              <a:rPr lang="cs-CZ" b="1"/>
              <a:t>NDR omezování sociálních programů, napětí ve společnosti, povstání proti režimu v červnu 1953</a:t>
            </a:r>
          </a:p>
        </p:txBody>
      </p:sp>
    </p:spTree>
    <p:extLst>
      <p:ext uri="{BB962C8B-B14F-4D97-AF65-F5344CB8AC3E}">
        <p14:creationId xmlns:p14="http://schemas.microsoft.com/office/powerpoint/2010/main" val="2642106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D69E1E-C757-4A73-831B-7D4137EF93E0}"/>
              </a:ext>
            </a:extLst>
          </p:cNvPr>
          <p:cNvSpPr>
            <a:spLocks noGrp="1"/>
          </p:cNvSpPr>
          <p:nvPr>
            <p:ph type="title"/>
          </p:nvPr>
        </p:nvSpPr>
        <p:spPr>
          <a:xfrm>
            <a:off x="1066800" y="196009"/>
            <a:ext cx="10058400" cy="1609344"/>
          </a:xfrm>
        </p:spPr>
        <p:txBody>
          <a:bodyPr/>
          <a:lstStyle/>
          <a:p>
            <a:r>
              <a:rPr lang="cs-CZ"/>
              <a:t>Povstání v roce 1953</a:t>
            </a:r>
          </a:p>
        </p:txBody>
      </p:sp>
      <p:sp>
        <p:nvSpPr>
          <p:cNvPr id="3" name="Zástupný obsah 2">
            <a:extLst>
              <a:ext uri="{FF2B5EF4-FFF2-40B4-BE49-F238E27FC236}">
                <a16:creationId xmlns:a16="http://schemas.microsoft.com/office/drawing/2014/main" id="{61106334-1087-4E0E-88E2-E1EDA7126F2B}"/>
              </a:ext>
            </a:extLst>
          </p:cNvPr>
          <p:cNvSpPr>
            <a:spLocks noGrp="1"/>
          </p:cNvSpPr>
          <p:nvPr>
            <p:ph sz="half" idx="1"/>
          </p:nvPr>
        </p:nvSpPr>
        <p:spPr>
          <a:xfrm>
            <a:off x="307335" y="1805353"/>
            <a:ext cx="5517393" cy="4712677"/>
          </a:xfrm>
        </p:spPr>
        <p:txBody>
          <a:bodyPr>
            <a:normAutofit fontScale="85000" lnSpcReduction="20000"/>
          </a:bodyPr>
          <a:lstStyle/>
          <a:p>
            <a:r>
              <a:rPr lang="cs-CZ" sz="2600" b="1"/>
              <a:t>17. června </a:t>
            </a:r>
            <a:r>
              <a:rPr lang="cs-CZ" sz="2600"/>
              <a:t>vzpoura </a:t>
            </a:r>
            <a:r>
              <a:rPr lang="cs-CZ" sz="2600" b="1"/>
              <a:t>dělníků</a:t>
            </a:r>
            <a:r>
              <a:rPr lang="cs-CZ" sz="2600"/>
              <a:t> proti zvýšení pracovních norem</a:t>
            </a:r>
          </a:p>
          <a:p>
            <a:r>
              <a:rPr lang="cs-CZ" sz="2600" b="1"/>
              <a:t>stávky, demonstrace </a:t>
            </a:r>
            <a:r>
              <a:rPr lang="cs-CZ" sz="2600"/>
              <a:t>(Berlín 0,5 mil. lidí)</a:t>
            </a:r>
          </a:p>
          <a:p>
            <a:r>
              <a:rPr lang="cs-CZ" sz="2600"/>
              <a:t>šíření povstání do dalších stovek měst </a:t>
            </a:r>
            <a:br>
              <a:rPr lang="cs-CZ" sz="2600"/>
            </a:br>
            <a:r>
              <a:rPr lang="cs-CZ" sz="2600"/>
              <a:t>v průmyslových oblastech </a:t>
            </a:r>
          </a:p>
          <a:p>
            <a:r>
              <a:rPr lang="cs-CZ" sz="2600"/>
              <a:t>vážná hrozba pádu režimu </a:t>
            </a:r>
          </a:p>
          <a:p>
            <a:r>
              <a:rPr lang="cs-CZ" sz="2600"/>
              <a:t>vyhlášení stanného práva</a:t>
            </a:r>
          </a:p>
          <a:p>
            <a:endParaRPr lang="cs-CZ" sz="2600"/>
          </a:p>
          <a:p>
            <a:r>
              <a:rPr lang="cs-CZ" sz="2600"/>
              <a:t>zásah tanků sovětské armády</a:t>
            </a:r>
          </a:p>
          <a:p>
            <a:r>
              <a:rPr lang="cs-CZ" sz="2600"/>
              <a:t>50 lidí během povstání zabito</a:t>
            </a:r>
          </a:p>
          <a:p>
            <a:r>
              <a:rPr lang="cs-CZ" sz="2600"/>
              <a:t>40 dělníků popraveno </a:t>
            </a:r>
            <a:br>
              <a:rPr lang="cs-CZ" sz="2600"/>
            </a:br>
            <a:r>
              <a:rPr lang="cs-CZ" sz="2600"/>
              <a:t>(později odsouzeno asi 1500 lidí)</a:t>
            </a:r>
          </a:p>
          <a:p>
            <a:endParaRPr lang="cs-CZ"/>
          </a:p>
        </p:txBody>
      </p:sp>
      <p:pic>
        <p:nvPicPr>
          <p:cNvPr id="6" name="Picture 1" descr="Screen shot 2013-07-25 at 12.55.22.png">
            <a:extLst>
              <a:ext uri="{FF2B5EF4-FFF2-40B4-BE49-F238E27FC236}">
                <a16:creationId xmlns:a16="http://schemas.microsoft.com/office/drawing/2014/main" id="{B120F90C-0A01-4F12-BCB7-28CAA5745BA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08502" y="2309499"/>
            <a:ext cx="6376163" cy="3704384"/>
          </a:xfrm>
          <a:prstGeom prst="rect">
            <a:avLst/>
          </a:prstGeom>
        </p:spPr>
      </p:pic>
    </p:spTree>
    <p:extLst>
      <p:ext uri="{BB962C8B-B14F-4D97-AF65-F5344CB8AC3E}">
        <p14:creationId xmlns:p14="http://schemas.microsoft.com/office/powerpoint/2010/main" val="1197124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descr="Screen shot 2013-07-25 at 12.56.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205" y="414804"/>
            <a:ext cx="4410013" cy="2832488"/>
          </a:xfrm>
          <a:prstGeom prst="rect">
            <a:avLst/>
          </a:prstGeom>
        </p:spPr>
      </p:pic>
      <p:pic>
        <p:nvPicPr>
          <p:cNvPr id="4" name="Picture 3" descr="Screen shot 2013-07-25 at 12.56.20.png"/>
          <p:cNvPicPr>
            <a:picLocks noChangeAspect="1"/>
          </p:cNvPicPr>
          <p:nvPr/>
        </p:nvPicPr>
        <p:blipFill rotWithShape="1">
          <a:blip r:embed="rId3">
            <a:extLst>
              <a:ext uri="{28A0092B-C50C-407E-A947-70E740481C1C}">
                <a14:useLocalDpi xmlns:a14="http://schemas.microsoft.com/office/drawing/2010/main" val="0"/>
              </a:ext>
            </a:extLst>
          </a:blip>
          <a:srcRect b="4687"/>
          <a:stretch/>
        </p:blipFill>
        <p:spPr>
          <a:xfrm>
            <a:off x="5937569" y="414804"/>
            <a:ext cx="4900910" cy="6291582"/>
          </a:xfrm>
          <a:prstGeom prst="rect">
            <a:avLst/>
          </a:prstGeom>
        </p:spPr>
      </p:pic>
      <p:pic>
        <p:nvPicPr>
          <p:cNvPr id="5" name="Picture 2" descr="33167_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5" y="3429000"/>
            <a:ext cx="4410012" cy="327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0970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56A452-8770-457C-A503-C69B3B7B601E}"/>
              </a:ext>
            </a:extLst>
          </p:cNvPr>
          <p:cNvSpPr>
            <a:spLocks noGrp="1"/>
          </p:cNvSpPr>
          <p:nvPr>
            <p:ph type="ctrTitle"/>
          </p:nvPr>
        </p:nvSpPr>
        <p:spPr/>
        <p:txBody>
          <a:bodyPr/>
          <a:lstStyle/>
          <a:p>
            <a:r>
              <a:rPr lang="cs-CZ" sz="5400"/>
              <a:t>12. Nóta vlády SSSR vládám USA, GB a FR o berlínské otázce z listopadu 1958</a:t>
            </a:r>
          </a:p>
        </p:txBody>
      </p:sp>
      <p:sp>
        <p:nvSpPr>
          <p:cNvPr id="3" name="Podnadpis 2">
            <a:extLst>
              <a:ext uri="{FF2B5EF4-FFF2-40B4-BE49-F238E27FC236}">
                <a16:creationId xmlns:a16="http://schemas.microsoft.com/office/drawing/2014/main" id="{F2B6C5DD-8820-4680-83D9-7CA1F11E5960}"/>
              </a:ext>
            </a:extLst>
          </p:cNvPr>
          <p:cNvSpPr>
            <a:spLocks noGrp="1"/>
          </p:cNvSpPr>
          <p:nvPr>
            <p:ph type="subTitle" idx="1"/>
          </p:nvPr>
        </p:nvSpPr>
        <p:spPr/>
        <p:txBody>
          <a:bodyPr>
            <a:normAutofit/>
          </a:bodyPr>
          <a:lstStyle/>
          <a:p>
            <a:r>
              <a:rPr lang="cs-CZ" sz="2800">
                <a:solidFill>
                  <a:schemeClr val="bg1"/>
                </a:solidFill>
              </a:rPr>
              <a:t>+ Nóta vlády SSSR na uzavření mírové smlouvy s Německem z ledna 1959</a:t>
            </a:r>
          </a:p>
        </p:txBody>
      </p:sp>
    </p:spTree>
    <p:extLst>
      <p:ext uri="{BB962C8B-B14F-4D97-AF65-F5344CB8AC3E}">
        <p14:creationId xmlns:p14="http://schemas.microsoft.com/office/powerpoint/2010/main" val="83873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8792DB-7653-4F62-9DE4-C6D71687709E}"/>
              </a:ext>
            </a:extLst>
          </p:cNvPr>
          <p:cNvSpPr>
            <a:spLocks noGrp="1"/>
          </p:cNvSpPr>
          <p:nvPr>
            <p:ph type="title"/>
          </p:nvPr>
        </p:nvSpPr>
        <p:spPr>
          <a:xfrm>
            <a:off x="1069848" y="0"/>
            <a:ext cx="10058400" cy="2093976"/>
          </a:xfrm>
        </p:spPr>
        <p:txBody>
          <a:bodyPr>
            <a:normAutofit/>
          </a:bodyPr>
          <a:lstStyle/>
          <a:p>
            <a:pPr algn="ctr"/>
            <a:r>
              <a:rPr lang="cs-CZ" sz="4400"/>
              <a:t>Nóta vlády SSSR vládám USA, GB a FR o berlínské otázce z listopadu 1958</a:t>
            </a:r>
          </a:p>
        </p:txBody>
      </p:sp>
      <p:sp>
        <p:nvSpPr>
          <p:cNvPr id="3" name="Zástupný obsah 2">
            <a:extLst>
              <a:ext uri="{FF2B5EF4-FFF2-40B4-BE49-F238E27FC236}">
                <a16:creationId xmlns:a16="http://schemas.microsoft.com/office/drawing/2014/main" id="{64811775-35A0-4D26-B7A2-831E7E760E19}"/>
              </a:ext>
            </a:extLst>
          </p:cNvPr>
          <p:cNvSpPr>
            <a:spLocks noGrp="1"/>
          </p:cNvSpPr>
          <p:nvPr>
            <p:ph idx="1"/>
          </p:nvPr>
        </p:nvSpPr>
        <p:spPr>
          <a:xfrm>
            <a:off x="164123" y="1924493"/>
            <a:ext cx="11934092" cy="4792829"/>
          </a:xfrm>
        </p:spPr>
        <p:txBody>
          <a:bodyPr>
            <a:normAutofit lnSpcReduction="10000"/>
          </a:bodyPr>
          <a:lstStyle/>
          <a:p>
            <a:r>
              <a:rPr lang="cs-CZ" sz="2400"/>
              <a:t>Německá otázka se řešila již od konce druhé světové války, snaha o uzavření mírové smlouvy s Německem</a:t>
            </a:r>
          </a:p>
          <a:p>
            <a:r>
              <a:rPr lang="cs-CZ" sz="2400"/>
              <a:t>Vláda </a:t>
            </a:r>
            <a:r>
              <a:rPr lang="cs-CZ" sz="2400" b="1"/>
              <a:t>NDR</a:t>
            </a:r>
            <a:r>
              <a:rPr lang="cs-CZ" sz="2400"/>
              <a:t> vydala 5. září deklaraci, nóty Velké Británii, Francii, USA, SSSR a vládě SRN navrhující </a:t>
            </a:r>
            <a:r>
              <a:rPr lang="cs-CZ" sz="2400" b="1"/>
              <a:t>vytvoření komise čtyř velmocí, která by začala pracovat na podmínkách mírové smlouvy s Německem</a:t>
            </a:r>
            <a:r>
              <a:rPr lang="cs-CZ" sz="2400"/>
              <a:t>, zřízení druhé komise Spolkovou republikou Německem a Německou demokratickou republikou, která by byla pověřena vypracováním společného německého stanoviska k této otázce.</a:t>
            </a:r>
          </a:p>
          <a:p>
            <a:r>
              <a:rPr lang="cs-CZ" sz="2400"/>
              <a:t>reakce USA: svobodné volby v celém Německu a vytvoření celoněmecké vlády je nezbytným krokem k mírové smlouvě. Podobně se vyjádřil Londýn a Paříž, že nebude zaslána žádná odpověď britskou a francouzskou vládou vládě NDR, kterou mocosti neuznávaly.</a:t>
            </a:r>
          </a:p>
          <a:p>
            <a:r>
              <a:rPr lang="cs-CZ" sz="2400"/>
              <a:t>s návrhem souhlasil pouze SSSR</a:t>
            </a:r>
            <a:endParaRPr lang="cs-CZ" sz="2800"/>
          </a:p>
        </p:txBody>
      </p:sp>
    </p:spTree>
    <p:extLst>
      <p:ext uri="{BB962C8B-B14F-4D97-AF65-F5344CB8AC3E}">
        <p14:creationId xmlns:p14="http://schemas.microsoft.com/office/powerpoint/2010/main" val="869261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B55297EC-CD52-4F5F-A8B7-030EC7E5BAAC}"/>
              </a:ext>
            </a:extLst>
          </p:cNvPr>
          <p:cNvSpPr>
            <a:spLocks noGrp="1"/>
          </p:cNvSpPr>
          <p:nvPr>
            <p:ph idx="1"/>
          </p:nvPr>
        </p:nvSpPr>
        <p:spPr>
          <a:xfrm>
            <a:off x="85059" y="106326"/>
            <a:ext cx="11982893" cy="6669612"/>
          </a:xfrm>
        </p:spPr>
        <p:txBody>
          <a:bodyPr>
            <a:normAutofit/>
          </a:bodyPr>
          <a:lstStyle/>
          <a:p>
            <a:r>
              <a:rPr lang="cs-CZ" sz="2400"/>
              <a:t>Velká Británie, Francie a USA vyjadřují svoji vůli diskutovat o otázce německého sjednocení se Sovětským svazem (nikoliv s NDR) ve čtyřmocenské pracovní skupině</a:t>
            </a:r>
          </a:p>
          <a:p>
            <a:endParaRPr lang="cs-CZ" sz="2400"/>
          </a:p>
          <a:p>
            <a:r>
              <a:rPr lang="cs-CZ" sz="2400"/>
              <a:t>Bundestag a mnoho členů vlády SRN </a:t>
            </a:r>
            <a:r>
              <a:rPr lang="cs-CZ" sz="2400" b="1"/>
              <a:t>přijali rezoluci, ve které</a:t>
            </a:r>
            <a:r>
              <a:rPr lang="cs-CZ" sz="2400"/>
              <a:t>:</a:t>
            </a:r>
          </a:p>
          <a:p>
            <a:pPr>
              <a:buNone/>
            </a:pPr>
            <a:r>
              <a:rPr lang="cs-CZ" sz="2400"/>
              <a:t>1) protestovali proti pokračující perzekuci lidí NDR </a:t>
            </a:r>
          </a:p>
          <a:p>
            <a:pPr>
              <a:buNone/>
            </a:pPr>
            <a:r>
              <a:rPr lang="cs-CZ" sz="2400"/>
              <a:t>2) protestovali proti odmítnutí vlády NDR dovolit volný pohyb přes hranice mezi zónami </a:t>
            </a:r>
          </a:p>
          <a:p>
            <a:pPr>
              <a:buNone/>
            </a:pPr>
            <a:r>
              <a:rPr lang="cs-CZ" sz="2400"/>
              <a:t>3) zaručovali východoněmeckým uprchlíkům integraci do života SRN </a:t>
            </a:r>
          </a:p>
          <a:p>
            <a:pPr>
              <a:buNone/>
            </a:pPr>
            <a:r>
              <a:rPr lang="cs-CZ" sz="2400"/>
              <a:t>4) prohlašovali, že SRN bude nadále garantem německé demokracie a německého práva na sjednocení </a:t>
            </a:r>
          </a:p>
          <a:p>
            <a:pPr>
              <a:buNone/>
            </a:pPr>
            <a:r>
              <a:rPr lang="cs-CZ" sz="2400"/>
              <a:t>5) vyzývali k vytvoření čtyřmocenského výboru o německé otázce</a:t>
            </a:r>
          </a:p>
          <a:p>
            <a:pPr>
              <a:buNone/>
            </a:pPr>
            <a:endParaRPr lang="cs-CZ" sz="2400"/>
          </a:p>
          <a:p>
            <a:r>
              <a:rPr lang="cs-CZ" sz="2400"/>
              <a:t>Dr. Adenauer vyjádřil ve vysílání 2. října, že vláda SRN se pokusí najít řešení německé otázky prostřednictvím diplomatického vyjednávání se SSSR</a:t>
            </a:r>
          </a:p>
        </p:txBody>
      </p:sp>
    </p:spTree>
    <p:extLst>
      <p:ext uri="{BB962C8B-B14F-4D97-AF65-F5344CB8AC3E}">
        <p14:creationId xmlns:p14="http://schemas.microsoft.com/office/powerpoint/2010/main" val="1347345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4D79296-67AB-44F7-B4B8-CEAC83DC73A4}"/>
              </a:ext>
            </a:extLst>
          </p:cNvPr>
          <p:cNvSpPr>
            <a:spLocks noGrp="1"/>
          </p:cNvSpPr>
          <p:nvPr>
            <p:ph idx="1"/>
          </p:nvPr>
        </p:nvSpPr>
        <p:spPr>
          <a:xfrm>
            <a:off x="393405" y="422031"/>
            <a:ext cx="11461897" cy="6308378"/>
          </a:xfrm>
        </p:spPr>
        <p:txBody>
          <a:bodyPr>
            <a:normAutofit/>
          </a:bodyPr>
          <a:lstStyle/>
          <a:p>
            <a:r>
              <a:rPr lang="cs-CZ" sz="2800"/>
              <a:t>N. S. Chruščov vyjádřil 10. listopadu zájem SSSR </a:t>
            </a:r>
            <a:r>
              <a:rPr lang="cs-CZ" sz="2800" b="1"/>
              <a:t>přenést kontrolu východního Berlína na vládu NDR </a:t>
            </a:r>
            <a:r>
              <a:rPr lang="cs-CZ" sz="2800"/>
              <a:t>a vyzval USA, Francii a Velkou Británii, aby „</a:t>
            </a:r>
            <a:r>
              <a:rPr lang="cs-CZ" sz="2800" i="1"/>
              <a:t>zformovaly své vlastní vztahy s NDR a uzavřely s NDR smlouvu, jestliže mají zájem na jistých otázkách vztahujících se k Berlínu.</a:t>
            </a:r>
            <a:r>
              <a:rPr lang="cs-CZ" sz="2800"/>
              <a:t>“</a:t>
            </a:r>
          </a:p>
          <a:p>
            <a:r>
              <a:rPr lang="cs-CZ" sz="2800"/>
              <a:t>Chruščovovo prohlášení z 10. listopadu potvrdilo dřívější prohlášení Ulbrichta z 27. října, ve kterém Ulbricht říká: “</a:t>
            </a:r>
            <a:r>
              <a:rPr lang="cs-CZ" sz="2800" i="1"/>
              <a:t>Celý Berlín leží na teritoriu NDR. Celý Berlín patří k území pod suverenitou NDR. Pravomoc západních okupačních sil nemá již dlouho žádný legální základ v Berlíně.</a:t>
            </a:r>
            <a:r>
              <a:rPr lang="cs-CZ" sz="2800"/>
              <a:t>“</a:t>
            </a:r>
          </a:p>
          <a:p>
            <a:r>
              <a:rPr lang="cs-CZ" sz="2800"/>
              <a:t>Ministr zahraničí NDR prohlásil 30. října, že současný systém garantovaného spojení pro západní mocnosti mezi SRN a západním Berlínem záleží na „</a:t>
            </a:r>
            <a:r>
              <a:rPr lang="cs-CZ" sz="2800" i="1"/>
              <a:t>dočasné a vyjímečné dohodě</a:t>
            </a:r>
            <a:r>
              <a:rPr lang="cs-CZ" sz="2800"/>
              <a:t>“</a:t>
            </a:r>
          </a:p>
        </p:txBody>
      </p:sp>
    </p:spTree>
    <p:extLst>
      <p:ext uri="{BB962C8B-B14F-4D97-AF65-F5344CB8AC3E}">
        <p14:creationId xmlns:p14="http://schemas.microsoft.com/office/powerpoint/2010/main" val="2419595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5E958BB-4EE4-46FE-8018-3689424772F5}"/>
              </a:ext>
            </a:extLst>
          </p:cNvPr>
          <p:cNvSpPr>
            <a:spLocks noGrp="1"/>
          </p:cNvSpPr>
          <p:nvPr>
            <p:ph idx="1"/>
          </p:nvPr>
        </p:nvSpPr>
        <p:spPr>
          <a:xfrm>
            <a:off x="1069848" y="316523"/>
            <a:ext cx="10058400" cy="6166339"/>
          </a:xfrm>
        </p:spPr>
        <p:txBody>
          <a:bodyPr>
            <a:normAutofit fontScale="92500" lnSpcReduction="10000"/>
          </a:bodyPr>
          <a:lstStyle/>
          <a:p>
            <a:r>
              <a:rPr lang="cs-CZ" sz="2400"/>
              <a:t>Dulles </a:t>
            </a:r>
            <a:r>
              <a:rPr lang="cs-CZ" sz="1700"/>
              <a:t>(ministr zahraničí USA) </a:t>
            </a:r>
            <a:r>
              <a:rPr lang="cs-CZ" sz="2400"/>
              <a:t>24. listopadu řekl, že jakýkoliv ruský pokus přinutit západní spojence, aby odešli z Berlína, by „</a:t>
            </a:r>
            <a:r>
              <a:rPr lang="cs-CZ" sz="2400" i="1"/>
              <a:t>se setkal s jednotou a rozhodností</a:t>
            </a:r>
            <a:r>
              <a:rPr lang="cs-CZ" sz="2400"/>
              <a:t>“</a:t>
            </a:r>
          </a:p>
          <a:p>
            <a:r>
              <a:rPr lang="cs-CZ" sz="2400" b="1" u="sng"/>
              <a:t>Hlavní sovětský návrh: </a:t>
            </a:r>
            <a:r>
              <a:rPr lang="cs-CZ" sz="2400"/>
              <a:t>západní Berlín by se stal demilitarizovaným neutrálním svobodným městem s britským, francouzským, sovětským, americkým a možným OSN garantovaným statusem </a:t>
            </a:r>
          </a:p>
          <a:p>
            <a:r>
              <a:rPr lang="cs-CZ" sz="2400" b="1"/>
              <a:t>Separátní smlouvou by NDR</a:t>
            </a:r>
            <a:r>
              <a:rPr lang="cs-CZ" sz="2400"/>
              <a:t> garantovala spojení mezi západním Berlínem a okolním světem na oplátku za záruku západního Berlína netolerovat „</a:t>
            </a:r>
            <a:r>
              <a:rPr lang="cs-CZ" sz="2400" i="1"/>
              <a:t>podvratnou činnost proti NDR</a:t>
            </a:r>
            <a:r>
              <a:rPr lang="cs-CZ" sz="2400"/>
              <a:t>“. Kdyby do šesti měsíců (t.j. do 27. května 1959) nebyla uzavřena žádná smlouva o tomto návrhu mezi SSSR a západními mocnostmi, </a:t>
            </a:r>
            <a:r>
              <a:rPr lang="cs-CZ" sz="2400" u="sng"/>
              <a:t>sovětská vláda by uskutečnila své plány v separátní smlouvě s NDR, která by pak mohla vykonávat plnou suverenitu na zemi, vodě a vzduchu na přístupech do západního Berlína</a:t>
            </a:r>
          </a:p>
          <a:p>
            <a:r>
              <a:rPr lang="cs-CZ" sz="2400"/>
              <a:t>Na tiskové konferenci v Moskvě 27. listopadu Chruščov popřel, že pod šesti měsíční periodou v sovětské nótě se má rozumět "ultimátum". Dodal nicméně, že západní odmítnutí souhlasit se sovětským návrhem „</a:t>
            </a:r>
            <a:r>
              <a:rPr lang="cs-CZ" sz="2400" i="1"/>
              <a:t>nás nezastaví v uskutečnění našich plánů</a:t>
            </a:r>
            <a:r>
              <a:rPr lang="cs-CZ" sz="2400"/>
              <a:t>“ v době, kdy nebude „</a:t>
            </a:r>
            <a:r>
              <a:rPr lang="cs-CZ" sz="2400" i="1"/>
              <a:t>jiného východiska</a:t>
            </a:r>
            <a:r>
              <a:rPr lang="cs-CZ" sz="2400"/>
              <a:t>“.</a:t>
            </a:r>
          </a:p>
        </p:txBody>
      </p:sp>
    </p:spTree>
    <p:extLst>
      <p:ext uri="{BB962C8B-B14F-4D97-AF65-F5344CB8AC3E}">
        <p14:creationId xmlns:p14="http://schemas.microsoft.com/office/powerpoint/2010/main" val="564620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026D12-7BBC-45E2-9129-DC80F239E039}"/>
              </a:ext>
            </a:extLst>
          </p:cNvPr>
          <p:cNvSpPr>
            <a:spLocks noGrp="1"/>
          </p:cNvSpPr>
          <p:nvPr>
            <p:ph type="title"/>
          </p:nvPr>
        </p:nvSpPr>
        <p:spPr/>
        <p:txBody>
          <a:bodyPr/>
          <a:lstStyle/>
          <a:p>
            <a:pPr algn="ctr"/>
            <a:r>
              <a:rPr lang="cs-CZ"/>
              <a:t>Německo po roce 1945</a:t>
            </a:r>
          </a:p>
        </p:txBody>
      </p:sp>
      <p:sp>
        <p:nvSpPr>
          <p:cNvPr id="4" name="Zástupný text 3">
            <a:extLst>
              <a:ext uri="{FF2B5EF4-FFF2-40B4-BE49-F238E27FC236}">
                <a16:creationId xmlns:a16="http://schemas.microsoft.com/office/drawing/2014/main" id="{638CF30A-8B5C-4B86-B314-51441137C5FE}"/>
              </a:ext>
            </a:extLst>
          </p:cNvPr>
          <p:cNvSpPr>
            <a:spLocks noGrp="1"/>
          </p:cNvSpPr>
          <p:nvPr>
            <p:ph type="body" sz="half" idx="2"/>
          </p:nvPr>
        </p:nvSpPr>
        <p:spPr>
          <a:xfrm>
            <a:off x="8549640" y="2493497"/>
            <a:ext cx="3642360" cy="4165209"/>
          </a:xfrm>
        </p:spPr>
        <p:txBody>
          <a:bodyPr>
            <a:normAutofit/>
          </a:bodyPr>
          <a:lstStyle/>
          <a:p>
            <a:pPr marL="285750" indent="-285750">
              <a:buFont typeface="Arial" panose="020B0604020202020204" pitchFamily="34" charset="0"/>
              <a:buChar char="•"/>
            </a:pPr>
            <a:r>
              <a:rPr lang="cs-CZ" sz="1800">
                <a:solidFill>
                  <a:schemeClr val="tx1"/>
                </a:solidFill>
              </a:rPr>
              <a:t>Rozděleno na 4 okupační zóny – americká, britská, francouzská a sovětská</a:t>
            </a:r>
          </a:p>
          <a:p>
            <a:pPr marL="285750" indent="-285750">
              <a:buFont typeface="Arial" panose="020B0604020202020204" pitchFamily="34" charset="0"/>
              <a:buChar char="•"/>
            </a:pPr>
            <a:r>
              <a:rPr lang="cs-CZ" sz="1800">
                <a:solidFill>
                  <a:schemeClr val="tx1"/>
                </a:solidFill>
              </a:rPr>
              <a:t>Stejně tak rozdělen i Berlín na 4 části</a:t>
            </a:r>
          </a:p>
          <a:p>
            <a:pPr marL="285750" indent="-285750">
              <a:buFont typeface="Arial" panose="020B0604020202020204" pitchFamily="34" charset="0"/>
              <a:buChar char="•"/>
            </a:pPr>
            <a:r>
              <a:rPr lang="cs-CZ" sz="1800">
                <a:solidFill>
                  <a:schemeClr val="tx1"/>
                </a:solidFill>
              </a:rPr>
              <a:t>=&gt; prozatimní řešení do podpisu mírové smlouvy</a:t>
            </a:r>
          </a:p>
          <a:p>
            <a:pPr marL="285750" indent="-285750">
              <a:buFont typeface="Arial" panose="020B0604020202020204" pitchFamily="34" charset="0"/>
              <a:buChar char="•"/>
            </a:pPr>
            <a:r>
              <a:rPr lang="cs-CZ" sz="1800">
                <a:solidFill>
                  <a:schemeClr val="tx1"/>
                </a:solidFill>
              </a:rPr>
              <a:t>Katastrofální hospodářská a sociální situace v zemi</a:t>
            </a:r>
          </a:p>
        </p:txBody>
      </p:sp>
      <p:pic>
        <p:nvPicPr>
          <p:cNvPr id="5" name="Picture 5">
            <a:extLst>
              <a:ext uri="{FF2B5EF4-FFF2-40B4-BE49-F238E27FC236}">
                <a16:creationId xmlns:a16="http://schemas.microsoft.com/office/drawing/2014/main" id="{DC3E7D4A-0312-4171-9121-DBDF1BC4DB40}"/>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867" r="3867"/>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129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E06DC98C-FDB1-4DBE-8AC5-66C95CDE9676}"/>
              </a:ext>
            </a:extLst>
          </p:cNvPr>
          <p:cNvSpPr>
            <a:spLocks noGrp="1"/>
          </p:cNvSpPr>
          <p:nvPr>
            <p:ph idx="1"/>
          </p:nvPr>
        </p:nvSpPr>
        <p:spPr>
          <a:xfrm>
            <a:off x="457201" y="304800"/>
            <a:ext cx="10951534" cy="6127898"/>
          </a:xfrm>
        </p:spPr>
        <p:txBody>
          <a:bodyPr>
            <a:normAutofit/>
          </a:bodyPr>
          <a:lstStyle/>
          <a:p>
            <a:r>
              <a:rPr lang="cs-CZ" sz="2400"/>
              <a:t>Ministři zahraničí Velké Británie, USA, Francie a SRN vydali společné komuniké </a:t>
            </a:r>
            <a:r>
              <a:rPr lang="cs-CZ" sz="2400" b="1"/>
              <a:t>14. prosince 1958 v Paříži</a:t>
            </a:r>
            <a:r>
              <a:rPr lang="cs-CZ" sz="2400"/>
              <a:t>:</a:t>
            </a:r>
          </a:p>
          <a:p>
            <a:pPr>
              <a:buNone/>
            </a:pPr>
            <a:r>
              <a:rPr lang="cs-CZ" sz="2400"/>
              <a:t>1) potvrzovalo odhodlanost americké, britské a francouzské vlády „</a:t>
            </a:r>
            <a:r>
              <a:rPr lang="cs-CZ" sz="2400" i="1"/>
              <a:t>udržovat pozici a svá práva v Berlíně, včetně práva svobodného přístupu</a:t>
            </a:r>
            <a:r>
              <a:rPr lang="cs-CZ" sz="2400"/>
              <a:t>“</a:t>
            </a:r>
          </a:p>
          <a:p>
            <a:pPr>
              <a:buNone/>
            </a:pPr>
            <a:r>
              <a:rPr lang="cs-CZ" sz="2400"/>
              <a:t>2) prohlásilo, že nepovažují za přijatelné jednostranné vypovězení Sovětským svazem svých povinností k vládám Francie, Velké Británie a USA ve vztahu k jejich přítomnosti v Berlíně a svobodě přístupu do tohoto města nebo nahrazení sovětské vlády německými úřady v sovětské zóně, co se týká jejich práv</a:t>
            </a:r>
          </a:p>
          <a:p>
            <a:endParaRPr lang="cs-CZ" sz="2400"/>
          </a:p>
          <a:p>
            <a:r>
              <a:rPr lang="cs-CZ" sz="2400"/>
              <a:t>Britská, americká a francouzská odpověď na sovětské nóty z 27. listopadu 1958 předána v Moskvě 31. prosince po schválení Severoatlantickou radou</a:t>
            </a:r>
          </a:p>
        </p:txBody>
      </p:sp>
    </p:spTree>
    <p:extLst>
      <p:ext uri="{BB962C8B-B14F-4D97-AF65-F5344CB8AC3E}">
        <p14:creationId xmlns:p14="http://schemas.microsoft.com/office/powerpoint/2010/main" val="3743652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F0AACEC-8AEE-4E65-9A15-8E1185CBEE7F}"/>
              </a:ext>
            </a:extLst>
          </p:cNvPr>
          <p:cNvSpPr>
            <a:spLocks noGrp="1"/>
          </p:cNvSpPr>
          <p:nvPr>
            <p:ph idx="1"/>
          </p:nvPr>
        </p:nvSpPr>
        <p:spPr>
          <a:xfrm>
            <a:off x="1069848" y="257908"/>
            <a:ext cx="10793906" cy="5914292"/>
          </a:xfrm>
        </p:spPr>
        <p:txBody>
          <a:bodyPr>
            <a:normAutofit/>
          </a:bodyPr>
          <a:lstStyle/>
          <a:p>
            <a:r>
              <a:rPr lang="cs-CZ" sz="2800" b="1"/>
              <a:t>Všechny tři odpovědi </a:t>
            </a:r>
            <a:r>
              <a:rPr lang="cs-CZ" sz="2800"/>
              <a:t>odmítaly ve stejném znění sovětský návrh na status "svobodného města" pro západní Berlín, </a:t>
            </a:r>
            <a:r>
              <a:rPr lang="cs-CZ" sz="2800" b="1"/>
              <a:t>potvrzovaly práva západních mocností na svobodný přístup do západního Berlína </a:t>
            </a:r>
            <a:r>
              <a:rPr lang="cs-CZ" sz="2800"/>
              <a:t>vyplývající z existence čtyřmocenské dohody, odmítaly akceptovat nahrazení sovětských úřadů východoněmeckými úřady. Ve stejné době vyjádřily západní mocnosti </a:t>
            </a:r>
            <a:r>
              <a:rPr lang="cs-CZ" sz="2800" b="1"/>
              <a:t>ochotu jednat se sovětskou vládou o širších aspektech německého problému, jako je spojení a evropská bezpečnost.</a:t>
            </a:r>
          </a:p>
          <a:p>
            <a:r>
              <a:rPr lang="cs-CZ" sz="2800"/>
              <a:t>Odpověď vlády SRN na sovětskou nótu byla doručena 5. ledna 1959 v Moskvě. Tak jako západní nóty, odmítla status "svobodného města" pro západní Berlín a odmítla právo Sovětského svazu změnit existující status města jednostrannou akcí. </a:t>
            </a:r>
          </a:p>
        </p:txBody>
      </p:sp>
    </p:spTree>
    <p:extLst>
      <p:ext uri="{BB962C8B-B14F-4D97-AF65-F5344CB8AC3E}">
        <p14:creationId xmlns:p14="http://schemas.microsoft.com/office/powerpoint/2010/main" val="2362590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FDDEF2-2EE0-4DAD-9A4A-470E03220A7E}"/>
              </a:ext>
            </a:extLst>
          </p:cNvPr>
          <p:cNvSpPr>
            <a:spLocks noGrp="1"/>
          </p:cNvSpPr>
          <p:nvPr>
            <p:ph type="title"/>
          </p:nvPr>
        </p:nvSpPr>
        <p:spPr>
          <a:xfrm>
            <a:off x="1066800" y="105508"/>
            <a:ext cx="10058400" cy="1609344"/>
          </a:xfrm>
        </p:spPr>
        <p:txBody>
          <a:bodyPr>
            <a:normAutofit fontScale="90000"/>
          </a:bodyPr>
          <a:lstStyle/>
          <a:p>
            <a:pPr algn="ctr"/>
            <a:r>
              <a:rPr lang="cs-CZ"/>
              <a:t>Nóta vlády SSSR na uzavření mírové smlouvy s Německem z ledna 1959</a:t>
            </a:r>
          </a:p>
        </p:txBody>
      </p:sp>
      <p:sp>
        <p:nvSpPr>
          <p:cNvPr id="3" name="Zástupný obsah 2">
            <a:extLst>
              <a:ext uri="{FF2B5EF4-FFF2-40B4-BE49-F238E27FC236}">
                <a16:creationId xmlns:a16="http://schemas.microsoft.com/office/drawing/2014/main" id="{987017CD-25DD-4BA2-AFED-071D78524C0F}"/>
              </a:ext>
            </a:extLst>
          </p:cNvPr>
          <p:cNvSpPr>
            <a:spLocks noGrp="1"/>
          </p:cNvSpPr>
          <p:nvPr>
            <p:ph idx="1"/>
          </p:nvPr>
        </p:nvSpPr>
        <p:spPr>
          <a:xfrm>
            <a:off x="140677" y="1535723"/>
            <a:ext cx="11945815" cy="5216769"/>
          </a:xfrm>
        </p:spPr>
        <p:txBody>
          <a:bodyPr>
            <a:normAutofit/>
          </a:bodyPr>
          <a:lstStyle/>
          <a:p>
            <a:r>
              <a:rPr lang="cs-CZ"/>
              <a:t>10. ledna 1959 sovětská vláda zaslala nóty USA, Velké Británii, Francii, dalším zemím, které byly ve válce s Německem v letech 1939-1945 a vládám NDR a SRN, navrhující konání mírové konference do dvou měsíců, buď v Praze nebo ve Varšavě, s účelem sestavit německou mírovou smlouvu. Sovětský návrh mírové smlouvy s Německem byl těmto zemím zaslán.</a:t>
            </a:r>
          </a:p>
          <a:p>
            <a:r>
              <a:rPr lang="cs-CZ"/>
              <a:t>sovětská vláda prohlásila, že se snaží řešit Berlínskou otázku "</a:t>
            </a:r>
            <a:r>
              <a:rPr lang="cs-CZ" i="1"/>
              <a:t>jednáními se státy, jež se to týká</a:t>
            </a:r>
            <a:r>
              <a:rPr lang="cs-CZ"/>
              <a:t>", prohlašovala, že její návrh na demilitarizované neutrální svobodné město "</a:t>
            </a:r>
            <a:r>
              <a:rPr lang="cs-CZ" i="1"/>
              <a:t>nepoškozuje prestiž, nezasahuje do bezpečnostních zájmů žádného státu, ani neposkytuje někomu jednostranné výhody</a:t>
            </a:r>
            <a:r>
              <a:rPr lang="cs-CZ"/>
              <a:t>", a říkala, že SSSR "</a:t>
            </a:r>
            <a:r>
              <a:rPr lang="cs-CZ" i="1"/>
              <a:t>si přeje vzít v úvahu návrhy na řešení této otázky předložené ostatními mocnostmi za předpokladu, že povedou k ukončení okupačního režimu v Berlínu a upevnění míru v Evropě.</a:t>
            </a:r>
            <a:r>
              <a:rPr lang="cs-CZ"/>
              <a:t>"</a:t>
            </a:r>
          </a:p>
          <a:p>
            <a:r>
              <a:rPr lang="cs-CZ"/>
              <a:t>Bylo navrženo, že smlouva by měla být uzavřena mezi 29 spojeneckými a přidruženými mocnostmi na jedné straně a Německem na druhé (Německo by bylo představováno NDR a SRN, nebo v případě ustavení německé konfederace, německou konfederací, NDR a SRN.</a:t>
            </a:r>
          </a:p>
          <a:p>
            <a:endParaRPr lang="cs-CZ"/>
          </a:p>
        </p:txBody>
      </p:sp>
    </p:spTree>
    <p:extLst>
      <p:ext uri="{BB962C8B-B14F-4D97-AF65-F5344CB8AC3E}">
        <p14:creationId xmlns:p14="http://schemas.microsoft.com/office/powerpoint/2010/main" val="2514350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300B804-4A3C-4B98-8E8A-5D28CDEED945}"/>
              </a:ext>
            </a:extLst>
          </p:cNvPr>
          <p:cNvSpPr>
            <a:spLocks noGrp="1"/>
          </p:cNvSpPr>
          <p:nvPr>
            <p:ph idx="1"/>
          </p:nvPr>
        </p:nvSpPr>
        <p:spPr>
          <a:xfrm>
            <a:off x="257907" y="328246"/>
            <a:ext cx="11840307" cy="6096000"/>
          </a:xfrm>
        </p:spPr>
        <p:txBody>
          <a:bodyPr>
            <a:normAutofit fontScale="92500" lnSpcReduction="10000"/>
          </a:bodyPr>
          <a:lstStyle/>
          <a:p>
            <a:r>
              <a:rPr lang="cs-CZ" sz="2800"/>
              <a:t>V dalších nótách britské, francouzské a americké vládě, </a:t>
            </a:r>
            <a:r>
              <a:rPr lang="cs-CZ" sz="2800" b="1"/>
              <a:t>Sovětský svaz navrhl konferenci na nejvyšší úrovni hlav vlád</a:t>
            </a:r>
            <a:r>
              <a:rPr lang="cs-CZ" sz="2800"/>
              <a:t>, která by začala na konci dubna, buď v Ženevě nebo ve Vídni</a:t>
            </a:r>
          </a:p>
          <a:p>
            <a:r>
              <a:rPr lang="cs-CZ" sz="2800"/>
              <a:t>sovětská vláda vyjádřila svoji vůli souhlasit s konferencí ministrů zahraničí, jak bylo navrženo v nótách západních mocností 16. února, než začne konference na nejvyšší úrovni, navrhla také, že Polsko a Československo by měly být pozvány, aby se zúčastnily na schůzce ministrů zahraničí</a:t>
            </a:r>
          </a:p>
          <a:p>
            <a:r>
              <a:rPr lang="cs-CZ" sz="2800"/>
              <a:t> V té části nóty týkající se berlínské otázky, </a:t>
            </a:r>
            <a:r>
              <a:rPr lang="cs-CZ" sz="2800" b="1"/>
              <a:t>sovětská vláda řekla, že účast OSN garantuje status demilitarizovaného neutrálního svobodného města pro západní Berlín</a:t>
            </a:r>
            <a:r>
              <a:rPr lang="cs-CZ" sz="2800"/>
              <a:t>, sovětská vláda je "</a:t>
            </a:r>
            <a:r>
              <a:rPr lang="cs-CZ" sz="2800" i="1"/>
              <a:t>připravena projednat otázku záruk s ostatními zainteresovanými státy, aby se dosáhlo všestranně akceptovatelné dohody.</a:t>
            </a:r>
            <a:r>
              <a:rPr lang="cs-CZ" sz="2800"/>
              <a:t>"</a:t>
            </a:r>
          </a:p>
          <a:p>
            <a:r>
              <a:rPr lang="cs-CZ" sz="2800"/>
              <a:t>Na své tiskové konferenci 4. března prezident Eisenhower souhlasil s tím, že poslední sovětská nóta má "pozitivní stránku" a řekl, že to naznačuje zmenšení "nesmlouvavosti" ruského stanoviska.</a:t>
            </a:r>
          </a:p>
        </p:txBody>
      </p:sp>
    </p:spTree>
    <p:extLst>
      <p:ext uri="{BB962C8B-B14F-4D97-AF65-F5344CB8AC3E}">
        <p14:creationId xmlns:p14="http://schemas.microsoft.com/office/powerpoint/2010/main" val="682006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FCA60C7-3FE0-46DB-8FEB-A442FF549F66}"/>
              </a:ext>
            </a:extLst>
          </p:cNvPr>
          <p:cNvSpPr>
            <a:spLocks noGrp="1"/>
          </p:cNvSpPr>
          <p:nvPr>
            <p:ph idx="1"/>
          </p:nvPr>
        </p:nvSpPr>
        <p:spPr>
          <a:xfrm>
            <a:off x="82062" y="128955"/>
            <a:ext cx="9292007" cy="6459414"/>
          </a:xfrm>
        </p:spPr>
        <p:txBody>
          <a:bodyPr>
            <a:normAutofit/>
          </a:bodyPr>
          <a:lstStyle/>
          <a:p>
            <a:r>
              <a:rPr lang="cs-CZ" sz="2400"/>
              <a:t>Chruščov přijíždí 15. září 1959 na bezprecedentní návštěvu do USA, která trvá do 27. září. </a:t>
            </a:r>
            <a:r>
              <a:rPr lang="cs-CZ" sz="2400" b="1"/>
              <a:t>Po dlouhém jednání odvolal Chruščov berlínské ultimátum Sovětského svazu z 27. listopadu 1958</a:t>
            </a:r>
            <a:r>
              <a:rPr lang="cs-CZ" sz="2400"/>
              <a:t>. </a:t>
            </a:r>
          </a:p>
          <a:p>
            <a:r>
              <a:rPr lang="cs-CZ" sz="2400" b="1"/>
              <a:t>Závěrečné komuniké vyjadřovalo přání obou supervelmocí svolat vrcholnou schůzku čtyř velmocí, která by se zabývala otázkou Berlína a znovusjednocením Německa.</a:t>
            </a:r>
          </a:p>
          <a:p>
            <a:r>
              <a:rPr lang="cs-CZ" sz="2400"/>
              <a:t>Americké výzvědné letadlo U-2 bylo 1. května 1960 sestřeleno nad územím SSSR. premiér Chruščov se odmítá účastnit konference pařížského summitu, svolané na 16. května, pokud se prezident Eisenhower neomluví za lety U-2 nad SSSR. Když to Eisenhower odmítl, konference čtyř velmocí ztroskotala. Představitelé velké čtyřky se sice 16. května sjíždí do Paříže, ale konference se nekoná. Na protest proti narušení sovětského vzdušného prostoru opustili sovětští delegáti 17. května tuto konferenci.</a:t>
            </a:r>
            <a:endParaRPr lang="cs-CZ" sz="2400" b="1"/>
          </a:p>
        </p:txBody>
      </p:sp>
      <p:pic>
        <p:nvPicPr>
          <p:cNvPr id="7" name="Obrázek 6">
            <a:extLst>
              <a:ext uri="{FF2B5EF4-FFF2-40B4-BE49-F238E27FC236}">
                <a16:creationId xmlns:a16="http://schemas.microsoft.com/office/drawing/2014/main" id="{CB59DBA0-2D52-4FD4-8540-18A6E9628801}"/>
              </a:ext>
            </a:extLst>
          </p:cNvPr>
          <p:cNvPicPr>
            <a:picLocks noChangeAspect="1"/>
          </p:cNvPicPr>
          <p:nvPr/>
        </p:nvPicPr>
        <p:blipFill>
          <a:blip r:embed="rId2"/>
          <a:stretch>
            <a:fillRect/>
          </a:stretch>
        </p:blipFill>
        <p:spPr>
          <a:xfrm>
            <a:off x="9525367" y="128955"/>
            <a:ext cx="2338388" cy="2984594"/>
          </a:xfrm>
          <a:prstGeom prst="rect">
            <a:avLst/>
          </a:prstGeom>
        </p:spPr>
      </p:pic>
      <p:pic>
        <p:nvPicPr>
          <p:cNvPr id="9" name="Obrázek 8">
            <a:extLst>
              <a:ext uri="{FF2B5EF4-FFF2-40B4-BE49-F238E27FC236}">
                <a16:creationId xmlns:a16="http://schemas.microsoft.com/office/drawing/2014/main" id="{634CCAAC-50B0-4FC1-A469-0B4E6F059587}"/>
              </a:ext>
            </a:extLst>
          </p:cNvPr>
          <p:cNvPicPr>
            <a:picLocks noChangeAspect="1"/>
          </p:cNvPicPr>
          <p:nvPr/>
        </p:nvPicPr>
        <p:blipFill>
          <a:blip r:embed="rId3"/>
          <a:stretch>
            <a:fillRect/>
          </a:stretch>
        </p:blipFill>
        <p:spPr>
          <a:xfrm>
            <a:off x="9374069" y="3288325"/>
            <a:ext cx="2636168" cy="3300044"/>
          </a:xfrm>
          <a:prstGeom prst="rect">
            <a:avLst/>
          </a:prstGeom>
        </p:spPr>
      </p:pic>
    </p:spTree>
    <p:extLst>
      <p:ext uri="{BB962C8B-B14F-4D97-AF65-F5344CB8AC3E}">
        <p14:creationId xmlns:p14="http://schemas.microsoft.com/office/powerpoint/2010/main" val="1313044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479779-1EE7-4E1B-8ECC-CC3ED2C04834}"/>
              </a:ext>
            </a:extLst>
          </p:cNvPr>
          <p:cNvSpPr>
            <a:spLocks noGrp="1"/>
          </p:cNvSpPr>
          <p:nvPr>
            <p:ph type="ctrTitle"/>
          </p:nvPr>
        </p:nvSpPr>
        <p:spPr/>
        <p:txBody>
          <a:bodyPr/>
          <a:lstStyle/>
          <a:p>
            <a:pPr algn="ctr"/>
            <a:r>
              <a:rPr lang="cs-CZ"/>
              <a:t>14. Schůzka J. F. Kennedy - N. S. Chruščov ve Vídni</a:t>
            </a:r>
          </a:p>
        </p:txBody>
      </p:sp>
      <p:sp>
        <p:nvSpPr>
          <p:cNvPr id="3" name="Podnadpis 2">
            <a:extLst>
              <a:ext uri="{FF2B5EF4-FFF2-40B4-BE49-F238E27FC236}">
                <a16:creationId xmlns:a16="http://schemas.microsoft.com/office/drawing/2014/main" id="{03AC076A-B26F-438F-8429-9214C2AC7E36}"/>
              </a:ext>
            </a:extLst>
          </p:cNvPr>
          <p:cNvSpPr>
            <a:spLocks noGrp="1"/>
          </p:cNvSpPr>
          <p:nvPr>
            <p:ph type="subTitle" idx="1"/>
          </p:nvPr>
        </p:nvSpPr>
        <p:spPr/>
        <p:txBody>
          <a:bodyPr>
            <a:normAutofit/>
          </a:bodyPr>
          <a:lstStyle/>
          <a:p>
            <a:r>
              <a:rPr lang="cs-CZ" sz="2800">
                <a:solidFill>
                  <a:schemeClr val="bg1"/>
                </a:solidFill>
              </a:rPr>
              <a:t>JARO 1961</a:t>
            </a:r>
          </a:p>
        </p:txBody>
      </p:sp>
    </p:spTree>
    <p:extLst>
      <p:ext uri="{BB962C8B-B14F-4D97-AF65-F5344CB8AC3E}">
        <p14:creationId xmlns:p14="http://schemas.microsoft.com/office/powerpoint/2010/main" val="1298502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2E2F4A46-80D5-4EFC-932B-0FF4F146652D}"/>
              </a:ext>
            </a:extLst>
          </p:cNvPr>
          <p:cNvSpPr>
            <a:spLocks noGrp="1"/>
          </p:cNvSpPr>
          <p:nvPr>
            <p:ph type="title"/>
          </p:nvPr>
        </p:nvSpPr>
        <p:spPr>
          <a:xfrm>
            <a:off x="8549640" y="87924"/>
            <a:ext cx="3200400" cy="1737360"/>
          </a:xfrm>
        </p:spPr>
        <p:txBody>
          <a:bodyPr/>
          <a:lstStyle/>
          <a:p>
            <a:r>
              <a:rPr lang="cs-CZ"/>
              <a:t>Schůzka Kennedyho a Chruščova </a:t>
            </a:r>
          </a:p>
        </p:txBody>
      </p:sp>
      <p:pic>
        <p:nvPicPr>
          <p:cNvPr id="7" name="Zástupný symbol obrázku 6">
            <a:extLst>
              <a:ext uri="{FF2B5EF4-FFF2-40B4-BE49-F238E27FC236}">
                <a16:creationId xmlns:a16="http://schemas.microsoft.com/office/drawing/2014/main" id="{9587A30A-8122-4D6C-A312-D2678DC01D12}"/>
              </a:ext>
            </a:extLst>
          </p:cNvPr>
          <p:cNvPicPr>
            <a:picLocks noGrp="1" noChangeAspect="1"/>
          </p:cNvPicPr>
          <p:nvPr>
            <p:ph type="pic" idx="1"/>
          </p:nvPr>
        </p:nvPicPr>
        <p:blipFill>
          <a:blip r:embed="rId2"/>
          <a:srcRect l="2999" r="2999"/>
          <a:stretch>
            <a:fillRect/>
          </a:stretch>
        </p:blipFill>
        <p:spPr/>
      </p:pic>
      <p:sp>
        <p:nvSpPr>
          <p:cNvPr id="3" name="Zástupný obsah 2">
            <a:extLst>
              <a:ext uri="{FF2B5EF4-FFF2-40B4-BE49-F238E27FC236}">
                <a16:creationId xmlns:a16="http://schemas.microsoft.com/office/drawing/2014/main" id="{453F2246-B79B-450C-B80D-2F23A6E84099}"/>
              </a:ext>
            </a:extLst>
          </p:cNvPr>
          <p:cNvSpPr>
            <a:spLocks noGrp="1"/>
          </p:cNvSpPr>
          <p:nvPr>
            <p:ph type="body" sz="half" idx="2"/>
          </p:nvPr>
        </p:nvSpPr>
        <p:spPr>
          <a:xfrm>
            <a:off x="8393723" y="1825284"/>
            <a:ext cx="3704492" cy="4944792"/>
          </a:xfrm>
        </p:spPr>
        <p:txBody>
          <a:bodyPr>
            <a:normAutofit/>
          </a:bodyPr>
          <a:lstStyle/>
          <a:p>
            <a:r>
              <a:rPr lang="cs-CZ" sz="1800">
                <a:solidFill>
                  <a:schemeClr val="tx1"/>
                </a:solidFill>
              </a:rPr>
              <a:t>Leden 1961 nastupuje prezident John. F. Kennedy po Dwightu Eisenhowerovi</a:t>
            </a:r>
          </a:p>
          <a:p>
            <a:r>
              <a:rPr lang="cs-CZ" sz="1800">
                <a:solidFill>
                  <a:schemeClr val="tx1"/>
                </a:solidFill>
              </a:rPr>
              <a:t>Únor 1961 pozitivní postoj Kennedyho k neformálnímu setkání s Chruščovem</a:t>
            </a:r>
          </a:p>
          <a:p>
            <a:r>
              <a:rPr lang="cs-CZ" sz="1800">
                <a:solidFill>
                  <a:schemeClr val="tx1"/>
                </a:solidFill>
              </a:rPr>
              <a:t>V květnu potvrzení schůzky a přijetí Kennedyho nabídky</a:t>
            </a:r>
          </a:p>
          <a:p>
            <a:r>
              <a:rPr lang="cs-CZ" sz="1800">
                <a:solidFill>
                  <a:schemeClr val="tx1"/>
                </a:solidFill>
              </a:rPr>
              <a:t>Sovětský vůdce Nikita Chruščov a americký prezident John Fitzgerald Kennedy na summitu ve Vídni 3. a 4. června 1961 projednali aktuální mezinárodně politické otázky, odzbrojení a vzájemné vztahy</a:t>
            </a:r>
          </a:p>
          <a:p>
            <a:endParaRPr lang="cs-CZ"/>
          </a:p>
        </p:txBody>
      </p:sp>
    </p:spTree>
    <p:extLst>
      <p:ext uri="{BB962C8B-B14F-4D97-AF65-F5344CB8AC3E}">
        <p14:creationId xmlns:p14="http://schemas.microsoft.com/office/powerpoint/2010/main" val="2544721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FDD49A-63E4-4C9F-90CC-F0A6B0540849}"/>
              </a:ext>
            </a:extLst>
          </p:cNvPr>
          <p:cNvSpPr>
            <a:spLocks noGrp="1"/>
          </p:cNvSpPr>
          <p:nvPr>
            <p:ph type="title"/>
          </p:nvPr>
        </p:nvSpPr>
        <p:spPr/>
        <p:txBody>
          <a:bodyPr/>
          <a:lstStyle/>
          <a:p>
            <a:r>
              <a:rPr lang="cs-CZ"/>
              <a:t>Program schůzky:</a:t>
            </a:r>
          </a:p>
        </p:txBody>
      </p:sp>
      <p:sp>
        <p:nvSpPr>
          <p:cNvPr id="3" name="Zástupný obsah 2">
            <a:extLst>
              <a:ext uri="{FF2B5EF4-FFF2-40B4-BE49-F238E27FC236}">
                <a16:creationId xmlns:a16="http://schemas.microsoft.com/office/drawing/2014/main" id="{7E7A2BB6-73CA-4102-86AF-3AE18B1C5249}"/>
              </a:ext>
            </a:extLst>
          </p:cNvPr>
          <p:cNvSpPr>
            <a:spLocks noGrp="1"/>
          </p:cNvSpPr>
          <p:nvPr>
            <p:ph sz="half" idx="1"/>
          </p:nvPr>
        </p:nvSpPr>
        <p:spPr>
          <a:xfrm>
            <a:off x="926123" y="1711569"/>
            <a:ext cx="4898605" cy="4460631"/>
          </a:xfrm>
        </p:spPr>
        <p:txBody>
          <a:bodyPr>
            <a:normAutofit/>
          </a:bodyPr>
          <a:lstStyle/>
          <a:p>
            <a:r>
              <a:rPr lang="cs-CZ"/>
              <a:t>problematika Berlína, Laosu a omezení jaderných zkoušek</a:t>
            </a:r>
          </a:p>
          <a:p>
            <a:r>
              <a:rPr lang="cs-CZ"/>
              <a:t>Kennedymu doporučeno jednat o společné otázce mocností – nukleárním míru (tzn. </a:t>
            </a:r>
            <a:r>
              <a:rPr lang="cs-CZ" b="1"/>
              <a:t>jednat o zákazu jaderných zkoušek</a:t>
            </a:r>
            <a:r>
              <a:rPr lang="cs-CZ"/>
              <a:t>), v otázce Berlína zmínit význam přítomnosti USA v Západním Berlíně a jeho strategickou nenahraditelnost</a:t>
            </a:r>
          </a:p>
          <a:p>
            <a:r>
              <a:rPr lang="cs-CZ"/>
              <a:t>3. června jednání na americkém velvyslanectví ve Vídni</a:t>
            </a:r>
          </a:p>
          <a:p>
            <a:r>
              <a:rPr lang="cs-CZ"/>
              <a:t>4. června jednání na sovětském velvyslanectví ve Vídni</a:t>
            </a:r>
          </a:p>
          <a:p>
            <a:endParaRPr lang="cs-CZ"/>
          </a:p>
          <a:p>
            <a:endParaRPr lang="cs-CZ"/>
          </a:p>
        </p:txBody>
      </p:sp>
      <p:pic>
        <p:nvPicPr>
          <p:cNvPr id="6" name="Zástupný obsah 5">
            <a:extLst>
              <a:ext uri="{FF2B5EF4-FFF2-40B4-BE49-F238E27FC236}">
                <a16:creationId xmlns:a16="http://schemas.microsoft.com/office/drawing/2014/main" id="{C6239CCE-8799-47F4-8267-A77E8782383B}"/>
              </a:ext>
            </a:extLst>
          </p:cNvPr>
          <p:cNvPicPr>
            <a:picLocks noGrp="1" noChangeAspect="1"/>
          </p:cNvPicPr>
          <p:nvPr>
            <p:ph sz="half" idx="2"/>
          </p:nvPr>
        </p:nvPicPr>
        <p:blipFill>
          <a:blip r:embed="rId2"/>
          <a:stretch>
            <a:fillRect/>
          </a:stretch>
        </p:blipFill>
        <p:spPr>
          <a:xfrm>
            <a:off x="6961364" y="375140"/>
            <a:ext cx="4160788" cy="6296592"/>
          </a:xfrm>
        </p:spPr>
      </p:pic>
    </p:spTree>
    <p:extLst>
      <p:ext uri="{BB962C8B-B14F-4D97-AF65-F5344CB8AC3E}">
        <p14:creationId xmlns:p14="http://schemas.microsoft.com/office/powerpoint/2010/main" val="3491396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34FD0F-FEBA-4F68-AD33-F9F1783C6C39}"/>
              </a:ext>
            </a:extLst>
          </p:cNvPr>
          <p:cNvSpPr>
            <a:spLocks noGrp="1"/>
          </p:cNvSpPr>
          <p:nvPr>
            <p:ph type="title"/>
          </p:nvPr>
        </p:nvSpPr>
        <p:spPr>
          <a:xfrm>
            <a:off x="1069848" y="86050"/>
            <a:ext cx="10058400" cy="1609344"/>
          </a:xfrm>
        </p:spPr>
        <p:txBody>
          <a:bodyPr/>
          <a:lstStyle/>
          <a:p>
            <a:r>
              <a:rPr lang="cs-CZ"/>
              <a:t>Schůzka na americkém velvyslanectví:</a:t>
            </a:r>
          </a:p>
        </p:txBody>
      </p:sp>
      <p:sp>
        <p:nvSpPr>
          <p:cNvPr id="3" name="Zástupný obsah 2">
            <a:extLst>
              <a:ext uri="{FF2B5EF4-FFF2-40B4-BE49-F238E27FC236}">
                <a16:creationId xmlns:a16="http://schemas.microsoft.com/office/drawing/2014/main" id="{6B82317D-FB4D-45AB-914C-B523768CC823}"/>
              </a:ext>
            </a:extLst>
          </p:cNvPr>
          <p:cNvSpPr>
            <a:spLocks noGrp="1"/>
          </p:cNvSpPr>
          <p:nvPr>
            <p:ph idx="1"/>
          </p:nvPr>
        </p:nvSpPr>
        <p:spPr>
          <a:xfrm>
            <a:off x="175846" y="1547445"/>
            <a:ext cx="11840308" cy="5099539"/>
          </a:xfrm>
        </p:spPr>
        <p:txBody>
          <a:bodyPr>
            <a:normAutofit/>
          </a:bodyPr>
          <a:lstStyle/>
          <a:p>
            <a:r>
              <a:rPr lang="cs-CZ" sz="2400"/>
              <a:t>Kennedy nastolil téma hrozby možného nesprávného odhadu vedoucího až k případné válce mezi oběma velmocemi</a:t>
            </a:r>
            <a:endParaRPr lang="cs-CZ" sz="2400">
              <a:solidFill>
                <a:srgbClr val="FF0000"/>
              </a:solidFill>
            </a:endParaRPr>
          </a:p>
          <a:p>
            <a:r>
              <a:rPr lang="cs-CZ" sz="2400"/>
              <a:t>zde ideologické debaty o kapitalismu a komunismu</a:t>
            </a:r>
          </a:p>
          <a:p>
            <a:r>
              <a:rPr lang="cs-CZ" sz="2400"/>
              <a:t>Chruščov útočný, obvinil USA z pokusů zlikvidovat komunistický systém, dále Chruščov mluvil o nevyhnutelnosti války a podpoře revolucí</a:t>
            </a:r>
          </a:p>
          <a:p>
            <a:r>
              <a:rPr lang="cs-CZ" sz="2400"/>
              <a:t>Kennedy zdůraznil </a:t>
            </a:r>
            <a:r>
              <a:rPr lang="cs-CZ" sz="2400" b="1"/>
              <a:t>nutnost vyhnout se situacím a rozhodnutím, které by mohly vést ke konfliktu</a:t>
            </a:r>
          </a:p>
          <a:p>
            <a:r>
              <a:rPr lang="cs-CZ" sz="2400"/>
              <a:t>Chruščov potvrdil svůj slib </a:t>
            </a:r>
            <a:r>
              <a:rPr lang="cs-CZ" sz="2400" b="1"/>
              <a:t>podporovat národní osvobozenecká hnutí a jejich války</a:t>
            </a:r>
          </a:p>
          <a:p>
            <a:r>
              <a:rPr lang="cs-CZ" sz="2400" b="1"/>
              <a:t>Otázka bojů v Laosu </a:t>
            </a:r>
            <a:r>
              <a:rPr lang="cs-CZ" sz="2400"/>
              <a:t>(Občanská válka v Laosu), </a:t>
            </a:r>
            <a:r>
              <a:rPr lang="cs-CZ" sz="2400" b="1" u="sng"/>
              <a:t>shoda</a:t>
            </a:r>
            <a:r>
              <a:rPr lang="cs-CZ" sz="2400"/>
              <a:t>, oba souhlasili se zastavením bojů mezi komunisty a vládními oddíly</a:t>
            </a:r>
          </a:p>
          <a:p>
            <a:r>
              <a:rPr lang="cs-CZ" sz="2400"/>
              <a:t>Kennedyho pozice slabá, označen za nezkušeného</a:t>
            </a:r>
          </a:p>
        </p:txBody>
      </p:sp>
    </p:spTree>
    <p:extLst>
      <p:ext uri="{BB962C8B-B14F-4D97-AF65-F5344CB8AC3E}">
        <p14:creationId xmlns:p14="http://schemas.microsoft.com/office/powerpoint/2010/main" val="2192083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DCA52B-43CD-440D-BCE4-4B6E61CAE95B}"/>
              </a:ext>
            </a:extLst>
          </p:cNvPr>
          <p:cNvSpPr>
            <a:spLocks noGrp="1"/>
          </p:cNvSpPr>
          <p:nvPr>
            <p:ph type="title"/>
          </p:nvPr>
        </p:nvSpPr>
        <p:spPr>
          <a:xfrm>
            <a:off x="1069848" y="62604"/>
            <a:ext cx="10058400" cy="1609344"/>
          </a:xfrm>
        </p:spPr>
        <p:txBody>
          <a:bodyPr/>
          <a:lstStyle/>
          <a:p>
            <a:r>
              <a:rPr lang="cs-CZ"/>
              <a:t>Schůzka na sovětském velvyslanectví:</a:t>
            </a:r>
          </a:p>
        </p:txBody>
      </p:sp>
      <p:sp>
        <p:nvSpPr>
          <p:cNvPr id="3" name="Zástupný obsah 2">
            <a:extLst>
              <a:ext uri="{FF2B5EF4-FFF2-40B4-BE49-F238E27FC236}">
                <a16:creationId xmlns:a16="http://schemas.microsoft.com/office/drawing/2014/main" id="{8671488D-5161-4E4B-8C74-ED30082D4A7E}"/>
              </a:ext>
            </a:extLst>
          </p:cNvPr>
          <p:cNvSpPr>
            <a:spLocks noGrp="1"/>
          </p:cNvSpPr>
          <p:nvPr>
            <p:ph idx="1"/>
          </p:nvPr>
        </p:nvSpPr>
        <p:spPr>
          <a:xfrm>
            <a:off x="152400" y="1671948"/>
            <a:ext cx="12039600" cy="5033652"/>
          </a:xfrm>
        </p:spPr>
        <p:txBody>
          <a:bodyPr>
            <a:normAutofit lnSpcReduction="10000"/>
          </a:bodyPr>
          <a:lstStyle/>
          <a:p>
            <a:r>
              <a:rPr lang="cs-CZ" sz="2400"/>
              <a:t>Kennedyho prioritou </a:t>
            </a:r>
            <a:r>
              <a:rPr lang="cs-CZ" sz="2400" b="1"/>
              <a:t>otázka zákazu zkoušek jaderných zbraní </a:t>
            </a:r>
            <a:r>
              <a:rPr lang="cs-CZ" sz="2400"/>
              <a:t>– Chruščov odmítl pravidelné inspekce v SSSR a trval na trojstranných inspekčních týmech, kontrola max 3x ročně, dohody nedosaženo</a:t>
            </a:r>
          </a:p>
          <a:p>
            <a:r>
              <a:rPr lang="cs-CZ" sz="2400"/>
              <a:t>Dále </a:t>
            </a:r>
            <a:r>
              <a:rPr lang="cs-CZ" sz="2400" b="1" u="sng"/>
              <a:t>otázka Berlína </a:t>
            </a:r>
            <a:r>
              <a:rPr lang="cs-CZ" sz="2400"/>
              <a:t>– Chruščov označil situaci rozděleného města za netolerovatelnou, vyslovil potřebu podepsání separátní mírové smlouvy</a:t>
            </a:r>
          </a:p>
          <a:p>
            <a:r>
              <a:rPr lang="cs-CZ" sz="2400" b="1"/>
              <a:t>Pokud by SSSR podepsal smlouvu s NDR – znamenalo by to ukončení uplatnění přístupu do Západního Berlína</a:t>
            </a:r>
          </a:p>
          <a:p>
            <a:r>
              <a:rPr lang="cs-CZ" sz="2400"/>
              <a:t>Kennedy sdělil, že se práv na Berlín nevzdají</a:t>
            </a:r>
          </a:p>
          <a:p>
            <a:r>
              <a:rPr lang="cs-CZ" sz="2400"/>
              <a:t>Chruščov neustoupil a řekl, že odpovědnost za případné vypuknutí konfliktu kvůli Berlínu je na straně USA: „</a:t>
            </a:r>
            <a:r>
              <a:rPr lang="cs-CZ" sz="2400" i="1"/>
              <a:t>Pokud Spojené státy chtějí začít válku o Německo, ať je tomu tak[...]Sovětský svaz mírovou smlouvu podepíše na konci tohoto roku.</a:t>
            </a:r>
            <a:r>
              <a:rPr lang="cs-CZ" sz="2400"/>
              <a:t>“</a:t>
            </a:r>
          </a:p>
          <a:p>
            <a:r>
              <a:rPr lang="cs-CZ" sz="2400"/>
              <a:t>Poté soukromé jednání beze změny názorů</a:t>
            </a:r>
          </a:p>
        </p:txBody>
      </p:sp>
    </p:spTree>
    <p:extLst>
      <p:ext uri="{BB962C8B-B14F-4D97-AF65-F5344CB8AC3E}">
        <p14:creationId xmlns:p14="http://schemas.microsoft.com/office/powerpoint/2010/main" val="1352425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5D6C7A-FCA7-4362-850D-460E50EAA87E}"/>
              </a:ext>
            </a:extLst>
          </p:cNvPr>
          <p:cNvSpPr>
            <a:spLocks noGrp="1"/>
          </p:cNvSpPr>
          <p:nvPr>
            <p:ph type="title"/>
          </p:nvPr>
        </p:nvSpPr>
        <p:spPr>
          <a:xfrm>
            <a:off x="1069848" y="484632"/>
            <a:ext cx="10058400" cy="804906"/>
          </a:xfrm>
        </p:spPr>
        <p:txBody>
          <a:bodyPr/>
          <a:lstStyle/>
          <a:p>
            <a:pPr algn="ctr"/>
            <a:r>
              <a:rPr lang="cs-CZ"/>
              <a:t>Německo po roce 1945</a:t>
            </a:r>
          </a:p>
        </p:txBody>
      </p:sp>
      <p:sp>
        <p:nvSpPr>
          <p:cNvPr id="3" name="Zástupný text 2">
            <a:extLst>
              <a:ext uri="{FF2B5EF4-FFF2-40B4-BE49-F238E27FC236}">
                <a16:creationId xmlns:a16="http://schemas.microsoft.com/office/drawing/2014/main" id="{514B6F61-446E-4DDA-9127-CD3A776AAF63}"/>
              </a:ext>
            </a:extLst>
          </p:cNvPr>
          <p:cNvSpPr>
            <a:spLocks noGrp="1"/>
          </p:cNvSpPr>
          <p:nvPr>
            <p:ph type="body" idx="1"/>
          </p:nvPr>
        </p:nvSpPr>
        <p:spPr/>
        <p:txBody>
          <a:bodyPr>
            <a:normAutofit/>
          </a:bodyPr>
          <a:lstStyle/>
          <a:p>
            <a:r>
              <a:rPr lang="cs-CZ" sz="2800">
                <a:solidFill>
                  <a:schemeClr val="bg1"/>
                </a:solidFill>
              </a:rPr>
              <a:t>USA</a:t>
            </a:r>
          </a:p>
        </p:txBody>
      </p:sp>
      <p:sp>
        <p:nvSpPr>
          <p:cNvPr id="4" name="Zástupný obsah 3">
            <a:extLst>
              <a:ext uri="{FF2B5EF4-FFF2-40B4-BE49-F238E27FC236}">
                <a16:creationId xmlns:a16="http://schemas.microsoft.com/office/drawing/2014/main" id="{5C55AAC5-C84B-4DA4-AF50-AE8E7E8DD60D}"/>
              </a:ext>
            </a:extLst>
          </p:cNvPr>
          <p:cNvSpPr>
            <a:spLocks noGrp="1"/>
          </p:cNvSpPr>
          <p:nvPr>
            <p:ph sz="half" idx="2"/>
          </p:nvPr>
        </p:nvSpPr>
        <p:spPr>
          <a:xfrm>
            <a:off x="1069848" y="2743200"/>
            <a:ext cx="4751832" cy="3291840"/>
          </a:xfrm>
        </p:spPr>
        <p:txBody>
          <a:bodyPr>
            <a:normAutofit lnSpcReduction="10000"/>
          </a:bodyPr>
          <a:lstStyle/>
          <a:p>
            <a:pPr eaLnBrk="1" hangingPunct="1"/>
            <a:r>
              <a:rPr lang="cs-CZ" altLang="cs-CZ" sz="2400" b="0"/>
              <a:t>demokratizace Německa obnova hospodářství </a:t>
            </a:r>
          </a:p>
          <a:p>
            <a:pPr eaLnBrk="1" hangingPunct="1"/>
            <a:r>
              <a:rPr lang="cs-CZ" altLang="cs-CZ" sz="2400" b="0"/>
              <a:t>občanské společnosti </a:t>
            </a:r>
          </a:p>
          <a:p>
            <a:pPr eaLnBrk="1" hangingPunct="1"/>
            <a:r>
              <a:rPr lang="cs-CZ" altLang="cs-CZ" sz="2400" b="0"/>
              <a:t>Německo jako </a:t>
            </a:r>
            <a:r>
              <a:rPr lang="cs-CZ" altLang="cs-CZ" sz="2400" b="0" u="sng"/>
              <a:t>partner</a:t>
            </a:r>
            <a:r>
              <a:rPr lang="cs-CZ" altLang="cs-CZ" sz="2400" b="0"/>
              <a:t> = záruka stability</a:t>
            </a:r>
          </a:p>
          <a:p>
            <a:pPr eaLnBrk="1" hangingPunct="1"/>
            <a:r>
              <a:rPr lang="cs-CZ" altLang="cs-CZ" sz="2400" b="0"/>
              <a:t>konec ústupků SSSR</a:t>
            </a:r>
          </a:p>
          <a:p>
            <a:pPr eaLnBrk="1" hangingPunct="1"/>
            <a:r>
              <a:rPr lang="cs-CZ" altLang="cs-CZ" sz="2400" b="0"/>
              <a:t>sjednocení země není podmínkou </a:t>
            </a:r>
          </a:p>
          <a:p>
            <a:endParaRPr lang="cs-CZ"/>
          </a:p>
        </p:txBody>
      </p:sp>
      <p:sp>
        <p:nvSpPr>
          <p:cNvPr id="5" name="Zástupný text 4">
            <a:extLst>
              <a:ext uri="{FF2B5EF4-FFF2-40B4-BE49-F238E27FC236}">
                <a16:creationId xmlns:a16="http://schemas.microsoft.com/office/drawing/2014/main" id="{0F8C0359-564A-4182-9412-D3BB28B854F8}"/>
              </a:ext>
            </a:extLst>
          </p:cNvPr>
          <p:cNvSpPr>
            <a:spLocks noGrp="1"/>
          </p:cNvSpPr>
          <p:nvPr>
            <p:ph type="body" sz="quarter" idx="3"/>
          </p:nvPr>
        </p:nvSpPr>
        <p:spPr/>
        <p:txBody>
          <a:bodyPr/>
          <a:lstStyle/>
          <a:p>
            <a:r>
              <a:rPr lang="cs-CZ" sz="2800">
                <a:solidFill>
                  <a:schemeClr val="bg1"/>
                </a:solidFill>
              </a:rPr>
              <a:t>SSSR</a:t>
            </a:r>
            <a:endParaRPr lang="cs-CZ">
              <a:solidFill>
                <a:schemeClr val="bg1"/>
              </a:solidFill>
            </a:endParaRPr>
          </a:p>
        </p:txBody>
      </p:sp>
      <p:sp>
        <p:nvSpPr>
          <p:cNvPr id="6" name="Zástupný obsah 5">
            <a:extLst>
              <a:ext uri="{FF2B5EF4-FFF2-40B4-BE49-F238E27FC236}">
                <a16:creationId xmlns:a16="http://schemas.microsoft.com/office/drawing/2014/main" id="{6DC9B4C6-16C2-4BB2-9E47-2DCC3536E026}"/>
              </a:ext>
            </a:extLst>
          </p:cNvPr>
          <p:cNvSpPr>
            <a:spLocks noGrp="1"/>
          </p:cNvSpPr>
          <p:nvPr>
            <p:ph sz="quarter" idx="4"/>
          </p:nvPr>
        </p:nvSpPr>
        <p:spPr/>
        <p:txBody>
          <a:bodyPr>
            <a:normAutofit lnSpcReduction="10000"/>
          </a:bodyPr>
          <a:lstStyle/>
          <a:p>
            <a:pPr eaLnBrk="1" hangingPunct="1"/>
            <a:r>
              <a:rPr lang="cs-CZ" altLang="cs-CZ" sz="2400" b="0"/>
              <a:t>vize slabého neutrálního Německa s jeho postupným začleněním mezi satelity</a:t>
            </a:r>
          </a:p>
          <a:p>
            <a:pPr eaLnBrk="1" hangingPunct="1">
              <a:buFontTx/>
              <a:buChar char="•"/>
            </a:pPr>
            <a:endParaRPr lang="cs-CZ" altLang="cs-CZ" sz="2400" b="0"/>
          </a:p>
          <a:p>
            <a:pPr eaLnBrk="1" hangingPunct="1">
              <a:buFontTx/>
              <a:buChar char="•"/>
            </a:pPr>
            <a:r>
              <a:rPr lang="cs-CZ" altLang="cs-CZ" sz="2000" b="0"/>
              <a:t> W. Ulbricht: „</a:t>
            </a:r>
            <a:r>
              <a:rPr lang="cs-CZ" altLang="cs-CZ" sz="2000" b="0" i="1"/>
              <a:t>Musí to vypadat jako demokracie, ale všechno musíme </a:t>
            </a:r>
            <a:br>
              <a:rPr lang="cs-CZ" altLang="cs-CZ" sz="2000" b="0" i="1"/>
            </a:br>
            <a:r>
              <a:rPr lang="cs-CZ" altLang="cs-CZ" sz="2000" b="0" i="1"/>
              <a:t>mít v rukou my</a:t>
            </a:r>
            <a:r>
              <a:rPr lang="ja-JP" altLang="cs-CZ" sz="2000" b="0" i="1"/>
              <a:t>“</a:t>
            </a:r>
            <a:endParaRPr lang="cs-CZ" altLang="ja-JP" sz="2000" b="0" i="1"/>
          </a:p>
          <a:p>
            <a:pPr eaLnBrk="1" hangingPunct="1"/>
            <a:r>
              <a:rPr lang="cs-CZ" altLang="cs-CZ" sz="2000" b="0"/>
              <a:t>Molotov:</a:t>
            </a:r>
            <a:r>
              <a:rPr lang="cs-CZ" altLang="cs-CZ" sz="2000" b="0" i="1"/>
              <a:t> "Tiše, krok za krokem jsme tvořili NDR, naše vlastní Německo"</a:t>
            </a:r>
          </a:p>
          <a:p>
            <a:endParaRPr lang="cs-CZ"/>
          </a:p>
        </p:txBody>
      </p:sp>
    </p:spTree>
    <p:extLst>
      <p:ext uri="{BB962C8B-B14F-4D97-AF65-F5344CB8AC3E}">
        <p14:creationId xmlns:p14="http://schemas.microsoft.com/office/powerpoint/2010/main" val="4142558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B55F11-7210-4BDD-8EA8-F9279E91F857}"/>
              </a:ext>
            </a:extLst>
          </p:cNvPr>
          <p:cNvSpPr>
            <a:spLocks noGrp="1"/>
          </p:cNvSpPr>
          <p:nvPr>
            <p:ph type="title"/>
          </p:nvPr>
        </p:nvSpPr>
        <p:spPr/>
        <p:txBody>
          <a:bodyPr/>
          <a:lstStyle/>
          <a:p>
            <a:r>
              <a:rPr lang="cs-CZ"/>
              <a:t>Důsledky schůzky:</a:t>
            </a:r>
          </a:p>
        </p:txBody>
      </p:sp>
      <p:sp>
        <p:nvSpPr>
          <p:cNvPr id="3" name="Zástupný obsah 2">
            <a:extLst>
              <a:ext uri="{FF2B5EF4-FFF2-40B4-BE49-F238E27FC236}">
                <a16:creationId xmlns:a16="http://schemas.microsoft.com/office/drawing/2014/main" id="{09DB1B6C-00CC-4708-9D35-FA74A4E951E4}"/>
              </a:ext>
            </a:extLst>
          </p:cNvPr>
          <p:cNvSpPr>
            <a:spLocks noGrp="1"/>
          </p:cNvSpPr>
          <p:nvPr>
            <p:ph idx="1"/>
          </p:nvPr>
        </p:nvSpPr>
        <p:spPr/>
        <p:txBody>
          <a:bodyPr>
            <a:normAutofit lnSpcReduction="10000"/>
          </a:bodyPr>
          <a:lstStyle/>
          <a:p>
            <a:r>
              <a:rPr lang="cs-CZ" sz="2800" b="1"/>
              <a:t>nebylo dosaženo dohody</a:t>
            </a:r>
            <a:r>
              <a:rPr lang="cs-CZ" sz="2800"/>
              <a:t> na žádném z klíčových bodů</a:t>
            </a:r>
          </a:p>
          <a:p>
            <a:r>
              <a:rPr lang="cs-CZ" sz="2800"/>
              <a:t>naopak se </a:t>
            </a:r>
            <a:r>
              <a:rPr lang="cs-CZ" sz="2800" b="1"/>
              <a:t>přiostřil spor</a:t>
            </a:r>
            <a:r>
              <a:rPr lang="cs-CZ" sz="2800"/>
              <a:t> mezi oběma supervelmocemi v otázce budoucnosti Berlína</a:t>
            </a:r>
          </a:p>
          <a:p>
            <a:r>
              <a:rPr lang="cs-CZ" sz="2800"/>
              <a:t>setkání nepřineslo zmírnění napětí, které bylo zásadní pro mírové řešení tehdejší mezinárodněpolitické situace</a:t>
            </a:r>
          </a:p>
          <a:p>
            <a:r>
              <a:rPr lang="cs-CZ" sz="2800"/>
              <a:t>vyřešen pouze problém Losu – shoda  obou představitelů</a:t>
            </a:r>
          </a:p>
          <a:p>
            <a:r>
              <a:rPr lang="cs-CZ" sz="2800"/>
              <a:t>přínos tkvěl v prvním setkání mezi Kennedym a Chruščovem</a:t>
            </a:r>
          </a:p>
          <a:p>
            <a:endParaRPr lang="cs-CZ"/>
          </a:p>
        </p:txBody>
      </p:sp>
    </p:spTree>
    <p:extLst>
      <p:ext uri="{BB962C8B-B14F-4D97-AF65-F5344CB8AC3E}">
        <p14:creationId xmlns:p14="http://schemas.microsoft.com/office/powerpoint/2010/main" val="631463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AAD43658-A916-4951-845C-7392EDFF5946}"/>
              </a:ext>
            </a:extLst>
          </p:cNvPr>
          <p:cNvSpPr>
            <a:spLocks noGrp="1"/>
          </p:cNvSpPr>
          <p:nvPr>
            <p:ph idx="1"/>
          </p:nvPr>
        </p:nvSpPr>
        <p:spPr>
          <a:xfrm>
            <a:off x="281353" y="246185"/>
            <a:ext cx="11699631" cy="6318738"/>
          </a:xfrm>
        </p:spPr>
        <p:txBody>
          <a:bodyPr>
            <a:normAutofit lnSpcReduction="10000"/>
          </a:bodyPr>
          <a:lstStyle/>
          <a:p>
            <a:r>
              <a:rPr lang="cs-CZ" sz="2400"/>
              <a:t>Setkání nedopadlo dle Kennedyho představ</a:t>
            </a:r>
          </a:p>
          <a:p>
            <a:r>
              <a:rPr lang="cs-CZ" sz="2400"/>
              <a:t>Vše vylíčil ve svém televizním projevu národu ze 6. června</a:t>
            </a:r>
          </a:p>
          <a:p>
            <a:r>
              <a:rPr lang="cs-CZ" sz="2400"/>
              <a:t>Zmínil </a:t>
            </a:r>
            <a:r>
              <a:rPr lang="cs-CZ" sz="2400" b="1"/>
              <a:t>rozdílné názory obou státníků na budoucnost světa</a:t>
            </a:r>
            <a:r>
              <a:rPr lang="cs-CZ" sz="2400"/>
              <a:t>, na Chruščovovu představu rozšíření komunismu do nově se rozvíjejících států a rozlišné chápaní činů oněch států. </a:t>
            </a:r>
          </a:p>
          <a:p>
            <a:r>
              <a:rPr lang="cs-CZ" sz="2400"/>
              <a:t>Poznamenal také </a:t>
            </a:r>
            <a:r>
              <a:rPr lang="cs-CZ" sz="2400" b="1"/>
              <a:t>dohodu o udělení nezávislosti Laosu </a:t>
            </a:r>
            <a:r>
              <a:rPr lang="cs-CZ" sz="2400"/>
              <a:t>a také o stejném přístupu k Barmě a Kambodži. </a:t>
            </a:r>
          </a:p>
          <a:p>
            <a:r>
              <a:rPr lang="cs-CZ" sz="2400"/>
              <a:t>Nezastíral, že </a:t>
            </a:r>
            <a:r>
              <a:rPr lang="cs-CZ" sz="2400" b="1"/>
              <a:t>pro Spojené státy je Sovětský svaz stále hrozbou</a:t>
            </a:r>
            <a:r>
              <a:rPr lang="cs-CZ" sz="2400"/>
              <a:t>, ale zmínil fakt, že doufá o „</a:t>
            </a:r>
            <a:r>
              <a:rPr lang="cs-CZ" sz="2400" i="1"/>
              <a:t>prolomení ledu v komunikaci</a:t>
            </a:r>
            <a:r>
              <a:rPr lang="cs-CZ" sz="2400"/>
              <a:t>“ díky Vídeňské schůzce. </a:t>
            </a:r>
          </a:p>
          <a:p>
            <a:r>
              <a:rPr lang="cs-CZ" sz="2400"/>
              <a:t>Sovětská delegace předala 4. června 1961 americké straně záznam učiněný z ústního rozhovoru, obsahující vyjádření o Berlíně a zamýšlené sovětské politice vůči rozdělenému městu</a:t>
            </a:r>
          </a:p>
          <a:p>
            <a:r>
              <a:rPr lang="cs-CZ" sz="2400"/>
              <a:t>pro Sověty řešení rozděleného Německa klíčovým prvkem pro mezinárodní mír a vztahy s USA</a:t>
            </a:r>
          </a:p>
          <a:p>
            <a:r>
              <a:rPr lang="cs-CZ" sz="2400"/>
              <a:t>dle nich byla řešením přeměna Berlína v demilitarizované svobodné město a prohlášení spojenecké správy za „okupační režim“</a:t>
            </a:r>
          </a:p>
          <a:p>
            <a:endParaRPr lang="cs-CZ"/>
          </a:p>
        </p:txBody>
      </p:sp>
    </p:spTree>
    <p:extLst>
      <p:ext uri="{BB962C8B-B14F-4D97-AF65-F5344CB8AC3E}">
        <p14:creationId xmlns:p14="http://schemas.microsoft.com/office/powerpoint/2010/main" val="1311350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Nadpis 7">
            <a:extLst>
              <a:ext uri="{FF2B5EF4-FFF2-40B4-BE49-F238E27FC236}">
                <a16:creationId xmlns:a16="http://schemas.microsoft.com/office/drawing/2014/main" id="{C32492A0-030F-4C93-9795-A9EF0C99BEC9}"/>
              </a:ext>
            </a:extLst>
          </p:cNvPr>
          <p:cNvSpPr>
            <a:spLocks noGrp="1"/>
          </p:cNvSpPr>
          <p:nvPr>
            <p:ph type="title"/>
          </p:nvPr>
        </p:nvSpPr>
        <p:spPr>
          <a:xfrm>
            <a:off x="323906" y="422030"/>
            <a:ext cx="3352801" cy="1609344"/>
          </a:xfrm>
        </p:spPr>
        <p:txBody>
          <a:bodyPr/>
          <a:lstStyle/>
          <a:p>
            <a:pPr algn="ctr"/>
            <a:r>
              <a:rPr lang="cs-CZ"/>
              <a:t>Další vývoj v NDR</a:t>
            </a:r>
          </a:p>
        </p:txBody>
      </p:sp>
      <p:sp>
        <p:nvSpPr>
          <p:cNvPr id="3" name="Zástupný obsah 2">
            <a:extLst>
              <a:ext uri="{FF2B5EF4-FFF2-40B4-BE49-F238E27FC236}">
                <a16:creationId xmlns:a16="http://schemas.microsoft.com/office/drawing/2014/main" id="{B180C8A8-5F2D-4AFF-8CAD-AE441AB972BE}"/>
              </a:ext>
            </a:extLst>
          </p:cNvPr>
          <p:cNvSpPr>
            <a:spLocks noGrp="1"/>
          </p:cNvSpPr>
          <p:nvPr>
            <p:ph sz="half" idx="1"/>
          </p:nvPr>
        </p:nvSpPr>
        <p:spPr>
          <a:xfrm>
            <a:off x="96830" y="2193856"/>
            <a:ext cx="3806955" cy="4546915"/>
          </a:xfrm>
        </p:spPr>
        <p:txBody>
          <a:bodyPr>
            <a:normAutofit/>
          </a:bodyPr>
          <a:lstStyle/>
          <a:p>
            <a:r>
              <a:rPr lang="cs-CZ" altLang="cs-CZ"/>
              <a:t>Od roku 1949 do 13.8.1961 uprchlo z východního Německa na Západ skoro 3 miliony lidí (2 686 942 občanů NDR); většina těchto lidí opustila NDR přes Berlín, kde hranice probíhala středem města; ze Západního Berlína se pak letecky dostali pryč.</a:t>
            </a:r>
          </a:p>
          <a:p>
            <a:endParaRPr lang="cs-CZ"/>
          </a:p>
        </p:txBody>
      </p:sp>
      <p:pic>
        <p:nvPicPr>
          <p:cNvPr id="11" name="Zástupný obsah 10">
            <a:extLst>
              <a:ext uri="{FF2B5EF4-FFF2-40B4-BE49-F238E27FC236}">
                <a16:creationId xmlns:a16="http://schemas.microsoft.com/office/drawing/2014/main" id="{ED952B9E-295F-4AE8-B369-060DAB4E143D}"/>
              </a:ext>
            </a:extLst>
          </p:cNvPr>
          <p:cNvPicPr>
            <a:picLocks noGrp="1" noChangeAspect="1"/>
          </p:cNvPicPr>
          <p:nvPr>
            <p:ph sz="half" idx="2"/>
          </p:nvPr>
        </p:nvPicPr>
        <p:blipFill>
          <a:blip r:embed="rId2"/>
          <a:stretch>
            <a:fillRect/>
          </a:stretch>
        </p:blipFill>
        <p:spPr>
          <a:xfrm>
            <a:off x="4017739" y="422030"/>
            <a:ext cx="8077431" cy="6318741"/>
          </a:xfrm>
        </p:spPr>
      </p:pic>
    </p:spTree>
    <p:extLst>
      <p:ext uri="{BB962C8B-B14F-4D97-AF65-F5344CB8AC3E}">
        <p14:creationId xmlns:p14="http://schemas.microsoft.com/office/powerpoint/2010/main" val="1327839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03EA2A60-D045-431D-B1D6-EAE2AB9D7758}"/>
              </a:ext>
            </a:extLst>
          </p:cNvPr>
          <p:cNvSpPr>
            <a:spLocks noGrp="1"/>
          </p:cNvSpPr>
          <p:nvPr>
            <p:ph type="title"/>
          </p:nvPr>
        </p:nvSpPr>
        <p:spPr>
          <a:xfrm>
            <a:off x="6916422" y="334108"/>
            <a:ext cx="4536830" cy="1453662"/>
          </a:xfrm>
        </p:spPr>
        <p:txBody>
          <a:bodyPr>
            <a:normAutofit/>
          </a:bodyPr>
          <a:lstStyle/>
          <a:p>
            <a:pPr algn="ctr"/>
            <a:r>
              <a:rPr lang="cs-CZ"/>
              <a:t>Rudé právo 14.8.1961</a:t>
            </a:r>
          </a:p>
        </p:txBody>
      </p:sp>
      <p:sp>
        <p:nvSpPr>
          <p:cNvPr id="7" name="Zástupný obsah 6">
            <a:extLst>
              <a:ext uri="{FF2B5EF4-FFF2-40B4-BE49-F238E27FC236}">
                <a16:creationId xmlns:a16="http://schemas.microsoft.com/office/drawing/2014/main" id="{9AA19A6D-CD92-4746-BE9C-D1B6ACFEA32A}"/>
              </a:ext>
            </a:extLst>
          </p:cNvPr>
          <p:cNvSpPr>
            <a:spLocks noGrp="1"/>
          </p:cNvSpPr>
          <p:nvPr>
            <p:ph sz="half" idx="2"/>
          </p:nvPr>
        </p:nvSpPr>
        <p:spPr>
          <a:xfrm>
            <a:off x="6916422" y="2252003"/>
            <a:ext cx="4830101" cy="3843997"/>
          </a:xfrm>
        </p:spPr>
        <p:txBody>
          <a:bodyPr>
            <a:normAutofit/>
          </a:bodyPr>
          <a:lstStyle/>
          <a:p>
            <a:r>
              <a:rPr lang="cs-CZ" sz="2400" b="0" i="0" u="none" strike="noStrike" baseline="0">
                <a:solidFill>
                  <a:srgbClr val="000000"/>
                </a:solidFill>
              </a:rPr>
              <a:t>Vystihněte základní problém popisovaný v článku. Komu dává vinu za vývoj událostí? </a:t>
            </a:r>
          </a:p>
          <a:p>
            <a:r>
              <a:rPr lang="cs-CZ" sz="2400" b="0" i="0" u="none" strike="noStrike" baseline="0">
                <a:solidFill>
                  <a:srgbClr val="000000"/>
                </a:solidFill>
              </a:rPr>
              <a:t>K jaké události došlo 13. srpna 1961? Co se autor snaží obhájit a zdůvodnit? </a:t>
            </a:r>
            <a:endParaRPr lang="cs-CZ" sz="2800"/>
          </a:p>
        </p:txBody>
      </p:sp>
      <p:pic>
        <p:nvPicPr>
          <p:cNvPr id="15" name="Zástupný obsah 14">
            <a:extLst>
              <a:ext uri="{FF2B5EF4-FFF2-40B4-BE49-F238E27FC236}">
                <a16:creationId xmlns:a16="http://schemas.microsoft.com/office/drawing/2014/main" id="{A2D3DCE6-0073-42FC-9DAE-6DEB0AC0F450}"/>
              </a:ext>
            </a:extLst>
          </p:cNvPr>
          <p:cNvPicPr>
            <a:picLocks noGrp="1" noChangeAspect="1"/>
          </p:cNvPicPr>
          <p:nvPr>
            <p:ph sz="half" idx="1"/>
          </p:nvPr>
        </p:nvPicPr>
        <p:blipFill>
          <a:blip r:embed="rId2"/>
          <a:stretch>
            <a:fillRect/>
          </a:stretch>
        </p:blipFill>
        <p:spPr>
          <a:xfrm>
            <a:off x="163550" y="334108"/>
            <a:ext cx="6635447" cy="6189784"/>
          </a:xfrm>
        </p:spPr>
      </p:pic>
    </p:spTree>
    <p:extLst>
      <p:ext uri="{BB962C8B-B14F-4D97-AF65-F5344CB8AC3E}">
        <p14:creationId xmlns:p14="http://schemas.microsoft.com/office/powerpoint/2010/main" val="2143780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EAC72E-6DC3-4A73-9228-2B1147088A4D}"/>
              </a:ext>
            </a:extLst>
          </p:cNvPr>
          <p:cNvSpPr>
            <a:spLocks noGrp="1"/>
          </p:cNvSpPr>
          <p:nvPr>
            <p:ph type="title"/>
          </p:nvPr>
        </p:nvSpPr>
        <p:spPr/>
        <p:txBody>
          <a:bodyPr/>
          <a:lstStyle/>
          <a:p>
            <a:r>
              <a:rPr lang="cs-CZ"/>
              <a:t>1961</a:t>
            </a:r>
          </a:p>
        </p:txBody>
      </p:sp>
      <p:sp>
        <p:nvSpPr>
          <p:cNvPr id="3" name="Zástupný obsah 2">
            <a:extLst>
              <a:ext uri="{FF2B5EF4-FFF2-40B4-BE49-F238E27FC236}">
                <a16:creationId xmlns:a16="http://schemas.microsoft.com/office/drawing/2014/main" id="{17AE80C2-D2AF-41BC-9446-A25BA3E39D1D}"/>
              </a:ext>
            </a:extLst>
          </p:cNvPr>
          <p:cNvSpPr>
            <a:spLocks noGrp="1"/>
          </p:cNvSpPr>
          <p:nvPr>
            <p:ph idx="1"/>
          </p:nvPr>
        </p:nvSpPr>
        <p:spPr/>
        <p:txBody>
          <a:bodyPr/>
          <a:lstStyle/>
          <a:p>
            <a:r>
              <a:rPr lang="cs-CZ" altLang="cs-CZ"/>
              <a:t>Vláda NDR se po poradě se Sověty rozhodla </a:t>
            </a:r>
            <a:r>
              <a:rPr lang="cs-CZ" altLang="cs-CZ" b="1"/>
              <a:t>uzavřít tuto poslední trhlinu</a:t>
            </a:r>
            <a:r>
              <a:rPr lang="cs-CZ" altLang="cs-CZ"/>
              <a:t> ve východním bloku, protože jinak by východnímu Německu hrozilo „vylidnění“</a:t>
            </a:r>
          </a:p>
          <a:p>
            <a:r>
              <a:rPr lang="cs-CZ" altLang="cs-CZ"/>
              <a:t>Walter Ulbricht (hlavní představitel NDR) ještě v červenci 1961 na mezinárodní tiskové konferenci ve východním Berlíně tvrdil, že NDR nemá v úmyslu stavět jakoukoliv zeď:</a:t>
            </a:r>
          </a:p>
          <a:p>
            <a:r>
              <a:rPr lang="cs-CZ" altLang="cs-CZ" sz="2000" i="1"/>
              <a:t>„Jestliže dobře rozumím vaší otázce, v Západním Německu jsou lidé, kteří by chtěli, abychom zmobilizovali zedníky Německé demokratické republiky k postavení zdi. Já o žádných takových plánech nevím. Naši stavbaři jsou zaměstnáni stavbou nových domů. Nikdo nechce zeď.“</a:t>
            </a:r>
          </a:p>
          <a:p>
            <a:r>
              <a:rPr lang="cs-CZ" altLang="cs-CZ" sz="2000"/>
              <a:t>Byla to však lež!</a:t>
            </a:r>
          </a:p>
          <a:p>
            <a:endParaRPr lang="cs-CZ"/>
          </a:p>
        </p:txBody>
      </p:sp>
    </p:spTree>
    <p:extLst>
      <p:ext uri="{BB962C8B-B14F-4D97-AF65-F5344CB8AC3E}">
        <p14:creationId xmlns:p14="http://schemas.microsoft.com/office/powerpoint/2010/main" val="1710022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412" name="Text Box 4">
            <a:extLst>
              <a:ext uri="{FF2B5EF4-FFF2-40B4-BE49-F238E27FC236}">
                <a16:creationId xmlns:a16="http://schemas.microsoft.com/office/drawing/2014/main" id="{E965BA9D-DDCD-4291-8564-F5D96FD09B5B}"/>
              </a:ext>
            </a:extLst>
          </p:cNvPr>
          <p:cNvSpPr txBox="1">
            <a:spLocks noChangeArrowheads="1"/>
          </p:cNvSpPr>
          <p:nvPr/>
        </p:nvSpPr>
        <p:spPr bwMode="auto">
          <a:xfrm>
            <a:off x="2782889" y="476250"/>
            <a:ext cx="6626225"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5400" b="1"/>
              <a:t>13.srpen 1961</a:t>
            </a:r>
            <a:r>
              <a:rPr lang="cs-CZ" altLang="cs-CZ"/>
              <a:t> </a:t>
            </a:r>
          </a:p>
          <a:p>
            <a:pPr algn="ctr">
              <a:spcBef>
                <a:spcPct val="50000"/>
              </a:spcBef>
            </a:pPr>
            <a:r>
              <a:rPr lang="cs-CZ" altLang="cs-CZ" b="1"/>
              <a:t>stavba berlínské zdi</a:t>
            </a:r>
          </a:p>
        </p:txBody>
      </p:sp>
      <p:sp>
        <p:nvSpPr>
          <p:cNvPr id="17414" name="Text Box 6">
            <a:extLst>
              <a:ext uri="{FF2B5EF4-FFF2-40B4-BE49-F238E27FC236}">
                <a16:creationId xmlns:a16="http://schemas.microsoft.com/office/drawing/2014/main" id="{C864CAE4-BABD-482B-A455-39E761B789F8}"/>
              </a:ext>
            </a:extLst>
          </p:cNvPr>
          <p:cNvSpPr txBox="1">
            <a:spLocks noChangeArrowheads="1"/>
          </p:cNvSpPr>
          <p:nvPr/>
        </p:nvSpPr>
        <p:spPr bwMode="auto">
          <a:xfrm>
            <a:off x="524540" y="1803400"/>
            <a:ext cx="933184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Arial" panose="020B0604020202020204" pitchFamily="34" charset="0"/>
              <a:buChar char="•"/>
            </a:pPr>
            <a:r>
              <a:rPr lang="cs-CZ" altLang="cs-CZ" sz="2400"/>
              <a:t>Operace „Čínská zeď“ – v noci z 12. na 13. srpna 1961 dostalo 100 000 východoněmeckých vojáků rozkaz rozmístit se na hraniční čáře mezi Západním Berlínem a NDR</a:t>
            </a:r>
          </a:p>
        </p:txBody>
      </p:sp>
      <p:pic>
        <p:nvPicPr>
          <p:cNvPr id="17415" name="Picture 7">
            <a:extLst>
              <a:ext uri="{FF2B5EF4-FFF2-40B4-BE49-F238E27FC236}">
                <a16:creationId xmlns:a16="http://schemas.microsoft.com/office/drawing/2014/main" id="{4B08C49D-C007-41A7-900D-B8F0E6C6E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3429000"/>
            <a:ext cx="4032250" cy="30940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7" name="Text Box 9">
            <a:extLst>
              <a:ext uri="{FF2B5EF4-FFF2-40B4-BE49-F238E27FC236}">
                <a16:creationId xmlns:a16="http://schemas.microsoft.com/office/drawing/2014/main" id="{6127C3B1-A681-4C06-8134-AE4D77911E0B}"/>
              </a:ext>
            </a:extLst>
          </p:cNvPr>
          <p:cNvSpPr txBox="1">
            <a:spLocks noChangeArrowheads="1"/>
          </p:cNvSpPr>
          <p:nvPr/>
        </p:nvSpPr>
        <p:spPr bwMode="auto">
          <a:xfrm>
            <a:off x="6456363" y="3860800"/>
            <a:ext cx="511186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Arial" panose="020B0604020202020204" pitchFamily="34" charset="0"/>
              <a:buChar char="•"/>
            </a:pPr>
            <a:r>
              <a:rPr lang="cs-CZ" altLang="cs-CZ" sz="2400"/>
              <a:t>Během několika hodin bylo zablokováno 193 ulic a kolem celého Západního Berlína byl vybudován 164km dlouhý plot z ostnatého drátu.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anim calcmode="lin" valueType="num">
                                      <p:cBhvr additive="base">
                                        <p:cTn id="7" dur="2000" fill="hold"/>
                                        <p:tgtEl>
                                          <p:spTgt spid="17415"/>
                                        </p:tgtEl>
                                        <p:attrNameLst>
                                          <p:attrName>ppt_x</p:attrName>
                                        </p:attrNameLst>
                                      </p:cBhvr>
                                      <p:tavLst>
                                        <p:tav tm="0">
                                          <p:val>
                                            <p:strVal val="0-#ppt_w/2"/>
                                          </p:val>
                                        </p:tav>
                                        <p:tav tm="100000">
                                          <p:val>
                                            <p:strVal val="#ppt_x"/>
                                          </p:val>
                                        </p:tav>
                                      </p:tavLst>
                                    </p:anim>
                                    <p:anim calcmode="lin" valueType="num">
                                      <p:cBhvr additive="base">
                                        <p:cTn id="8" dur="2000" fill="hold"/>
                                        <p:tgtEl>
                                          <p:spTgt spid="174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436" name="Text Box 4">
            <a:extLst>
              <a:ext uri="{FF2B5EF4-FFF2-40B4-BE49-F238E27FC236}">
                <a16:creationId xmlns:a16="http://schemas.microsoft.com/office/drawing/2014/main" id="{D197C59D-9C20-4145-82EC-6EB518DFE894}"/>
              </a:ext>
            </a:extLst>
          </p:cNvPr>
          <p:cNvSpPr txBox="1">
            <a:spLocks noChangeArrowheads="1"/>
          </p:cNvSpPr>
          <p:nvPr/>
        </p:nvSpPr>
        <p:spPr bwMode="auto">
          <a:xfrm>
            <a:off x="2063750" y="333375"/>
            <a:ext cx="7920038"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5400"/>
              <a:t>13.srpen 1961</a:t>
            </a:r>
            <a:r>
              <a:rPr lang="cs-CZ" altLang="cs-CZ"/>
              <a:t> </a:t>
            </a:r>
          </a:p>
          <a:p>
            <a:pPr algn="ctr">
              <a:spcBef>
                <a:spcPct val="50000"/>
              </a:spcBef>
            </a:pPr>
            <a:r>
              <a:rPr lang="cs-CZ" altLang="cs-CZ" b="1"/>
              <a:t>stavba zdi pokračuje</a:t>
            </a:r>
          </a:p>
        </p:txBody>
      </p:sp>
      <p:pic>
        <p:nvPicPr>
          <p:cNvPr id="18437" name="Picture 5">
            <a:extLst>
              <a:ext uri="{FF2B5EF4-FFF2-40B4-BE49-F238E27FC236}">
                <a16:creationId xmlns:a16="http://schemas.microsoft.com/office/drawing/2014/main" id="{BCEB2E3C-DDD8-4B9D-B25B-C59604F2D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1700214"/>
            <a:ext cx="2962275" cy="1963737"/>
          </a:xfrm>
          <a:prstGeom prst="rect">
            <a:avLst/>
          </a:prstGeom>
          <a:noFill/>
          <a:extLst>
            <a:ext uri="{909E8E84-426E-40DD-AFC4-6F175D3DCCD1}">
              <a14:hiddenFill xmlns:a14="http://schemas.microsoft.com/office/drawing/2010/main">
                <a:solidFill>
                  <a:srgbClr val="FFFFFF"/>
                </a:solidFill>
              </a14:hiddenFill>
            </a:ext>
          </a:extLst>
        </p:spPr>
      </p:pic>
      <p:pic>
        <p:nvPicPr>
          <p:cNvPr id="18439" name="Picture 7">
            <a:extLst>
              <a:ext uri="{FF2B5EF4-FFF2-40B4-BE49-F238E27FC236}">
                <a16:creationId xmlns:a16="http://schemas.microsoft.com/office/drawing/2014/main" id="{316BBC9E-6997-4F73-AAD6-93CE47AFB2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4" y="1628775"/>
            <a:ext cx="2592387" cy="20843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42" name="Picture 10">
            <a:extLst>
              <a:ext uri="{FF2B5EF4-FFF2-40B4-BE49-F238E27FC236}">
                <a16:creationId xmlns:a16="http://schemas.microsoft.com/office/drawing/2014/main" id="{3ACE275F-8A92-4ABA-9684-3172F9E2A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188" y="3933825"/>
            <a:ext cx="1687512" cy="25463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43" name="Picture 11">
            <a:extLst>
              <a:ext uri="{FF2B5EF4-FFF2-40B4-BE49-F238E27FC236}">
                <a16:creationId xmlns:a16="http://schemas.microsoft.com/office/drawing/2014/main" id="{C1C293B1-62FE-47DD-B5B3-B107DB4CDA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3933825"/>
            <a:ext cx="3024188" cy="2222500"/>
          </a:xfrm>
          <a:prstGeom prst="rect">
            <a:avLst/>
          </a:prstGeom>
          <a:noFill/>
          <a:extLst>
            <a:ext uri="{909E8E84-426E-40DD-AFC4-6F175D3DCCD1}">
              <a14:hiddenFill xmlns:a14="http://schemas.microsoft.com/office/drawing/2010/main">
                <a:solidFill>
                  <a:srgbClr val="FFFFFF"/>
                </a:solidFill>
              </a14:hiddenFill>
            </a:ext>
          </a:extLst>
        </p:spPr>
      </p:pic>
      <p:sp>
        <p:nvSpPr>
          <p:cNvPr id="18444" name="Text Box 12">
            <a:extLst>
              <a:ext uri="{FF2B5EF4-FFF2-40B4-BE49-F238E27FC236}">
                <a16:creationId xmlns:a16="http://schemas.microsoft.com/office/drawing/2014/main" id="{C49EF90A-EA8D-40ED-AE98-9907A8A39358}"/>
              </a:ext>
            </a:extLst>
          </p:cNvPr>
          <p:cNvSpPr txBox="1">
            <a:spLocks noChangeArrowheads="1"/>
          </p:cNvSpPr>
          <p:nvPr/>
        </p:nvSpPr>
        <p:spPr bwMode="auto">
          <a:xfrm>
            <a:off x="5519739" y="1989139"/>
            <a:ext cx="20161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1"/>
              <a:t>Plot byl záhy nahrazen betonovou zdí</a:t>
            </a:r>
          </a:p>
        </p:txBody>
      </p:sp>
      <p:sp>
        <p:nvSpPr>
          <p:cNvPr id="18445" name="Text Box 13">
            <a:extLst>
              <a:ext uri="{FF2B5EF4-FFF2-40B4-BE49-F238E27FC236}">
                <a16:creationId xmlns:a16="http://schemas.microsoft.com/office/drawing/2014/main" id="{ED7763E5-F0B5-4FB8-AC02-B48D0CF4BE38}"/>
              </a:ext>
            </a:extLst>
          </p:cNvPr>
          <p:cNvSpPr txBox="1">
            <a:spLocks noChangeArrowheads="1"/>
          </p:cNvSpPr>
          <p:nvPr/>
        </p:nvSpPr>
        <p:spPr bwMode="auto">
          <a:xfrm>
            <a:off x="5448300" y="3141663"/>
            <a:ext cx="21605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1"/>
              <a:t>Lidé byli šokováni</a:t>
            </a:r>
          </a:p>
        </p:txBody>
      </p:sp>
      <p:sp>
        <p:nvSpPr>
          <p:cNvPr id="18446" name="Text Box 14">
            <a:extLst>
              <a:ext uri="{FF2B5EF4-FFF2-40B4-BE49-F238E27FC236}">
                <a16:creationId xmlns:a16="http://schemas.microsoft.com/office/drawing/2014/main" id="{2FC81C39-5F4A-4B39-B4B6-4F11CAF6CFD8}"/>
              </a:ext>
            </a:extLst>
          </p:cNvPr>
          <p:cNvSpPr txBox="1">
            <a:spLocks noChangeArrowheads="1"/>
          </p:cNvSpPr>
          <p:nvPr/>
        </p:nvSpPr>
        <p:spPr bwMode="auto">
          <a:xfrm>
            <a:off x="4224339" y="3933825"/>
            <a:ext cx="2447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1"/>
              <a:t>Řada rodin byla rozdělena</a:t>
            </a:r>
          </a:p>
        </p:txBody>
      </p:sp>
      <p:sp>
        <p:nvSpPr>
          <p:cNvPr id="18447" name="Text Box 15">
            <a:extLst>
              <a:ext uri="{FF2B5EF4-FFF2-40B4-BE49-F238E27FC236}">
                <a16:creationId xmlns:a16="http://schemas.microsoft.com/office/drawing/2014/main" id="{44D0FDF7-5627-47E9-8ECC-B6CEE82110BE}"/>
              </a:ext>
            </a:extLst>
          </p:cNvPr>
          <p:cNvSpPr txBox="1">
            <a:spLocks noChangeArrowheads="1"/>
          </p:cNvSpPr>
          <p:nvPr/>
        </p:nvSpPr>
        <p:spPr bwMode="auto">
          <a:xfrm>
            <a:off x="4295775" y="4941889"/>
            <a:ext cx="25209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1"/>
              <a:t>Na 28 let se berlínská zeď stala nepřekonatelnou bariérou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18443"/>
                                        </p:tgtEl>
                                        <p:attrNameLst>
                                          <p:attrName>style.visibility</p:attrName>
                                        </p:attrNameLst>
                                      </p:cBhvr>
                                      <p:to>
                                        <p:strVal val="visible"/>
                                      </p:to>
                                    </p:set>
                                    <p:anim calcmode="lin" valueType="num">
                                      <p:cBhvr additive="base">
                                        <p:cTn id="7" dur="2000" fill="hold"/>
                                        <p:tgtEl>
                                          <p:spTgt spid="18443"/>
                                        </p:tgtEl>
                                        <p:attrNameLst>
                                          <p:attrName>ppt_x</p:attrName>
                                        </p:attrNameLst>
                                      </p:cBhvr>
                                      <p:tavLst>
                                        <p:tav tm="0">
                                          <p:val>
                                            <p:strVal val="1+#ppt_w/2"/>
                                          </p:val>
                                        </p:tav>
                                        <p:tav tm="100000">
                                          <p:val>
                                            <p:strVal val="#ppt_x"/>
                                          </p:val>
                                        </p:tav>
                                      </p:tavLst>
                                    </p:anim>
                                    <p:anim calcmode="lin" valueType="num">
                                      <p:cBhvr additive="base">
                                        <p:cTn id="8" dur="2000" fill="hold"/>
                                        <p:tgtEl>
                                          <p:spTgt spid="184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444"/>
                                        </p:tgtEl>
                                        <p:attrNameLst>
                                          <p:attrName>style.visibility</p:attrName>
                                        </p:attrNameLst>
                                      </p:cBhvr>
                                      <p:to>
                                        <p:strVal val="visible"/>
                                      </p:to>
                                    </p:set>
                                    <p:anim calcmode="lin" valueType="num">
                                      <p:cBhvr additive="base">
                                        <p:cTn id="13" dur="2000" fill="hold"/>
                                        <p:tgtEl>
                                          <p:spTgt spid="18444"/>
                                        </p:tgtEl>
                                        <p:attrNameLst>
                                          <p:attrName>ppt_x</p:attrName>
                                        </p:attrNameLst>
                                      </p:cBhvr>
                                      <p:tavLst>
                                        <p:tav tm="0">
                                          <p:val>
                                            <p:strVal val="1+#ppt_w/2"/>
                                          </p:val>
                                        </p:tav>
                                        <p:tav tm="100000">
                                          <p:val>
                                            <p:strVal val="#ppt_x"/>
                                          </p:val>
                                        </p:tav>
                                      </p:tavLst>
                                    </p:anim>
                                    <p:anim calcmode="lin" valueType="num">
                                      <p:cBhvr additive="base">
                                        <p:cTn id="14" dur="2000" fill="hold"/>
                                        <p:tgtEl>
                                          <p:spTgt spid="1844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nodeType="clickEffect">
                                  <p:stCondLst>
                                    <p:cond delay="0"/>
                                  </p:stCondLst>
                                  <p:childTnLst>
                                    <p:set>
                                      <p:cBhvr>
                                        <p:cTn id="18" dur="1" fill="hold">
                                          <p:stCondLst>
                                            <p:cond delay="0"/>
                                          </p:stCondLst>
                                        </p:cTn>
                                        <p:tgtEl>
                                          <p:spTgt spid="18437"/>
                                        </p:tgtEl>
                                        <p:attrNameLst>
                                          <p:attrName>style.visibility</p:attrName>
                                        </p:attrNameLst>
                                      </p:cBhvr>
                                      <p:to>
                                        <p:strVal val="visible"/>
                                      </p:to>
                                    </p:set>
                                    <p:anim calcmode="lin" valueType="num">
                                      <p:cBhvr additive="base">
                                        <p:cTn id="19" dur="2000" fill="hold"/>
                                        <p:tgtEl>
                                          <p:spTgt spid="18437"/>
                                        </p:tgtEl>
                                        <p:attrNameLst>
                                          <p:attrName>ppt_x</p:attrName>
                                        </p:attrNameLst>
                                      </p:cBhvr>
                                      <p:tavLst>
                                        <p:tav tm="0">
                                          <p:val>
                                            <p:strVal val="0-#ppt_w/2"/>
                                          </p:val>
                                        </p:tav>
                                        <p:tav tm="100000">
                                          <p:val>
                                            <p:strVal val="#ppt_x"/>
                                          </p:val>
                                        </p:tav>
                                      </p:tavLst>
                                    </p:anim>
                                    <p:anim calcmode="lin" valueType="num">
                                      <p:cBhvr additive="base">
                                        <p:cTn id="20" dur="2000" fill="hold"/>
                                        <p:tgtEl>
                                          <p:spTgt spid="1843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pu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445"/>
                                        </p:tgtEl>
                                        <p:attrNameLst>
                                          <p:attrName>style.visibility</p:attrName>
                                        </p:attrNameLst>
                                      </p:cBhvr>
                                      <p:to>
                                        <p:strVal val="visible"/>
                                      </p:to>
                                    </p:set>
                                    <p:anim calcmode="lin" valueType="num">
                                      <p:cBhvr additive="base">
                                        <p:cTn id="25" dur="2000" fill="hold"/>
                                        <p:tgtEl>
                                          <p:spTgt spid="18445"/>
                                        </p:tgtEl>
                                        <p:attrNameLst>
                                          <p:attrName>ppt_x</p:attrName>
                                        </p:attrNameLst>
                                      </p:cBhvr>
                                      <p:tavLst>
                                        <p:tav tm="0">
                                          <p:val>
                                            <p:strVal val="1+#ppt_w/2"/>
                                          </p:val>
                                        </p:tav>
                                        <p:tav tm="100000">
                                          <p:val>
                                            <p:strVal val="#ppt_x"/>
                                          </p:val>
                                        </p:tav>
                                      </p:tavLst>
                                    </p:anim>
                                    <p:anim calcmode="lin" valueType="num">
                                      <p:cBhvr additive="base">
                                        <p:cTn id="26" dur="2000" fill="hold"/>
                                        <p:tgtEl>
                                          <p:spTgt spid="1844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nodeType="clickEffect">
                                  <p:stCondLst>
                                    <p:cond delay="0"/>
                                  </p:stCondLst>
                                  <p:childTnLst>
                                    <p:set>
                                      <p:cBhvr>
                                        <p:cTn id="30" dur="1" fill="hold">
                                          <p:stCondLst>
                                            <p:cond delay="0"/>
                                          </p:stCondLst>
                                        </p:cTn>
                                        <p:tgtEl>
                                          <p:spTgt spid="18439"/>
                                        </p:tgtEl>
                                        <p:attrNameLst>
                                          <p:attrName>style.visibility</p:attrName>
                                        </p:attrNameLst>
                                      </p:cBhvr>
                                      <p:to>
                                        <p:strVal val="visible"/>
                                      </p:to>
                                    </p:set>
                                    <p:anim calcmode="lin" valueType="num">
                                      <p:cBhvr additive="base">
                                        <p:cTn id="31" dur="2000" fill="hold"/>
                                        <p:tgtEl>
                                          <p:spTgt spid="18439"/>
                                        </p:tgtEl>
                                        <p:attrNameLst>
                                          <p:attrName>ppt_x</p:attrName>
                                        </p:attrNameLst>
                                      </p:cBhvr>
                                      <p:tavLst>
                                        <p:tav tm="0">
                                          <p:val>
                                            <p:strVal val="1+#ppt_w/2"/>
                                          </p:val>
                                        </p:tav>
                                        <p:tav tm="100000">
                                          <p:val>
                                            <p:strVal val="#ppt_x"/>
                                          </p:val>
                                        </p:tav>
                                      </p:tavLst>
                                    </p:anim>
                                    <p:anim calcmode="lin" valueType="num">
                                      <p:cBhvr additive="base">
                                        <p:cTn id="32" dur="2000" fill="hold"/>
                                        <p:tgtEl>
                                          <p:spTgt spid="1843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pu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8446"/>
                                        </p:tgtEl>
                                        <p:attrNameLst>
                                          <p:attrName>style.visibility</p:attrName>
                                        </p:attrNameLst>
                                      </p:cBhvr>
                                      <p:to>
                                        <p:strVal val="visible"/>
                                      </p:to>
                                    </p:set>
                                    <p:anim calcmode="lin" valueType="num">
                                      <p:cBhvr additive="base">
                                        <p:cTn id="37" dur="2000" fill="hold"/>
                                        <p:tgtEl>
                                          <p:spTgt spid="18446"/>
                                        </p:tgtEl>
                                        <p:attrNameLst>
                                          <p:attrName>ppt_x</p:attrName>
                                        </p:attrNameLst>
                                      </p:cBhvr>
                                      <p:tavLst>
                                        <p:tav tm="0">
                                          <p:val>
                                            <p:strVal val="1+#ppt_w/2"/>
                                          </p:val>
                                        </p:tav>
                                        <p:tav tm="100000">
                                          <p:val>
                                            <p:strVal val="#ppt_x"/>
                                          </p:val>
                                        </p:tav>
                                      </p:tavLst>
                                    </p:anim>
                                    <p:anim calcmode="lin" valueType="num">
                                      <p:cBhvr additive="base">
                                        <p:cTn id="38" dur="2000" fill="hold"/>
                                        <p:tgtEl>
                                          <p:spTgt spid="1844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2" fill="hold" nodeType="clickEffect">
                                  <p:stCondLst>
                                    <p:cond delay="0"/>
                                  </p:stCondLst>
                                  <p:childTnLst>
                                    <p:set>
                                      <p:cBhvr>
                                        <p:cTn id="42" dur="1" fill="hold">
                                          <p:stCondLst>
                                            <p:cond delay="0"/>
                                          </p:stCondLst>
                                        </p:cTn>
                                        <p:tgtEl>
                                          <p:spTgt spid="18442"/>
                                        </p:tgtEl>
                                        <p:attrNameLst>
                                          <p:attrName>style.visibility</p:attrName>
                                        </p:attrNameLst>
                                      </p:cBhvr>
                                      <p:to>
                                        <p:strVal val="visible"/>
                                      </p:to>
                                    </p:set>
                                    <p:anim calcmode="lin" valueType="num">
                                      <p:cBhvr additive="base">
                                        <p:cTn id="43" dur="2000" fill="hold"/>
                                        <p:tgtEl>
                                          <p:spTgt spid="18442"/>
                                        </p:tgtEl>
                                        <p:attrNameLst>
                                          <p:attrName>ppt_x</p:attrName>
                                        </p:attrNameLst>
                                      </p:cBhvr>
                                      <p:tavLst>
                                        <p:tav tm="0">
                                          <p:val>
                                            <p:strVal val="0-#ppt_w/2"/>
                                          </p:val>
                                        </p:tav>
                                        <p:tav tm="100000">
                                          <p:val>
                                            <p:strVal val="#ppt_x"/>
                                          </p:val>
                                        </p:tav>
                                      </p:tavLst>
                                    </p:anim>
                                    <p:anim calcmode="lin" valueType="num">
                                      <p:cBhvr additive="base">
                                        <p:cTn id="44" dur="2000" fill="hold"/>
                                        <p:tgtEl>
                                          <p:spTgt spid="184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pus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447"/>
                                        </p:tgtEl>
                                        <p:attrNameLst>
                                          <p:attrName>style.visibility</p:attrName>
                                        </p:attrNameLst>
                                      </p:cBhvr>
                                      <p:to>
                                        <p:strVal val="visible"/>
                                      </p:to>
                                    </p:set>
                                    <p:anim calcmode="lin" valueType="num">
                                      <p:cBhvr additive="base">
                                        <p:cTn id="49" dur="2000" fill="hold"/>
                                        <p:tgtEl>
                                          <p:spTgt spid="18447"/>
                                        </p:tgtEl>
                                        <p:attrNameLst>
                                          <p:attrName>ppt_x</p:attrName>
                                        </p:attrNameLst>
                                      </p:cBhvr>
                                      <p:tavLst>
                                        <p:tav tm="0">
                                          <p:val>
                                            <p:strVal val="#ppt_x"/>
                                          </p:val>
                                        </p:tav>
                                        <p:tav tm="100000">
                                          <p:val>
                                            <p:strVal val="#ppt_x"/>
                                          </p:val>
                                        </p:tav>
                                      </p:tavLst>
                                    </p:anim>
                                    <p:anim calcmode="lin" valueType="num">
                                      <p:cBhvr additive="base">
                                        <p:cTn id="50" dur="2000" fill="hold"/>
                                        <p:tgtEl>
                                          <p:spTgt spid="1844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4" presetClass="emph" presetSubtype="0" fill="hold" grpId="1" nodeType="clickEffect">
                                  <p:stCondLst>
                                    <p:cond delay="0"/>
                                  </p:stCondLst>
                                  <p:childTnLst>
                                    <p:animClr clrSpc="rgb" dir="cw">
                                      <p:cBhvr override="childStyle">
                                        <p:cTn id="54" dur="1900" fill="hold">
                                          <p:stCondLst>
                                            <p:cond delay="100"/>
                                          </p:stCondLst>
                                        </p:cTn>
                                        <p:tgtEl>
                                          <p:spTgt spid="18447"/>
                                        </p:tgtEl>
                                        <p:attrNameLst>
                                          <p:attrName>style.color</p:attrName>
                                        </p:attrNameLst>
                                      </p:cBhvr>
                                      <p:to>
                                        <a:srgbClr val="FF3300"/>
                                      </p:to>
                                    </p:animClr>
                                    <p:animClr clrSpc="rgb" dir="cw">
                                      <p:cBhvr>
                                        <p:cTn id="55" dur="1900" fill="hold">
                                          <p:stCondLst>
                                            <p:cond delay="100"/>
                                          </p:stCondLst>
                                        </p:cTn>
                                        <p:tgtEl>
                                          <p:spTgt spid="18447"/>
                                        </p:tgtEl>
                                        <p:attrNameLst>
                                          <p:attrName>fillColor</p:attrName>
                                        </p:attrNameLst>
                                      </p:cBhvr>
                                      <p:to>
                                        <a:srgbClr val="FF3300"/>
                                      </p:to>
                                    </p:animClr>
                                    <p:set>
                                      <p:cBhvr>
                                        <p:cTn id="56" dur="1900" fill="hold">
                                          <p:stCondLst>
                                            <p:cond delay="100"/>
                                          </p:stCondLst>
                                        </p:cTn>
                                        <p:tgtEl>
                                          <p:spTgt spid="18447"/>
                                        </p:tgtEl>
                                        <p:attrNameLst>
                                          <p:attrName>fill.type</p:attrName>
                                        </p:attrNameLst>
                                      </p:cBhvr>
                                      <p:to>
                                        <p:strVal val="solid"/>
                                      </p:to>
                                    </p:set>
                                    <p:set>
                                      <p:cBhvr>
                                        <p:cTn id="57" dur="1900" fill="hold">
                                          <p:stCondLst>
                                            <p:cond delay="100"/>
                                          </p:stCondLst>
                                        </p:cTn>
                                        <p:tgtEl>
                                          <p:spTgt spid="18447"/>
                                        </p:tgtEl>
                                        <p:attrNameLst>
                                          <p:attrName>fill.on</p:attrName>
                                        </p:attrNameLst>
                                      </p:cBhvr>
                                      <p:to>
                                        <p:strVal val="true"/>
                                      </p:to>
                                    </p:set>
                                    <p:animScale>
                                      <p:cBhvr>
                                        <p:cTn id="58" dur="200" fill="hold">
                                          <p:stCondLst>
                                            <p:cond delay="0"/>
                                          </p:stCondLst>
                                        </p:cTn>
                                        <p:tgtEl>
                                          <p:spTgt spid="18447"/>
                                        </p:tgtEl>
                                      </p:cBhvr>
                                      <p:from x="100000" y="100000"/>
                                      <p:to x="100000" y="5000"/>
                                    </p:animScale>
                                    <p:animScale>
                                      <p:cBhvr>
                                        <p:cTn id="59" dur="200" fill="hold">
                                          <p:stCondLst>
                                            <p:cond delay="200"/>
                                          </p:stCondLst>
                                        </p:cTn>
                                        <p:tgtEl>
                                          <p:spTgt spid="18447"/>
                                        </p:tgtEl>
                                      </p:cBhvr>
                                      <p:from x="100000" y="5000"/>
                                      <p:to x="120000" y="150000"/>
                                    </p:animScale>
                                    <p:animScale>
                                      <p:cBhvr>
                                        <p:cTn id="60" dur="600" fill="hold">
                                          <p:stCondLst>
                                            <p:cond delay="1400"/>
                                          </p:stCondLst>
                                        </p:cTn>
                                        <p:tgtEl>
                                          <p:spTgt spid="18447"/>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p:bldP spid="18445" grpId="0"/>
      <p:bldP spid="18446" grpId="0"/>
      <p:bldP spid="18447" grpId="0"/>
      <p:bldP spid="18447" grpId="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460" name="Text Box 4">
            <a:extLst>
              <a:ext uri="{FF2B5EF4-FFF2-40B4-BE49-F238E27FC236}">
                <a16:creationId xmlns:a16="http://schemas.microsoft.com/office/drawing/2014/main" id="{513AA8CF-D5C1-4F4A-AE91-611EE62E45BF}"/>
              </a:ext>
            </a:extLst>
          </p:cNvPr>
          <p:cNvSpPr txBox="1">
            <a:spLocks noChangeArrowheads="1"/>
          </p:cNvSpPr>
          <p:nvPr/>
        </p:nvSpPr>
        <p:spPr bwMode="auto">
          <a:xfrm>
            <a:off x="2424114" y="260350"/>
            <a:ext cx="70564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5400" b="1"/>
              <a:t>1961 - 1989</a:t>
            </a:r>
          </a:p>
        </p:txBody>
      </p:sp>
      <p:sp>
        <p:nvSpPr>
          <p:cNvPr id="19461" name="Text Box 5">
            <a:extLst>
              <a:ext uri="{FF2B5EF4-FFF2-40B4-BE49-F238E27FC236}">
                <a16:creationId xmlns:a16="http://schemas.microsoft.com/office/drawing/2014/main" id="{970B0FE3-67EE-4B49-B8FD-05C5C975BA60}"/>
              </a:ext>
            </a:extLst>
          </p:cNvPr>
          <p:cNvSpPr txBox="1">
            <a:spLocks noChangeArrowheads="1"/>
          </p:cNvSpPr>
          <p:nvPr/>
        </p:nvSpPr>
        <p:spPr bwMode="auto">
          <a:xfrm>
            <a:off x="1524000" y="15573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b="1"/>
              <a:t>Berlínská zeď – symbol rozděleného světa</a:t>
            </a:r>
          </a:p>
        </p:txBody>
      </p:sp>
      <p:sp>
        <p:nvSpPr>
          <p:cNvPr id="19462" name="Text Box 6">
            <a:extLst>
              <a:ext uri="{FF2B5EF4-FFF2-40B4-BE49-F238E27FC236}">
                <a16:creationId xmlns:a16="http://schemas.microsoft.com/office/drawing/2014/main" id="{9E297455-269C-4002-B532-502407C1E8A5}"/>
              </a:ext>
            </a:extLst>
          </p:cNvPr>
          <p:cNvSpPr txBox="1">
            <a:spLocks noChangeArrowheads="1"/>
          </p:cNvSpPr>
          <p:nvPr/>
        </p:nvSpPr>
        <p:spPr bwMode="auto">
          <a:xfrm>
            <a:off x="1524000" y="2133601"/>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1"/>
              <a:t>Západní mocnosti (USA, Velká Británie, Francie) se s existencí zdi uprostřed Berlína smířily, obávaly se totiž, aby kvůli ní nedošlo k vojenskému střetu s Rusy a tím k třetí světové válce. Přesto atmosféra u zdi byla krajně napjatá</a:t>
            </a:r>
            <a:r>
              <a:rPr lang="cs-CZ" altLang="cs-CZ"/>
              <a:t>. </a:t>
            </a:r>
          </a:p>
        </p:txBody>
      </p:sp>
      <p:pic>
        <p:nvPicPr>
          <p:cNvPr id="19463" name="Picture 7">
            <a:extLst>
              <a:ext uri="{FF2B5EF4-FFF2-40B4-BE49-F238E27FC236}">
                <a16:creationId xmlns:a16="http://schemas.microsoft.com/office/drawing/2014/main" id="{3444715A-C475-4C61-AEED-318652E9F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901" y="3429000"/>
            <a:ext cx="4176713" cy="29860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5" name="Picture 9">
            <a:extLst>
              <a:ext uri="{FF2B5EF4-FFF2-40B4-BE49-F238E27FC236}">
                <a16:creationId xmlns:a16="http://schemas.microsoft.com/office/drawing/2014/main" id="{B6A3AF3F-FFC9-4471-A1A7-30C3892B3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3429000"/>
            <a:ext cx="3887787" cy="29146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484" name="Text Box 4">
            <a:extLst>
              <a:ext uri="{FF2B5EF4-FFF2-40B4-BE49-F238E27FC236}">
                <a16:creationId xmlns:a16="http://schemas.microsoft.com/office/drawing/2014/main" id="{8426A3EA-4DAF-418A-A793-25C6CCC5FCF9}"/>
              </a:ext>
            </a:extLst>
          </p:cNvPr>
          <p:cNvSpPr txBox="1">
            <a:spLocks noChangeArrowheads="1"/>
          </p:cNvSpPr>
          <p:nvPr/>
        </p:nvSpPr>
        <p:spPr bwMode="auto">
          <a:xfrm>
            <a:off x="1524000" y="26035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5400" b="1"/>
              <a:t>1961 - 1989</a:t>
            </a:r>
          </a:p>
        </p:txBody>
      </p:sp>
      <p:sp>
        <p:nvSpPr>
          <p:cNvPr id="20485" name="Text Box 5">
            <a:extLst>
              <a:ext uri="{FF2B5EF4-FFF2-40B4-BE49-F238E27FC236}">
                <a16:creationId xmlns:a16="http://schemas.microsoft.com/office/drawing/2014/main" id="{65D39DED-4D66-4F3A-B72B-37A31F524BA3}"/>
              </a:ext>
            </a:extLst>
          </p:cNvPr>
          <p:cNvSpPr txBox="1">
            <a:spLocks noChangeArrowheads="1"/>
          </p:cNvSpPr>
          <p:nvPr/>
        </p:nvSpPr>
        <p:spPr bwMode="auto">
          <a:xfrm>
            <a:off x="1524000" y="1196975"/>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4400" b="1"/>
              <a:t>Útěky z Berlína</a:t>
            </a:r>
          </a:p>
        </p:txBody>
      </p:sp>
      <p:sp>
        <p:nvSpPr>
          <p:cNvPr id="20486" name="Text Box 6">
            <a:extLst>
              <a:ext uri="{FF2B5EF4-FFF2-40B4-BE49-F238E27FC236}">
                <a16:creationId xmlns:a16="http://schemas.microsoft.com/office/drawing/2014/main" id="{89759C59-13F6-4D5E-AD5C-057E40116EFF}"/>
              </a:ext>
            </a:extLst>
          </p:cNvPr>
          <p:cNvSpPr txBox="1">
            <a:spLocks noChangeArrowheads="1"/>
          </p:cNvSpPr>
          <p:nvPr/>
        </p:nvSpPr>
        <p:spPr bwMode="auto">
          <a:xfrm>
            <a:off x="1524000" y="2060575"/>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1"/>
              <a:t>V roce 1961 se ještě stovkám uprchlíků podařilo za velmi dramatických okolností uprchnout přes zeď do Západního Berlína. Mnozí při pokusu o útěk zahynuli.</a:t>
            </a:r>
          </a:p>
        </p:txBody>
      </p:sp>
      <p:sp>
        <p:nvSpPr>
          <p:cNvPr id="20487" name="Text Box 7">
            <a:extLst>
              <a:ext uri="{FF2B5EF4-FFF2-40B4-BE49-F238E27FC236}">
                <a16:creationId xmlns:a16="http://schemas.microsoft.com/office/drawing/2014/main" id="{EC2CDF72-8AA0-4F7A-A339-A7360FF6D227}"/>
              </a:ext>
            </a:extLst>
          </p:cNvPr>
          <p:cNvSpPr txBox="1">
            <a:spLocks noChangeArrowheads="1"/>
          </p:cNvSpPr>
          <p:nvPr/>
        </p:nvSpPr>
        <p:spPr bwMode="auto">
          <a:xfrm>
            <a:off x="1524000" y="32845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b="1"/>
              <a:t>Jak uprchnout?</a:t>
            </a:r>
          </a:p>
        </p:txBody>
      </p:sp>
      <p:sp>
        <p:nvSpPr>
          <p:cNvPr id="20489" name="Text Box 9">
            <a:extLst>
              <a:ext uri="{FF2B5EF4-FFF2-40B4-BE49-F238E27FC236}">
                <a16:creationId xmlns:a16="http://schemas.microsoft.com/office/drawing/2014/main" id="{00D3A98A-1E1C-4BA6-8046-C82B9E5C974D}"/>
              </a:ext>
            </a:extLst>
          </p:cNvPr>
          <p:cNvSpPr txBox="1">
            <a:spLocks noChangeArrowheads="1"/>
          </p:cNvSpPr>
          <p:nvPr/>
        </p:nvSpPr>
        <p:spPr bwMode="auto">
          <a:xfrm>
            <a:off x="1524001" y="3716338"/>
            <a:ext cx="89646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1"/>
              <a:t>Přestříhat ostnatý drát</a:t>
            </a:r>
          </a:p>
        </p:txBody>
      </p:sp>
      <p:sp>
        <p:nvSpPr>
          <p:cNvPr id="20490" name="Text Box 10">
            <a:extLst>
              <a:ext uri="{FF2B5EF4-FFF2-40B4-BE49-F238E27FC236}">
                <a16:creationId xmlns:a16="http://schemas.microsoft.com/office/drawing/2014/main" id="{92D9CD4A-99DA-47FD-869E-3B5D1BFA91E3}"/>
              </a:ext>
            </a:extLst>
          </p:cNvPr>
          <p:cNvSpPr txBox="1">
            <a:spLocks noChangeArrowheads="1"/>
          </p:cNvSpPr>
          <p:nvPr/>
        </p:nvSpPr>
        <p:spPr bwMode="auto">
          <a:xfrm>
            <a:off x="1524000" y="4076701"/>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1"/>
              <a:t>Přelézt zeď v místech, kde nebyla příliš vysoká</a:t>
            </a:r>
          </a:p>
        </p:txBody>
      </p:sp>
      <p:sp>
        <p:nvSpPr>
          <p:cNvPr id="20491" name="Text Box 11">
            <a:extLst>
              <a:ext uri="{FF2B5EF4-FFF2-40B4-BE49-F238E27FC236}">
                <a16:creationId xmlns:a16="http://schemas.microsoft.com/office/drawing/2014/main" id="{96438666-5492-460A-B73A-07805E86C00F}"/>
              </a:ext>
            </a:extLst>
          </p:cNvPr>
          <p:cNvSpPr txBox="1">
            <a:spLocks noChangeArrowheads="1"/>
          </p:cNvSpPr>
          <p:nvPr/>
        </p:nvSpPr>
        <p:spPr bwMode="auto">
          <a:xfrm>
            <a:off x="1524000" y="4437063"/>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1"/>
              <a:t>Přeplavat řeku Sprévu</a:t>
            </a:r>
          </a:p>
        </p:txBody>
      </p:sp>
      <p:sp>
        <p:nvSpPr>
          <p:cNvPr id="20492" name="Text Box 12">
            <a:extLst>
              <a:ext uri="{FF2B5EF4-FFF2-40B4-BE49-F238E27FC236}">
                <a16:creationId xmlns:a16="http://schemas.microsoft.com/office/drawing/2014/main" id="{439801CD-094C-4FF6-96C1-50668E9A4305}"/>
              </a:ext>
            </a:extLst>
          </p:cNvPr>
          <p:cNvSpPr txBox="1">
            <a:spLocks noChangeArrowheads="1"/>
          </p:cNvSpPr>
          <p:nvPr/>
        </p:nvSpPr>
        <p:spPr bwMode="auto">
          <a:xfrm>
            <a:off x="1524001" y="4797426"/>
            <a:ext cx="8101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1"/>
              <a:t>Projít podzemní kanalizací</a:t>
            </a:r>
          </a:p>
        </p:txBody>
      </p:sp>
      <p:sp>
        <p:nvSpPr>
          <p:cNvPr id="20493" name="Text Box 13">
            <a:extLst>
              <a:ext uri="{FF2B5EF4-FFF2-40B4-BE49-F238E27FC236}">
                <a16:creationId xmlns:a16="http://schemas.microsoft.com/office/drawing/2014/main" id="{800FD040-04E0-4718-B2E6-C8FD97768076}"/>
              </a:ext>
            </a:extLst>
          </p:cNvPr>
          <p:cNvSpPr txBox="1">
            <a:spLocks noChangeArrowheads="1"/>
          </p:cNvSpPr>
          <p:nvPr/>
        </p:nvSpPr>
        <p:spPr bwMode="auto">
          <a:xfrm>
            <a:off x="1524000" y="515778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1"/>
              <a:t>Vyskočit z okna domů, který stál přímo u zdi</a:t>
            </a:r>
          </a:p>
        </p:txBody>
      </p:sp>
      <p:sp>
        <p:nvSpPr>
          <p:cNvPr id="20494" name="Text Box 14">
            <a:extLst>
              <a:ext uri="{FF2B5EF4-FFF2-40B4-BE49-F238E27FC236}">
                <a16:creationId xmlns:a16="http://schemas.microsoft.com/office/drawing/2014/main" id="{5BA07475-CECF-48A1-85BA-9B975CABF6BD}"/>
              </a:ext>
            </a:extLst>
          </p:cNvPr>
          <p:cNvSpPr txBox="1">
            <a:spLocks noChangeArrowheads="1"/>
          </p:cNvSpPr>
          <p:nvPr/>
        </p:nvSpPr>
        <p:spPr bwMode="auto">
          <a:xfrm>
            <a:off x="1524000" y="5516563"/>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1"/>
              <a:t>Přeletět zeď, přeručkovat po laně</a:t>
            </a:r>
          </a:p>
        </p:txBody>
      </p:sp>
      <p:sp>
        <p:nvSpPr>
          <p:cNvPr id="20495" name="Text Box 15">
            <a:extLst>
              <a:ext uri="{FF2B5EF4-FFF2-40B4-BE49-F238E27FC236}">
                <a16:creationId xmlns:a16="http://schemas.microsoft.com/office/drawing/2014/main" id="{3F6D5705-9BC7-461D-96D7-DE268C00AC7C}"/>
              </a:ext>
            </a:extLst>
          </p:cNvPr>
          <p:cNvSpPr txBox="1">
            <a:spLocks noChangeArrowheads="1"/>
          </p:cNvSpPr>
          <p:nvPr/>
        </p:nvSpPr>
        <p:spPr bwMode="auto">
          <a:xfrm>
            <a:off x="1524000" y="5876926"/>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1"/>
              <a:t>Vykopat tunel pod zdí</a:t>
            </a:r>
          </a:p>
        </p:txBody>
      </p:sp>
      <p:sp>
        <p:nvSpPr>
          <p:cNvPr id="20496" name="Text Box 16">
            <a:extLst>
              <a:ext uri="{FF2B5EF4-FFF2-40B4-BE49-F238E27FC236}">
                <a16:creationId xmlns:a16="http://schemas.microsoft.com/office/drawing/2014/main" id="{EBA46CAB-FCDE-45B5-B562-3A3F6BC91345}"/>
              </a:ext>
            </a:extLst>
          </p:cNvPr>
          <p:cNvSpPr txBox="1">
            <a:spLocks noChangeArrowheads="1"/>
          </p:cNvSpPr>
          <p:nvPr/>
        </p:nvSpPr>
        <p:spPr bwMode="auto">
          <a:xfrm>
            <a:off x="1524000" y="623728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1"/>
              <a:t>Prorazit hraniční závory automobilem</a:t>
            </a:r>
          </a:p>
        </p:txBody>
      </p:sp>
      <p:pic>
        <p:nvPicPr>
          <p:cNvPr id="20498" name="Picture 18">
            <a:extLst>
              <a:ext uri="{FF2B5EF4-FFF2-40B4-BE49-F238E27FC236}">
                <a16:creationId xmlns:a16="http://schemas.microsoft.com/office/drawing/2014/main" id="{CF13D33D-DB7A-494D-9FD4-4CD481813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0632" y="3859306"/>
            <a:ext cx="3419475" cy="24669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additive="base">
                                        <p:cTn id="7" dur="2000" fill="hold"/>
                                        <p:tgtEl>
                                          <p:spTgt spid="20487"/>
                                        </p:tgtEl>
                                        <p:attrNameLst>
                                          <p:attrName>ppt_x</p:attrName>
                                        </p:attrNameLst>
                                      </p:cBhvr>
                                      <p:tavLst>
                                        <p:tav tm="0">
                                          <p:val>
                                            <p:strVal val="1+#ppt_w/2"/>
                                          </p:val>
                                        </p:tav>
                                        <p:tav tm="100000">
                                          <p:val>
                                            <p:strVal val="#ppt_x"/>
                                          </p:val>
                                        </p:tav>
                                      </p:tavLst>
                                    </p:anim>
                                    <p:anim calcmode="lin" valueType="num">
                                      <p:cBhvr additive="base">
                                        <p:cTn id="8" dur="2000" fill="hold"/>
                                        <p:tgtEl>
                                          <p:spTgt spid="204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mph" presetSubtype="2" fill="hold" grpId="1" nodeType="clickEffect">
                                  <p:stCondLst>
                                    <p:cond delay="0"/>
                                  </p:stCondLst>
                                  <p:childTnLst>
                                    <p:anim to="1.5" calcmode="lin" valueType="num">
                                      <p:cBhvr override="childStyle">
                                        <p:cTn id="12" dur="2000" fill="hold"/>
                                        <p:tgtEl>
                                          <p:spTgt spid="20487"/>
                                        </p:tgtEl>
                                        <p:attrNameLst>
                                          <p:attrName>style.fontSize</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20489"/>
                                        </p:tgtEl>
                                        <p:attrNameLst>
                                          <p:attrName>style.visibility</p:attrName>
                                        </p:attrNameLst>
                                      </p:cBhvr>
                                      <p:to>
                                        <p:strVal val="visible"/>
                                      </p:to>
                                    </p:set>
                                    <p:anim calcmode="lin" valueType="num">
                                      <p:cBhvr additive="base">
                                        <p:cTn id="17" dur="2000" fill="hold"/>
                                        <p:tgtEl>
                                          <p:spTgt spid="20489"/>
                                        </p:tgtEl>
                                        <p:attrNameLst>
                                          <p:attrName>ppt_x</p:attrName>
                                        </p:attrNameLst>
                                      </p:cBhvr>
                                      <p:tavLst>
                                        <p:tav tm="0">
                                          <p:val>
                                            <p:strVal val="0-#ppt_w/2"/>
                                          </p:val>
                                        </p:tav>
                                        <p:tav tm="100000">
                                          <p:val>
                                            <p:strVal val="#ppt_x"/>
                                          </p:val>
                                        </p:tav>
                                      </p:tavLst>
                                    </p:anim>
                                    <p:anim calcmode="lin" valueType="num">
                                      <p:cBhvr additive="base">
                                        <p:cTn id="18" dur="2000" fill="hold"/>
                                        <p:tgtEl>
                                          <p:spTgt spid="20489"/>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0490"/>
                                        </p:tgtEl>
                                        <p:attrNameLst>
                                          <p:attrName>style.visibility</p:attrName>
                                        </p:attrNameLst>
                                      </p:cBhvr>
                                      <p:to>
                                        <p:strVal val="visible"/>
                                      </p:to>
                                    </p:set>
                                    <p:anim calcmode="lin" valueType="num">
                                      <p:cBhvr additive="base">
                                        <p:cTn id="23" dur="2000" fill="hold"/>
                                        <p:tgtEl>
                                          <p:spTgt spid="20490"/>
                                        </p:tgtEl>
                                        <p:attrNameLst>
                                          <p:attrName>ppt_x</p:attrName>
                                        </p:attrNameLst>
                                      </p:cBhvr>
                                      <p:tavLst>
                                        <p:tav tm="0">
                                          <p:val>
                                            <p:strVal val="0-#ppt_w/2"/>
                                          </p:val>
                                        </p:tav>
                                        <p:tav tm="100000">
                                          <p:val>
                                            <p:strVal val="#ppt_x"/>
                                          </p:val>
                                        </p:tav>
                                      </p:tavLst>
                                    </p:anim>
                                    <p:anim calcmode="lin" valueType="num">
                                      <p:cBhvr additive="base">
                                        <p:cTn id="24" dur="2000" fill="hold"/>
                                        <p:tgtEl>
                                          <p:spTgt spid="20490"/>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0491"/>
                                        </p:tgtEl>
                                        <p:attrNameLst>
                                          <p:attrName>style.visibility</p:attrName>
                                        </p:attrNameLst>
                                      </p:cBhvr>
                                      <p:to>
                                        <p:strVal val="visible"/>
                                      </p:to>
                                    </p:set>
                                    <p:anim calcmode="lin" valueType="num">
                                      <p:cBhvr additive="base">
                                        <p:cTn id="29" dur="2000" fill="hold"/>
                                        <p:tgtEl>
                                          <p:spTgt spid="20491"/>
                                        </p:tgtEl>
                                        <p:attrNameLst>
                                          <p:attrName>ppt_x</p:attrName>
                                        </p:attrNameLst>
                                      </p:cBhvr>
                                      <p:tavLst>
                                        <p:tav tm="0">
                                          <p:val>
                                            <p:strVal val="0-#ppt_w/2"/>
                                          </p:val>
                                        </p:tav>
                                        <p:tav tm="100000">
                                          <p:val>
                                            <p:strVal val="#ppt_x"/>
                                          </p:val>
                                        </p:tav>
                                      </p:tavLst>
                                    </p:anim>
                                    <p:anim calcmode="lin" valueType="num">
                                      <p:cBhvr additive="base">
                                        <p:cTn id="30" dur="2000" fill="hold"/>
                                        <p:tgtEl>
                                          <p:spTgt spid="20491"/>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0492"/>
                                        </p:tgtEl>
                                        <p:attrNameLst>
                                          <p:attrName>style.visibility</p:attrName>
                                        </p:attrNameLst>
                                      </p:cBhvr>
                                      <p:to>
                                        <p:strVal val="visible"/>
                                      </p:to>
                                    </p:set>
                                    <p:anim calcmode="lin" valueType="num">
                                      <p:cBhvr additive="base">
                                        <p:cTn id="35" dur="2000" fill="hold"/>
                                        <p:tgtEl>
                                          <p:spTgt spid="20492"/>
                                        </p:tgtEl>
                                        <p:attrNameLst>
                                          <p:attrName>ppt_x</p:attrName>
                                        </p:attrNameLst>
                                      </p:cBhvr>
                                      <p:tavLst>
                                        <p:tav tm="0">
                                          <p:val>
                                            <p:strVal val="1+#ppt_w/2"/>
                                          </p:val>
                                        </p:tav>
                                        <p:tav tm="100000">
                                          <p:val>
                                            <p:strVal val="#ppt_x"/>
                                          </p:val>
                                        </p:tav>
                                      </p:tavLst>
                                    </p:anim>
                                    <p:anim calcmode="lin" valueType="num">
                                      <p:cBhvr additive="base">
                                        <p:cTn id="36" dur="2000" fill="hold"/>
                                        <p:tgtEl>
                                          <p:spTgt spid="20492"/>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493"/>
                                        </p:tgtEl>
                                        <p:attrNameLst>
                                          <p:attrName>style.visibility</p:attrName>
                                        </p:attrNameLst>
                                      </p:cBhvr>
                                      <p:to>
                                        <p:strVal val="visible"/>
                                      </p:to>
                                    </p:set>
                                    <p:anim calcmode="lin" valueType="num">
                                      <p:cBhvr additive="base">
                                        <p:cTn id="41" dur="2000" fill="hold"/>
                                        <p:tgtEl>
                                          <p:spTgt spid="20493"/>
                                        </p:tgtEl>
                                        <p:attrNameLst>
                                          <p:attrName>ppt_x</p:attrName>
                                        </p:attrNameLst>
                                      </p:cBhvr>
                                      <p:tavLst>
                                        <p:tav tm="0">
                                          <p:val>
                                            <p:strVal val="#ppt_x"/>
                                          </p:val>
                                        </p:tav>
                                        <p:tav tm="100000">
                                          <p:val>
                                            <p:strVal val="#ppt_x"/>
                                          </p:val>
                                        </p:tav>
                                      </p:tavLst>
                                    </p:anim>
                                    <p:anim calcmode="lin" valueType="num">
                                      <p:cBhvr additive="base">
                                        <p:cTn id="42" dur="2000" fill="hold"/>
                                        <p:tgtEl>
                                          <p:spTgt spid="20493"/>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6" fill="hold" grpId="0" nodeType="clickEffect">
                                  <p:stCondLst>
                                    <p:cond delay="0"/>
                                  </p:stCondLst>
                                  <p:childTnLst>
                                    <p:set>
                                      <p:cBhvr>
                                        <p:cTn id="46" dur="1" fill="hold">
                                          <p:stCondLst>
                                            <p:cond delay="0"/>
                                          </p:stCondLst>
                                        </p:cTn>
                                        <p:tgtEl>
                                          <p:spTgt spid="20494"/>
                                        </p:tgtEl>
                                        <p:attrNameLst>
                                          <p:attrName>style.visibility</p:attrName>
                                        </p:attrNameLst>
                                      </p:cBhvr>
                                      <p:to>
                                        <p:strVal val="visible"/>
                                      </p:to>
                                    </p:set>
                                    <p:anim calcmode="lin" valueType="num">
                                      <p:cBhvr additive="base">
                                        <p:cTn id="47" dur="2000" fill="hold"/>
                                        <p:tgtEl>
                                          <p:spTgt spid="20494"/>
                                        </p:tgtEl>
                                        <p:attrNameLst>
                                          <p:attrName>ppt_x</p:attrName>
                                        </p:attrNameLst>
                                      </p:cBhvr>
                                      <p:tavLst>
                                        <p:tav tm="0">
                                          <p:val>
                                            <p:strVal val="1+#ppt_w/2"/>
                                          </p:val>
                                        </p:tav>
                                        <p:tav tm="100000">
                                          <p:val>
                                            <p:strVal val="#ppt_x"/>
                                          </p:val>
                                        </p:tav>
                                      </p:tavLst>
                                    </p:anim>
                                    <p:anim calcmode="lin" valueType="num">
                                      <p:cBhvr additive="base">
                                        <p:cTn id="48" dur="2000" fill="hold"/>
                                        <p:tgtEl>
                                          <p:spTgt spid="20494"/>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12" fill="hold" grpId="0" nodeType="clickEffect">
                                  <p:stCondLst>
                                    <p:cond delay="0"/>
                                  </p:stCondLst>
                                  <p:childTnLst>
                                    <p:set>
                                      <p:cBhvr>
                                        <p:cTn id="52" dur="1" fill="hold">
                                          <p:stCondLst>
                                            <p:cond delay="0"/>
                                          </p:stCondLst>
                                        </p:cTn>
                                        <p:tgtEl>
                                          <p:spTgt spid="20495"/>
                                        </p:tgtEl>
                                        <p:attrNameLst>
                                          <p:attrName>style.visibility</p:attrName>
                                        </p:attrNameLst>
                                      </p:cBhvr>
                                      <p:to>
                                        <p:strVal val="visible"/>
                                      </p:to>
                                    </p:set>
                                    <p:anim calcmode="lin" valueType="num">
                                      <p:cBhvr additive="base">
                                        <p:cTn id="53" dur="2000" fill="hold"/>
                                        <p:tgtEl>
                                          <p:spTgt spid="20495"/>
                                        </p:tgtEl>
                                        <p:attrNameLst>
                                          <p:attrName>ppt_x</p:attrName>
                                        </p:attrNameLst>
                                      </p:cBhvr>
                                      <p:tavLst>
                                        <p:tav tm="0">
                                          <p:val>
                                            <p:strVal val="0-#ppt_w/2"/>
                                          </p:val>
                                        </p:tav>
                                        <p:tav tm="100000">
                                          <p:val>
                                            <p:strVal val="#ppt_x"/>
                                          </p:val>
                                        </p:tav>
                                      </p:tavLst>
                                    </p:anim>
                                    <p:anim calcmode="lin" valueType="num">
                                      <p:cBhvr additive="base">
                                        <p:cTn id="54" dur="2000" fill="hold"/>
                                        <p:tgtEl>
                                          <p:spTgt spid="20495"/>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0496"/>
                                        </p:tgtEl>
                                        <p:attrNameLst>
                                          <p:attrName>style.visibility</p:attrName>
                                        </p:attrNameLst>
                                      </p:cBhvr>
                                      <p:to>
                                        <p:strVal val="visible"/>
                                      </p:to>
                                    </p:set>
                                    <p:anim calcmode="lin" valueType="num">
                                      <p:cBhvr additive="base">
                                        <p:cTn id="59" dur="2000" fill="hold"/>
                                        <p:tgtEl>
                                          <p:spTgt spid="20496"/>
                                        </p:tgtEl>
                                        <p:attrNameLst>
                                          <p:attrName>ppt_x</p:attrName>
                                        </p:attrNameLst>
                                      </p:cBhvr>
                                      <p:tavLst>
                                        <p:tav tm="0">
                                          <p:val>
                                            <p:strVal val="#ppt_x"/>
                                          </p:val>
                                        </p:tav>
                                        <p:tav tm="100000">
                                          <p:val>
                                            <p:strVal val="#ppt_x"/>
                                          </p:val>
                                        </p:tav>
                                      </p:tavLst>
                                    </p:anim>
                                    <p:anim calcmode="lin" valueType="num">
                                      <p:cBhvr additive="base">
                                        <p:cTn id="60" dur="2000" fill="hold"/>
                                        <p:tgtEl>
                                          <p:spTgt spid="20496"/>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3" fill="hold" nodeType="clickEffect">
                                  <p:stCondLst>
                                    <p:cond delay="0"/>
                                  </p:stCondLst>
                                  <p:childTnLst>
                                    <p:set>
                                      <p:cBhvr>
                                        <p:cTn id="64" dur="1" fill="hold">
                                          <p:stCondLst>
                                            <p:cond delay="0"/>
                                          </p:stCondLst>
                                        </p:cTn>
                                        <p:tgtEl>
                                          <p:spTgt spid="20498"/>
                                        </p:tgtEl>
                                        <p:attrNameLst>
                                          <p:attrName>style.visibility</p:attrName>
                                        </p:attrNameLst>
                                      </p:cBhvr>
                                      <p:to>
                                        <p:strVal val="visible"/>
                                      </p:to>
                                    </p:set>
                                    <p:anim calcmode="lin" valueType="num">
                                      <p:cBhvr additive="base">
                                        <p:cTn id="65" dur="2000" fill="hold"/>
                                        <p:tgtEl>
                                          <p:spTgt spid="20498"/>
                                        </p:tgtEl>
                                        <p:attrNameLst>
                                          <p:attrName>ppt_x</p:attrName>
                                        </p:attrNameLst>
                                      </p:cBhvr>
                                      <p:tavLst>
                                        <p:tav tm="0">
                                          <p:val>
                                            <p:strVal val="1+#ppt_w/2"/>
                                          </p:val>
                                        </p:tav>
                                        <p:tav tm="100000">
                                          <p:val>
                                            <p:strVal val="#ppt_x"/>
                                          </p:val>
                                        </p:tav>
                                      </p:tavLst>
                                    </p:anim>
                                    <p:anim calcmode="lin" valueType="num">
                                      <p:cBhvr additive="base">
                                        <p:cTn id="66" dur="2000" fill="hold"/>
                                        <p:tgtEl>
                                          <p:spTgt spid="2049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7" grpId="1"/>
      <p:bldP spid="20489" grpId="0"/>
      <p:bldP spid="20490" grpId="0"/>
      <p:bldP spid="20491" grpId="0"/>
      <p:bldP spid="20492" grpId="0"/>
      <p:bldP spid="20493" grpId="0"/>
      <p:bldP spid="20494" grpId="0"/>
      <p:bldP spid="20495" grpId="0"/>
      <p:bldP spid="2049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508" name="Text Box 4">
            <a:extLst>
              <a:ext uri="{FF2B5EF4-FFF2-40B4-BE49-F238E27FC236}">
                <a16:creationId xmlns:a16="http://schemas.microsoft.com/office/drawing/2014/main" id="{379F31DC-0ECB-4545-8AA8-13967BB9DC48}"/>
              </a:ext>
            </a:extLst>
          </p:cNvPr>
          <p:cNvSpPr txBox="1">
            <a:spLocks noChangeArrowheads="1"/>
          </p:cNvSpPr>
          <p:nvPr/>
        </p:nvSpPr>
        <p:spPr bwMode="auto">
          <a:xfrm>
            <a:off x="2063750" y="260350"/>
            <a:ext cx="77041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5400" b="1"/>
              <a:t>1961 - 1989</a:t>
            </a:r>
          </a:p>
        </p:txBody>
      </p:sp>
      <p:sp>
        <p:nvSpPr>
          <p:cNvPr id="21509" name="Text Box 5">
            <a:extLst>
              <a:ext uri="{FF2B5EF4-FFF2-40B4-BE49-F238E27FC236}">
                <a16:creationId xmlns:a16="http://schemas.microsoft.com/office/drawing/2014/main" id="{BAF8EBC0-23D6-4269-969A-9973708DA731}"/>
              </a:ext>
            </a:extLst>
          </p:cNvPr>
          <p:cNvSpPr txBox="1">
            <a:spLocks noChangeArrowheads="1"/>
          </p:cNvSpPr>
          <p:nvPr/>
        </p:nvSpPr>
        <p:spPr bwMode="auto">
          <a:xfrm>
            <a:off x="1524000" y="1052514"/>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3200" b="1"/>
              <a:t>Pásmo smrti</a:t>
            </a:r>
          </a:p>
        </p:txBody>
      </p:sp>
      <p:sp>
        <p:nvSpPr>
          <p:cNvPr id="21510" name="Text Box 6">
            <a:extLst>
              <a:ext uri="{FF2B5EF4-FFF2-40B4-BE49-F238E27FC236}">
                <a16:creationId xmlns:a16="http://schemas.microsoft.com/office/drawing/2014/main" id="{38F84873-0AE6-4643-928C-6D22ED7CE6EE}"/>
              </a:ext>
            </a:extLst>
          </p:cNvPr>
          <p:cNvSpPr txBox="1">
            <a:spLocks noChangeArrowheads="1"/>
          </p:cNvSpPr>
          <p:nvPr/>
        </p:nvSpPr>
        <p:spPr bwMode="auto">
          <a:xfrm>
            <a:off x="1524000" y="162877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1"/>
              <a:t>Východoněmecká vláda však zeď neustále vylepšovala, aby se zabránilo jakýmkoliv dalším útěkům.</a:t>
            </a:r>
          </a:p>
        </p:txBody>
      </p:sp>
      <p:pic>
        <p:nvPicPr>
          <p:cNvPr id="21519" name="Picture 15">
            <a:extLst>
              <a:ext uri="{FF2B5EF4-FFF2-40B4-BE49-F238E27FC236}">
                <a16:creationId xmlns:a16="http://schemas.microsoft.com/office/drawing/2014/main" id="{914D2AAA-D68C-4337-91EC-B39B1B1D6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938" y="2276475"/>
            <a:ext cx="4876800" cy="30861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20" name="Text Box 16">
            <a:extLst>
              <a:ext uri="{FF2B5EF4-FFF2-40B4-BE49-F238E27FC236}">
                <a16:creationId xmlns:a16="http://schemas.microsoft.com/office/drawing/2014/main" id="{F95304CA-4532-4807-8FFC-8017729BD689}"/>
              </a:ext>
            </a:extLst>
          </p:cNvPr>
          <p:cNvSpPr txBox="1">
            <a:spLocks noChangeArrowheads="1"/>
          </p:cNvSpPr>
          <p:nvPr/>
        </p:nvSpPr>
        <p:spPr bwMode="auto">
          <a:xfrm>
            <a:off x="1524000" y="2781300"/>
            <a:ext cx="3348038"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1"/>
              <a:t>Hlavní zeď se skládala z panelů vysokých 3,6 metru, před ní byly další překážky – ostnaté dráty, zátarasy, minová pole, strážní věže a bunkry …</a:t>
            </a:r>
          </a:p>
        </p:txBody>
      </p:sp>
      <p:sp>
        <p:nvSpPr>
          <p:cNvPr id="21521" name="Text Box 17">
            <a:extLst>
              <a:ext uri="{FF2B5EF4-FFF2-40B4-BE49-F238E27FC236}">
                <a16:creationId xmlns:a16="http://schemas.microsoft.com/office/drawing/2014/main" id="{9399443B-EEA6-4C51-AA6F-D6CF1A58F0AF}"/>
              </a:ext>
            </a:extLst>
          </p:cNvPr>
          <p:cNvSpPr txBox="1">
            <a:spLocks noChangeArrowheads="1"/>
          </p:cNvSpPr>
          <p:nvPr/>
        </p:nvSpPr>
        <p:spPr bwMode="auto">
          <a:xfrm>
            <a:off x="1847850" y="5445125"/>
            <a:ext cx="79200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1"/>
              <a:t>Hranici hlídali pohraničníci vyzbrojení samopaly; měli rozkaz zastřelit jakéhokoliv uprchlíka.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1519"/>
                                        </p:tgtEl>
                                        <p:attrNameLst>
                                          <p:attrName>style.visibility</p:attrName>
                                        </p:attrNameLst>
                                      </p:cBhvr>
                                      <p:to>
                                        <p:strVal val="visible"/>
                                      </p:to>
                                    </p:set>
                                    <p:anim calcmode="lin" valueType="num">
                                      <p:cBhvr additive="base">
                                        <p:cTn id="7" dur="2000" fill="hold"/>
                                        <p:tgtEl>
                                          <p:spTgt spid="21519"/>
                                        </p:tgtEl>
                                        <p:attrNameLst>
                                          <p:attrName>ppt_x</p:attrName>
                                        </p:attrNameLst>
                                      </p:cBhvr>
                                      <p:tavLst>
                                        <p:tav tm="0">
                                          <p:val>
                                            <p:strVal val="1+#ppt_w/2"/>
                                          </p:val>
                                        </p:tav>
                                        <p:tav tm="100000">
                                          <p:val>
                                            <p:strVal val="#ppt_x"/>
                                          </p:val>
                                        </p:tav>
                                      </p:tavLst>
                                    </p:anim>
                                    <p:anim calcmode="lin" valueType="num">
                                      <p:cBhvr additive="base">
                                        <p:cTn id="8" dur="2000" fill="hold"/>
                                        <p:tgtEl>
                                          <p:spTgt spid="215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6D3E1B-52B4-4F0D-9113-61A8D4A5DD86}"/>
              </a:ext>
            </a:extLst>
          </p:cNvPr>
          <p:cNvSpPr>
            <a:spLocks noGrp="1"/>
          </p:cNvSpPr>
          <p:nvPr>
            <p:ph type="title"/>
          </p:nvPr>
        </p:nvSpPr>
        <p:spPr>
          <a:xfrm>
            <a:off x="1066800" y="232819"/>
            <a:ext cx="10058400" cy="1609344"/>
          </a:xfrm>
        </p:spPr>
        <p:txBody>
          <a:bodyPr/>
          <a:lstStyle/>
          <a:p>
            <a:r>
              <a:rPr lang="cs-CZ"/>
              <a:t>ZÁPAD</a:t>
            </a:r>
          </a:p>
        </p:txBody>
      </p:sp>
      <p:sp>
        <p:nvSpPr>
          <p:cNvPr id="3" name="Zástupný obsah 2">
            <a:extLst>
              <a:ext uri="{FF2B5EF4-FFF2-40B4-BE49-F238E27FC236}">
                <a16:creationId xmlns:a16="http://schemas.microsoft.com/office/drawing/2014/main" id="{EE7A54A1-E560-4439-87A9-08E359FEF5F1}"/>
              </a:ext>
            </a:extLst>
          </p:cNvPr>
          <p:cNvSpPr>
            <a:spLocks noGrp="1"/>
          </p:cNvSpPr>
          <p:nvPr>
            <p:ph sz="half" idx="1"/>
          </p:nvPr>
        </p:nvSpPr>
        <p:spPr>
          <a:xfrm>
            <a:off x="222737" y="1617785"/>
            <a:ext cx="6342185" cy="4554415"/>
          </a:xfrm>
        </p:spPr>
        <p:txBody>
          <a:bodyPr>
            <a:normAutofit lnSpcReduction="10000"/>
          </a:bodyPr>
          <a:lstStyle/>
          <a:p>
            <a:pPr eaLnBrk="1" hangingPunct="1"/>
            <a:r>
              <a:rPr lang="cs-CZ" altLang="cs-CZ" sz="2000" b="0">
                <a:latin typeface="Arial Black" panose="020B0A04020102020204" pitchFamily="34" charset="0"/>
              </a:rPr>
              <a:t>1947</a:t>
            </a:r>
            <a:r>
              <a:rPr lang="cs-CZ" altLang="cs-CZ">
                <a:latin typeface="Arial Black" panose="020B0A04020102020204" pitchFamily="34" charset="0"/>
              </a:rPr>
              <a:t> – </a:t>
            </a:r>
            <a:r>
              <a:rPr lang="cs-CZ" altLang="cs-CZ" sz="2000" b="0"/>
              <a:t>schůzky Rady ministrů zahraničních věcí v otázce mírové smlouvy </a:t>
            </a:r>
            <a:br>
              <a:rPr lang="cs-CZ" altLang="cs-CZ" sz="2000" b="0"/>
            </a:br>
            <a:r>
              <a:rPr lang="cs-CZ" altLang="cs-CZ" sz="2000" b="0"/>
              <a:t>bez výsledku</a:t>
            </a:r>
          </a:p>
          <a:p>
            <a:pPr eaLnBrk="1" hangingPunct="1"/>
            <a:r>
              <a:rPr lang="cs-CZ" altLang="cs-CZ" sz="2000" b="0"/>
              <a:t>1947 sjednocení US a VB (ek. krize) zóny - vznik </a:t>
            </a:r>
            <a:r>
              <a:rPr lang="cs-CZ" altLang="cs-CZ" sz="2000" b="0">
                <a:latin typeface="Arial Black" panose="020B0A04020102020204" pitchFamily="34" charset="0"/>
              </a:rPr>
              <a:t>BIZÓNIE</a:t>
            </a:r>
          </a:p>
          <a:p>
            <a:pPr eaLnBrk="1" hangingPunct="1"/>
            <a:r>
              <a:rPr lang="cs-CZ" altLang="cs-CZ" sz="2000" b="0"/>
              <a:t>1948 připojení Francie - </a:t>
            </a:r>
            <a:r>
              <a:rPr lang="cs-CZ" altLang="cs-CZ" sz="2000" b="0">
                <a:latin typeface="Arial Black" panose="020B0A04020102020204" pitchFamily="34" charset="0"/>
              </a:rPr>
              <a:t>TRIZÓNIE</a:t>
            </a:r>
          </a:p>
          <a:p>
            <a:pPr eaLnBrk="1" hangingPunct="1"/>
            <a:endParaRPr lang="cs-CZ" altLang="cs-CZ" sz="2000" b="0"/>
          </a:p>
          <a:p>
            <a:pPr eaLnBrk="1" hangingPunct="1">
              <a:buFontTx/>
              <a:buChar char="•"/>
            </a:pPr>
            <a:r>
              <a:rPr lang="cs-CZ" altLang="cs-CZ" sz="2000" b="0"/>
              <a:t> obnova činnosti demokratických politických stran</a:t>
            </a:r>
          </a:p>
          <a:p>
            <a:pPr eaLnBrk="1" hangingPunct="1"/>
            <a:r>
              <a:rPr lang="cs-CZ" altLang="cs-CZ" sz="2000" b="0"/>
              <a:t>(od samosprávy po vyšší úroveň)</a:t>
            </a:r>
          </a:p>
          <a:p>
            <a:pPr eaLnBrk="1" hangingPunct="1"/>
            <a:r>
              <a:rPr lang="cs-CZ" altLang="cs-CZ" sz="2000" b="0"/>
              <a:t> zapojení do </a:t>
            </a:r>
            <a:r>
              <a:rPr lang="cs-CZ" altLang="cs-CZ" sz="2000"/>
              <a:t>Marshallova</a:t>
            </a:r>
            <a:r>
              <a:rPr lang="cs-CZ" altLang="cs-CZ" sz="2000" b="0"/>
              <a:t> </a:t>
            </a:r>
            <a:r>
              <a:rPr lang="cs-CZ" altLang="cs-CZ" sz="2000"/>
              <a:t>plánu</a:t>
            </a:r>
            <a:r>
              <a:rPr lang="cs-CZ" altLang="cs-CZ" sz="2000" b="0"/>
              <a:t> </a:t>
            </a:r>
          </a:p>
          <a:p>
            <a:pPr eaLnBrk="1" hangingPunct="1">
              <a:buFontTx/>
              <a:buChar char="•"/>
            </a:pPr>
            <a:r>
              <a:rPr lang="cs-CZ" altLang="cs-CZ" sz="2000" b="0"/>
              <a:t> příprava svolání ústavodárného shromáždění </a:t>
            </a:r>
          </a:p>
          <a:p>
            <a:pPr eaLnBrk="1" hangingPunct="1">
              <a:buFontTx/>
              <a:buChar char="•"/>
            </a:pPr>
            <a:r>
              <a:rPr lang="cs-CZ" altLang="cs-CZ" sz="2000" b="0"/>
              <a:t> příprava měnové reformy - boj s inflací</a:t>
            </a:r>
          </a:p>
          <a:p>
            <a:pPr eaLnBrk="1" hangingPunct="1"/>
            <a:endParaRPr lang="cs-CZ" altLang="cs-CZ" sz="2000" b="0"/>
          </a:p>
          <a:p>
            <a:endParaRPr lang="cs-CZ"/>
          </a:p>
        </p:txBody>
      </p:sp>
      <p:pic>
        <p:nvPicPr>
          <p:cNvPr id="5" name="Picture 4" descr="The Edge of the American Sector, Berlin, 1949.">
            <a:extLst>
              <a:ext uri="{FF2B5EF4-FFF2-40B4-BE49-F238E27FC236}">
                <a16:creationId xmlns:a16="http://schemas.microsoft.com/office/drawing/2014/main" id="{3E875D01-35F4-4072-8FAE-99FE674707D9}"/>
              </a:ext>
            </a:extLst>
          </p:cNvPr>
          <p:cNvPicPr>
            <a:picLocks noGrp="1" noChangeAspect="1" noChangeArrowheads="1"/>
          </p:cNvPicPr>
          <p:nvPr>
            <p:ph sz="half" idx="2"/>
          </p:nvPr>
        </p:nvPicPr>
        <p:blipFill>
          <a:blip r:embed="rId2">
            <a:lum bright="-6000"/>
            <a:extLst>
              <a:ext uri="{28A0092B-C50C-407E-A947-70E740481C1C}">
                <a14:useLocalDpi xmlns:a14="http://schemas.microsoft.com/office/drawing/2010/main" val="0"/>
              </a:ext>
            </a:extLst>
          </a:blip>
          <a:srcRect/>
          <a:stretch>
            <a:fillRect/>
          </a:stretch>
        </p:blipFill>
        <p:spPr bwMode="auto">
          <a:xfrm>
            <a:off x="6725120" y="785446"/>
            <a:ext cx="5192830" cy="538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3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532" name="Text Box 4">
            <a:extLst>
              <a:ext uri="{FF2B5EF4-FFF2-40B4-BE49-F238E27FC236}">
                <a16:creationId xmlns:a16="http://schemas.microsoft.com/office/drawing/2014/main" id="{6D01FF7A-6450-49DD-9536-896AC5837224}"/>
              </a:ext>
            </a:extLst>
          </p:cNvPr>
          <p:cNvSpPr txBox="1">
            <a:spLocks noChangeArrowheads="1"/>
          </p:cNvSpPr>
          <p:nvPr/>
        </p:nvSpPr>
        <p:spPr bwMode="auto">
          <a:xfrm>
            <a:off x="1524000" y="0"/>
            <a:ext cx="9144000"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5400" b="1"/>
              <a:t>1961 – 1989</a:t>
            </a:r>
          </a:p>
          <a:p>
            <a:pPr algn="ctr">
              <a:spcBef>
                <a:spcPct val="50000"/>
              </a:spcBef>
            </a:pPr>
            <a:r>
              <a:rPr lang="cs-CZ" altLang="cs-CZ" sz="3200" b="1"/>
              <a:t>Tragická bilance</a:t>
            </a:r>
          </a:p>
        </p:txBody>
      </p:sp>
      <p:sp>
        <p:nvSpPr>
          <p:cNvPr id="22533" name="Text Box 5">
            <a:extLst>
              <a:ext uri="{FF2B5EF4-FFF2-40B4-BE49-F238E27FC236}">
                <a16:creationId xmlns:a16="http://schemas.microsoft.com/office/drawing/2014/main" id="{61F21361-ED49-4B44-8660-38CE355623AC}"/>
              </a:ext>
            </a:extLst>
          </p:cNvPr>
          <p:cNvSpPr txBox="1">
            <a:spLocks noChangeArrowheads="1"/>
          </p:cNvSpPr>
          <p:nvPr/>
        </p:nvSpPr>
        <p:spPr bwMode="auto">
          <a:xfrm>
            <a:off x="410309" y="1776408"/>
            <a:ext cx="642424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b="1"/>
              <a:t>Během 28 let existence berlínské zdi zahynulo při pokusu o útěk nejméně 238</a:t>
            </a:r>
            <a:r>
              <a:rPr lang="cs-CZ" altLang="cs-CZ" sz="5400" b="1"/>
              <a:t> </a:t>
            </a:r>
            <a:r>
              <a:rPr lang="cs-CZ" altLang="cs-CZ" b="1"/>
              <a:t>lidí; většinou byli zastřeleni východoněmeckými pohraničníky.</a:t>
            </a:r>
          </a:p>
        </p:txBody>
      </p:sp>
      <p:pic>
        <p:nvPicPr>
          <p:cNvPr id="22534" name="Picture 6">
            <a:extLst>
              <a:ext uri="{FF2B5EF4-FFF2-40B4-BE49-F238E27FC236}">
                <a16:creationId xmlns:a16="http://schemas.microsoft.com/office/drawing/2014/main" id="{EFBF29BE-C8C1-488B-BAB7-EE0A573C1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1447" y="359253"/>
            <a:ext cx="2587625" cy="39338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37" name="Picture 9">
            <a:extLst>
              <a:ext uri="{FF2B5EF4-FFF2-40B4-BE49-F238E27FC236}">
                <a16:creationId xmlns:a16="http://schemas.microsoft.com/office/drawing/2014/main" id="{A6381E0E-850E-4CD3-95E7-AE7EF6269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3758124"/>
            <a:ext cx="2952750" cy="2184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38" name="Picture 10">
            <a:extLst>
              <a:ext uri="{FF2B5EF4-FFF2-40B4-BE49-F238E27FC236}">
                <a16:creationId xmlns:a16="http://schemas.microsoft.com/office/drawing/2014/main" id="{0EC68A2C-5365-4946-A588-AA88864AD8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3517" y="2842583"/>
            <a:ext cx="2540000" cy="33845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2537"/>
                                        </p:tgtEl>
                                        <p:attrNameLst>
                                          <p:attrName>style.visibility</p:attrName>
                                        </p:attrNameLst>
                                      </p:cBhvr>
                                      <p:to>
                                        <p:strVal val="visible"/>
                                      </p:to>
                                    </p:set>
                                    <p:anim calcmode="lin" valueType="num">
                                      <p:cBhvr additive="base">
                                        <p:cTn id="7" dur="2000" fill="hold"/>
                                        <p:tgtEl>
                                          <p:spTgt spid="22537"/>
                                        </p:tgtEl>
                                        <p:attrNameLst>
                                          <p:attrName>ppt_x</p:attrName>
                                        </p:attrNameLst>
                                      </p:cBhvr>
                                      <p:tavLst>
                                        <p:tav tm="0">
                                          <p:val>
                                            <p:strVal val="0-#ppt_w/2"/>
                                          </p:val>
                                        </p:tav>
                                        <p:tav tm="100000">
                                          <p:val>
                                            <p:strVal val="#ppt_x"/>
                                          </p:val>
                                        </p:tav>
                                      </p:tavLst>
                                    </p:anim>
                                    <p:anim calcmode="lin" valueType="num">
                                      <p:cBhvr additive="base">
                                        <p:cTn id="8" dur="2000" fill="hold"/>
                                        <p:tgtEl>
                                          <p:spTgt spid="2253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38"/>
                                        </p:tgtEl>
                                        <p:attrNameLst>
                                          <p:attrName>style.visibility</p:attrName>
                                        </p:attrNameLst>
                                      </p:cBhvr>
                                      <p:to>
                                        <p:strVal val="visible"/>
                                      </p:to>
                                    </p:set>
                                    <p:anim calcmode="lin" valueType="num">
                                      <p:cBhvr additive="base">
                                        <p:cTn id="13" dur="2000" fill="hold"/>
                                        <p:tgtEl>
                                          <p:spTgt spid="22538"/>
                                        </p:tgtEl>
                                        <p:attrNameLst>
                                          <p:attrName>ppt_x</p:attrName>
                                        </p:attrNameLst>
                                      </p:cBhvr>
                                      <p:tavLst>
                                        <p:tav tm="0">
                                          <p:val>
                                            <p:strVal val="#ppt_x"/>
                                          </p:val>
                                        </p:tav>
                                        <p:tav tm="100000">
                                          <p:val>
                                            <p:strVal val="#ppt_x"/>
                                          </p:val>
                                        </p:tav>
                                      </p:tavLst>
                                    </p:anim>
                                    <p:anim calcmode="lin" valueType="num">
                                      <p:cBhvr additive="base">
                                        <p:cTn id="14" dur="2000" fill="hold"/>
                                        <p:tgtEl>
                                          <p:spTgt spid="2253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22534"/>
                                        </p:tgtEl>
                                        <p:attrNameLst>
                                          <p:attrName>style.visibility</p:attrName>
                                        </p:attrNameLst>
                                      </p:cBhvr>
                                      <p:to>
                                        <p:strVal val="visible"/>
                                      </p:to>
                                    </p:set>
                                    <p:anim calcmode="lin" valueType="num">
                                      <p:cBhvr additive="base">
                                        <p:cTn id="19" dur="2000" fill="hold"/>
                                        <p:tgtEl>
                                          <p:spTgt spid="22534"/>
                                        </p:tgtEl>
                                        <p:attrNameLst>
                                          <p:attrName>ppt_x</p:attrName>
                                        </p:attrNameLst>
                                      </p:cBhvr>
                                      <p:tavLst>
                                        <p:tav tm="0">
                                          <p:val>
                                            <p:strVal val="1+#ppt_w/2"/>
                                          </p:val>
                                        </p:tav>
                                        <p:tav tm="100000">
                                          <p:val>
                                            <p:strVal val="#ppt_x"/>
                                          </p:val>
                                        </p:tav>
                                      </p:tavLst>
                                    </p:anim>
                                    <p:anim calcmode="lin" valueType="num">
                                      <p:cBhvr additive="base">
                                        <p:cTn id="20" dur="20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0B5089-E11D-4FDB-A782-C16132614BC8}"/>
              </a:ext>
            </a:extLst>
          </p:cNvPr>
          <p:cNvSpPr>
            <a:spLocks noGrp="1"/>
          </p:cNvSpPr>
          <p:nvPr>
            <p:ph type="title"/>
          </p:nvPr>
        </p:nvSpPr>
        <p:spPr>
          <a:xfrm>
            <a:off x="8655147" y="187569"/>
            <a:ext cx="3200400" cy="981222"/>
          </a:xfrm>
        </p:spPr>
        <p:txBody>
          <a:bodyPr/>
          <a:lstStyle/>
          <a:p>
            <a:pPr algn="ctr"/>
            <a:r>
              <a:rPr lang="cs-CZ"/>
              <a:t>„</a:t>
            </a:r>
            <a:r>
              <a:rPr lang="cs-CZ" i="1"/>
              <a:t>Ich bin ein Berliner!</a:t>
            </a:r>
            <a:r>
              <a:rPr lang="cs-CZ"/>
              <a:t>“</a:t>
            </a:r>
          </a:p>
        </p:txBody>
      </p:sp>
      <p:pic>
        <p:nvPicPr>
          <p:cNvPr id="6" name="Zástupný symbol obrázku 5">
            <a:extLst>
              <a:ext uri="{FF2B5EF4-FFF2-40B4-BE49-F238E27FC236}">
                <a16:creationId xmlns:a16="http://schemas.microsoft.com/office/drawing/2014/main" id="{A2C4FE58-4565-4E2D-82E1-DF1CD31AFFC6}"/>
              </a:ext>
            </a:extLst>
          </p:cNvPr>
          <p:cNvPicPr>
            <a:picLocks noGrp="1" noChangeAspect="1"/>
          </p:cNvPicPr>
          <p:nvPr>
            <p:ph type="pic" idx="1"/>
          </p:nvPr>
        </p:nvPicPr>
        <p:blipFill>
          <a:blip r:embed="rId2"/>
          <a:srcRect l="15944" r="15944"/>
          <a:stretch>
            <a:fillRect/>
          </a:stretch>
        </p:blipFill>
        <p:spPr/>
      </p:pic>
      <p:sp>
        <p:nvSpPr>
          <p:cNvPr id="4" name="Zástupný text 3">
            <a:extLst>
              <a:ext uri="{FF2B5EF4-FFF2-40B4-BE49-F238E27FC236}">
                <a16:creationId xmlns:a16="http://schemas.microsoft.com/office/drawing/2014/main" id="{F22B8D15-7CA0-47D3-82C5-04D0D6FF8C44}"/>
              </a:ext>
            </a:extLst>
          </p:cNvPr>
          <p:cNvSpPr>
            <a:spLocks noGrp="1"/>
          </p:cNvSpPr>
          <p:nvPr>
            <p:ph type="body" sz="half" idx="2"/>
          </p:nvPr>
        </p:nvSpPr>
        <p:spPr>
          <a:xfrm>
            <a:off x="8549640" y="1289538"/>
            <a:ext cx="3642360" cy="5486400"/>
          </a:xfrm>
        </p:spPr>
        <p:txBody>
          <a:bodyPr>
            <a:normAutofit/>
          </a:bodyPr>
          <a:lstStyle/>
          <a:p>
            <a:r>
              <a:rPr lang="cs-CZ" sz="2400">
                <a:solidFill>
                  <a:schemeClr val="tx1"/>
                </a:solidFill>
              </a:rPr>
              <a:t>6/1963 návštěva Kennedyho v Berlíně</a:t>
            </a:r>
          </a:p>
          <a:p>
            <a:r>
              <a:rPr lang="cs-CZ" sz="2400">
                <a:solidFill>
                  <a:schemeClr val="tx1"/>
                </a:solidFill>
              </a:rPr>
              <a:t>přednesl známý projev, ve kterém zdůraznil, že Berlín je a zůstane svobodným městem </a:t>
            </a:r>
          </a:p>
          <a:p>
            <a:r>
              <a:rPr lang="cs-CZ" sz="2400">
                <a:solidFill>
                  <a:schemeClr val="tx1"/>
                </a:solidFill>
              </a:rPr>
              <a:t>velká podpora pro občany západního Berlína – strach z okupace NDR a SSSR</a:t>
            </a:r>
          </a:p>
        </p:txBody>
      </p:sp>
    </p:spTree>
    <p:extLst>
      <p:ext uri="{BB962C8B-B14F-4D97-AF65-F5344CB8AC3E}">
        <p14:creationId xmlns:p14="http://schemas.microsoft.com/office/powerpoint/2010/main" val="372926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2DD0A0-9AE7-4D52-A210-6E7E4B3CAF16}"/>
              </a:ext>
            </a:extLst>
          </p:cNvPr>
          <p:cNvSpPr>
            <a:spLocks noGrp="1"/>
          </p:cNvSpPr>
          <p:nvPr>
            <p:ph type="title"/>
          </p:nvPr>
        </p:nvSpPr>
        <p:spPr>
          <a:xfrm>
            <a:off x="1069848" y="-84720"/>
            <a:ext cx="10058400" cy="1609344"/>
          </a:xfrm>
        </p:spPr>
        <p:txBody>
          <a:bodyPr/>
          <a:lstStyle/>
          <a:p>
            <a:r>
              <a:rPr lang="cs-CZ"/>
              <a:t>Blokáda Berlína </a:t>
            </a:r>
          </a:p>
        </p:txBody>
      </p:sp>
      <p:sp>
        <p:nvSpPr>
          <p:cNvPr id="3" name="Zástupný obsah 2">
            <a:extLst>
              <a:ext uri="{FF2B5EF4-FFF2-40B4-BE49-F238E27FC236}">
                <a16:creationId xmlns:a16="http://schemas.microsoft.com/office/drawing/2014/main" id="{F978CA2C-FE93-4F74-B664-F5DDD3D1F5E6}"/>
              </a:ext>
            </a:extLst>
          </p:cNvPr>
          <p:cNvSpPr>
            <a:spLocks noGrp="1"/>
          </p:cNvSpPr>
          <p:nvPr>
            <p:ph sz="half" idx="1"/>
          </p:nvPr>
        </p:nvSpPr>
        <p:spPr>
          <a:xfrm>
            <a:off x="1069848" y="1383323"/>
            <a:ext cx="4754880" cy="4788877"/>
          </a:xfrm>
        </p:spPr>
        <p:txBody>
          <a:bodyPr>
            <a:normAutofit/>
          </a:bodyPr>
          <a:lstStyle/>
          <a:p>
            <a:pPr eaLnBrk="1" hangingPunct="1"/>
            <a:r>
              <a:rPr lang="cs-CZ" altLang="zh-CN" sz="2000" b="0"/>
              <a:t>1948/49:</a:t>
            </a:r>
          </a:p>
          <a:p>
            <a:pPr eaLnBrk="1" hangingPunct="1"/>
            <a:r>
              <a:rPr lang="cs-CZ" altLang="zh-CN" sz="2000" b="0"/>
              <a:t>forma nátlaku k obnovení jednání o sjednocení Německa</a:t>
            </a:r>
          </a:p>
          <a:p>
            <a:pPr eaLnBrk="1" hangingPunct="1"/>
            <a:endParaRPr lang="cs-CZ" altLang="zh-CN" sz="2000" b="0"/>
          </a:p>
          <a:p>
            <a:pPr eaLnBrk="1" hangingPunct="1"/>
            <a:r>
              <a:rPr lang="cs-CZ" altLang="zh-CN" sz="2000" b="0"/>
              <a:t>omezení pozemního spojení do západních sektorů Berlína </a:t>
            </a:r>
          </a:p>
          <a:p>
            <a:pPr eaLnBrk="1" hangingPunct="1"/>
            <a:r>
              <a:rPr lang="cs-CZ" altLang="zh-CN" sz="2000" b="0"/>
              <a:t>Stalin: </a:t>
            </a:r>
            <a:br>
              <a:rPr lang="cs-CZ" altLang="zh-CN" sz="2000" b="0"/>
            </a:br>
            <a:r>
              <a:rPr lang="cs-CZ" altLang="zh-CN" sz="2000" b="0"/>
              <a:t>"</a:t>
            </a:r>
            <a:r>
              <a:rPr lang="cs-CZ" altLang="zh-CN" sz="2000" b="0" i="1"/>
              <a:t>třeba se nám je podaří vykopnout</a:t>
            </a:r>
            <a:r>
              <a:rPr lang="cs-CZ" altLang="zh-CN" sz="2000" b="0"/>
              <a:t>"</a:t>
            </a:r>
          </a:p>
          <a:p>
            <a:pPr eaLnBrk="1" hangingPunct="1"/>
            <a:r>
              <a:rPr lang="cs-CZ" altLang="zh-CN" sz="2000" b="0"/>
              <a:t>22.6 1948 </a:t>
            </a:r>
            <a:r>
              <a:rPr lang="cs-CZ" altLang="zh-CN" sz="2000" b="0">
                <a:latin typeface="Arial Black" panose="020B0A04020102020204" pitchFamily="34" charset="0"/>
              </a:rPr>
              <a:t>úplná blokáda</a:t>
            </a:r>
          </a:p>
          <a:p>
            <a:pPr eaLnBrk="1" hangingPunct="1"/>
            <a:r>
              <a:rPr lang="cs-CZ" altLang="zh-CN" sz="2000" b="0"/>
              <a:t>uzavření přístupových komunikací zastavení dodávek energií </a:t>
            </a:r>
          </a:p>
          <a:p>
            <a:endParaRPr lang="cs-CZ"/>
          </a:p>
        </p:txBody>
      </p:sp>
      <p:pic>
        <p:nvPicPr>
          <p:cNvPr id="5" name="Picture 8">
            <a:extLst>
              <a:ext uri="{FF2B5EF4-FFF2-40B4-BE49-F238E27FC236}">
                <a16:creationId xmlns:a16="http://schemas.microsoft.com/office/drawing/2014/main" id="{E1386A62-955F-4195-937D-E4D036CC249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1383323"/>
            <a:ext cx="5622500" cy="478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0B1102D3-73B1-404E-A6EC-BF7FB1B0A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9450" y="1383323"/>
            <a:ext cx="125253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796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F8ED067-8638-4D14-9D4C-B99B2D5A2EA2}"/>
              </a:ext>
            </a:extLst>
          </p:cNvPr>
          <p:cNvSpPr>
            <a:spLocks noGrp="1"/>
          </p:cNvSpPr>
          <p:nvPr>
            <p:ph type="title"/>
          </p:nvPr>
        </p:nvSpPr>
        <p:spPr>
          <a:xfrm>
            <a:off x="1066800" y="0"/>
            <a:ext cx="10058400" cy="1609344"/>
          </a:xfrm>
        </p:spPr>
        <p:txBody>
          <a:bodyPr/>
          <a:lstStyle/>
          <a:p>
            <a:r>
              <a:rPr lang="cs-CZ"/>
              <a:t>Letecký most</a:t>
            </a:r>
          </a:p>
        </p:txBody>
      </p:sp>
      <p:sp>
        <p:nvSpPr>
          <p:cNvPr id="6" name="Zástupný obsah 5">
            <a:extLst>
              <a:ext uri="{FF2B5EF4-FFF2-40B4-BE49-F238E27FC236}">
                <a16:creationId xmlns:a16="http://schemas.microsoft.com/office/drawing/2014/main" id="{CAA3A533-6EAF-4ACA-AF36-CDF4A5EB8083}"/>
              </a:ext>
            </a:extLst>
          </p:cNvPr>
          <p:cNvSpPr>
            <a:spLocks noGrp="1"/>
          </p:cNvSpPr>
          <p:nvPr>
            <p:ph sz="half" idx="1"/>
          </p:nvPr>
        </p:nvSpPr>
        <p:spPr>
          <a:xfrm>
            <a:off x="1069848" y="1635369"/>
            <a:ext cx="4754880" cy="4536831"/>
          </a:xfrm>
        </p:spPr>
        <p:txBody>
          <a:bodyPr>
            <a:normAutofit/>
          </a:bodyPr>
          <a:lstStyle/>
          <a:p>
            <a:pPr eaLnBrk="1" hangingPunct="1"/>
            <a:r>
              <a:rPr lang="cs-CZ" altLang="cs-CZ" sz="2000" b="0">
                <a:solidFill>
                  <a:schemeClr val="tx1"/>
                </a:solidFill>
              </a:rPr>
              <a:t>318 dní</a:t>
            </a:r>
          </a:p>
          <a:p>
            <a:pPr eaLnBrk="1" hangingPunct="1"/>
            <a:r>
              <a:rPr lang="cs-CZ" altLang="cs-CZ" sz="2000" b="0">
                <a:solidFill>
                  <a:schemeClr val="tx1"/>
                </a:solidFill>
              </a:rPr>
              <a:t>letiště Tegel, Tempelhof</a:t>
            </a:r>
          </a:p>
          <a:p>
            <a:pPr eaLnBrk="1" hangingPunct="1"/>
            <a:endParaRPr lang="cs-CZ" altLang="cs-CZ" sz="2000" b="0">
              <a:solidFill>
                <a:schemeClr val="tx1"/>
              </a:solidFill>
            </a:endParaRPr>
          </a:p>
          <a:p>
            <a:pPr marL="342900" indent="-342900" eaLnBrk="1" hangingPunct="1">
              <a:buFont typeface="Arial" panose="020B0604020202020204" pitchFamily="34" charset="0"/>
              <a:buChar char="•"/>
            </a:pPr>
            <a:r>
              <a:rPr lang="cs-CZ" altLang="cs-CZ" sz="2000" b="0">
                <a:solidFill>
                  <a:schemeClr val="tx1"/>
                </a:solidFill>
              </a:rPr>
              <a:t>zásobování 2 mil. Berlíňanů</a:t>
            </a:r>
          </a:p>
          <a:p>
            <a:pPr marL="342900" indent="-342900" eaLnBrk="1" hangingPunct="1">
              <a:buFont typeface="Arial" panose="020B0604020202020204" pitchFamily="34" charset="0"/>
              <a:buChar char="•"/>
            </a:pPr>
            <a:r>
              <a:rPr lang="cs-CZ" altLang="cs-CZ" sz="2000" b="0">
                <a:solidFill>
                  <a:schemeClr val="tx1"/>
                </a:solidFill>
              </a:rPr>
              <a:t>přistání každé 3 minuty</a:t>
            </a:r>
          </a:p>
          <a:p>
            <a:pPr marL="342900" indent="-342900" eaLnBrk="1" hangingPunct="1">
              <a:buFont typeface="Arial" panose="020B0604020202020204" pitchFamily="34" charset="0"/>
              <a:buChar char="•"/>
            </a:pPr>
            <a:r>
              <a:rPr lang="cs-CZ" altLang="cs-CZ" sz="2000" b="0">
                <a:solidFill>
                  <a:schemeClr val="tx1"/>
                </a:solidFill>
              </a:rPr>
              <a:t>5 000 tun potravin, léků a surovin denně</a:t>
            </a:r>
          </a:p>
          <a:p>
            <a:pPr marL="342900" indent="-342900" eaLnBrk="1" hangingPunct="1">
              <a:buFont typeface="Arial" panose="020B0604020202020204" pitchFamily="34" charset="0"/>
              <a:buChar char="•"/>
            </a:pPr>
            <a:r>
              <a:rPr lang="cs-CZ" altLang="cs-CZ" sz="2000" b="0">
                <a:solidFill>
                  <a:schemeClr val="tx1"/>
                </a:solidFill>
              </a:rPr>
              <a:t>2,5 mil. t nákladu</a:t>
            </a:r>
          </a:p>
          <a:p>
            <a:pPr eaLnBrk="1" hangingPunct="1"/>
            <a:endParaRPr lang="cs-CZ" altLang="cs-CZ" sz="2000" b="0">
              <a:solidFill>
                <a:schemeClr val="tx1"/>
              </a:solidFill>
            </a:endParaRPr>
          </a:p>
          <a:p>
            <a:pPr marL="342900" indent="-342900" eaLnBrk="1" hangingPunct="1">
              <a:buFont typeface="Arial" panose="020B0604020202020204" pitchFamily="34" charset="0"/>
              <a:buChar char="•"/>
            </a:pPr>
            <a:r>
              <a:rPr lang="cs-CZ" altLang="cs-CZ" sz="2000" b="0">
                <a:solidFill>
                  <a:schemeClr val="tx1"/>
                </a:solidFill>
              </a:rPr>
              <a:t>prvních 70 obětí studené války</a:t>
            </a:r>
          </a:p>
          <a:p>
            <a:endParaRPr lang="cs-CZ"/>
          </a:p>
        </p:txBody>
      </p:sp>
      <p:pic>
        <p:nvPicPr>
          <p:cNvPr id="13" name="Picture 6">
            <a:extLst>
              <a:ext uri="{FF2B5EF4-FFF2-40B4-BE49-F238E27FC236}">
                <a16:creationId xmlns:a16="http://schemas.microsoft.com/office/drawing/2014/main" id="{D9185AB6-AC85-4BB1-9E7A-7BC584CF45D0}"/>
              </a:ext>
            </a:extLst>
          </p:cNvPr>
          <p:cNvPicPr>
            <a:picLocks noChangeAspect="1"/>
          </p:cNvPicPr>
          <p:nvPr/>
        </p:nvPicPr>
        <p:blipFill>
          <a:blip r:embed="rId2"/>
          <a:stretch>
            <a:fillRect/>
          </a:stretch>
        </p:blipFill>
        <p:spPr>
          <a:xfrm>
            <a:off x="6862612" y="769404"/>
            <a:ext cx="5071934" cy="5319191"/>
          </a:xfrm>
          <a:prstGeom prst="rect">
            <a:avLst/>
          </a:prstGeom>
          <a:solidFill>
            <a:schemeClr val="accent1"/>
          </a:solid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99544B71-7550-4034-A178-A4E9924A7B84}"/>
              </a:ext>
            </a:extLst>
          </p:cNvPr>
          <p:cNvPicPr>
            <a:picLocks noChangeAspect="1"/>
          </p:cNvPicPr>
          <p:nvPr/>
        </p:nvPicPr>
        <p:blipFill>
          <a:blip r:embed="rId2"/>
          <a:stretch>
            <a:fillRect/>
          </a:stretch>
        </p:blipFill>
        <p:spPr>
          <a:xfrm>
            <a:off x="1794932" y="463951"/>
            <a:ext cx="8602135" cy="5930097"/>
          </a:xfrm>
          <a:prstGeom prst="rect">
            <a:avLst/>
          </a:prstGeom>
        </p:spPr>
      </p:pic>
    </p:spTree>
    <p:extLst>
      <p:ext uri="{BB962C8B-B14F-4D97-AF65-F5344CB8AC3E}">
        <p14:creationId xmlns:p14="http://schemas.microsoft.com/office/powerpoint/2010/main" val="3903071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BBA15D-8022-4CE3-AABC-E3AEBA2D654E}"/>
              </a:ext>
            </a:extLst>
          </p:cNvPr>
          <p:cNvSpPr>
            <a:spLocks noGrp="1"/>
          </p:cNvSpPr>
          <p:nvPr>
            <p:ph type="title"/>
          </p:nvPr>
        </p:nvSpPr>
        <p:spPr>
          <a:xfrm>
            <a:off x="1066800" y="-77506"/>
            <a:ext cx="10058400" cy="1609344"/>
          </a:xfrm>
        </p:spPr>
        <p:txBody>
          <a:bodyPr/>
          <a:lstStyle/>
          <a:p>
            <a:r>
              <a:rPr lang="cs-CZ"/>
              <a:t>Rozdělení Německa</a:t>
            </a:r>
          </a:p>
        </p:txBody>
      </p:sp>
      <p:sp>
        <p:nvSpPr>
          <p:cNvPr id="3" name="Zástupný obsah 2">
            <a:extLst>
              <a:ext uri="{FF2B5EF4-FFF2-40B4-BE49-F238E27FC236}">
                <a16:creationId xmlns:a16="http://schemas.microsoft.com/office/drawing/2014/main" id="{A6D03CC6-82BD-4677-B466-0BF2FAFA930A}"/>
              </a:ext>
            </a:extLst>
          </p:cNvPr>
          <p:cNvSpPr>
            <a:spLocks noGrp="1"/>
          </p:cNvSpPr>
          <p:nvPr>
            <p:ph sz="half" idx="1"/>
          </p:nvPr>
        </p:nvSpPr>
        <p:spPr>
          <a:xfrm>
            <a:off x="316523" y="1383323"/>
            <a:ext cx="5508205" cy="5287108"/>
          </a:xfrm>
        </p:spPr>
        <p:txBody>
          <a:bodyPr>
            <a:normAutofit/>
          </a:bodyPr>
          <a:lstStyle/>
          <a:p>
            <a:pPr eaLnBrk="1" hangingPunct="1"/>
            <a:r>
              <a:rPr lang="cs-CZ" altLang="cs-CZ" sz="2000" b="0">
                <a:latin typeface="Arial Black" panose="020B0A04020102020204" pitchFamily="34" charset="0"/>
              </a:rPr>
              <a:t>7. 9. 1949</a:t>
            </a:r>
          </a:p>
          <a:p>
            <a:pPr eaLnBrk="1" hangingPunct="1"/>
            <a:r>
              <a:rPr lang="cs-CZ" altLang="cs-CZ" sz="2000" b="0"/>
              <a:t>deklarace nového státu </a:t>
            </a:r>
          </a:p>
          <a:p>
            <a:pPr eaLnBrk="1" hangingPunct="1"/>
            <a:r>
              <a:rPr lang="cs-CZ" altLang="cs-CZ" sz="2000" b="0">
                <a:latin typeface="Arial Black" panose="020B0A04020102020204" pitchFamily="34" charset="0"/>
              </a:rPr>
              <a:t>SPOLKOVÁ REPUBLIKA NĚMECKO</a:t>
            </a:r>
          </a:p>
          <a:p>
            <a:pPr eaLnBrk="1" hangingPunct="1"/>
            <a:r>
              <a:rPr lang="cs-CZ" altLang="cs-CZ" sz="2000" b="0"/>
              <a:t>hl. město Bonn</a:t>
            </a:r>
          </a:p>
          <a:p>
            <a:pPr eaLnBrk="1" hangingPunct="1"/>
            <a:r>
              <a:rPr lang="cs-CZ" altLang="zh-CN"/>
              <a:t>kancléř: </a:t>
            </a:r>
            <a:r>
              <a:rPr lang="cs-CZ" altLang="zh-CN" sz="2000" b="1"/>
              <a:t>K. Adenauer </a:t>
            </a:r>
          </a:p>
          <a:p>
            <a:pPr eaLnBrk="1" hangingPunct="1"/>
            <a:r>
              <a:rPr lang="cs-CZ" altLang="zh-CN" sz="2000"/>
              <a:t>prezi</a:t>
            </a:r>
            <a:r>
              <a:rPr lang="cs-CZ" altLang="zh-CN"/>
              <a:t>dent: </a:t>
            </a:r>
            <a:r>
              <a:rPr lang="cs-CZ" altLang="zh-CN" b="1"/>
              <a:t>Theodor Heuss</a:t>
            </a:r>
            <a:endParaRPr lang="cs-CZ" altLang="zh-CN" sz="2000" b="1"/>
          </a:p>
          <a:p>
            <a:pPr marL="0" indent="0" eaLnBrk="1" hangingPunct="1">
              <a:buNone/>
            </a:pPr>
            <a:endParaRPr lang="cs-CZ" altLang="cs-CZ" sz="2000" b="0"/>
          </a:p>
          <a:p>
            <a:pPr eaLnBrk="1" hangingPunct="1"/>
            <a:r>
              <a:rPr lang="cs-CZ" altLang="cs-CZ" sz="2000" b="0"/>
              <a:t>odpověď Moskvy</a:t>
            </a:r>
          </a:p>
          <a:p>
            <a:pPr eaLnBrk="1" hangingPunct="1"/>
            <a:r>
              <a:rPr lang="cs-CZ" altLang="cs-CZ" sz="2000" b="0">
                <a:latin typeface="Arial Black" panose="020B0A04020102020204" pitchFamily="34" charset="0"/>
              </a:rPr>
              <a:t>7. 10. 1949</a:t>
            </a:r>
          </a:p>
          <a:p>
            <a:pPr eaLnBrk="1" hangingPunct="1"/>
            <a:r>
              <a:rPr lang="cs-CZ" altLang="cs-CZ" sz="2000" b="0"/>
              <a:t>vznik </a:t>
            </a:r>
            <a:r>
              <a:rPr lang="cs-CZ" altLang="cs-CZ" sz="2000" b="0">
                <a:latin typeface="Arial Black" panose="020B0A04020102020204" pitchFamily="34" charset="0"/>
              </a:rPr>
              <a:t>NĚMECKÉ DEMOKRATICKÉ REPUBLIKY</a:t>
            </a:r>
          </a:p>
          <a:p>
            <a:pPr eaLnBrk="1" hangingPunct="1"/>
            <a:r>
              <a:rPr lang="cs-CZ" altLang="cs-CZ"/>
              <a:t>prezidentem se stal </a:t>
            </a:r>
            <a:r>
              <a:rPr lang="cs-CZ" altLang="cs-CZ" b="1"/>
              <a:t>Wilhelm Pieck</a:t>
            </a:r>
            <a:endParaRPr lang="cs-CZ" altLang="cs-CZ" sz="2000" b="0">
              <a:latin typeface="Arial Black" panose="020B0A04020102020204" pitchFamily="34" charset="0"/>
            </a:endParaRPr>
          </a:p>
          <a:p>
            <a:endParaRPr lang="cs-CZ"/>
          </a:p>
        </p:txBody>
      </p:sp>
      <p:pic>
        <p:nvPicPr>
          <p:cNvPr id="5" name="Picture 2">
            <a:extLst>
              <a:ext uri="{FF2B5EF4-FFF2-40B4-BE49-F238E27FC236}">
                <a16:creationId xmlns:a16="http://schemas.microsoft.com/office/drawing/2014/main" id="{60FAA2D9-90F6-4831-BAF9-CF82DDC31359}"/>
              </a:ext>
            </a:extLst>
          </p:cNvPr>
          <p:cNvPicPr>
            <a:picLocks noGrp="1" noChangeAspect="1" noChangeArrowheads="1"/>
          </p:cNvPicPr>
          <p:nvPr>
            <p:ph sz="half" idx="2"/>
          </p:nvPr>
        </p:nvPicPr>
        <p:blipFill>
          <a:blip r:embed="rId2">
            <a:lum bright="-18000"/>
            <a:extLst>
              <a:ext uri="{28A0092B-C50C-407E-A947-70E740481C1C}">
                <a14:useLocalDpi xmlns:a14="http://schemas.microsoft.com/office/drawing/2010/main" val="0"/>
              </a:ext>
            </a:extLst>
          </a:blip>
          <a:srcRect/>
          <a:stretch>
            <a:fillRect/>
          </a:stretch>
        </p:blipFill>
        <p:spPr bwMode="auto">
          <a:xfrm>
            <a:off x="7520287" y="375140"/>
            <a:ext cx="4355190" cy="578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age:Flag of Germany.svg">
            <a:hlinkClick r:id="rId3"/>
            <a:extLst>
              <a:ext uri="{FF2B5EF4-FFF2-40B4-BE49-F238E27FC236}">
                <a16:creationId xmlns:a16="http://schemas.microsoft.com/office/drawing/2014/main" id="{FF3867FE-21AF-4A48-B577-14FC2025C4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5708" y="2516619"/>
            <a:ext cx="1763131" cy="91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oubor:Flag of East Germany.svg">
            <a:hlinkClick r:id="rId5"/>
            <a:extLst>
              <a:ext uri="{FF2B5EF4-FFF2-40B4-BE49-F238E27FC236}">
                <a16:creationId xmlns:a16="http://schemas.microsoft.com/office/drawing/2014/main" id="{862AFB62-6407-40E6-A848-A5C3E007F4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7605" y="5103032"/>
            <a:ext cx="1763131" cy="105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76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46187E-9272-44D0-81DA-F11C75379529}"/>
              </a:ext>
            </a:extLst>
          </p:cNvPr>
          <p:cNvSpPr>
            <a:spLocks noGrp="1"/>
          </p:cNvSpPr>
          <p:nvPr>
            <p:ph type="title"/>
          </p:nvPr>
        </p:nvSpPr>
        <p:spPr/>
        <p:txBody>
          <a:bodyPr/>
          <a:lstStyle/>
          <a:p>
            <a:pPr algn="ctr"/>
            <a:r>
              <a:rPr lang="cs-CZ"/>
              <a:t>Návrh SSSR na neutralizaci Německa z března 1952</a:t>
            </a:r>
          </a:p>
        </p:txBody>
      </p:sp>
      <p:sp>
        <p:nvSpPr>
          <p:cNvPr id="3" name="Zástupný obsah 2">
            <a:extLst>
              <a:ext uri="{FF2B5EF4-FFF2-40B4-BE49-F238E27FC236}">
                <a16:creationId xmlns:a16="http://schemas.microsoft.com/office/drawing/2014/main" id="{D7B7E3E2-AED1-491C-9FBA-B47E55FA314D}"/>
              </a:ext>
            </a:extLst>
          </p:cNvPr>
          <p:cNvSpPr>
            <a:spLocks noGrp="1"/>
          </p:cNvSpPr>
          <p:nvPr>
            <p:ph idx="1"/>
          </p:nvPr>
        </p:nvSpPr>
        <p:spPr>
          <a:xfrm>
            <a:off x="879231" y="2121408"/>
            <a:ext cx="10249017" cy="4631084"/>
          </a:xfrm>
        </p:spPr>
        <p:txBody>
          <a:bodyPr/>
          <a:lstStyle/>
          <a:p>
            <a:r>
              <a:rPr lang="cs-CZ"/>
              <a:t>Nedořešená německá otázka </a:t>
            </a:r>
          </a:p>
          <a:p>
            <a:r>
              <a:rPr lang="cs-CZ"/>
              <a:t>Problém mezi Východem a Západem.</a:t>
            </a:r>
          </a:p>
          <a:p>
            <a:r>
              <a:rPr lang="cs-CZ" b="1"/>
              <a:t>10. března 1952 </a:t>
            </a:r>
            <a:r>
              <a:rPr lang="cs-CZ"/>
              <a:t>SSSR – dlouho připravovaná a plánovaná politická ofenziva. </a:t>
            </a:r>
          </a:p>
          <a:p>
            <a:r>
              <a:rPr lang="cs-CZ"/>
              <a:t>V nótě zaslané třem západním mocnostem poukazoval SSSR na nenormální situaci, která panuje v Německu sedm let po válce, a navrhoval </a:t>
            </a:r>
            <a:r>
              <a:rPr lang="cs-CZ" b="1"/>
              <a:t>neprodlené vypracování mírové smlouvy</a:t>
            </a:r>
            <a:r>
              <a:rPr lang="cs-CZ"/>
              <a:t>, na níž by se podílela také celoněmecká vláda</a:t>
            </a:r>
          </a:p>
          <a:p>
            <a:r>
              <a:rPr lang="cs-CZ"/>
              <a:t>Sovětská nóta naznačovala možnosti jak dospět k sjednocenému, nezávislému, demokratickému a mírumilovnému Německu v hranicích stanovených Postupimskou dohodou, a slibovala stažení okupačních jednotek a odstranění všech vojenských základen během jednoho roku po podepsání mírové smlouvy.</a:t>
            </a:r>
          </a:p>
          <a:p>
            <a:endParaRPr lang="cs-CZ"/>
          </a:p>
        </p:txBody>
      </p:sp>
    </p:spTree>
    <p:extLst>
      <p:ext uri="{BB962C8B-B14F-4D97-AF65-F5344CB8AC3E}">
        <p14:creationId xmlns:p14="http://schemas.microsoft.com/office/powerpoint/2010/main" val="25142757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řevo">
  <a:themeElements>
    <a:clrScheme name="Dřev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Dřevo">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řev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Dřevo</Template>
  <TotalTime>864</TotalTime>
  <Words>3265</Words>
  <Application>Microsoft Office PowerPoint</Application>
  <PresentationFormat>Širokoúhlá obrazovka</PresentationFormat>
  <Paragraphs>222</Paragraphs>
  <Slides>41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41</vt:i4>
      </vt:variant>
    </vt:vector>
  </HeadingPairs>
  <TitlesOfParts>
    <vt:vector size="47" baseType="lpstr">
      <vt:lpstr>Arial</vt:lpstr>
      <vt:lpstr>Arial Black</vt:lpstr>
      <vt:lpstr>Bookman Old Style</vt:lpstr>
      <vt:lpstr>Century Gothic</vt:lpstr>
      <vt:lpstr>Wingdings</vt:lpstr>
      <vt:lpstr>Dřevo</vt:lpstr>
      <vt:lpstr>9. Návrh SSSR na neutralizaci Německa</vt:lpstr>
      <vt:lpstr>Německo po roce 1945</vt:lpstr>
      <vt:lpstr>Německo po roce 1945</vt:lpstr>
      <vt:lpstr>ZÁPAD</vt:lpstr>
      <vt:lpstr>Blokáda Berlína </vt:lpstr>
      <vt:lpstr>Letecký most</vt:lpstr>
      <vt:lpstr>Prezentace aplikace PowerPoint</vt:lpstr>
      <vt:lpstr>Rozdělení Německa</vt:lpstr>
      <vt:lpstr>Návrh SSSR na neutralizaci Německa z března 1952</vt:lpstr>
      <vt:lpstr>Prezentace aplikace PowerPoint</vt:lpstr>
      <vt:lpstr>Nóty</vt:lpstr>
      <vt:lpstr>Důsledky pro východní Německo (NDR)</vt:lpstr>
      <vt:lpstr>Povstání v roce 1953</vt:lpstr>
      <vt:lpstr>Prezentace aplikace PowerPoint</vt:lpstr>
      <vt:lpstr>12. Nóta vlády SSSR vládám USA, GB a FR o berlínské otázce z listopadu 1958</vt:lpstr>
      <vt:lpstr>Nóta vlády SSSR vládám USA, GB a FR o berlínské otázce z listopadu 1958</vt:lpstr>
      <vt:lpstr>Prezentace aplikace PowerPoint</vt:lpstr>
      <vt:lpstr>Prezentace aplikace PowerPoint</vt:lpstr>
      <vt:lpstr>Prezentace aplikace PowerPoint</vt:lpstr>
      <vt:lpstr>Prezentace aplikace PowerPoint</vt:lpstr>
      <vt:lpstr>Prezentace aplikace PowerPoint</vt:lpstr>
      <vt:lpstr>Nóta vlády SSSR na uzavření mírové smlouvy s Německem z ledna 1959</vt:lpstr>
      <vt:lpstr>Prezentace aplikace PowerPoint</vt:lpstr>
      <vt:lpstr>Prezentace aplikace PowerPoint</vt:lpstr>
      <vt:lpstr>14. Schůzka J. F. Kennedy - N. S. Chruščov ve Vídni</vt:lpstr>
      <vt:lpstr>Schůzka Kennedyho a Chruščova </vt:lpstr>
      <vt:lpstr>Program schůzky:</vt:lpstr>
      <vt:lpstr>Schůzka na americkém velvyslanectví:</vt:lpstr>
      <vt:lpstr>Schůzka na sovětském velvyslanectví:</vt:lpstr>
      <vt:lpstr>Důsledky schůzky:</vt:lpstr>
      <vt:lpstr>Prezentace aplikace PowerPoint</vt:lpstr>
      <vt:lpstr>Další vývoj v NDR</vt:lpstr>
      <vt:lpstr>Rudé právo 14.8.1961</vt:lpstr>
      <vt:lpstr>1961</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„Ich bin ein Berliner!“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Návrh SSSR na neutralizaci Německa</dc:title>
  <dc:creator>Lucie</dc:creator>
  <cp:lastModifiedBy>Lucie</cp:lastModifiedBy>
  <cp:revision>19</cp:revision>
  <dcterms:created xsi:type="dcterms:W3CDTF">2021-10-24T13:50:20Z</dcterms:created>
  <dcterms:modified xsi:type="dcterms:W3CDTF">2021-12-07T11:10:28Z</dcterms:modified>
</cp:coreProperties>
</file>