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9" r:id="rId3"/>
    <p:sldId id="322" r:id="rId4"/>
    <p:sldId id="274" r:id="rId5"/>
    <p:sldId id="275" r:id="rId6"/>
    <p:sldId id="277" r:id="rId7"/>
    <p:sldId id="276" r:id="rId8"/>
    <p:sldId id="320" r:id="rId9"/>
    <p:sldId id="257" r:id="rId10"/>
    <p:sldId id="321" r:id="rId11"/>
    <p:sldId id="280" r:id="rId12"/>
    <p:sldId id="283" r:id="rId13"/>
    <p:sldId id="278" r:id="rId14"/>
    <p:sldId id="258" r:id="rId15"/>
    <p:sldId id="259" r:id="rId16"/>
    <p:sldId id="260" r:id="rId17"/>
    <p:sldId id="261" r:id="rId18"/>
    <p:sldId id="282" r:id="rId19"/>
    <p:sldId id="281" r:id="rId20"/>
    <p:sldId id="284" r:id="rId21"/>
    <p:sldId id="285" r:id="rId22"/>
    <p:sldId id="310" r:id="rId23"/>
    <p:sldId id="315" r:id="rId24"/>
    <p:sldId id="299" r:id="rId25"/>
    <p:sldId id="314" r:id="rId26"/>
    <p:sldId id="318" r:id="rId27"/>
    <p:sldId id="342" r:id="rId28"/>
    <p:sldId id="343" r:id="rId29"/>
    <p:sldId id="351" r:id="rId30"/>
    <p:sldId id="344" r:id="rId31"/>
    <p:sldId id="319" r:id="rId32"/>
    <p:sldId id="317" r:id="rId33"/>
    <p:sldId id="316" r:id="rId34"/>
    <p:sldId id="323" r:id="rId35"/>
    <p:sldId id="400" r:id="rId36"/>
    <p:sldId id="401" r:id="rId37"/>
    <p:sldId id="404" r:id="rId38"/>
    <p:sldId id="405" r:id="rId39"/>
    <p:sldId id="364" r:id="rId40"/>
    <p:sldId id="40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12/9/2021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7fGiJkmQm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hyperlink" Target="http://www.iisg.nl/~landsberger/sheji/sj-dh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www.iisg.nl/~landsberger/sheji/sj-lzj.html" TargetMode="Externa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iisg.nl/~landsberger/sheji/sj-xzg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02098-43D3-41BA-AAD4-665701B6F5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/>
              <a:t>11. Usnesení Nejvyššího sovětu SSSR o výsledcích cesty N. Chruščova a N. Bulganina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FB1E10-ACA2-41FB-8C7B-7C1CB02BC3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>
                <a:solidFill>
                  <a:schemeClr val="bg1"/>
                </a:solidFill>
              </a:rPr>
              <a:t>do Barmy, Afghánistánu a Indie v roce 1955</a:t>
            </a:r>
          </a:p>
        </p:txBody>
      </p:sp>
    </p:spTree>
    <p:extLst>
      <p:ext uri="{BB962C8B-B14F-4D97-AF65-F5344CB8AC3E}">
        <p14:creationId xmlns:p14="http://schemas.microsoft.com/office/powerpoint/2010/main" val="200142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199B8A-2B41-4994-9600-F3D3A8E68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0353" y="861237"/>
            <a:ext cx="3700131" cy="5209954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+mj-lt"/>
              <a:buAutoNum type="arabicPeriod"/>
            </a:pPr>
            <a:r>
              <a:rPr lang="cs-CZ" sz="2800" b="0" i="0" u="none" strike="noStrike" baseline="0">
                <a:solidFill>
                  <a:srgbClr val="000000"/>
                </a:solidFill>
              </a:rPr>
              <a:t>Popište, co vidíte na fotografii. 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cs-CZ" sz="2800" b="0" i="0" u="none" strike="noStrike" baseline="0">
                <a:solidFill>
                  <a:srgbClr val="000000"/>
                </a:solidFill>
              </a:rPr>
              <a:t>Proč tato fotografie nemohla vzniknout v první polovině 50. let? </a:t>
            </a:r>
            <a:endParaRPr lang="cs-CZ" sz="2800">
              <a:solidFill>
                <a:srgbClr val="000000"/>
              </a:solidFill>
            </a:endParaRPr>
          </a:p>
          <a:p>
            <a:pPr marL="342900" indent="-342900">
              <a:buClrTx/>
              <a:buFont typeface="+mj-lt"/>
              <a:buAutoNum type="arabicPeriod"/>
            </a:pPr>
            <a:r>
              <a:rPr lang="cs-CZ" sz="2800" b="0" i="0" u="none" strike="noStrike" baseline="0">
                <a:solidFill>
                  <a:srgbClr val="000000"/>
                </a:solidFill>
              </a:rPr>
              <a:t>Jakou změnu v éře studené války fotografie charakterizuje? </a:t>
            </a:r>
            <a:endParaRPr lang="cs-CZ" sz="2000"/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E7894CD4-FBBC-42A6-8448-ADBAAB21C2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2526" y="967563"/>
            <a:ext cx="8268195" cy="4694201"/>
          </a:xfrm>
        </p:spPr>
      </p:pic>
    </p:spTree>
    <p:extLst>
      <p:ext uri="{BB962C8B-B14F-4D97-AF65-F5344CB8AC3E}">
        <p14:creationId xmlns:p14="http://schemas.microsoft.com/office/powerpoint/2010/main" val="652753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E4CDD-689B-44E6-AD12-CA88DA95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1774"/>
            <a:ext cx="10058400" cy="1609344"/>
          </a:xfrm>
        </p:spPr>
        <p:txBody>
          <a:bodyPr/>
          <a:lstStyle/>
          <a:p>
            <a:pPr algn="ctr"/>
            <a:r>
              <a:rPr lang="cs-CZ"/>
              <a:t>Chruščovova zahraniční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891DD5-36C7-452B-B092-9976F5D8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90" y="1202499"/>
            <a:ext cx="12004110" cy="5655501"/>
          </a:xfrm>
        </p:spPr>
        <p:txBody>
          <a:bodyPr>
            <a:normAutofit/>
          </a:bodyPr>
          <a:lstStyle/>
          <a:p>
            <a:r>
              <a:rPr lang="cs-CZ" sz="2800"/>
              <a:t>za Stalina byl SSSR i ostatní země východního bloku v jakési mezinárodní izolaci – Chruščov to chtěl změnit</a:t>
            </a:r>
          </a:p>
          <a:p>
            <a:r>
              <a:rPr lang="cs-CZ" sz="2800"/>
              <a:t>navázání blízkých vztahů s Čínou</a:t>
            </a:r>
          </a:p>
          <a:p>
            <a:r>
              <a:rPr lang="cs-CZ" sz="2800"/>
              <a:t>obnovení diplomatických vztahů s Izraelem</a:t>
            </a:r>
          </a:p>
          <a:p>
            <a:r>
              <a:rPr lang="cs-CZ" sz="2800"/>
              <a:t>normalizace vztahů s Jugoslávií</a:t>
            </a:r>
          </a:p>
          <a:p>
            <a:r>
              <a:rPr lang="cs-CZ" sz="2800"/>
              <a:t>uzavřena mírová smlouva s Rakouskem (1955)</a:t>
            </a:r>
          </a:p>
          <a:p>
            <a:r>
              <a:rPr lang="cs-CZ" sz="2800"/>
              <a:t>účast na konferenci v Ženevě – nejvyšší představitelé USA, VB a Francie – 1955 </a:t>
            </a:r>
          </a:p>
          <a:p>
            <a:r>
              <a:rPr lang="cs-CZ" sz="2800"/>
              <a:t>září 1955 navázání diplomatických vztahů se SRN (západní Německo)</a:t>
            </a:r>
          </a:p>
          <a:p>
            <a:r>
              <a:rPr lang="cs-CZ" sz="2800">
                <a:hlinkClick r:id="rId2"/>
              </a:rPr>
              <a:t>1959 cesta do USA </a:t>
            </a:r>
            <a:r>
              <a:rPr lang="cs-CZ" sz="2800"/>
              <a:t>– YouTube</a:t>
            </a:r>
          </a:p>
        </p:txBody>
      </p:sp>
    </p:spTree>
    <p:extLst>
      <p:ext uri="{BB962C8B-B14F-4D97-AF65-F5344CB8AC3E}">
        <p14:creationId xmlns:p14="http://schemas.microsoft.com/office/powerpoint/2010/main" val="320505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66F5EE8-2049-4914-8C40-6B931EA2F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125" y="134655"/>
            <a:ext cx="8161834" cy="2320446"/>
          </a:xfrm>
        </p:spPr>
        <p:txBody>
          <a:bodyPr/>
          <a:lstStyle/>
          <a:p>
            <a:r>
              <a:rPr lang="cs-CZ" sz="2400"/>
              <a:t>politika vůči Německu – viz prezentace z minulé hodiny</a:t>
            </a:r>
          </a:p>
          <a:p>
            <a:r>
              <a:rPr lang="cs-CZ" sz="2400"/>
              <a:t>1955 – vznik Varšavské smlouvy</a:t>
            </a:r>
          </a:p>
          <a:p>
            <a:r>
              <a:rPr lang="cs-CZ" sz="2400"/>
              <a:t>setkání Kennedyho a Chruščova ve Vídni – viz prezentace z minulé hodiny</a:t>
            </a:r>
          </a:p>
          <a:p>
            <a:endParaRPr lang="cs-CZ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911C54C-8436-4BDB-8A38-77C3E69F5D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30825" y="89552"/>
            <a:ext cx="3028984" cy="3978275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2C85ED8-ECEC-45F0-8BBC-39B4CBFAA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46" y="2625464"/>
            <a:ext cx="6201394" cy="409788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9A29452-A8E6-4035-A8EF-545E325D769C}"/>
              </a:ext>
            </a:extLst>
          </p:cNvPr>
          <p:cNvSpPr txBox="1"/>
          <p:nvPr/>
        </p:nvSpPr>
        <p:spPr>
          <a:xfrm>
            <a:off x="9030825" y="3695178"/>
            <a:ext cx="302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</a:rPr>
              <a:t>Nina Chruščovová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A951030-1537-4E7A-A26E-014C57E0DB6B}"/>
              </a:ext>
            </a:extLst>
          </p:cNvPr>
          <p:cNvSpPr txBox="1"/>
          <p:nvPr/>
        </p:nvSpPr>
        <p:spPr>
          <a:xfrm>
            <a:off x="6582686" y="4402900"/>
            <a:ext cx="5609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/>
              <a:t>Za Chruščovovy éry proběhla také Suezská krize, Kubánská raketová krize, stavba Berlínské zdi, sovětsko-čínská roztržka, povstání v Maďarsku v roce 1956.</a:t>
            </a:r>
          </a:p>
        </p:txBody>
      </p:sp>
    </p:spTree>
    <p:extLst>
      <p:ext uri="{BB962C8B-B14F-4D97-AF65-F5344CB8AC3E}">
        <p14:creationId xmlns:p14="http://schemas.microsoft.com/office/powerpoint/2010/main" val="201429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3B29F-130D-4136-AED0-FE88D17E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6680"/>
            <a:ext cx="10058400" cy="1609344"/>
          </a:xfrm>
        </p:spPr>
        <p:txBody>
          <a:bodyPr/>
          <a:lstStyle/>
          <a:p>
            <a:pPr algn="ctr"/>
            <a:r>
              <a:rPr lang="cs-CZ"/>
              <a:t>Politika vůči zemím tzv. třetího světa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887E0B-9DC2-4F4E-8D24-0761B1541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1" y="1728591"/>
            <a:ext cx="11611627" cy="4922729"/>
          </a:xfrm>
        </p:spPr>
        <p:txBody>
          <a:bodyPr>
            <a:normAutofit/>
          </a:bodyPr>
          <a:lstStyle/>
          <a:p>
            <a:r>
              <a:rPr lang="cs-CZ" sz="2800" b="1"/>
              <a:t>novým cílem bylo pronikat zejména do zemí Třetího světa</a:t>
            </a:r>
          </a:p>
          <a:p>
            <a:r>
              <a:rPr lang="cs-CZ" sz="2800"/>
              <a:t>od poloviny 50. let SSSR snahy posílit svou globální pozici upevňováním vztahů s rozvojovými zeměmi, zejména s těmi, které stály mimo existující mocenské bloky </a:t>
            </a:r>
          </a:p>
          <a:p>
            <a:r>
              <a:rPr lang="cs-CZ" sz="2800"/>
              <a:t>N. S. Chruščov navázal na teoretická východiska Vladimíra Iljiče Lenina, že koloniální národy jsou de facto spojenci proletariátu a jednal i s hnutími, které Stalin odmítal s tím, že je vedou „buržoazní nacionalisté“</a:t>
            </a:r>
          </a:p>
          <a:p>
            <a:r>
              <a:rPr lang="cs-CZ" sz="2800"/>
              <a:t>dle Ždanova byli předáci nových států označováni za „lokaje imperialismu“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8C2E1D-FFDF-4A8B-98CE-CB2B3EDCA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16" y="225467"/>
            <a:ext cx="11837096" cy="6438379"/>
          </a:xfrm>
        </p:spPr>
        <p:txBody>
          <a:bodyPr>
            <a:normAutofit/>
          </a:bodyPr>
          <a:lstStyle/>
          <a:p>
            <a:r>
              <a:rPr lang="cs-CZ" sz="2800"/>
              <a:t>SSSR v počínání výhody: politika protikoloniální a protizápadní, rychlý hospodářský rozvoj SSSR–během jedné generace vojensko-průmyslovou mocností. </a:t>
            </a:r>
          </a:p>
          <a:p>
            <a:r>
              <a:rPr lang="cs-CZ" sz="2800"/>
              <a:t>Neměl koloniální minulost, snaha USA zobrazit komunistický režim jako despotický a brutální měla mizivý dopad</a:t>
            </a:r>
          </a:p>
          <a:p>
            <a:r>
              <a:rPr lang="cs-CZ" sz="2800"/>
              <a:t>nová sovětská teorie hlásá, že antikoloniální vlády rozvojových zemí mohou být spojenci komunistických států a že spolupráce s nimi už není prohřeškem proti pravé víře </a:t>
            </a:r>
          </a:p>
          <a:p>
            <a:r>
              <a:rPr lang="cs-CZ" sz="2800"/>
              <a:t>počátek roku 1955 SSSR rozvinul diplomatickou ofenzívu</a:t>
            </a:r>
          </a:p>
          <a:p>
            <a:r>
              <a:rPr lang="cs-CZ" sz="2800"/>
              <a:t>podporoval </a:t>
            </a:r>
            <a:r>
              <a:rPr lang="cs-CZ" sz="2800" b="1"/>
              <a:t>konferenci asijských zemí v Bandungu </a:t>
            </a:r>
            <a:r>
              <a:rPr lang="cs-CZ" sz="2800"/>
              <a:t>(18.-24. 4.), na které zástupci 29 asijských a afrických států přijali principy mírového soužití </a:t>
            </a:r>
          </a:p>
        </p:txBody>
      </p:sp>
    </p:spTree>
    <p:extLst>
      <p:ext uri="{BB962C8B-B14F-4D97-AF65-F5344CB8AC3E}">
        <p14:creationId xmlns:p14="http://schemas.microsoft.com/office/powerpoint/2010/main" val="65100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E4B2727-83E6-42B5-AECE-5648AFE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9290"/>
            <a:ext cx="10058400" cy="1609344"/>
          </a:xfrm>
        </p:spPr>
        <p:txBody>
          <a:bodyPr/>
          <a:lstStyle/>
          <a:p>
            <a:pPr algn="ctr"/>
            <a:r>
              <a:rPr lang="cs-CZ"/>
              <a:t>Cesta Chruščova a Bulganina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B23D2B-649E-4C7E-AC27-03A1DA2E2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837" y="1766171"/>
            <a:ext cx="6501009" cy="4947780"/>
          </a:xfrm>
        </p:spPr>
        <p:txBody>
          <a:bodyPr>
            <a:normAutofit/>
          </a:bodyPr>
          <a:lstStyle/>
          <a:p>
            <a:r>
              <a:rPr lang="cs-CZ" sz="3200"/>
              <a:t>koncem roku 1955</a:t>
            </a:r>
          </a:p>
          <a:p>
            <a:r>
              <a:rPr lang="cs-CZ" sz="3200"/>
              <a:t>cesta trvala 1 měsíc </a:t>
            </a:r>
          </a:p>
          <a:p>
            <a:r>
              <a:rPr lang="cs-CZ" sz="3200"/>
              <a:t>Navázání přátelských vztahů s indickým předsedou vlády Džaváharlálem Néhrúem</a:t>
            </a:r>
          </a:p>
          <a:p>
            <a:r>
              <a:rPr lang="cs-CZ" sz="3200"/>
              <a:t>V navštívených zemích projekty zdůrazňující význam pomoci SSSR v ekonomickém rozvoji zemí Třetího světa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D876BEE8-6F1C-4300-B19D-3CBBB4F6ED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0910" y="3429000"/>
            <a:ext cx="2398246" cy="3259710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5CABCB2-E763-4B91-ACC9-486B38E52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220" y="1766171"/>
            <a:ext cx="2548557" cy="32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34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C37E5-8543-401D-9398-8FA85F54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4258"/>
            <a:ext cx="10058400" cy="1609344"/>
          </a:xfrm>
        </p:spPr>
        <p:txBody>
          <a:bodyPr/>
          <a:lstStyle/>
          <a:p>
            <a:pPr algn="ctr"/>
            <a:r>
              <a:rPr lang="cs-CZ"/>
              <a:t>rok 1956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3FD6C9-0FD7-4E5F-A3C2-E5227FF0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1678488"/>
            <a:ext cx="11336055" cy="4935254"/>
          </a:xfrm>
        </p:spPr>
        <p:txBody>
          <a:bodyPr>
            <a:normAutofit/>
          </a:bodyPr>
          <a:lstStyle/>
          <a:p>
            <a:r>
              <a:rPr lang="cs-CZ" sz="3200"/>
              <a:t>do konce roku 1956 SSSR uzavřel dohody o ekonomické a vojenské spolupráci se 14 státy Asie a Středního východu. Nejvýznamnějšího úspěchu dosáhl v tehdy nejmocnější arabské zemi – v Egyptě</a:t>
            </a:r>
          </a:p>
          <a:p>
            <a:r>
              <a:rPr lang="cs-CZ" sz="3200"/>
              <a:t>zde od 1952 u moci Muhamad Nagíb a Gámal Násir, stoupenci arabského nacionalismu usilující dosáhnout nezávislosti své země a odstranění britského koloniálního panství v Egyptě a perspektivně i na celém Středním východě</a:t>
            </a:r>
          </a:p>
        </p:txBody>
      </p:sp>
    </p:spTree>
    <p:extLst>
      <p:ext uri="{BB962C8B-B14F-4D97-AF65-F5344CB8AC3E}">
        <p14:creationId xmlns:p14="http://schemas.microsoft.com/office/powerpoint/2010/main" val="28536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3ED40C-6134-49BB-BFE2-02DD1D090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99" y="175363"/>
            <a:ext cx="11536471" cy="6475957"/>
          </a:xfrm>
        </p:spPr>
        <p:txBody>
          <a:bodyPr/>
          <a:lstStyle/>
          <a:p>
            <a:r>
              <a:rPr lang="cs-CZ" sz="3200"/>
              <a:t>ačkoli jde formálně o „kapitalistické“ země, je nezbytné jim poskytnout pro strategické dodávky velkých průmyslových podniků také československé úvěry</a:t>
            </a:r>
          </a:p>
          <a:p>
            <a:r>
              <a:rPr lang="cs-CZ" sz="3200"/>
              <a:t>podíl na industrializaci Indie přivádí do země stovky československých expertů </a:t>
            </a:r>
          </a:p>
          <a:p>
            <a:r>
              <a:rPr lang="cs-CZ" sz="3200"/>
              <a:t>Československo-egyptská smlouva o obchodní výměně včetně dodávek zbraní a zbraňových systémů Násirově Egyptu (14. září 1955) </a:t>
            </a:r>
          </a:p>
          <a:p>
            <a:r>
              <a:rPr lang="cs-CZ" sz="3200"/>
              <a:t>obdoba i v jižní a jihovýchodní Asii, zájem o československé zbraně Afghánci a barmská vláda</a:t>
            </a:r>
          </a:p>
          <a:p>
            <a:r>
              <a:rPr lang="cs-CZ" sz="3200" b="1"/>
              <a:t>do konce roku 1956 uzavřela Moskva dohody o ekonomické a vojenské pomoci se 14 důležitými státy Asie a Středního Východu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428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9DCC1A-2BB2-4183-975A-28E8C29D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6" y="484632"/>
            <a:ext cx="11824570" cy="1444376"/>
          </a:xfrm>
        </p:spPr>
        <p:txBody>
          <a:bodyPr/>
          <a:lstStyle/>
          <a:p>
            <a:pPr algn="ctr"/>
            <a:r>
              <a:rPr lang="cs-CZ"/>
              <a:t>Věda a kultura za Chruščovovy vlády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E0455F-32F3-4973-9F2E-36097D5B4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08" y="2121408"/>
            <a:ext cx="11824570" cy="4504860"/>
          </a:xfrm>
        </p:spPr>
        <p:txBody>
          <a:bodyPr>
            <a:normAutofit/>
          </a:bodyPr>
          <a:lstStyle/>
          <a:p>
            <a:r>
              <a:rPr lang="cs-CZ" sz="2400"/>
              <a:t>1957 – první umělá družice Sputnik 1 </a:t>
            </a:r>
          </a:p>
          <a:p>
            <a:r>
              <a:rPr lang="cs-CZ" sz="2400"/>
              <a:t>1961 – první kosmonaut Jurij Gagarin</a:t>
            </a:r>
          </a:p>
          <a:p>
            <a:r>
              <a:rPr lang="cs-CZ" sz="2400"/>
              <a:t>za jeho vlády nebyl uvězněn ani jeden umělec – i když díla byla zakazována</a:t>
            </a:r>
          </a:p>
          <a:p>
            <a:r>
              <a:rPr lang="cs-CZ" sz="2400"/>
              <a:t>Boris Pasternak: kniha Doktor Živago – vyšla v Itálii v roce 1955, Pasternak získal Nobelovu cenu za literaturu</a:t>
            </a:r>
          </a:p>
          <a:p>
            <a:r>
              <a:rPr lang="cs-CZ" sz="2400"/>
              <a:t>Ivan Solženicyn: Jeden den v životě Ivana Denisoviče – o životě v gulagu (1962)</a:t>
            </a:r>
          </a:p>
          <a:p>
            <a:r>
              <a:rPr lang="cs-CZ" sz="2400"/>
              <a:t>1963-67 režisér Sergej Bondarčuk natočil 4dílný film podle 4 svazků románu Lva Nikolajeviče Tolstého – Vojna a mír</a:t>
            </a:r>
          </a:p>
          <a:p>
            <a:r>
              <a:rPr lang="cs-CZ" sz="2400"/>
              <a:t>zlepšila se kvalita školství – kvantitativní i kvalitativní</a:t>
            </a:r>
          </a:p>
        </p:txBody>
      </p:sp>
    </p:spTree>
    <p:extLst>
      <p:ext uri="{BB962C8B-B14F-4D97-AF65-F5344CB8AC3E}">
        <p14:creationId xmlns:p14="http://schemas.microsoft.com/office/powerpoint/2010/main" val="1295968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3F8247-7946-4BD5-B26E-36E16F2B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konec Chruščovovy vlády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6210BF-81F8-403A-B7B8-EECFFBA37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u="sng"/>
              <a:t>důvody: </a:t>
            </a:r>
          </a:p>
          <a:p>
            <a:r>
              <a:rPr lang="cs-CZ" sz="2400"/>
              <a:t>řada neúspěšných snah o reformy, které se příliš neosvědčily</a:t>
            </a:r>
          </a:p>
          <a:p>
            <a:r>
              <a:rPr lang="cs-CZ" sz="2400"/>
              <a:t>růst politické opozice</a:t>
            </a:r>
          </a:p>
          <a:p>
            <a:r>
              <a:rPr lang="cs-CZ" sz="2400"/>
              <a:t>chaotické vedení strany i státu</a:t>
            </a:r>
          </a:p>
          <a:p>
            <a:r>
              <a:rPr lang="cs-CZ" sz="2400"/>
              <a:t>ztráta mezinárodní prestiže během kubánské raketové krize i roztržka s Čínou</a:t>
            </a:r>
          </a:p>
          <a:p>
            <a:pPr marL="0" indent="0">
              <a:buNone/>
            </a:pPr>
            <a:endParaRPr lang="cs-CZ" sz="2400"/>
          </a:p>
          <a:p>
            <a:r>
              <a:rPr lang="cs-CZ" sz="2400"/>
              <a:t>sesazen v říjnu 1964, na postu prvního tajemníka KSSS ho vystřídal Leonid Iljič Brežněv</a:t>
            </a:r>
          </a:p>
        </p:txBody>
      </p:sp>
    </p:spTree>
    <p:extLst>
      <p:ext uri="{BB962C8B-B14F-4D97-AF65-F5344CB8AC3E}">
        <p14:creationId xmlns:p14="http://schemas.microsoft.com/office/powerpoint/2010/main" val="94126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3A004-78F2-4D9F-9A90-535F944E7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275" y="153444"/>
            <a:ext cx="6533450" cy="1064712"/>
          </a:xfrm>
        </p:spPr>
        <p:txBody>
          <a:bodyPr/>
          <a:lstStyle/>
          <a:p>
            <a:pPr algn="ctr"/>
            <a:r>
              <a:rPr lang="cs-CZ"/>
              <a:t>SSSR po smrti Stalina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2F384B-3E79-4102-A0DF-964414E34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127342"/>
            <a:ext cx="6798539" cy="5577214"/>
          </a:xfrm>
        </p:spPr>
        <p:txBody>
          <a:bodyPr>
            <a:normAutofit/>
          </a:bodyPr>
          <a:lstStyle/>
          <a:p>
            <a:r>
              <a:rPr lang="cs-CZ"/>
              <a:t>Stalin zemřel 5. března 1953</a:t>
            </a:r>
          </a:p>
          <a:p>
            <a:r>
              <a:rPr lang="cs-CZ"/>
              <a:t>dochází k bojům o moc</a:t>
            </a:r>
          </a:p>
          <a:p>
            <a:r>
              <a:rPr lang="cs-CZ"/>
              <a:t>hned 7. března ustanoveno kolektivní vedení země – </a:t>
            </a:r>
            <a:r>
              <a:rPr lang="cs-CZ" b="1"/>
              <a:t>Malenkov, Berija, Molotov</a:t>
            </a:r>
            <a:r>
              <a:rPr lang="cs-CZ"/>
              <a:t>, Vorošilov a Chruščov =&gt; nikdo zatím nebyl dostatečně silný na to, aby sám na sebe strhl veškerou moc</a:t>
            </a:r>
          </a:p>
          <a:p>
            <a:r>
              <a:rPr lang="cs-CZ"/>
              <a:t>politika tzv. Nového kurzu – zastaveny politické procesy, amnesite, vnitrostranická demokratizace aj.</a:t>
            </a:r>
          </a:p>
          <a:p>
            <a:r>
              <a:rPr lang="cs-CZ"/>
              <a:t>větší investice do lehkého průmyslu na úkor těžkého aj.</a:t>
            </a:r>
          </a:p>
          <a:p>
            <a:r>
              <a:rPr lang="cs-CZ"/>
              <a:t>Berijovu pozici oslabily nepokoje v Berlíně v květnu 1953, v červnu náhle zatčen a v prosinci popraven</a:t>
            </a:r>
          </a:p>
          <a:p>
            <a:r>
              <a:rPr lang="cs-CZ"/>
              <a:t>následující období je charakteristické bojem o moc mezi Malenkovem a Chruščovem</a:t>
            </a:r>
          </a:p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DB00640-4A6E-4B47-8399-0D1181CDE0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13986" y="20487"/>
            <a:ext cx="2636260" cy="3529741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7089F40-E28D-45C5-9956-42DDA8FD4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766" y="2033565"/>
            <a:ext cx="2480546" cy="35060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552F78B-A29D-432A-A588-BC3809F771BF}"/>
              </a:ext>
            </a:extLst>
          </p:cNvPr>
          <p:cNvSpPr txBox="1"/>
          <p:nvPr/>
        </p:nvSpPr>
        <p:spPr>
          <a:xfrm>
            <a:off x="9513986" y="3180896"/>
            <a:ext cx="263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</a:rPr>
              <a:t>Georgij Malenkov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20B7423-B92D-4486-BB66-23415298444F}"/>
              </a:ext>
            </a:extLst>
          </p:cNvPr>
          <p:cNvSpPr txBox="1"/>
          <p:nvPr/>
        </p:nvSpPr>
        <p:spPr>
          <a:xfrm>
            <a:off x="6798539" y="4944652"/>
            <a:ext cx="249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</a:rPr>
              <a:t>Lavrentin Berija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DBB0939-DE5C-4011-BDC1-903ED59FB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031" y="3630075"/>
            <a:ext cx="2452170" cy="320743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709842A-DDD7-41D4-857F-7A2B38044C27}"/>
              </a:ext>
            </a:extLst>
          </p:cNvPr>
          <p:cNvSpPr txBox="1"/>
          <p:nvPr/>
        </p:nvSpPr>
        <p:spPr>
          <a:xfrm>
            <a:off x="9606031" y="6478902"/>
            <a:ext cx="245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>
                <a:solidFill>
                  <a:schemeClr val="bg1"/>
                </a:solidFill>
              </a:rPr>
              <a:t>Vjačeslav Molotov</a:t>
            </a:r>
          </a:p>
        </p:txBody>
      </p:sp>
    </p:spTree>
    <p:extLst>
      <p:ext uri="{BB962C8B-B14F-4D97-AF65-F5344CB8AC3E}">
        <p14:creationId xmlns:p14="http://schemas.microsoft.com/office/powerpoint/2010/main" val="1143359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E07DB-7C4F-4E61-9B6F-DCDCAD608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/>
              <a:t>16. Čínsko-sovětská roztržka: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7529F7-19AB-4CA0-A0E9-EB9E5B30D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>
                <a:solidFill>
                  <a:schemeClr val="bg1"/>
                </a:solidFill>
              </a:rPr>
              <a:t>příčiny a důsledky</a:t>
            </a:r>
          </a:p>
        </p:txBody>
      </p:sp>
    </p:spTree>
    <p:extLst>
      <p:ext uri="{BB962C8B-B14F-4D97-AF65-F5344CB8AC3E}">
        <p14:creationId xmlns:p14="http://schemas.microsoft.com/office/powerpoint/2010/main" val="304679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4A5E49-818D-49B1-AC06-B2D820F81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363255"/>
            <a:ext cx="11661731" cy="6300592"/>
          </a:xfrm>
        </p:spPr>
        <p:txBody>
          <a:bodyPr>
            <a:normAutofit/>
          </a:bodyPr>
          <a:lstStyle/>
          <a:p>
            <a:r>
              <a:rPr lang="cs-CZ" sz="2400"/>
              <a:t>Sovětská svaz a Čína vítěznými mocnostmi druhé světové války</a:t>
            </a:r>
          </a:p>
          <a:p>
            <a:r>
              <a:rPr lang="cs-CZ" sz="2400"/>
              <a:t>SSSR Stalin pod kontrolou celou zemi,vláda komunistů nezpochybnitelná</a:t>
            </a:r>
          </a:p>
          <a:p>
            <a:r>
              <a:rPr lang="cs-CZ" sz="2400"/>
              <a:t>situace v Číně nejistá, ve 20. letech probíhala v Číně občanská válka</a:t>
            </a:r>
          </a:p>
          <a:p>
            <a:r>
              <a:rPr lang="cs-CZ" sz="2400"/>
              <a:t>dva hlavní znepřátelené strany: </a:t>
            </a:r>
            <a:r>
              <a:rPr lang="cs-CZ" sz="2400" b="1"/>
              <a:t>Kuomintang a komunisté</a:t>
            </a:r>
            <a:r>
              <a:rPr lang="cs-CZ" sz="2400"/>
              <a:t>, respektive mocenský boj </a:t>
            </a:r>
            <a:r>
              <a:rPr lang="cs-CZ" sz="2400" b="1"/>
              <a:t>Čankajška a Mao Ce-tunga</a:t>
            </a:r>
          </a:p>
          <a:p>
            <a:r>
              <a:rPr lang="cs-CZ" sz="2400"/>
              <a:t>Čankajšek ztratil pozice a byl nucen odejít na Tchai-wan. </a:t>
            </a:r>
          </a:p>
          <a:p>
            <a:r>
              <a:rPr lang="cs-CZ" sz="2400"/>
              <a:t>Mao vyhlásil v říjnu 1949 Čínskou lidovou republiku </a:t>
            </a:r>
            <a:r>
              <a:rPr lang="cs-CZ" sz="2400" i="1"/>
              <a:t>(ČLR) </a:t>
            </a:r>
            <a:r>
              <a:rPr lang="cs-CZ" sz="2400"/>
              <a:t>pod vládou komunistů</a:t>
            </a:r>
          </a:p>
          <a:p>
            <a:r>
              <a:rPr lang="cs-CZ" sz="2400"/>
              <a:t>obě strany měly zájem Čínu sjednotit, ovšem podle svých představ</a:t>
            </a:r>
          </a:p>
          <a:p>
            <a:r>
              <a:rPr lang="cs-CZ" sz="2400"/>
              <a:t>sledovaly chování hlavních světových supervelmocí – SSSR a USA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10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833" y="250522"/>
            <a:ext cx="11411212" cy="6393188"/>
          </a:xfrm>
        </p:spPr>
        <p:txBody>
          <a:bodyPr>
            <a:normAutofit/>
          </a:bodyPr>
          <a:lstStyle/>
          <a:p>
            <a:r>
              <a:rPr lang="cs-CZ" sz="2400"/>
              <a:t>Čankajšek měl </a:t>
            </a:r>
            <a:r>
              <a:rPr lang="cs-CZ" sz="2400" dirty="0"/>
              <a:t>americkou podporu</a:t>
            </a:r>
          </a:p>
          <a:p>
            <a:r>
              <a:rPr lang="cs-CZ" sz="2400" dirty="0"/>
              <a:t>postoj SSSR k </a:t>
            </a:r>
            <a:r>
              <a:rPr lang="cs-CZ" sz="2400" dirty="0" err="1"/>
              <a:t>Maovi</a:t>
            </a:r>
            <a:r>
              <a:rPr lang="cs-CZ" sz="2400" dirty="0"/>
              <a:t> a komunistům zdrženlivější</a:t>
            </a:r>
          </a:p>
          <a:p>
            <a:r>
              <a:rPr lang="cs-CZ" sz="2400" dirty="0"/>
              <a:t>Stalin by raději viděl Čínu rozdělenou a tím pádem oslabeno, uvědomoval si nebezpečí, jaké v sobě skýtá mít za souseda takto silnou mocnost</a:t>
            </a:r>
          </a:p>
          <a:p>
            <a:r>
              <a:rPr lang="cs-CZ" sz="2400" dirty="0"/>
              <a:t>obával se, že porážka </a:t>
            </a:r>
            <a:r>
              <a:rPr lang="cs-CZ" sz="2400" dirty="0" err="1"/>
              <a:t>Čankajška</a:t>
            </a:r>
            <a:r>
              <a:rPr lang="cs-CZ" sz="2400" dirty="0"/>
              <a:t> na pevninské Číně podnítí Spojené státy k ozbrojené pomoci svému spojenci </a:t>
            </a:r>
          </a:p>
          <a:p>
            <a:r>
              <a:rPr lang="cs-CZ" sz="2400" dirty="0" err="1"/>
              <a:t>Mao</a:t>
            </a:r>
            <a:r>
              <a:rPr lang="cs-CZ" sz="2400" dirty="0"/>
              <a:t> </a:t>
            </a:r>
            <a:r>
              <a:rPr lang="cs-CZ" sz="2400" dirty="0" err="1"/>
              <a:t>Ce</a:t>
            </a:r>
            <a:r>
              <a:rPr lang="cs-CZ" sz="2400" dirty="0"/>
              <a:t>-</a:t>
            </a:r>
            <a:r>
              <a:rPr lang="cs-CZ" sz="2400" dirty="0" err="1"/>
              <a:t>tunga</a:t>
            </a:r>
            <a:r>
              <a:rPr lang="cs-CZ" sz="2400" dirty="0"/>
              <a:t> Stalin podpořil až koncem roku 1949</a:t>
            </a:r>
          </a:p>
          <a:p>
            <a:r>
              <a:rPr lang="cs-CZ" sz="2400" dirty="0"/>
              <a:t>V prosinci 1949 přijel </a:t>
            </a:r>
            <a:r>
              <a:rPr lang="cs-CZ" sz="2400" dirty="0" err="1"/>
              <a:t>Mao</a:t>
            </a:r>
            <a:r>
              <a:rPr lang="cs-CZ" sz="2400" dirty="0"/>
              <a:t> do Moskvy, moskevské vedení by sice rádo vidělo Čínu jako jednoho ze svých dalších poslušných satelitů, to bylo nemyslitelné</a:t>
            </a:r>
          </a:p>
          <a:p>
            <a:r>
              <a:rPr lang="cs-CZ" sz="2400" dirty="0"/>
              <a:t>Na druhé straně i </a:t>
            </a:r>
            <a:r>
              <a:rPr lang="cs-CZ" sz="2400" dirty="0" err="1"/>
              <a:t>Mao</a:t>
            </a:r>
            <a:r>
              <a:rPr lang="cs-CZ" sz="2400" dirty="0"/>
              <a:t> potřeboval záruky udržení pekingského komunistického režimu – a tu mu mohl dát pouze Stalin</a:t>
            </a:r>
          </a:p>
          <a:p>
            <a:r>
              <a:rPr lang="cs-CZ" sz="2400" dirty="0" err="1"/>
              <a:t>Mao</a:t>
            </a:r>
            <a:r>
              <a:rPr lang="cs-CZ" sz="2400" dirty="0"/>
              <a:t> částečně ustoupil, když uznal nezávislost Mongolska (</a:t>
            </a:r>
            <a:r>
              <a:rPr lang="cs-CZ" sz="2400" i="1" dirty="0"/>
              <a:t>vzniklé Mongolské lidové republiky</a:t>
            </a:r>
            <a:r>
              <a:rPr lang="cs-CZ" sz="2400" dirty="0"/>
              <a:t>), neboť si do té doby Čína v podstatě nárokovala toto území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567" y="425884"/>
            <a:ext cx="10011589" cy="6217825"/>
          </a:xfrm>
        </p:spPr>
        <p:txBody>
          <a:bodyPr>
            <a:normAutofit/>
          </a:bodyPr>
          <a:lstStyle/>
          <a:p>
            <a:r>
              <a:rPr lang="cs-CZ" sz="2400" dirty="0"/>
              <a:t>sblížení mezi ČLR a SSSR vyvrcholilo14. února </a:t>
            </a:r>
            <a:r>
              <a:rPr lang="cs-CZ" sz="2400" b="1" dirty="0"/>
              <a:t>1950</a:t>
            </a:r>
            <a:r>
              <a:rPr lang="cs-CZ" sz="2400" dirty="0"/>
              <a:t>, podepsána </a:t>
            </a:r>
            <a:r>
              <a:rPr lang="cs-CZ" sz="2400" b="1" dirty="0"/>
              <a:t>Smlouva o družbě, spojenectví a vzájemné pomoci.</a:t>
            </a:r>
          </a:p>
          <a:p>
            <a:r>
              <a:rPr lang="cs-CZ" sz="2400" dirty="0"/>
              <a:t>Vzájemné vztahy se zkomplikovaly po vypuknutí korejské války v červnu 1950</a:t>
            </a:r>
          </a:p>
          <a:p>
            <a:r>
              <a:rPr lang="cs-CZ" sz="2400" dirty="0" err="1"/>
              <a:t>Mao</a:t>
            </a:r>
            <a:r>
              <a:rPr lang="cs-CZ" sz="2400" dirty="0"/>
              <a:t> ochoten zapojit se do války pouze s podporou SSSR. Stalin otevřenou podporu neslíbil</a:t>
            </a:r>
          </a:p>
          <a:p>
            <a:r>
              <a:rPr lang="cs-CZ" sz="2400" dirty="0"/>
              <a:t>Čína se do války zapojila, zárodky prvních problémů mezi oběma mocnostmi</a:t>
            </a:r>
          </a:p>
          <a:p>
            <a:r>
              <a:rPr lang="cs-CZ" sz="2400" dirty="0"/>
              <a:t>do poloviny padesátých let konflikty utlumovány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Study the Soviet Union's advanced economy to build up our nation, 1953">
            <a:hlinkClick r:id="rId2"/>
            <a:extLst>
              <a:ext uri="{FF2B5EF4-FFF2-40B4-BE49-F238E27FC236}">
                <a16:creationId xmlns:a16="http://schemas.microsoft.com/office/drawing/2014/main" id="{9651A4BB-6242-4265-A5AE-85B30E74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30" y="4043363"/>
            <a:ext cx="4033120" cy="27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>
            <a:extLst>
              <a:ext uri="{FF2B5EF4-FFF2-40B4-BE49-F238E27FC236}">
                <a16:creationId xmlns:a16="http://schemas.microsoft.com/office/drawing/2014/main" id="{98F7D446-72AA-4115-9C59-2F53FBE97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8" y="179978"/>
            <a:ext cx="4847312" cy="376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299" name="Picture 5" descr="Study the advanced production experience of the Soviet Union, struggle for the industrialization of our country, 1953">
            <a:hlinkClick r:id="rId5"/>
            <a:extLst>
              <a:ext uri="{FF2B5EF4-FFF2-40B4-BE49-F238E27FC236}">
                <a16:creationId xmlns:a16="http://schemas.microsoft.com/office/drawing/2014/main" id="{BDA04D1C-5F23-4B12-8C61-3C6C35A4B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2" y="0"/>
            <a:ext cx="233532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6" descr="Great meeting, 1951">
            <a:extLst>
              <a:ext uri="{FF2B5EF4-FFF2-40B4-BE49-F238E27FC236}">
                <a16:creationId xmlns:a16="http://schemas.microsoft.com/office/drawing/2014/main" id="{860B4887-5A81-4FF2-890E-301C5889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1" y="3521075"/>
            <a:ext cx="23225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 descr="Long live the friendship between the peoples and the armies of China and the Soviet Union, 1950s">
            <a:extLst>
              <a:ext uri="{FF2B5EF4-FFF2-40B4-BE49-F238E27FC236}">
                <a16:creationId xmlns:a16="http://schemas.microsoft.com/office/drawing/2014/main" id="{4B0BB68B-5215-415F-B0C7-F8176DC6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49" y="2424223"/>
            <a:ext cx="3628449" cy="252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5467" y="202364"/>
            <a:ext cx="11824571" cy="4632683"/>
          </a:xfrm>
        </p:spPr>
        <p:txBody>
          <a:bodyPr>
            <a:normAutofit/>
          </a:bodyPr>
          <a:lstStyle/>
          <a:p>
            <a:r>
              <a:rPr lang="cs-CZ" sz="2400" b="1" dirty="0"/>
              <a:t>nástup </a:t>
            </a:r>
            <a:r>
              <a:rPr lang="cs-CZ" sz="2400" b="1" dirty="0" err="1"/>
              <a:t>Chruščova</a:t>
            </a:r>
            <a:r>
              <a:rPr lang="cs-CZ" sz="2400" b="1" dirty="0"/>
              <a:t> </a:t>
            </a:r>
            <a:r>
              <a:rPr lang="cs-CZ" sz="2400" dirty="0"/>
              <a:t>změnil </a:t>
            </a:r>
            <a:r>
              <a:rPr lang="cs-CZ" sz="2400" dirty="0" err="1"/>
              <a:t>situacim</a:t>
            </a:r>
            <a:r>
              <a:rPr lang="cs-CZ" sz="2400" dirty="0"/>
              <a:t>, </a:t>
            </a:r>
            <a:r>
              <a:rPr lang="cs-CZ" sz="2400" dirty="0" err="1"/>
              <a:t>Chruščov</a:t>
            </a:r>
            <a:r>
              <a:rPr lang="cs-CZ" sz="2400" dirty="0"/>
              <a:t> odsoudil na XX. sjezdu KSSS Stalinův kult osobnosti, </a:t>
            </a:r>
            <a:r>
              <a:rPr lang="cs-CZ" sz="2400" dirty="0" err="1"/>
              <a:t>Mao</a:t>
            </a:r>
            <a:r>
              <a:rPr lang="cs-CZ" sz="2400" dirty="0"/>
              <a:t> velmi zděšen i když měl se Stalinem na některé věci odlišné názory, respektoval ho jako hlavu světového proletariátu. </a:t>
            </a:r>
          </a:p>
          <a:p>
            <a:r>
              <a:rPr lang="cs-CZ" sz="2400" dirty="0"/>
              <a:t>kult osobnosti –</a:t>
            </a:r>
            <a:r>
              <a:rPr lang="cs-CZ" sz="2400" dirty="0" err="1"/>
              <a:t>Mao</a:t>
            </a:r>
            <a:r>
              <a:rPr lang="cs-CZ" sz="2400" dirty="0"/>
              <a:t> se jej snažil v Číně budovat</a:t>
            </a:r>
          </a:p>
          <a:p>
            <a:r>
              <a:rPr lang="cs-CZ" sz="2400" dirty="0"/>
              <a:t>během roku 1956 naléhal na </a:t>
            </a:r>
            <a:r>
              <a:rPr lang="cs-CZ" sz="2400" dirty="0" err="1"/>
              <a:t>Chruščova</a:t>
            </a:r>
            <a:r>
              <a:rPr lang="cs-CZ" sz="2400" dirty="0"/>
              <a:t>, aby neprodleně skoncoval s demokratizačními procesy v Polsku a Maďarsku</a:t>
            </a:r>
          </a:p>
          <a:p>
            <a:r>
              <a:rPr lang="cs-CZ" sz="2400" dirty="0" err="1"/>
              <a:t>Chruščov</a:t>
            </a:r>
            <a:r>
              <a:rPr lang="cs-CZ" sz="2400" dirty="0"/>
              <a:t> se v této době snažil o „</a:t>
            </a:r>
            <a:r>
              <a:rPr lang="cs-CZ" sz="2400" i="1" dirty="0"/>
              <a:t>mírové soupeření</a:t>
            </a:r>
            <a:r>
              <a:rPr lang="cs-CZ" sz="2400" dirty="0"/>
              <a:t>“ komunismu s kapitalismem, Čína však naléhala na přehodnocení této koncepce</a:t>
            </a:r>
          </a:p>
          <a:p>
            <a:r>
              <a:rPr lang="cs-CZ" sz="2400" dirty="0" err="1"/>
              <a:t>Mao</a:t>
            </a:r>
            <a:r>
              <a:rPr lang="cs-CZ" sz="2400" dirty="0"/>
              <a:t> nabádal </a:t>
            </a:r>
            <a:r>
              <a:rPr lang="cs-CZ" sz="2400" dirty="0" err="1"/>
              <a:t>Chruščova</a:t>
            </a:r>
            <a:r>
              <a:rPr lang="cs-CZ" sz="2400" dirty="0"/>
              <a:t>, aby ČLR a SSSR využily kvantitativní převahy nad USA a počínaly si mnohem agresivněji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A8337-A2AE-4434-BA26-7E4A1334C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17" y="4942272"/>
            <a:ext cx="2449512" cy="170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5C7C9DDE-AF80-416C-ACC6-06D4BB60F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502" y="4942272"/>
            <a:ext cx="2625844" cy="1713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7749CFC-E4FA-4918-8DAE-0FF1F36B79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914"/>
          <a:stretch/>
        </p:blipFill>
        <p:spPr>
          <a:xfrm>
            <a:off x="7130921" y="4942273"/>
            <a:ext cx="2992584" cy="170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942" y="137785"/>
            <a:ext cx="11799517" cy="6313119"/>
          </a:xfrm>
        </p:spPr>
        <p:txBody>
          <a:bodyPr>
            <a:normAutofit/>
          </a:bodyPr>
          <a:lstStyle/>
          <a:p>
            <a:r>
              <a:rPr lang="cs-CZ" sz="2800" dirty="0"/>
              <a:t>1958 </a:t>
            </a:r>
            <a:r>
              <a:rPr lang="cs-CZ" sz="2800" dirty="0" err="1"/>
              <a:t>Mao</a:t>
            </a:r>
            <a:r>
              <a:rPr lang="cs-CZ" sz="2800" dirty="0"/>
              <a:t> nastínil svou hospodářskou politiku </a:t>
            </a:r>
            <a:r>
              <a:rPr lang="cs-CZ" sz="2800" b="1" dirty="0"/>
              <a:t>„</a:t>
            </a:r>
            <a:r>
              <a:rPr lang="cs-CZ" sz="2800" b="1" i="1" dirty="0"/>
              <a:t>velkého skoku</a:t>
            </a:r>
            <a:r>
              <a:rPr lang="cs-CZ" sz="2800" b="1" dirty="0"/>
              <a:t>“</a:t>
            </a:r>
          </a:p>
          <a:p>
            <a:pPr>
              <a:buNone/>
            </a:pPr>
            <a:r>
              <a:rPr lang="cs-CZ" sz="2800" dirty="0">
                <a:solidFill>
                  <a:srgbClr val="FF0000"/>
                </a:solidFill>
              </a:rPr>
              <a:t>     </a:t>
            </a:r>
            <a:r>
              <a:rPr lang="cs-CZ" sz="2800" dirty="0"/>
              <a:t> (1958-60) – ekonomický propad a 30 milionů mrtvých (hladomor, násilí)</a:t>
            </a:r>
          </a:p>
          <a:p>
            <a:r>
              <a:rPr lang="cs-CZ" sz="2800" i="1" dirty="0"/>
              <a:t>potvrzená na VIII. sjezdu KS Číny v květnu 1958</a:t>
            </a:r>
            <a:r>
              <a:rPr lang="cs-CZ" sz="2800" dirty="0"/>
              <a:t>, kterou chtěl během několika málo let modernizovat čínské hospodářství</a:t>
            </a:r>
          </a:p>
          <a:p>
            <a:r>
              <a:rPr lang="cs-CZ" sz="2800" dirty="0"/>
              <a:t>SSSR </a:t>
            </a:r>
            <a:r>
              <a:rPr lang="cs-CZ" sz="2800" dirty="0" err="1"/>
              <a:t>Maa</a:t>
            </a:r>
            <a:r>
              <a:rPr lang="cs-CZ" sz="2800" dirty="0"/>
              <a:t> varoval, že je to nerealistické, </a:t>
            </a:r>
            <a:r>
              <a:rPr lang="cs-CZ" sz="2800" dirty="0" err="1"/>
              <a:t>Mao</a:t>
            </a:r>
            <a:r>
              <a:rPr lang="cs-CZ" sz="2800" dirty="0"/>
              <a:t> se nedal odradit, pro Čínu </a:t>
            </a:r>
            <a:r>
              <a:rPr lang="cs-CZ" sz="2800" b="1" dirty="0"/>
              <a:t>hospodářská krize</a:t>
            </a:r>
          </a:p>
          <a:p>
            <a:r>
              <a:rPr lang="cs-CZ" sz="2800" dirty="0"/>
              <a:t>důležitou historickou skutečností, která umožnila provedení tohoto dobrodružství, je zvyk čínských mas poslouchat pokyny shora, tzn. od vládnoucí třídy</a:t>
            </a:r>
          </a:p>
          <a:p>
            <a:r>
              <a:rPr lang="cs-CZ" sz="2800" dirty="0" err="1"/>
              <a:t>Mao</a:t>
            </a:r>
            <a:r>
              <a:rPr lang="cs-CZ" sz="2800" dirty="0"/>
              <a:t> se chtěl přiblížit průmyslové a technické vyspělosti sovětského svazu a později i západních mocností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>
            <a:extLst>
              <a:ext uri="{FF2B5EF4-FFF2-40B4-BE49-F238E27FC236}">
                <a16:creationId xmlns:a16="http://schemas.microsoft.com/office/drawing/2014/main" id="{80325AAF-4CDD-4D74-B245-A5E090E1B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49" y="260349"/>
            <a:ext cx="8437411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cs-CZ" altLang="cs-CZ">
              <a:solidFill>
                <a:schemeClr val="bg1"/>
              </a:solidFill>
            </a:endParaRPr>
          </a:p>
          <a:p>
            <a:r>
              <a:rPr lang="cs-CZ" altLang="cs-CZ" sz="4000">
                <a:latin typeface="+mj-lt"/>
              </a:rPr>
              <a:t>VELKÝ SKOK</a:t>
            </a:r>
          </a:p>
          <a:p>
            <a:endParaRPr lang="cs-CZ" altLang="cs-CZ" sz="300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•"/>
            </a:pPr>
            <a:r>
              <a:rPr lang="cs-CZ" altLang="cs-CZ" sz="2000"/>
              <a:t> pokus o modernizaci země</a:t>
            </a:r>
          </a:p>
          <a:p>
            <a:pPr>
              <a:buFontTx/>
              <a:buChar char="•"/>
            </a:pPr>
            <a:r>
              <a:rPr lang="cs-CZ" altLang="cs-CZ" sz="2000"/>
              <a:t> snaha přeměnit agrární Čínu v moderní  průmyslový stát, do 15 let dohnat Velkou Británii</a:t>
            </a:r>
          </a:p>
          <a:p>
            <a:endParaRPr lang="cs-CZ" altLang="cs-CZ" sz="2000"/>
          </a:p>
          <a:p>
            <a:endParaRPr lang="cs-CZ" altLang="cs-CZ" sz="2000"/>
          </a:p>
          <a:p>
            <a:pPr>
              <a:buFontTx/>
              <a:buChar char="•"/>
            </a:pPr>
            <a:r>
              <a:rPr lang="cs-CZ" altLang="cs-CZ" sz="2000"/>
              <a:t> zdvojnásobit zemědělskou produkci</a:t>
            </a:r>
          </a:p>
          <a:p>
            <a:pPr>
              <a:buFontTx/>
              <a:buChar char="•"/>
            </a:pPr>
            <a:r>
              <a:rPr lang="cs-CZ" altLang="cs-CZ" sz="2000"/>
              <a:t> zdvojnásobit produkci oceli</a:t>
            </a:r>
          </a:p>
        </p:txBody>
      </p:sp>
      <p:pic>
        <p:nvPicPr>
          <p:cNvPr id="99335" name="Picture 7" descr="The growth of all things depends on the sun, early 1970s">
            <a:hlinkClick r:id="rId2"/>
            <a:extLst>
              <a:ext uri="{FF2B5EF4-FFF2-40B4-BE49-F238E27FC236}">
                <a16:creationId xmlns:a16="http://schemas.microsoft.com/office/drawing/2014/main" id="{B879A017-FF5C-40D1-92D5-39DF448B9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1" y="234951"/>
            <a:ext cx="3047696" cy="447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8" name="Rectangle 10">
            <a:extLst>
              <a:ext uri="{FF2B5EF4-FFF2-40B4-BE49-F238E27FC236}">
                <a16:creationId xmlns:a16="http://schemas.microsoft.com/office/drawing/2014/main" id="{A9175EF5-E3DB-47B8-8041-3F98E9AED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188913"/>
            <a:ext cx="1287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latin typeface="+mj-lt"/>
              </a:rPr>
              <a:t>1958-1962</a:t>
            </a:r>
          </a:p>
        </p:txBody>
      </p:sp>
      <p:pic>
        <p:nvPicPr>
          <p:cNvPr id="99339" name="Picture 11">
            <a:extLst>
              <a:ext uri="{FF2B5EF4-FFF2-40B4-BE49-F238E27FC236}">
                <a16:creationId xmlns:a16="http://schemas.microsoft.com/office/drawing/2014/main" id="{02B2727A-B22E-4C4F-B115-4AB59585F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49" y="3757706"/>
            <a:ext cx="7710901" cy="289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Rectangle 8">
            <a:extLst>
              <a:ext uri="{FF2B5EF4-FFF2-40B4-BE49-F238E27FC236}">
                <a16:creationId xmlns:a16="http://schemas.microsoft.com/office/drawing/2014/main" id="{3E6FEBB6-CAC8-437F-9858-4233E80DF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87" y="275574"/>
            <a:ext cx="5166052" cy="613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cs-CZ" altLang="cs-CZ" sz="2400"/>
          </a:p>
          <a:p>
            <a:pPr algn="ctr">
              <a:buFontTx/>
              <a:buChar char="•"/>
            </a:pPr>
            <a:r>
              <a:rPr lang="cs-CZ" altLang="cs-CZ" sz="2400"/>
              <a:t> motivace rolníků </a:t>
            </a:r>
            <a:br>
              <a:rPr lang="cs-CZ" altLang="cs-CZ" sz="2400"/>
            </a:br>
            <a:r>
              <a:rPr lang="cs-CZ" altLang="cs-CZ" sz="2400"/>
              <a:t>k maximálnímu pracovnímu nasazení</a:t>
            </a:r>
          </a:p>
          <a:p>
            <a:pPr algn="ctr">
              <a:buFontTx/>
              <a:buChar char="•"/>
            </a:pPr>
            <a:endParaRPr lang="cs-CZ" altLang="cs-CZ" sz="2400"/>
          </a:p>
          <a:p>
            <a:pPr algn="ctr">
              <a:buFontTx/>
              <a:buChar char="•"/>
            </a:pPr>
            <a:r>
              <a:rPr lang="cs-CZ" altLang="cs-CZ" sz="2400"/>
              <a:t> mohutná ideologická propaganda</a:t>
            </a:r>
          </a:p>
          <a:p>
            <a:pPr algn="ctr"/>
            <a:r>
              <a:rPr lang="cs-CZ" altLang="cs-CZ" sz="2400"/>
              <a:t>erupce nadšení</a:t>
            </a:r>
          </a:p>
          <a:p>
            <a:pPr algn="ctr"/>
            <a:endParaRPr lang="cs-CZ" altLang="cs-CZ" sz="2400"/>
          </a:p>
          <a:p>
            <a:pPr algn="ctr">
              <a:buFontTx/>
              <a:buChar char="•"/>
            </a:pPr>
            <a:r>
              <a:rPr lang="cs-CZ" altLang="cs-CZ" sz="2400"/>
              <a:t> statistické dezinformace</a:t>
            </a:r>
          </a:p>
          <a:p>
            <a:pPr algn="ctr"/>
            <a:endParaRPr lang="cs-CZ" altLang="cs-CZ" sz="2400"/>
          </a:p>
          <a:p>
            <a:pPr algn="ctr"/>
            <a:r>
              <a:rPr lang="cs-CZ" altLang="cs-CZ" sz="2400"/>
              <a:t>organizace rolníků </a:t>
            </a:r>
          </a:p>
          <a:p>
            <a:pPr algn="ctr"/>
            <a:r>
              <a:rPr lang="cs-CZ" altLang="cs-CZ" sz="2400"/>
              <a:t>do KOMUN</a:t>
            </a:r>
          </a:p>
          <a:p>
            <a:pPr algn="ctr"/>
            <a:r>
              <a:rPr lang="cs-CZ" altLang="cs-CZ" sz="2400"/>
              <a:t>zúrodňování nevyužité půdy, zavlažovací kanály, přehrady</a:t>
            </a:r>
          </a:p>
          <a:p>
            <a:pPr algn="ctr"/>
            <a:r>
              <a:rPr lang="cs-CZ" altLang="cs-CZ" sz="2400"/>
              <a:t>hliněné tavící pece</a:t>
            </a:r>
          </a:p>
        </p:txBody>
      </p:sp>
      <p:pic>
        <p:nvPicPr>
          <p:cNvPr id="74761" name="Picture 9">
            <a:extLst>
              <a:ext uri="{FF2B5EF4-FFF2-40B4-BE49-F238E27FC236}">
                <a16:creationId xmlns:a16="http://schemas.microsoft.com/office/drawing/2014/main" id="{D7EE1B02-30A4-4EBF-A19D-AB73F518D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404814"/>
            <a:ext cx="2035175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3" name="Picture 11">
            <a:extLst>
              <a:ext uri="{FF2B5EF4-FFF2-40B4-BE49-F238E27FC236}">
                <a16:creationId xmlns:a16="http://schemas.microsoft.com/office/drawing/2014/main" id="{F38C507C-8F16-4A9E-92F8-83870263E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500438"/>
            <a:ext cx="201930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4" name="Picture 12">
            <a:extLst>
              <a:ext uri="{FF2B5EF4-FFF2-40B4-BE49-F238E27FC236}">
                <a16:creationId xmlns:a16="http://schemas.microsoft.com/office/drawing/2014/main" id="{B8F88291-ED89-4704-B901-20E13581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25988"/>
            <a:ext cx="2916238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5" name="Picture 13">
            <a:extLst>
              <a:ext uri="{FF2B5EF4-FFF2-40B4-BE49-F238E27FC236}">
                <a16:creationId xmlns:a16="http://schemas.microsoft.com/office/drawing/2014/main" id="{E95987BD-D163-4BEB-ADB1-2F52A9663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65400"/>
            <a:ext cx="2916238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6" name="Picture 14">
            <a:extLst>
              <a:ext uri="{FF2B5EF4-FFF2-40B4-BE49-F238E27FC236}">
                <a16:creationId xmlns:a16="http://schemas.microsoft.com/office/drawing/2014/main" id="{65E07812-3E04-4CEF-A43F-8D5C787FB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4813"/>
            <a:ext cx="2916238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>
            <a:extLst>
              <a:ext uri="{FF2B5EF4-FFF2-40B4-BE49-F238E27FC236}">
                <a16:creationId xmlns:a16="http://schemas.microsoft.com/office/drawing/2014/main" id="{687FD67B-630E-4CC4-A8B9-260C7F695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49275"/>
            <a:ext cx="85725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E1F46-1159-4C7A-BBB5-68B37ECE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184759"/>
            <a:ext cx="3200400" cy="1533812"/>
          </a:xfrm>
        </p:spPr>
        <p:txBody>
          <a:bodyPr/>
          <a:lstStyle/>
          <a:p>
            <a:pPr algn="ctr"/>
            <a:r>
              <a:rPr lang="cs-CZ"/>
              <a:t>Nikita Sergejevič Chruščov</a:t>
            </a: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5E1C8980-7C41-4C0C-9FB7-79D1AC19C7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221" r="12221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0B84F2-D796-422E-BAC6-9F665A172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841326"/>
            <a:ext cx="3550502" cy="4481186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solidFill>
                  <a:schemeClr val="tx1"/>
                </a:solidFill>
              </a:rPr>
              <a:t>v boji o moc nakonec zvítězil Chruščov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solidFill>
                  <a:schemeClr val="tx1"/>
                </a:solidFill>
              </a:rPr>
              <a:t>* 15.4.1894 Kalinovka - † 11. 9. 1971 Moskva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solidFill>
                  <a:schemeClr val="tx1"/>
                </a:solidFill>
              </a:rPr>
              <a:t>3 x ženatý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solidFill>
                  <a:schemeClr val="tx1"/>
                </a:solidFill>
              </a:rPr>
              <a:t>5 dětí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solidFill>
                  <a:schemeClr val="tx1"/>
                </a:solidFill>
              </a:rPr>
              <a:t>na snímku se 3. manželkou Ninou Petrovnou, se kterou měl tři děti</a:t>
            </a:r>
          </a:p>
        </p:txBody>
      </p:sp>
    </p:spTree>
    <p:extLst>
      <p:ext uri="{BB962C8B-B14F-4D97-AF65-F5344CB8AC3E}">
        <p14:creationId xmlns:p14="http://schemas.microsoft.com/office/powerpoint/2010/main" val="380469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>
            <a:extLst>
              <a:ext uri="{FF2B5EF4-FFF2-40B4-BE49-F238E27FC236}">
                <a16:creationId xmlns:a16="http://schemas.microsoft.com/office/drawing/2014/main" id="{28B124AF-5A80-4BFD-B7CE-67A073A1B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218" y="3429000"/>
            <a:ext cx="76755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3000"/>
              <a:t>totální KOLAPS HOSPODÁŘSTVÍ</a:t>
            </a:r>
          </a:p>
          <a:p>
            <a:r>
              <a:rPr lang="cs-CZ" altLang="cs-CZ" sz="3000"/>
              <a:t>hladomor celková bilance </a:t>
            </a:r>
          </a:p>
          <a:p>
            <a:r>
              <a:rPr lang="cs-CZ" altLang="cs-CZ" sz="3000"/>
              <a:t>38 mil. mrtvých</a:t>
            </a:r>
          </a:p>
        </p:txBody>
      </p:sp>
      <p:pic>
        <p:nvPicPr>
          <p:cNvPr id="101388" name="Picture 12">
            <a:extLst>
              <a:ext uri="{FF2B5EF4-FFF2-40B4-BE49-F238E27FC236}">
                <a16:creationId xmlns:a16="http://schemas.microsoft.com/office/drawing/2014/main" id="{A7AAE9CC-6742-4A50-8B51-D7F203E93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14" y="460375"/>
            <a:ext cx="3816350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91" name="Picture 15">
            <a:extLst>
              <a:ext uri="{FF2B5EF4-FFF2-40B4-BE49-F238E27FC236}">
                <a16:creationId xmlns:a16="http://schemas.microsoft.com/office/drawing/2014/main" id="{E3A46B26-3700-41CC-B8D5-DBC0BE4A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98" y="460375"/>
            <a:ext cx="5144588" cy="245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7786" y="175363"/>
            <a:ext cx="6087650" cy="6475957"/>
          </a:xfrm>
        </p:spPr>
        <p:txBody>
          <a:bodyPr>
            <a:normAutofit/>
          </a:bodyPr>
          <a:lstStyle/>
          <a:p>
            <a:r>
              <a:rPr lang="cs-CZ" dirty="0"/>
              <a:t>na přelomu července a srpna 1958 se uskutečnila schůzka nejvyšších vládních představitelů obou zemí, bez výsledků</a:t>
            </a:r>
          </a:p>
          <a:p>
            <a:r>
              <a:rPr lang="cs-CZ" dirty="0"/>
              <a:t>červen 1959 podepsána konzulární smlouva</a:t>
            </a:r>
          </a:p>
          <a:p>
            <a:r>
              <a:rPr lang="cs-CZ" dirty="0"/>
              <a:t>v říjnu navštívil </a:t>
            </a:r>
            <a:r>
              <a:rPr lang="cs-CZ" dirty="0" err="1"/>
              <a:t>Chruščov</a:t>
            </a:r>
            <a:r>
              <a:rPr lang="cs-CZ" dirty="0"/>
              <a:t> Peking a otevřeně kritizoval „</a:t>
            </a:r>
            <a:r>
              <a:rPr lang="cs-CZ" i="1" dirty="0"/>
              <a:t>velký skok</a:t>
            </a:r>
            <a:r>
              <a:rPr lang="cs-CZ" dirty="0"/>
              <a:t>“</a:t>
            </a:r>
          </a:p>
          <a:p>
            <a:r>
              <a:rPr lang="cs-CZ" dirty="0"/>
              <a:t>Zhoršení situace, ČLR začíná více spolupracovat s ostatními komunistickými zeměmi (</a:t>
            </a:r>
            <a:r>
              <a:rPr lang="cs-CZ" i="1" dirty="0"/>
              <a:t>s výjimkou Jugoslávie a Mongolska</a:t>
            </a:r>
            <a:r>
              <a:rPr lang="cs-CZ" dirty="0"/>
              <a:t>) a sepisuje s nimi smlouvy o přátelství a konzulární dohody (</a:t>
            </a:r>
            <a:r>
              <a:rPr lang="cs-CZ" i="1" dirty="0"/>
              <a:t>s Československem 7.5. 1960</a:t>
            </a:r>
            <a:r>
              <a:rPr lang="cs-CZ" dirty="0"/>
              <a:t>)</a:t>
            </a:r>
          </a:p>
          <a:p>
            <a:r>
              <a:rPr lang="cs-CZ" dirty="0"/>
              <a:t>Na setkání zástupců komunistických a dělnických stran v Bukurešti, 24.-26. června 1960 se prokázala nemožnost dohody mezi oběma mocnostmi</a:t>
            </a:r>
          </a:p>
          <a:p>
            <a:r>
              <a:rPr lang="cs-CZ" dirty="0"/>
              <a:t>na vzájemných hranicích první malé konflikty</a:t>
            </a:r>
          </a:p>
          <a:p>
            <a:r>
              <a:rPr lang="cs-CZ" dirty="0"/>
              <a:t>SSSR odvolal z Číny své poradce</a:t>
            </a:r>
          </a:p>
          <a:p>
            <a:endParaRPr lang="cs-CZ" dirty="0"/>
          </a:p>
        </p:txBody>
      </p:sp>
      <p:pic>
        <p:nvPicPr>
          <p:cNvPr id="6" name="Picture 3" descr="[Nikita-Khrushchev-writing-birthday-greetings-to-Mao-Tse-tung]-CD-1--...-painting-artwork-print.jpg">
            <a:extLst>
              <a:ext uri="{FF2B5EF4-FFF2-40B4-BE49-F238E27FC236}">
                <a16:creationId xmlns:a16="http://schemas.microsoft.com/office/drawing/2014/main" id="{5CB5ADE4-9D11-4BBA-887F-C8EF608D9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36" y="413357"/>
            <a:ext cx="5690992" cy="571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8203" y="275573"/>
            <a:ext cx="11636679" cy="6100176"/>
          </a:xfrm>
        </p:spPr>
        <p:txBody>
          <a:bodyPr>
            <a:normAutofit/>
          </a:bodyPr>
          <a:lstStyle/>
          <a:p>
            <a:r>
              <a:rPr lang="cs-CZ" sz="2400" dirty="0"/>
              <a:t>koncem roku 1962 kritizovala ČLR sovětské ústupky USA v době kubánské raketové krize</a:t>
            </a:r>
          </a:p>
          <a:p>
            <a:r>
              <a:rPr lang="cs-CZ" sz="2400"/>
              <a:t>Čína se postupně dostává do izolace</a:t>
            </a:r>
            <a:endParaRPr lang="cs-CZ" sz="2400" dirty="0"/>
          </a:p>
          <a:p>
            <a:r>
              <a:rPr lang="cs-CZ" sz="2400" dirty="0"/>
              <a:t>1963 podepsaly SSSR, USA a Británie smlouvu o zákazu jaderných zkoušek jinde než pod zemí, Čína ji odmítla</a:t>
            </a:r>
          </a:p>
          <a:p>
            <a:r>
              <a:rPr lang="cs-CZ" sz="2400" b="1" dirty="0"/>
              <a:t>Jaderné otázky vůbec hrály významnou úlohu v celé čínsko-sovětské roztržce</a:t>
            </a:r>
          </a:p>
          <a:p>
            <a:r>
              <a:rPr lang="cs-CZ" sz="2400" dirty="0"/>
              <a:t>SSSR v polovině 50. let ochoten částečně se o jaderné tajemství podělit</a:t>
            </a:r>
          </a:p>
          <a:p>
            <a:r>
              <a:rPr lang="cs-CZ" sz="2400"/>
              <a:t>SSSR </a:t>
            </a:r>
            <a:r>
              <a:rPr lang="cs-CZ" sz="2400" dirty="0"/>
              <a:t>následně přehodnotil své závěry a odmítl dát své informace Číně k dispozici</a:t>
            </a:r>
          </a:p>
          <a:p>
            <a:r>
              <a:rPr lang="cs-CZ" sz="2400" dirty="0"/>
              <a:t>po odmítnutí smlouvy z roku 1963, pokračovala Čína v samostatném jaderném výzkumu</a:t>
            </a:r>
          </a:p>
          <a:p>
            <a:r>
              <a:rPr lang="cs-CZ" sz="2400" dirty="0"/>
              <a:t>výsledky se dostavily 16. října 1964, kdy provedla první úspěšný jaderný pokus (</a:t>
            </a:r>
            <a:r>
              <a:rPr lang="cs-CZ" sz="2400" i="1" dirty="0"/>
              <a:t>Vodíkovou pumu vyzkoušela Čína úspěšně 17.6. 1967</a:t>
            </a:r>
            <a:r>
              <a:rPr lang="cs-CZ" sz="2400" dirty="0"/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7889" y="283891"/>
            <a:ext cx="5636838" cy="6034414"/>
          </a:xfrm>
        </p:spPr>
        <p:txBody>
          <a:bodyPr>
            <a:normAutofit/>
          </a:bodyPr>
          <a:lstStyle/>
          <a:p>
            <a:r>
              <a:rPr lang="cs-CZ" sz="2400" dirty="0"/>
              <a:t>Čína se stala jadernou velmocí a její ambice rostly, </a:t>
            </a:r>
            <a:r>
              <a:rPr lang="cs-CZ" sz="2400" dirty="0" err="1"/>
              <a:t>Mao</a:t>
            </a:r>
            <a:r>
              <a:rPr lang="cs-CZ" sz="2400" dirty="0"/>
              <a:t> neváhal označit Sovětský svaz za nepřítele. Podle něj zradil původní myšlenky marxismu-leninismu </a:t>
            </a:r>
          </a:p>
          <a:p>
            <a:r>
              <a:rPr lang="cs-CZ" sz="2400"/>
              <a:t>Čína </a:t>
            </a:r>
            <a:r>
              <a:rPr lang="cs-CZ" sz="2400" dirty="0"/>
              <a:t>si začala znovu klást územní nároky. SSSR sice byl ochoten jednat (</a:t>
            </a:r>
            <a:r>
              <a:rPr lang="cs-CZ" sz="2400" i="1" dirty="0"/>
              <a:t>samotná jednání začala v únoru 1964</a:t>
            </a:r>
            <a:r>
              <a:rPr lang="cs-CZ" sz="2400" dirty="0"/>
              <a:t>), ale nalézt shodu bylo nemožné</a:t>
            </a:r>
          </a:p>
          <a:p>
            <a:r>
              <a:rPr lang="cs-CZ" sz="2400" dirty="0"/>
              <a:t>V srpnu 1964 byly konzultace přerušeny, SSSR se nacházel v politické krizi</a:t>
            </a:r>
          </a:p>
          <a:p>
            <a:r>
              <a:rPr lang="cs-CZ" sz="2400" dirty="0" err="1"/>
              <a:t>Chruščov</a:t>
            </a:r>
            <a:r>
              <a:rPr lang="cs-CZ" sz="2400" dirty="0"/>
              <a:t> odstaven a na jeho místo nastoupil </a:t>
            </a:r>
            <a:r>
              <a:rPr lang="cs-CZ" sz="2400" dirty="0" err="1"/>
              <a:t>Leonid</a:t>
            </a:r>
            <a:r>
              <a:rPr lang="cs-CZ" sz="2400" dirty="0"/>
              <a:t> Brežněv</a:t>
            </a:r>
          </a:p>
          <a:p>
            <a:endParaRPr lang="cs-CZ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9B3635B-D434-4BAF-A18D-C3D15D1642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 t="4208" r="4709" b="21548"/>
          <a:stretch>
            <a:fillRect/>
          </a:stretch>
        </p:blipFill>
        <p:spPr bwMode="auto">
          <a:xfrm>
            <a:off x="6367274" y="137786"/>
            <a:ext cx="4834512" cy="632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88C82-3466-47B3-86B9-E3AFE4DA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-118872"/>
            <a:ext cx="10058400" cy="1609344"/>
          </a:xfrm>
        </p:spPr>
        <p:txBody>
          <a:bodyPr/>
          <a:lstStyle/>
          <a:p>
            <a:pPr algn="ctr"/>
            <a:r>
              <a:rPr lang="cs-CZ" b="1"/>
              <a:t>Nejisté roky 1965-1968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AB639-8C8C-4FCA-A414-6BA777876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38" y="1227551"/>
            <a:ext cx="11862148" cy="5260931"/>
          </a:xfrm>
        </p:spPr>
        <p:txBody>
          <a:bodyPr>
            <a:normAutofit lnSpcReduction="10000"/>
          </a:bodyPr>
          <a:lstStyle/>
          <a:p>
            <a:r>
              <a:rPr lang="cs-CZ" sz="2400"/>
              <a:t>V únoru 1965 přiletěl do Pekingu sovětský premiér Kosygin, aby se setkal s Mao Ce-tungem. Ani tato jednání však výsledky nepřinesla. Současně s tím se začaly postupně ochlazovat i čínské vztahy s dalšími socialistickými zeměmi – zejména Kubou a KLDR. Ne příliš přátelsky se vyvíjely i vztahy se severním Vietnamem.</a:t>
            </a:r>
          </a:p>
          <a:p>
            <a:r>
              <a:rPr lang="cs-CZ" sz="2400"/>
              <a:t>Druhá polovina 60. let zastihla Čínu v další nebezpečné krizi. Zemí se začala šířit tzv. „</a:t>
            </a:r>
            <a:r>
              <a:rPr lang="cs-CZ" sz="2400" i="1"/>
              <a:t>kulturní revoluce</a:t>
            </a:r>
            <a:r>
              <a:rPr lang="cs-CZ" sz="2400"/>
              <a:t>“. Čína se ještě více izolovala, dokonce začala odvolávat své velvyslance. </a:t>
            </a:r>
          </a:p>
          <a:p>
            <a:r>
              <a:rPr lang="cs-CZ" sz="2400"/>
              <a:t>Zároveň s tím se stupňovaly i vojenské příhraniční konflikty, i když ještě nepřerostly ve větší boje, a dramaticky se přiostřila také rétorika čínských představitelů. Na plenárním zasedání ÚV KS Číny v srpnu 1966 označil Mao SSSR doslova za „</a:t>
            </a:r>
            <a:r>
              <a:rPr lang="cs-CZ" sz="2400" i="1"/>
              <a:t>smrtelného nepřítele</a:t>
            </a:r>
            <a:r>
              <a:rPr lang="cs-CZ" sz="2400"/>
              <a:t>“.</a:t>
            </a:r>
          </a:p>
          <a:p>
            <a:r>
              <a:rPr lang="cs-CZ" sz="2400"/>
              <a:t>Menší potyčky se na hranicích staly denním úkazem. Koncem roku 1967 a začátkem následujícího roku se gros střetů odehrávalo na sporném území příhraniční řeky Ussuri. </a:t>
            </a:r>
          </a:p>
        </p:txBody>
      </p:sp>
    </p:spTree>
    <p:extLst>
      <p:ext uri="{BB962C8B-B14F-4D97-AF65-F5344CB8AC3E}">
        <p14:creationId xmlns:p14="http://schemas.microsoft.com/office/powerpoint/2010/main" val="4070778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4FAE77A6-9CEB-489A-A25C-78988DFEA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333376"/>
            <a:ext cx="56300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400" b="1">
                <a:latin typeface="+mj-lt"/>
              </a:rPr>
              <a:t>KULTURNÍ REVOLUCE</a:t>
            </a:r>
          </a:p>
        </p:txBody>
      </p:sp>
      <p:pic>
        <p:nvPicPr>
          <p:cNvPr id="158724" name="Picture 4" descr="Long live Chairman Mao, 1970">
            <a:extLst>
              <a:ext uri="{FF2B5EF4-FFF2-40B4-BE49-F238E27FC236}">
                <a16:creationId xmlns:a16="http://schemas.microsoft.com/office/drawing/2014/main" id="{B8BD5680-7C34-41B2-A489-8ACF6D9CD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341439"/>
            <a:ext cx="3810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5" name="Picture 5">
            <a:extLst>
              <a:ext uri="{FF2B5EF4-FFF2-40B4-BE49-F238E27FC236}">
                <a16:creationId xmlns:a16="http://schemas.microsoft.com/office/drawing/2014/main" id="{6656B249-51CE-4AFA-9113-001BB9668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005263"/>
            <a:ext cx="3784600" cy="25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6" name="Rectangle 6">
            <a:extLst>
              <a:ext uri="{FF2B5EF4-FFF2-40B4-BE49-F238E27FC236}">
                <a16:creationId xmlns:a16="http://schemas.microsoft.com/office/drawing/2014/main" id="{65946892-BA77-4B11-8136-02AA4A910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1412875"/>
            <a:ext cx="4572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>
                <a:latin typeface="Arial Black" panose="020B0A04020102020204" pitchFamily="34" charset="0"/>
              </a:rPr>
              <a:t>1966 - 1969</a:t>
            </a:r>
          </a:p>
          <a:p>
            <a:endParaRPr lang="cs-CZ" altLang="cs-CZ" sz="2000"/>
          </a:p>
          <a:p>
            <a:r>
              <a:rPr lang="cs-CZ" altLang="cs-CZ" sz="2000"/>
              <a:t>likvidace čtyř zel:</a:t>
            </a:r>
          </a:p>
          <a:p>
            <a:r>
              <a:rPr lang="cs-CZ" altLang="cs-CZ" sz="2000"/>
              <a:t> </a:t>
            </a:r>
          </a:p>
          <a:p>
            <a:r>
              <a:rPr lang="cs-CZ" altLang="cs-CZ" sz="2000">
                <a:latin typeface="Arial Black" panose="020B0A04020102020204" pitchFamily="34" charset="0"/>
              </a:rPr>
              <a:t>staré myšlenky </a:t>
            </a:r>
          </a:p>
          <a:p>
            <a:r>
              <a:rPr lang="cs-CZ" altLang="cs-CZ" sz="2000">
                <a:latin typeface="Arial Black" panose="020B0A04020102020204" pitchFamily="34" charset="0"/>
              </a:rPr>
              <a:t>stará kultura</a:t>
            </a:r>
          </a:p>
          <a:p>
            <a:r>
              <a:rPr lang="cs-CZ" altLang="cs-CZ" sz="2000">
                <a:latin typeface="Arial Black" panose="020B0A04020102020204" pitchFamily="34" charset="0"/>
              </a:rPr>
              <a:t>staré zvyklosti</a:t>
            </a:r>
          </a:p>
          <a:p>
            <a:r>
              <a:rPr lang="cs-CZ" altLang="cs-CZ" sz="2000">
                <a:latin typeface="Arial Black" panose="020B0A04020102020204" pitchFamily="34" charset="0"/>
              </a:rPr>
              <a:t>staré návyky</a:t>
            </a:r>
          </a:p>
        </p:txBody>
      </p:sp>
      <p:sp>
        <p:nvSpPr>
          <p:cNvPr id="158727" name="Rectangle 7">
            <a:extLst>
              <a:ext uri="{FF2B5EF4-FFF2-40B4-BE49-F238E27FC236}">
                <a16:creationId xmlns:a16="http://schemas.microsoft.com/office/drawing/2014/main" id="{1785BCE3-EBC8-4FDA-AE10-69CB3A4D4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4111884"/>
            <a:ext cx="556951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altLang="cs-CZ" sz="2400"/>
              <a:t> záměrem posílení Maovy pozice, odstranění starých funkcionářů</a:t>
            </a:r>
          </a:p>
          <a:p>
            <a:pPr>
              <a:buFontTx/>
              <a:buChar char="•"/>
            </a:pPr>
            <a:r>
              <a:rPr lang="cs-CZ" altLang="cs-CZ" sz="2400"/>
              <a:t> očistná revoluce - velký skok - </a:t>
            </a:r>
            <a:br>
              <a:rPr lang="cs-CZ" altLang="cs-CZ" sz="2400"/>
            </a:br>
            <a:r>
              <a:rPr lang="cs-CZ" altLang="cs-CZ" sz="2400"/>
              <a:t>s cílem vytvořit novou společnost, zničit vše staré, tradiční </a:t>
            </a:r>
          </a:p>
        </p:txBody>
      </p:sp>
      <p:pic>
        <p:nvPicPr>
          <p:cNvPr id="158728" name="Picture 8">
            <a:extLst>
              <a:ext uri="{FF2B5EF4-FFF2-40B4-BE49-F238E27FC236}">
                <a16:creationId xmlns:a16="http://schemas.microsoft.com/office/drawing/2014/main" id="{37E5A567-CAD6-4509-A958-C2B18226D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1557339"/>
            <a:ext cx="16192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6137C412-B171-436D-A9B1-7C95D68C3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19" y="861665"/>
            <a:ext cx="58864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altLang="cs-CZ" sz="2400"/>
              <a:t> odstranit „oponenty“, intelektuály</a:t>
            </a:r>
          </a:p>
          <a:p>
            <a:pPr>
              <a:buFontTx/>
              <a:buChar char="•"/>
            </a:pPr>
            <a:r>
              <a:rPr lang="cs-CZ" altLang="cs-CZ" sz="2400"/>
              <a:t> znovu získat ztracený vliv po neúspěchu Velkého skoku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43197E13-1799-4739-A1BB-ED48F97D2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19" y="2562444"/>
            <a:ext cx="518503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altLang="cs-CZ" sz="2400"/>
              <a:t> prostředek: mládež, studenti</a:t>
            </a:r>
          </a:p>
          <a:p>
            <a:r>
              <a:rPr lang="cs-CZ" altLang="cs-CZ" sz="2400"/>
              <a:t>- zfanatizované </a:t>
            </a:r>
            <a:r>
              <a:rPr lang="cs-CZ" altLang="cs-CZ" sz="2400">
                <a:latin typeface="Arial Black" panose="020B0A04020102020204" pitchFamily="34" charset="0"/>
              </a:rPr>
              <a:t>Rudé grady</a:t>
            </a:r>
          </a:p>
          <a:p>
            <a:r>
              <a:rPr lang="cs-CZ" altLang="cs-CZ" sz="2400"/>
              <a:t>shromáždění mládeže v Pekingu (10 mil. ml)</a:t>
            </a:r>
          </a:p>
          <a:p>
            <a:r>
              <a:rPr lang="cs-CZ" altLang="cs-CZ" sz="2400">
                <a:latin typeface="Arial Black" panose="020B0A04020102020204" pitchFamily="34" charset="0"/>
              </a:rPr>
              <a:t>Rudá knížka</a:t>
            </a:r>
            <a:br>
              <a:rPr lang="cs-CZ" altLang="cs-CZ" sz="2400">
                <a:latin typeface="Arial Black" panose="020B0A04020102020204" pitchFamily="34" charset="0"/>
              </a:rPr>
            </a:br>
            <a:r>
              <a:rPr lang="cs-CZ" altLang="cs-CZ" sz="2400"/>
              <a:t> - sbírka Maových citátů</a:t>
            </a:r>
          </a:p>
          <a:p>
            <a:endParaRPr lang="cs-CZ" altLang="cs-CZ">
              <a:solidFill>
                <a:schemeClr val="bg1"/>
              </a:solidFill>
            </a:endParaRPr>
          </a:p>
        </p:txBody>
      </p:sp>
      <p:pic>
        <p:nvPicPr>
          <p:cNvPr id="159750" name="Picture 6">
            <a:extLst>
              <a:ext uri="{FF2B5EF4-FFF2-40B4-BE49-F238E27FC236}">
                <a16:creationId xmlns:a16="http://schemas.microsoft.com/office/drawing/2014/main" id="{718C88FE-FC57-4801-8FF9-75BB2875A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893" y="390567"/>
            <a:ext cx="4233103" cy="607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3" name="Rectangle 7">
            <a:extLst>
              <a:ext uri="{FF2B5EF4-FFF2-40B4-BE49-F238E27FC236}">
                <a16:creationId xmlns:a16="http://schemas.microsoft.com/office/drawing/2014/main" id="{F1F09FE3-E277-4390-A8F0-E56AFDCB0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0"/>
            <a:ext cx="3059112" cy="9080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62818" name="Picture 2" descr="Cultural Revolution Buddha Burning">
            <a:extLst>
              <a:ext uri="{FF2B5EF4-FFF2-40B4-BE49-F238E27FC236}">
                <a16:creationId xmlns:a16="http://schemas.microsoft.com/office/drawing/2014/main" id="{ADDCBE6C-8E93-4CB3-A897-3D0184066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3141663"/>
            <a:ext cx="3922713" cy="30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19" name="Picture 3">
            <a:extLst>
              <a:ext uri="{FF2B5EF4-FFF2-40B4-BE49-F238E27FC236}">
                <a16:creationId xmlns:a16="http://schemas.microsoft.com/office/drawing/2014/main" id="{7FCBF11F-7F2C-4C2E-BDF3-58FC7DCEF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88913"/>
            <a:ext cx="468153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0" name="Picture 4">
            <a:extLst>
              <a:ext uri="{FF2B5EF4-FFF2-40B4-BE49-F238E27FC236}">
                <a16:creationId xmlns:a16="http://schemas.microsoft.com/office/drawing/2014/main" id="{5917D0F2-1A1F-4E0A-9DAB-3405DAD0F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88914"/>
            <a:ext cx="28797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1" name="Rectangle 5">
            <a:extLst>
              <a:ext uri="{FF2B5EF4-FFF2-40B4-BE49-F238E27FC236}">
                <a16:creationId xmlns:a16="http://schemas.microsoft.com/office/drawing/2014/main" id="{7875EE50-6D71-4EA4-AC16-ED4304273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885" y="3789364"/>
            <a:ext cx="613842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buFontTx/>
              <a:buChar char="•"/>
            </a:pPr>
            <a:r>
              <a:rPr lang="cs-CZ" altLang="cs-CZ" sz="2400"/>
              <a:t> ničení kulturních památek, </a:t>
            </a:r>
            <a:br>
              <a:rPr lang="cs-CZ" altLang="cs-CZ" sz="2400"/>
            </a:br>
            <a:r>
              <a:rPr lang="cs-CZ" altLang="cs-CZ" sz="2400"/>
              <a:t>pálení knih, veřejné ponižování lidí, fyzická likvidace osob</a:t>
            </a:r>
          </a:p>
          <a:p>
            <a:pPr algn="r"/>
            <a:r>
              <a:rPr lang="cs-CZ" altLang="cs-CZ" sz="2400"/>
              <a:t> masivní čistka ve straně, </a:t>
            </a:r>
            <a:br>
              <a:rPr lang="cs-CZ" altLang="cs-CZ" sz="2400"/>
            </a:br>
            <a:r>
              <a:rPr lang="cs-CZ" altLang="cs-CZ" sz="2400"/>
              <a:t>obnovení absolutní moci</a:t>
            </a:r>
          </a:p>
          <a:p>
            <a:pPr algn="r"/>
            <a:endParaRPr lang="cs-CZ" altLang="cs-CZ" sz="3000">
              <a:solidFill>
                <a:srgbClr val="FF3300"/>
              </a:solidFill>
              <a:latin typeface="Arial Black" panose="020B0A04020102020204" pitchFamily="34" charset="0"/>
            </a:endParaRPr>
          </a:p>
          <a:p>
            <a:pPr algn="r"/>
            <a:r>
              <a:rPr lang="cs-CZ" altLang="cs-CZ" sz="3000">
                <a:latin typeface="Arial Black" panose="020B0A04020102020204" pitchFamily="34" charset="0"/>
              </a:rPr>
              <a:t>7 - 8 milionů mrtvých</a:t>
            </a:r>
            <a:r>
              <a:rPr lang="cs-CZ" altLang="cs-CZ"/>
              <a:t>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8CB8F-683C-4EF0-95FB-C74D06F6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617"/>
            <a:ext cx="10058400" cy="1609344"/>
          </a:xfrm>
        </p:spPr>
        <p:txBody>
          <a:bodyPr/>
          <a:lstStyle/>
          <a:p>
            <a:pPr algn="ctr"/>
            <a:r>
              <a:rPr lang="pl-PL" b="1"/>
              <a:t>Boje na hranicích – rok 1969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5EDD86-BDA0-407C-8D54-5E014E89B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38" y="1665961"/>
            <a:ext cx="11824571" cy="5010411"/>
          </a:xfrm>
        </p:spPr>
        <p:txBody>
          <a:bodyPr>
            <a:normAutofit/>
          </a:bodyPr>
          <a:lstStyle/>
          <a:p>
            <a:r>
              <a:rPr lang="cs-CZ" sz="2400"/>
              <a:t>Do roku 1969 vstoupila Čína s informací, že SSSR je pro ni větším nepřítelem než USA. </a:t>
            </a:r>
          </a:p>
          <a:p>
            <a:r>
              <a:rPr lang="cs-CZ" sz="2400"/>
              <a:t>Čína začala vypovídat některé dvoustranné smlouvy – např. zakázala přelety sovětských odborníků přes své území. </a:t>
            </a:r>
          </a:p>
          <a:p>
            <a:r>
              <a:rPr lang="cs-CZ" sz="2400"/>
              <a:t>Současně s tím se vyhrotily příhraniční boje. Nejenže oba státy balancovaly na pokraji války, ale v některých případech lze situaci skutečně jako válku posoudit.</a:t>
            </a:r>
          </a:p>
        </p:txBody>
      </p:sp>
    </p:spTree>
    <p:extLst>
      <p:ext uri="{BB962C8B-B14F-4D97-AF65-F5344CB8AC3E}">
        <p14:creationId xmlns:p14="http://schemas.microsoft.com/office/powerpoint/2010/main" val="1032149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>
            <a:extLst>
              <a:ext uri="{FF2B5EF4-FFF2-40B4-BE49-F238E27FC236}">
                <a16:creationId xmlns:a16="http://schemas.microsoft.com/office/drawing/2014/main" id="{4302F410-104F-4B99-AE04-543C7652D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50" y="1639171"/>
            <a:ext cx="5926552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cs-CZ" altLang="cs-CZ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/>
              <a:t>od urážek k ozbrojenému střetu</a:t>
            </a:r>
          </a:p>
          <a:p>
            <a:endParaRPr lang="cs-CZ" altLang="cs-CZ" sz="2400"/>
          </a:p>
          <a:p>
            <a:pPr>
              <a:buFontTx/>
              <a:buChar char="•"/>
            </a:pPr>
            <a:r>
              <a:rPr lang="cs-CZ" altLang="cs-CZ" sz="2400"/>
              <a:t> 6500 km dlouhá hranice</a:t>
            </a:r>
          </a:p>
          <a:p>
            <a:r>
              <a:rPr lang="cs-CZ" altLang="cs-CZ" sz="2400"/>
              <a:t>úvahy o preventivní válce, </a:t>
            </a:r>
          </a:p>
          <a:p>
            <a:r>
              <a:rPr lang="cs-CZ" altLang="cs-CZ" sz="2400"/>
              <a:t>vzájemný pocit ohrožení</a:t>
            </a:r>
          </a:p>
          <a:p>
            <a:endParaRPr lang="cs-CZ" altLang="cs-CZ" sz="2400"/>
          </a:p>
          <a:p>
            <a:r>
              <a:rPr lang="cs-CZ" altLang="cs-CZ" sz="2400">
                <a:latin typeface="Arial Black" panose="020B0A04020102020204" pitchFamily="34" charset="0"/>
              </a:rPr>
              <a:t>1969</a:t>
            </a:r>
          </a:p>
          <a:p>
            <a:pPr>
              <a:buFontTx/>
              <a:buChar char="•"/>
            </a:pPr>
            <a:r>
              <a:rPr lang="cs-CZ" altLang="cs-CZ" sz="2400"/>
              <a:t> hraniční střet na řece </a:t>
            </a:r>
          </a:p>
          <a:p>
            <a:r>
              <a:rPr lang="cs-CZ" altLang="cs-CZ" sz="2400">
                <a:latin typeface="Arial Black" panose="020B0A04020102020204" pitchFamily="34" charset="0"/>
              </a:rPr>
              <a:t>Ussuri </a:t>
            </a:r>
            <a:r>
              <a:rPr lang="cs-CZ" altLang="cs-CZ" sz="2400"/>
              <a:t>- Čína obsazuje </a:t>
            </a:r>
          </a:p>
          <a:p>
            <a:r>
              <a:rPr lang="cs-CZ" altLang="cs-CZ" sz="2400"/>
              <a:t>ostrov Damanskij</a:t>
            </a:r>
          </a:p>
          <a:p>
            <a:r>
              <a:rPr lang="cs-CZ" altLang="cs-CZ" sz="2400" u="sng"/>
              <a:t>hrozba jaderné války</a:t>
            </a:r>
          </a:p>
          <a:p>
            <a:endParaRPr lang="cs-CZ" altLang="cs-CZ" sz="2400" u="sng"/>
          </a:p>
          <a:p>
            <a:pPr>
              <a:buFontTx/>
              <a:buChar char="•"/>
            </a:pPr>
            <a:r>
              <a:rPr lang="cs-CZ" altLang="cs-CZ" sz="2400"/>
              <a:t> další konflikty na Amuru, Sinťiangu</a:t>
            </a:r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FBA440A5-3DCA-468C-AF23-B03822AAD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404814"/>
            <a:ext cx="84930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800" b="1">
                <a:latin typeface="+mj-lt"/>
              </a:rPr>
              <a:t>1969 konflikt na řece USSURI</a:t>
            </a:r>
          </a:p>
        </p:txBody>
      </p:sp>
      <p:pic>
        <p:nvPicPr>
          <p:cNvPr id="121869" name="Picture 13">
            <a:extLst>
              <a:ext uri="{FF2B5EF4-FFF2-40B4-BE49-F238E27FC236}">
                <a16:creationId xmlns:a16="http://schemas.microsoft.com/office/drawing/2014/main" id="{089D23DF-7B8F-478E-82D1-ECAC1241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75" y="1841326"/>
            <a:ext cx="4362656" cy="415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70" name="Oval 14">
            <a:extLst>
              <a:ext uri="{FF2B5EF4-FFF2-40B4-BE49-F238E27FC236}">
                <a16:creationId xmlns:a16="http://schemas.microsoft.com/office/drawing/2014/main" id="{D38D289A-F5D6-4381-921C-DF1ED0C29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7789" y="1976300"/>
            <a:ext cx="389959" cy="491327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1871" name="Rectangle 15">
            <a:extLst>
              <a:ext uri="{FF2B5EF4-FFF2-40B4-BE49-F238E27FC236}">
                <a16:creationId xmlns:a16="http://schemas.microsoft.com/office/drawing/2014/main" id="{BA629CDA-7985-4D04-8EB8-663125BAC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268414"/>
            <a:ext cx="58324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cs-CZ" sz="2000"/>
              <a:t>válka mezi komunistickými zeměmi </a:t>
            </a:r>
          </a:p>
          <a:p>
            <a:pPr algn="ctr"/>
            <a:r>
              <a:rPr lang="pl-PL" altLang="cs-CZ" sz="2000"/>
              <a:t>Čína X SSSR</a:t>
            </a:r>
            <a:endParaRPr lang="cs-CZ" altLang="cs-CZ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25ED9-C86A-4DC7-B340-7AAAEECE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7" y="95693"/>
            <a:ext cx="11525692" cy="202571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/>
              <a:t>Tajný projev N. S. Chruščova na XX. sjezdu KSSS o kultu osobnosti J. V. Stalina (25.2.1956)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FE6EC-D327-401F-A526-FA880157D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57" y="2030819"/>
            <a:ext cx="11894286" cy="4731488"/>
          </a:xfrm>
        </p:spPr>
        <p:txBody>
          <a:bodyPr>
            <a:normAutofit fontScale="92500"/>
          </a:bodyPr>
          <a:lstStyle/>
          <a:p>
            <a:r>
              <a:rPr lang="cs-CZ" sz="2400"/>
              <a:t>Chruščov poodhalil a odsoudil diktátorské praktiky svého předchůdce Stalina. </a:t>
            </a:r>
          </a:p>
          <a:p>
            <a:r>
              <a:rPr lang="cs-CZ" sz="2400"/>
              <a:t>XX. Sjezd se tak považuje za bod obratu, jímž stalinismus přestal být oficiální politikou KSSS a potažmo celého sovětského bloku</a:t>
            </a:r>
          </a:p>
          <a:p>
            <a:r>
              <a:rPr lang="cs-CZ" sz="2400"/>
              <a:t>„</a:t>
            </a:r>
            <a:r>
              <a:rPr lang="cs-CZ" sz="2400" i="1"/>
              <a:t>Ústřední výbor strany se po Stalinově smrti začal přísně a důsledně orientovat na objasňování nepřípustnosti glorifikace jedné osobnosti a její připodobňování jakémusi nadčlověku s nadpřirozenými vlastnostmi boha, neboť něco takového je duchu marxismu - leninismu cizí. Tento člověk pak jakoby všechno ví, všechno vidí, za všechny myslí a všechno může udělat; ve svém jednání je neomylný. Taková představa o člověku, konkrétně řečeno o Stalinovi, se u nás pěstovala mnoho let.</a:t>
            </a:r>
            <a:r>
              <a:rPr lang="cs-CZ" sz="2400"/>
              <a:t>“</a:t>
            </a:r>
          </a:p>
          <a:p>
            <a:r>
              <a:rPr lang="cs-CZ" sz="2400"/>
              <a:t>odsoudil Stalinovi dezinformace ohledně přepadení SSSR Německem v roce 1941</a:t>
            </a:r>
          </a:p>
          <a:p>
            <a:r>
              <a:rPr lang="cs-CZ" sz="2400"/>
              <a:t>odsoudil přesídlení celé řady národů </a:t>
            </a:r>
          </a:p>
        </p:txBody>
      </p:sp>
    </p:spTree>
    <p:extLst>
      <p:ext uri="{BB962C8B-B14F-4D97-AF65-F5344CB8AC3E}">
        <p14:creationId xmlns:p14="http://schemas.microsoft.com/office/powerpoint/2010/main" val="39589874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11243-D1AA-4260-B518-407B8B40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/>
            <a:r>
              <a:rPr lang="cs-CZ"/>
              <a:t>Řešení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2C8429-DBDE-44C9-A935-F2D4F9B44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90" y="1465545"/>
            <a:ext cx="11674258" cy="5210828"/>
          </a:xfrm>
        </p:spPr>
        <p:txBody>
          <a:bodyPr>
            <a:normAutofit/>
          </a:bodyPr>
          <a:lstStyle/>
          <a:p>
            <a:r>
              <a:rPr lang="cs-CZ" sz="2400"/>
              <a:t>Nakonec došlo ke schůzce Kosygina s Čou En-lajem při tradiční příležitosti - ideální možnost se naskytla na pohřbu vietnamského komunistického vůdce Ho Či Mina 11.9. 1969. </a:t>
            </a:r>
          </a:p>
          <a:p>
            <a:r>
              <a:rPr lang="cs-CZ" sz="2400"/>
              <a:t>Zde se alespoň rámcově dohodly další schůzky, na kterých by se měly konflikty řešit. </a:t>
            </a:r>
          </a:p>
          <a:p>
            <a:r>
              <a:rPr lang="cs-CZ" sz="2400"/>
              <a:t>Samotná jednání pak začala 20. října 1969 v Pekingu</a:t>
            </a:r>
          </a:p>
          <a:p>
            <a:r>
              <a:rPr lang="cs-CZ" sz="2400"/>
              <a:t>Přestože konflikty na hranicích ustaly, sovětsko-čínské vztahy se nezlepšily.</a:t>
            </a:r>
          </a:p>
          <a:p>
            <a:r>
              <a:rPr lang="cs-CZ" sz="2400"/>
              <a:t>Po smrti Maa se po čase prosadil reformátor Teng Siao-pching a vyvedl Čínu z permanentní hospodářské krize tím, že v rámci možností otevřel její ekonomiku Západu. </a:t>
            </a:r>
          </a:p>
          <a:p>
            <a:r>
              <a:rPr lang="cs-CZ" sz="2400"/>
              <a:t>Normalizace vztahů mezi Čínou a SSSR tak mohla postupně probíhat až s nástupem nového sovětského vůdce Michaila Gorbačova v polovině 80. let.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80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9C85D-81FE-4D47-BC31-8BB8CE39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9" y="396076"/>
            <a:ext cx="3174221" cy="1594689"/>
          </a:xfrm>
        </p:spPr>
        <p:txBody>
          <a:bodyPr/>
          <a:lstStyle/>
          <a:p>
            <a:pPr algn="ctr"/>
            <a:r>
              <a:rPr lang="cs-CZ"/>
              <a:t>Kult osobnosti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5FD584-5A75-4AC2-BCEE-18D396AC9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739" y="212941"/>
            <a:ext cx="5977260" cy="6450905"/>
          </a:xfrm>
        </p:spPr>
        <p:txBody>
          <a:bodyPr>
            <a:normAutofit fontScale="92500"/>
          </a:bodyPr>
          <a:lstStyle/>
          <a:p>
            <a:r>
              <a:rPr lang="cs-CZ" sz="2400"/>
              <a:t>„</a:t>
            </a:r>
            <a:r>
              <a:rPr lang="cs-CZ" sz="2400" i="1"/>
              <a:t>Kam se dívali členové politického byra UV, proč včas proti kultu osobnosti nevystoupili a dělají to teprve v poslední době?</a:t>
            </a:r>
            <a:r>
              <a:rPr lang="cs-CZ" sz="2400"/>
              <a:t>“</a:t>
            </a:r>
          </a:p>
          <a:p>
            <a:r>
              <a:rPr lang="cs-CZ" sz="2400"/>
              <a:t>„</a:t>
            </a:r>
            <a:r>
              <a:rPr lang="cs-CZ" sz="2400" i="1"/>
              <a:t>Člověk někdy jede ke Stalinovi a je k němu zván jako přítel. Ale sedí u Stalina a neví, kam ho od něho odvezou: jestli domů nebo do vězení. Je jasné, že taková situace stavěla kteréhokoli člena politbyra do nevýslovně těžkého postavení. Jestliže si navíc uvědomíme, že v posledních letech se plenární zasedání ÚV fakticky nesvolávala a zasedání politbyra se konala případ od případu, bude pochopitelné, jak těžko bylo pro kteréhokoli člena politbyra vyslovit se proti tomu nebo onomu nespravedlivému nebo nesprávnému opatření, proti očividným chybám a nedostatkům v praxi vedení.</a:t>
            </a:r>
            <a:r>
              <a:rPr lang="cs-CZ" sz="2400"/>
              <a:t>“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30D845A-221F-4081-BF1E-475AA677EB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1" y="2317314"/>
            <a:ext cx="5977260" cy="3347265"/>
          </a:xfrm>
        </p:spPr>
      </p:pic>
    </p:spTree>
    <p:extLst>
      <p:ext uri="{BB962C8B-B14F-4D97-AF65-F5344CB8AC3E}">
        <p14:creationId xmlns:p14="http://schemas.microsoft.com/office/powerpoint/2010/main" val="94069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D0F5C-A4F8-44A8-998B-1489883EE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00" y="200416"/>
            <a:ext cx="2487544" cy="1231434"/>
          </a:xfrm>
        </p:spPr>
        <p:txBody>
          <a:bodyPr/>
          <a:lstStyle/>
          <a:p>
            <a:r>
              <a:rPr lang="cs-CZ"/>
              <a:t>STALIN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DADE20C-785E-4B25-9076-CDA3FB7856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0762" y="1321544"/>
            <a:ext cx="6683611" cy="4452955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9945233-332B-4533-A801-50E176627C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69500" y="177850"/>
            <a:ext cx="4733695" cy="6407710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7750C04-9732-4652-B0F8-1607E8CC8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682" y="0"/>
            <a:ext cx="4826318" cy="6858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FE8E1E2-BC8F-4D09-90BD-FD0B6DE073E6}"/>
              </a:ext>
            </a:extLst>
          </p:cNvPr>
          <p:cNvSpPr txBox="1"/>
          <p:nvPr/>
        </p:nvSpPr>
        <p:spPr>
          <a:xfrm>
            <a:off x="3081402" y="6011253"/>
            <a:ext cx="473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o každého z nás se postará Stalin v Kremlu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412248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02A1B-117B-4426-A58E-51079449D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4215"/>
            <a:ext cx="10058400" cy="1609344"/>
          </a:xfrm>
        </p:spPr>
        <p:txBody>
          <a:bodyPr/>
          <a:lstStyle/>
          <a:p>
            <a:r>
              <a:rPr lang="cs-CZ"/>
              <a:t>Tajný projev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6ECB8-293E-4516-B1D8-D7D49E3FE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521" y="1778696"/>
            <a:ext cx="5574207" cy="4393504"/>
          </a:xfrm>
        </p:spPr>
        <p:txBody>
          <a:bodyPr>
            <a:normAutofit fontScale="92500"/>
          </a:bodyPr>
          <a:lstStyle/>
          <a:p>
            <a:r>
              <a:rPr lang="cs-CZ" sz="2800"/>
              <a:t>„</a:t>
            </a:r>
            <a:r>
              <a:rPr lang="cs-CZ" sz="2800" i="1"/>
              <a:t>K otázce kultu osobnosti musíme přistoupit se vší vážností. Tuto otázku nemůžeme vynášet mimo stranu a tím spíše ne do tisku. Proto o ní referujeme na neveřejném zasedání sjezdu. Je třeba znát míru, neživit nepřátele, neodhalovat před nimi naše rány. Myslím, že sjezdoví delegáti správně pochopí a ocení všechna tato opatření.</a:t>
            </a:r>
            <a:r>
              <a:rPr lang="cs-CZ" sz="2800"/>
              <a:t>“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AC44B01-D057-4BDD-95AB-349967633C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3314" y="484632"/>
            <a:ext cx="4519590" cy="5946829"/>
          </a:xfrm>
        </p:spPr>
      </p:pic>
    </p:spTree>
    <p:extLst>
      <p:ext uri="{BB962C8B-B14F-4D97-AF65-F5344CB8AC3E}">
        <p14:creationId xmlns:p14="http://schemas.microsoft.com/office/powerpoint/2010/main" val="384242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FB364564-06D6-4C82-8B4E-4080B4484D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349" r="9349"/>
          <a:stretch>
            <a:fillRect/>
          </a:stretch>
        </p:blipFill>
        <p:spPr/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9B9B9-6814-4BB7-AD18-76A70B2B9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061580"/>
            <a:ext cx="3400190" cy="4734839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cs-CZ" sz="2600" b="0" i="0" u="none" strike="noStrike" baseline="0">
                <a:solidFill>
                  <a:schemeClr val="tx1"/>
                </a:solidFill>
              </a:rPr>
              <a:t>Vysvětlete, z jakých důvodů byl projev přelomovou událostí v dějinách SSSR.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cs-CZ" sz="2600">
                <a:solidFill>
                  <a:schemeClr val="tx1"/>
                </a:solidFill>
              </a:rPr>
              <a:t>Jaké důsledky měl projev v satelitních státech?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138676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CBCD8-86DE-49DC-A05F-CBF2C6C2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6450"/>
            <a:ext cx="9589801" cy="1118700"/>
          </a:xfrm>
        </p:spPr>
        <p:txBody>
          <a:bodyPr/>
          <a:lstStyle/>
          <a:p>
            <a:pPr algn="ctr"/>
            <a:r>
              <a:rPr lang="cs-CZ"/>
              <a:t>DESTALINIZACE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7BC72-C687-4960-938D-706BC7CAA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47" y="1152395"/>
            <a:ext cx="11749413" cy="5395585"/>
          </a:xfrm>
        </p:spPr>
        <p:txBody>
          <a:bodyPr>
            <a:normAutofit lnSpcReduction="10000"/>
          </a:bodyPr>
          <a:lstStyle/>
          <a:p>
            <a:r>
              <a:rPr lang="cs-CZ" sz="2800"/>
              <a:t>také v zemích sovětského bloku, již od roku 1953</a:t>
            </a:r>
          </a:p>
          <a:p>
            <a:r>
              <a:rPr lang="cs-CZ" sz="2800"/>
              <a:t>povstání v NDR</a:t>
            </a:r>
          </a:p>
          <a:p>
            <a:r>
              <a:rPr lang="cs-CZ" sz="2800"/>
              <a:t>nejvýrazněji Maďarsko 1956 </a:t>
            </a:r>
          </a:p>
          <a:p>
            <a:r>
              <a:rPr lang="cs-CZ" sz="2800"/>
              <a:t>v ČSR postupně probíhala až do roku 1968, kdy vyvrcholila pražským jarem</a:t>
            </a:r>
          </a:p>
          <a:p>
            <a:r>
              <a:rPr lang="cs-CZ" sz="2800"/>
              <a:t>v Polsku probíhala ve více etapách, končí s pádem představitele Władysława Gomułka</a:t>
            </a:r>
          </a:p>
          <a:p>
            <a:pPr marL="0" indent="0">
              <a:buNone/>
            </a:pPr>
            <a:endParaRPr lang="cs-CZ" sz="2800"/>
          </a:p>
          <a:p>
            <a:r>
              <a:rPr lang="cs-CZ" sz="2800" b="1" u="sng"/>
              <a:t>ALE! </a:t>
            </a:r>
            <a:r>
              <a:rPr lang="cs-CZ" sz="2800" b="1"/>
              <a:t>základní cíle politiky neměnné</a:t>
            </a:r>
            <a:r>
              <a:rPr lang="cs-CZ" sz="2800"/>
              <a:t>: ekonomicky, vojensky a politicky posilovat SSSR a jeho mezinárodní postavení, konsolidace satelitních států, minimalizace bezpečnostních hrozeb</a:t>
            </a:r>
          </a:p>
          <a:p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val="284783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Dřevo</Template>
  <TotalTime>865</TotalTime>
  <Words>2680</Words>
  <Application>Microsoft Office PowerPoint</Application>
  <PresentationFormat>Širokoúhlá obrazovka</PresentationFormat>
  <Paragraphs>231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Bookman Old Style</vt:lpstr>
      <vt:lpstr>Century Gothic</vt:lpstr>
      <vt:lpstr>Wingdings</vt:lpstr>
      <vt:lpstr>Dřevo</vt:lpstr>
      <vt:lpstr>11. Usnesení Nejvyššího sovětu SSSR o výsledcích cesty N. Chruščova a N. Bulganina</vt:lpstr>
      <vt:lpstr>SSSR po smrti Stalina</vt:lpstr>
      <vt:lpstr>Nikita Sergejevič Chruščov</vt:lpstr>
      <vt:lpstr>Tajný projev N. S. Chruščova na XX. sjezdu KSSS o kultu osobnosti J. V. Stalina (25.2.1956)</vt:lpstr>
      <vt:lpstr>Kult osobnosti </vt:lpstr>
      <vt:lpstr>STALIN</vt:lpstr>
      <vt:lpstr>Tajný projev</vt:lpstr>
      <vt:lpstr>Prezentace aplikace PowerPoint</vt:lpstr>
      <vt:lpstr>DESTALINIZACE</vt:lpstr>
      <vt:lpstr>Prezentace aplikace PowerPoint</vt:lpstr>
      <vt:lpstr>Chruščovova zahraniční politika</vt:lpstr>
      <vt:lpstr>Prezentace aplikace PowerPoint</vt:lpstr>
      <vt:lpstr>Politika vůči zemím tzv. třetího světa</vt:lpstr>
      <vt:lpstr>Prezentace aplikace PowerPoint</vt:lpstr>
      <vt:lpstr>Cesta Chruščova a Bulganina </vt:lpstr>
      <vt:lpstr>rok 1956</vt:lpstr>
      <vt:lpstr>Prezentace aplikace PowerPoint</vt:lpstr>
      <vt:lpstr>Věda a kultura za Chruščovovy vlády</vt:lpstr>
      <vt:lpstr>konec Chruščovovy vlády</vt:lpstr>
      <vt:lpstr>16. Čínsko-sovětská roztržka: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Nejisté roky 1965-1968</vt:lpstr>
      <vt:lpstr>Prezentace aplikace PowerPoint</vt:lpstr>
      <vt:lpstr>Prezentace aplikace PowerPoint</vt:lpstr>
      <vt:lpstr>Prezentace aplikace PowerPoint</vt:lpstr>
      <vt:lpstr>Boje na hranicích – rok 1969</vt:lpstr>
      <vt:lpstr>Prezentace aplikace PowerPoint</vt:lpstr>
      <vt:lpstr>Řešení situace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Usnesení Nejvyššího sovětu SSSR o výsledcích cesty N. Chruščova a N. Bulganina</dc:title>
  <dc:creator>Lucie</dc:creator>
  <cp:lastModifiedBy>Lucie</cp:lastModifiedBy>
  <cp:revision>14</cp:revision>
  <dcterms:created xsi:type="dcterms:W3CDTF">2021-10-31T15:47:18Z</dcterms:created>
  <dcterms:modified xsi:type="dcterms:W3CDTF">2021-12-09T21:15:12Z</dcterms:modified>
</cp:coreProperties>
</file>