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c2iv/RQ3trcOHq5wWR+Ook0L2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solidFill>
          <a:schemeClr val="accen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5"/>
          <p:cNvSpPr txBox="1"/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/>
          <p:nvPr>
            <p:ph idx="2" type="pic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2" name="Google Shape;82;p25"/>
          <p:cNvSpPr txBox="1"/>
          <p:nvPr>
            <p:ph idx="1" type="body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ě obsahové čás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solidFill>
          <a:schemeClr val="accen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bg>
      <p:bgPr>
        <a:solidFill>
          <a:schemeClr val="accen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0" name="Google Shape;60;p2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é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4"/>
          <p:cNvSpPr txBox="1"/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4" name="Google Shape;74;p24"/>
          <p:cNvSpPr txBox="1"/>
          <p:nvPr>
            <p:ph idx="2" type="body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" name="Google Shape;26;p1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elitní zobrazení Země" id="103" name="Google Shape;103;p1"/>
          <p:cNvPicPr preferRelativeResize="0"/>
          <p:nvPr/>
        </p:nvPicPr>
        <p:blipFill rotWithShape="1">
          <a:blip r:embed="rId3">
            <a:alphaModFix/>
          </a:blip>
          <a:srcRect b="3125" l="0" r="0" t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chemeClr val="dk1">
              <a:alpha val="60000"/>
            </a:schemeClr>
          </a:solidFill>
          <a:ln cap="sq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cs-CZ">
                <a:solidFill>
                  <a:schemeClr val="lt1"/>
                </a:solidFill>
              </a:rPr>
              <a:t>VESMÍRNÝ ZÁVOD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>
                <a:solidFill>
                  <a:srgbClr val="FFFFFF"/>
                </a:solidFill>
              </a:rPr>
              <a:t>Jan Hrbáček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APOLO 11</a:t>
            </a:r>
            <a:endParaRPr/>
          </a:p>
        </p:txBody>
      </p:sp>
      <p:pic>
        <p:nvPicPr>
          <p:cNvPr descr="Člověk zanechal stopu na Měsíci před 50 lety. Co tehdy skutečně Armstrong  řekl? - Blanenský deník" id="200" name="Google Shape;200;p10"/>
          <p:cNvPicPr preferRelativeResize="0"/>
          <p:nvPr/>
        </p:nvPicPr>
        <p:blipFill rotWithShape="1">
          <a:blip r:embed="rId3">
            <a:alphaModFix/>
          </a:blip>
          <a:srcRect b="3" l="9381" r="13158" t="0"/>
          <a:stretch/>
        </p:blipFill>
        <p:spPr>
          <a:xfrm>
            <a:off x="1581912" y="2638044"/>
            <a:ext cx="4271771" cy="3101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1" name="Google Shape;201;p10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President Nixon Greets the Returning Apollo 11 Astronauts | NASA" id="202" name="Google Shape;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6791" y="2638044"/>
            <a:ext cx="4271771" cy="310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ZBYLÉ CESTY NA MĚSÍC</a:t>
            </a:r>
            <a:endParaRPr/>
          </a:p>
        </p:txBody>
      </p:sp>
      <p:pic>
        <p:nvPicPr>
          <p:cNvPr descr="NASA odhalila finanční detaily cesty na Měsíc, instituci by vyšla hodně  draho | E15.cz" id="208" name="Google Shape;208;p11"/>
          <p:cNvPicPr preferRelativeResize="0"/>
          <p:nvPr/>
        </p:nvPicPr>
        <p:blipFill rotWithShape="1">
          <a:blip r:embed="rId3">
            <a:alphaModFix/>
          </a:blip>
          <a:srcRect b="22910" l="0" r="-4" t="4471"/>
          <a:stretch/>
        </p:blipFill>
        <p:spPr>
          <a:xfrm>
            <a:off x="1581912" y="2638044"/>
            <a:ext cx="4271771" cy="3101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Oslavte 50. výročí přistání na Měsíci! – Tojesenzace.cz" id="209" name="Google Shape;209;p1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8319" y="2638044"/>
            <a:ext cx="4271771" cy="310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SOJUZ-APOLLO (1975)</a:t>
            </a:r>
            <a:endParaRPr/>
          </a:p>
        </p:txBody>
      </p:sp>
      <p:sp>
        <p:nvSpPr>
          <p:cNvPr id="215" name="Google Shape;215;p12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OJUZ - APOLLO ::::" id="216" name="Google Shape;216;p12"/>
          <p:cNvPicPr preferRelativeResize="0"/>
          <p:nvPr/>
        </p:nvPicPr>
        <p:blipFill rotWithShape="1">
          <a:blip r:embed="rId3">
            <a:alphaModFix/>
          </a:blip>
          <a:srcRect b="14037" l="0" r="4" t="0"/>
          <a:stretch/>
        </p:blipFill>
        <p:spPr>
          <a:xfrm>
            <a:off x="6338315" y="2638044"/>
            <a:ext cx="4270247" cy="3101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MEK - Let Sojuz-Apollo" id="217" name="Google Shape;2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1912" y="2638042"/>
            <a:ext cx="4270247" cy="310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VYNÁLEZY</a:t>
            </a:r>
            <a:endParaRPr/>
          </a:p>
        </p:txBody>
      </p:sp>
      <p:sp>
        <p:nvSpPr>
          <p:cNvPr id="223" name="Google Shape;223;p13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Polštář z paměťové pěny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Ochrana potravin před kontaminací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Tenisky s podrážkou absorbující nárazy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Meteorologické družice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Satelitní navigace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Miniaturní kamera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Skla chráňěna proti poškrábání</a:t>
            </a:r>
            <a:endParaRPr/>
          </a:p>
        </p:txBody>
      </p:sp>
      <p:pic>
        <p:nvPicPr>
          <p:cNvPr descr="Americkí astronauti používajú pero &quot;za milióny&quot;. Svet sa z toho smeje, no  má to svoju logiku" id="224" name="Google Shape;2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8315" y="2742489"/>
            <a:ext cx="4270247" cy="28930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2"/>
          <p:cNvSpPr txBox="1"/>
          <p:nvPr>
            <p:ph type="title"/>
          </p:nvPr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cs-CZ">
                <a:solidFill>
                  <a:schemeClr val="lt1"/>
                </a:solidFill>
              </a:rPr>
              <a:t>ČASOVÁ OSA</a:t>
            </a: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5621392" y="965200"/>
            <a:ext cx="5603765" cy="4927599"/>
            <a:chOff x="1642" y="0"/>
            <a:chExt cx="5603765" cy="4927599"/>
          </a:xfrm>
        </p:grpSpPr>
        <p:sp>
          <p:nvSpPr>
            <p:cNvPr id="115" name="Google Shape;115;p2"/>
            <p:cNvSpPr/>
            <p:nvPr/>
          </p:nvSpPr>
          <p:spPr>
            <a:xfrm rot="-5400000">
              <a:off x="579345" y="1969350"/>
              <a:ext cx="492760" cy="988899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CB7047"/>
                </a:gs>
                <a:gs pos="50000">
                  <a:srgbClr val="CB622A"/>
                </a:gs>
                <a:gs pos="100000">
                  <a:srgbClr val="C65C23"/>
                </a:gs>
              </a:gsLst>
              <a:lin ang="5400000" scaled="0"/>
            </a:gradFill>
            <a:ln cap="flat" cmpd="sng" w="9525">
              <a:solidFill>
                <a:srgbClr val="C964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355331" y="2241475"/>
              <a:ext cx="964844" cy="444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1955</a:t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42" y="0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642" y="0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143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Americké prohlášení </a:t>
              </a:r>
              <a:endPara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19" name="Google Shape;119;p2"/>
            <p:cNvCxnSpPr/>
            <p:nvPr/>
          </p:nvCxnSpPr>
          <p:spPr>
            <a:xfrm>
              <a:off x="825725" y="1823211"/>
              <a:ext cx="0" cy="394208"/>
            </a:xfrm>
            <a:prstGeom prst="straightConnector1">
              <a:avLst/>
            </a:prstGeom>
            <a:noFill/>
            <a:ln cap="flat" cmpd="sng" w="9525">
              <a:solidFill>
                <a:srgbClr val="C9642E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20" name="Google Shape;120;p2"/>
            <p:cNvSpPr/>
            <p:nvPr/>
          </p:nvSpPr>
          <p:spPr>
            <a:xfrm>
              <a:off x="776449" y="1724659"/>
              <a:ext cx="98552" cy="98552"/>
            </a:xfrm>
            <a:prstGeom prst="ellipse">
              <a:avLst/>
            </a:prstGeom>
            <a:gradFill>
              <a:gsLst>
                <a:gs pos="0">
                  <a:srgbClr val="CB7047"/>
                </a:gs>
                <a:gs pos="50000">
                  <a:srgbClr val="CB622A"/>
                </a:gs>
                <a:gs pos="100000">
                  <a:srgbClr val="C65C23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20175" y="2217419"/>
              <a:ext cx="988899" cy="492760"/>
            </a:xfrm>
            <a:prstGeom prst="rect">
              <a:avLst/>
            </a:prstGeom>
            <a:gradFill>
              <a:gsLst>
                <a:gs pos="0">
                  <a:srgbClr val="C29155"/>
                </a:gs>
                <a:gs pos="50000">
                  <a:srgbClr val="C1893F"/>
                </a:gs>
                <a:gs pos="100000">
                  <a:srgbClr val="BD8337"/>
                </a:gs>
              </a:gsLst>
              <a:lin ang="5400000" scaled="0"/>
            </a:gradFill>
            <a:ln cap="flat" cmpd="sng" w="9525">
              <a:solidFill>
                <a:srgbClr val="C08A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1320175" y="2217419"/>
              <a:ext cx="988899" cy="49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1957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90542" y="3202939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990542" y="3202939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Sputnik 1</a:t>
              </a:r>
              <a:endPara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25" name="Google Shape;125;p2"/>
            <p:cNvCxnSpPr/>
            <p:nvPr/>
          </p:nvCxnSpPr>
          <p:spPr>
            <a:xfrm>
              <a:off x="1814625" y="2710179"/>
              <a:ext cx="0" cy="394208"/>
            </a:xfrm>
            <a:prstGeom prst="straightConnector1">
              <a:avLst/>
            </a:prstGeom>
            <a:noFill/>
            <a:ln cap="flat" cmpd="sng" w="9525">
              <a:solidFill>
                <a:srgbClr val="C08A42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26" name="Google Shape;126;p2"/>
            <p:cNvSpPr/>
            <p:nvPr/>
          </p:nvSpPr>
          <p:spPr>
            <a:xfrm>
              <a:off x="1765349" y="3104387"/>
              <a:ext cx="98552" cy="98552"/>
            </a:xfrm>
            <a:prstGeom prst="ellipse">
              <a:avLst/>
            </a:prstGeom>
            <a:gradFill>
              <a:gsLst>
                <a:gs pos="0">
                  <a:srgbClr val="C29155"/>
                </a:gs>
                <a:gs pos="50000">
                  <a:srgbClr val="C1893F"/>
                </a:gs>
                <a:gs pos="100000">
                  <a:srgbClr val="BD8337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309075" y="2217419"/>
              <a:ext cx="988899" cy="492760"/>
            </a:xfrm>
            <a:prstGeom prst="rect">
              <a:avLst/>
            </a:prstGeom>
            <a:gradFill>
              <a:gsLst>
                <a:gs pos="0">
                  <a:srgbClr val="B9A765"/>
                </a:gs>
                <a:gs pos="50000">
                  <a:srgbClr val="B6A156"/>
                </a:gs>
                <a:gs pos="100000">
                  <a:srgbClr val="B29B4E"/>
                </a:gs>
              </a:gsLst>
              <a:lin ang="5400000" scaled="0"/>
            </a:gradFill>
            <a:ln cap="flat" cmpd="sng" w="9525">
              <a:solidFill>
                <a:srgbClr val="B5A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2309075" y="2217419"/>
              <a:ext cx="988899" cy="49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1961</a:t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979441" y="0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1979441" y="0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143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Vostok 1</a:t>
              </a:r>
              <a:endPara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31" name="Google Shape;131;p2"/>
            <p:cNvCxnSpPr/>
            <p:nvPr/>
          </p:nvCxnSpPr>
          <p:spPr>
            <a:xfrm>
              <a:off x="2803524" y="1823211"/>
              <a:ext cx="0" cy="394208"/>
            </a:xfrm>
            <a:prstGeom prst="straightConnector1">
              <a:avLst/>
            </a:prstGeom>
            <a:noFill/>
            <a:ln cap="flat" cmpd="sng" w="9525">
              <a:solidFill>
                <a:srgbClr val="B5A158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32" name="Google Shape;132;p2"/>
            <p:cNvSpPr/>
            <p:nvPr/>
          </p:nvSpPr>
          <p:spPr>
            <a:xfrm>
              <a:off x="2754248" y="1724659"/>
              <a:ext cx="98552" cy="98552"/>
            </a:xfrm>
            <a:prstGeom prst="ellipse">
              <a:avLst/>
            </a:prstGeom>
            <a:gradFill>
              <a:gsLst>
                <a:gs pos="0">
                  <a:srgbClr val="B9A765"/>
                </a:gs>
                <a:gs pos="50000">
                  <a:srgbClr val="B6A156"/>
                </a:gs>
                <a:gs pos="100000">
                  <a:srgbClr val="B29B4E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97974" y="2217419"/>
              <a:ext cx="988899" cy="492760"/>
            </a:xfrm>
            <a:prstGeom prst="rect">
              <a:avLst/>
            </a:prstGeom>
            <a:gradFill>
              <a:gsLst>
                <a:gs pos="0">
                  <a:srgbClr val="AFB077"/>
                </a:gs>
                <a:gs pos="50000">
                  <a:srgbClr val="AAAA6C"/>
                </a:gs>
                <a:gs pos="100000">
                  <a:srgbClr val="A4A764"/>
                </a:gs>
              </a:gsLst>
              <a:lin ang="5400000" scaled="0"/>
            </a:gradFill>
            <a:ln cap="flat" cmpd="sng" w="9525">
              <a:solidFill>
                <a:srgbClr val="AAAB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3297974" y="2217419"/>
              <a:ext cx="988899" cy="49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1969</a:t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968341" y="3202939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2968341" y="3202939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Apolo </a:t>
              </a:r>
              <a:r>
                <a:rPr lang="cs-CZ" sz="15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11</a:t>
              </a:r>
              <a:endPara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37" name="Google Shape;137;p2"/>
            <p:cNvCxnSpPr/>
            <p:nvPr/>
          </p:nvCxnSpPr>
          <p:spPr>
            <a:xfrm>
              <a:off x="3792424" y="2710179"/>
              <a:ext cx="0" cy="394208"/>
            </a:xfrm>
            <a:prstGeom prst="straightConnector1">
              <a:avLst/>
            </a:prstGeom>
            <a:noFill/>
            <a:ln cap="flat" cmpd="sng" w="9525">
              <a:solidFill>
                <a:srgbClr val="AAAB6D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2"/>
            <p:cNvSpPr/>
            <p:nvPr/>
          </p:nvSpPr>
          <p:spPr>
            <a:xfrm>
              <a:off x="3743148" y="3104387"/>
              <a:ext cx="98552" cy="98552"/>
            </a:xfrm>
            <a:prstGeom prst="ellipse">
              <a:avLst/>
            </a:prstGeom>
            <a:gradFill>
              <a:gsLst>
                <a:gs pos="0">
                  <a:srgbClr val="AFB077"/>
                </a:gs>
                <a:gs pos="50000">
                  <a:srgbClr val="AAAA6C"/>
                </a:gs>
                <a:gs pos="100000">
                  <a:srgbClr val="A4A764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5400000">
              <a:off x="4534944" y="1969350"/>
              <a:ext cx="492760" cy="988899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A1A88A"/>
                </a:gs>
                <a:gs pos="50000">
                  <a:srgbClr val="9BA280"/>
                </a:gs>
                <a:gs pos="100000">
                  <a:srgbClr val="939B78"/>
                </a:gs>
              </a:gsLst>
              <a:lin ang="5400000" scaled="0"/>
            </a:gradFill>
            <a:ln cap="flat" cmpd="sng" w="9525">
              <a:solidFill>
                <a:srgbClr val="9BA2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4286875" y="2241475"/>
              <a:ext cx="964844" cy="444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1975</a:t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7241" y="0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3957241" y="0"/>
              <a:ext cx="1648166" cy="1724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1430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ill Sans"/>
                <a:buNone/>
              </a:pPr>
              <a:r>
                <a:rPr b="0" i="0" lang="cs-CZ" sz="1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Apollo-Sojuz</a:t>
              </a:r>
              <a:endParaRPr b="0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143" name="Google Shape;143;p2"/>
            <p:cNvCxnSpPr/>
            <p:nvPr/>
          </p:nvCxnSpPr>
          <p:spPr>
            <a:xfrm>
              <a:off x="4781324" y="1823211"/>
              <a:ext cx="0" cy="394208"/>
            </a:xfrm>
            <a:prstGeom prst="straightConnector1">
              <a:avLst/>
            </a:prstGeom>
            <a:noFill/>
            <a:ln cap="flat" cmpd="sng" w="9525">
              <a:solidFill>
                <a:srgbClr val="9BA281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4732048" y="1724659"/>
              <a:ext cx="98552" cy="98552"/>
            </a:xfrm>
            <a:prstGeom prst="ellipse">
              <a:avLst/>
            </a:prstGeom>
            <a:gradFill>
              <a:gsLst>
                <a:gs pos="0">
                  <a:srgbClr val="A1A88A"/>
                </a:gs>
                <a:gs pos="50000">
                  <a:srgbClr val="9BA280"/>
                </a:gs>
                <a:gs pos="100000">
                  <a:srgbClr val="939B78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Vlajka státu"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5853" y="0"/>
            <a:ext cx="3486147" cy="174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rická vlajka (USA) | Vlajky.EU" id="146" name="Google Shape;1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4296" y="-1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POČÁTKY</a:t>
            </a:r>
            <a:endParaRPr/>
          </a:p>
        </p:txBody>
      </p:sp>
      <p:sp>
        <p:nvSpPr>
          <p:cNvPr id="152" name="Google Shape;152;p3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The dreadful V-2 rockets in rare photographs, 1944-1945 - Rare Historical  Photos" id="153" name="Google Shape;153;p3"/>
          <p:cNvPicPr preferRelativeResize="0"/>
          <p:nvPr/>
        </p:nvPicPr>
        <p:blipFill rotWithShape="1">
          <a:blip r:embed="rId3">
            <a:alphaModFix/>
          </a:blip>
          <a:srcRect b="541" l="0" r="4" t="6330"/>
          <a:stretch/>
        </p:blipFill>
        <p:spPr>
          <a:xfrm>
            <a:off x="6338315" y="2638044"/>
            <a:ext cx="4270247" cy="31019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V-2 Ballistic Missile | Pathfinder Craig" id="154" name="Google Shape;15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1912" y="2638044"/>
            <a:ext cx="4270247" cy="310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1905000" y="964692"/>
            <a:ext cx="8343900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WERNHER VON BRAUN / SERGEJ KOROLJOV</a:t>
            </a:r>
            <a:endParaRPr/>
          </a:p>
        </p:txBody>
      </p:sp>
      <p:sp>
        <p:nvSpPr>
          <p:cNvPr id="160" name="Google Shape;160;p4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Late great engineers: Sergei Korolev - designated designer" id="161" name="Google Shape;1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1243" y="2638044"/>
            <a:ext cx="2595562" cy="3536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rnher von Braun – Wikipedie" id="162" name="Google Shape;1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1360" y="2634069"/>
            <a:ext cx="2879660" cy="35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SPUTNIK 1 (1957)</a:t>
            </a:r>
            <a:endParaRPr/>
          </a:p>
        </p:txBody>
      </p:sp>
      <p:pic>
        <p:nvPicPr>
          <p:cNvPr descr="Sputnik 1 - 3D animace - Mozaik digitální vyučování a studium" id="168" name="Google Shape;168;p5"/>
          <p:cNvPicPr preferRelativeResize="0"/>
          <p:nvPr/>
        </p:nvPicPr>
        <p:blipFill rotWithShape="1">
          <a:blip r:embed="rId3">
            <a:alphaModFix/>
          </a:blip>
          <a:srcRect b="19285" l="0" r="-2" t="7415"/>
          <a:stretch/>
        </p:blipFill>
        <p:spPr>
          <a:xfrm>
            <a:off x="2231136" y="2638044"/>
            <a:ext cx="7729728" cy="31019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SPUTNIK II (1957)</a:t>
            </a:r>
            <a:endParaRPr/>
          </a:p>
        </p:txBody>
      </p:sp>
      <p:pic>
        <p:nvPicPr>
          <p:cNvPr descr="Pravda o Lajce? Před 60 lety půl roku nad námi létala mrtvá! Zemřela  hrůznou smrtí | stars24.cz" id="174" name="Google Shape;174;p6"/>
          <p:cNvPicPr preferRelativeResize="0"/>
          <p:nvPr/>
        </p:nvPicPr>
        <p:blipFill rotWithShape="1">
          <a:blip r:embed="rId3">
            <a:alphaModFix/>
          </a:blip>
          <a:srcRect b="16898" l="0" r="-2" t="21361"/>
          <a:stretch/>
        </p:blipFill>
        <p:spPr>
          <a:xfrm>
            <a:off x="2231136" y="2638044"/>
            <a:ext cx="7729728" cy="31019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NEDĚLINOVA KATASTROFA (1960)</a:t>
            </a:r>
            <a:endParaRPr/>
          </a:p>
        </p:txBody>
      </p:sp>
      <p:pic>
        <p:nvPicPr>
          <p:cNvPr descr="Na úsvitu kosmického věku: Nedělinova katastrofa – 21stoleti.cz" id="180" name="Google Shape;180;p7"/>
          <p:cNvPicPr preferRelativeResize="0"/>
          <p:nvPr/>
        </p:nvPicPr>
        <p:blipFill rotWithShape="1">
          <a:blip r:embed="rId3">
            <a:alphaModFix/>
          </a:blip>
          <a:srcRect b="-2" l="0" r="-2" t="28656"/>
          <a:stretch/>
        </p:blipFill>
        <p:spPr>
          <a:xfrm>
            <a:off x="2231136" y="2638044"/>
            <a:ext cx="7729728" cy="31019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JURIJ GAGARIN (1961)</a:t>
            </a:r>
            <a:endParaRPr/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AGARIN A ŠVEJK VE VESMÍRU | Česko - ruská společnost, z.s.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599" y="2388179"/>
            <a:ext cx="5504857" cy="3351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garin dobyl vesmír i spoustu žen! | Blesk.cz"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3" y="2388178"/>
            <a:ext cx="5257799" cy="335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cs-CZ"/>
              <a:t>KENNEDYHO VÝZVA</a:t>
            </a:r>
            <a:endParaRPr/>
          </a:p>
        </p:txBody>
      </p:sp>
      <p:pic>
        <p:nvPicPr>
          <p:cNvPr descr="Moondoggle: The Forgotten Opposition to the Apollo Program - The Atlantic" id="194" name="Google Shape;194;p9"/>
          <p:cNvPicPr preferRelativeResize="0"/>
          <p:nvPr/>
        </p:nvPicPr>
        <p:blipFill rotWithShape="1">
          <a:blip r:embed="rId3">
            <a:alphaModFix/>
          </a:blip>
          <a:srcRect b="28656" l="0" r="-2" t="0"/>
          <a:stretch/>
        </p:blipFill>
        <p:spPr>
          <a:xfrm>
            <a:off x="2231136" y="2638044"/>
            <a:ext cx="7729728" cy="31019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2022-10-20T00:49:47Z</dcterms:created>
  <dc:creator>Jan Hrbáček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