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CF3700-911A-42C6-9F67-65E9F4235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0288F3-14C3-44A9-A4BE-4B36D84E8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3CFF6D-1CB9-489E-AFE9-D659BBB0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BDD1-571F-4459-9063-908BE2E5C50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AD2A29-A037-4CFC-885A-E7446E91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4F0F40-A978-4514-8923-E2533A0F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8AC4-8D7A-49B4-BB5D-EB6ED5192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45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CF3FA4-DEFC-4B5F-8AFC-778BBC8F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4BE338-C07B-4A0B-90FA-7A9BAD243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7415D6-5AFE-423E-87EC-F048A49C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BDD1-571F-4459-9063-908BE2E5C50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949A74-92A9-4504-A482-751C2B65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525160-66E3-4139-BA9B-5F433E6F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8AC4-8D7A-49B4-BB5D-EB6ED5192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48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C9D8A96-5E4A-4DDC-9AB5-9B7F534C9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4B84D2-451A-4C7F-A441-BEC707136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0F911A-EA2F-405C-B11F-2BE8A4712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BDD1-571F-4459-9063-908BE2E5C50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B2F3C8-2019-4C62-854E-8A255ABE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F1B938-A0C9-45C0-AA50-A24DCEDF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8AC4-8D7A-49B4-BB5D-EB6ED5192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68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C3BF7-AD66-420E-90E0-072C3EBD5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E67478-5C94-414C-A594-5A7E70511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DA3150-A25D-42C2-8979-1E0792059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BDD1-571F-4459-9063-908BE2E5C50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470078-45B0-4FF0-B4C3-B257ABA2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9E5D45-39B4-47FA-BE2E-50C9DAA0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8AC4-8D7A-49B4-BB5D-EB6ED5192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7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B05F5-30A1-4981-8BCA-1769505AA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D9D82D-2D88-4505-A850-9BB8E20B0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72C86D-6AD4-40EC-933C-7742B449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BDD1-571F-4459-9063-908BE2E5C50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550263-1EDA-4ABF-9C32-5CF0FEA1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EE7788-485E-4299-8DE0-9B3470D94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8AC4-8D7A-49B4-BB5D-EB6ED5192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95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6DD552-8901-4CE5-BC17-CA7115A0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1FA798-5F01-4190-B5CF-677B2116C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517130-D486-4272-8F15-0618623C0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AF1879-DBBB-449E-AC29-A02A5D193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BDD1-571F-4459-9063-908BE2E5C50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14C341-F5B7-431A-AD06-926D6637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51F42F-5AC9-433E-905C-08661C3A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8AC4-8D7A-49B4-BB5D-EB6ED5192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34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FAFDA-5EFA-4F82-83EE-E0341F254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9B8C28-A1B2-41B8-9AFE-36968E599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C0D33D-1C2E-48C4-BE0F-62E42096A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B1FF606-36B2-4024-AD48-9E2EABB6B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FC781BA-BB07-452B-A738-4C54E546B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FE63F0B-ECC0-42EF-A9D8-522969868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BDD1-571F-4459-9063-908BE2E5C50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C14C2AB-970B-48C1-B723-6FA6F5287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08D5CED-93F9-4B60-9B07-6DC775DC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8AC4-8D7A-49B4-BB5D-EB6ED5192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54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06EAC-73D3-4BF7-A007-ACE8A679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243778C-6878-4230-B3A9-6B97A1EDC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BDD1-571F-4459-9063-908BE2E5C50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C398AD-E1D7-4B4F-99E0-B872D720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6CE457F-823E-4FBC-87E4-E71ADF62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8AC4-8D7A-49B4-BB5D-EB6ED5192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59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2FF5B0E-E04F-4A7E-88FF-236EBC4C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BDD1-571F-4459-9063-908BE2E5C50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5D3499-FF39-4AAD-9747-EEE3C75A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E272EC-1F2B-4941-AB03-A8DE2DE5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8AC4-8D7A-49B4-BB5D-EB6ED5192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93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4A400-5B0A-4752-8D1F-41C0B473D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CF8E3C-21E2-4512-8BC7-9D4AF8148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66C03E-DD59-4C3E-B27B-B0736960A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98FB45-CA17-47BD-8BDA-F432F4B1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BDD1-571F-4459-9063-908BE2E5C50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76718A-3D84-4FE5-979D-B031A640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6F8BEE-B465-4331-B833-5AD9ED66A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8AC4-8D7A-49B4-BB5D-EB6ED5192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43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0E452C-4608-430F-BC9B-DF4A54C9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B4A6706-D7A2-424B-871F-D806735A7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11F57A6-CC24-4DE7-B239-0F09CCA81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091915-9A7F-4611-B2FA-C13DE8A9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BDD1-571F-4459-9063-908BE2E5C50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A36E66-8803-4E60-8356-614D781B0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00A6DA-9918-451C-9256-06685149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8AC4-8D7A-49B4-BB5D-EB6ED5192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37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8BB815F-9291-4658-AA9A-D04C138A3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55ED5F-D3CC-4CD2-8586-BCA9ED035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EA2779-4DA9-425B-BB20-ECFA45B39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4BDD1-571F-4459-9063-908BE2E5C50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27BE13-697B-4CEB-B003-DF9460290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06C857-681A-4EB7-8F3B-CA7E14564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38AC4-8D7A-49B4-BB5D-EB6ED51922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9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ilena.botlikova@fpf.slu.cz" TargetMode="Externa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ikitravel.org/en/Delaware_River_Reg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cs/tempo-stopa-noha-65181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92D6E-7D33-44BB-98E3-5AF05F2F94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Arial Black" panose="020B0A04020102020204" pitchFamily="34" charset="0"/>
              </a:rPr>
              <a:t>REGIONY A KULTURNĚ HISTORICKÁ ZAŘÍZENÍ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9435A5-01AB-489F-943B-23377BD091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latin typeface="Arial Narrow" panose="020B0606020202030204" pitchFamily="34" charset="0"/>
              </a:rPr>
              <a:t>FPF SLU Opava </a:t>
            </a:r>
          </a:p>
          <a:p>
            <a:r>
              <a:rPr lang="cs-CZ" sz="3600" b="1" dirty="0">
                <a:latin typeface="Arial Narrow" panose="020B0606020202030204" pitchFamily="34" charset="0"/>
              </a:rPr>
              <a:t>Obor: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Kulturní dědictví v regionální praxi </a:t>
            </a:r>
          </a:p>
          <a:p>
            <a:endParaRPr lang="cs-CZ" sz="3600" dirty="0">
              <a:latin typeface="Arial Narrow" panose="020B0606020202030204" pitchFamily="34" charset="0"/>
            </a:endParaRPr>
          </a:p>
          <a:p>
            <a:r>
              <a:rPr lang="cs-CZ" sz="3600" dirty="0">
                <a:latin typeface="Arial Narrow" panose="020B0606020202030204" pitchFamily="34" charset="0"/>
              </a:rPr>
              <a:t> ZS – </a:t>
            </a:r>
            <a:r>
              <a:rPr lang="cs-CZ" sz="3600">
                <a:latin typeface="Arial Narrow" panose="020B0606020202030204" pitchFamily="34" charset="0"/>
              </a:rPr>
              <a:t>semestr 2023</a:t>
            </a:r>
            <a:endParaRPr lang="cs-CZ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8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0277F54-584A-438F-B80D-27835D9323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2" y="-5203"/>
            <a:ext cx="12192000" cy="378089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E31757D-6880-41F0-B4A4-E6BF756C6A08}"/>
              </a:ext>
            </a:extLst>
          </p:cNvPr>
          <p:cNvSpPr txBox="1"/>
          <p:nvPr/>
        </p:nvSpPr>
        <p:spPr>
          <a:xfrm>
            <a:off x="0" y="53048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4" tooltip="https://wikitravel.org/en/Delaware_River_Region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5" tooltip="https://creativecommons.org/licenses/by-sa/3.0/"/>
              </a:rPr>
              <a:t>CC BY-SA</a:t>
            </a:r>
            <a:endParaRPr lang="cs-CZ" sz="9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FCC5F1-CF91-4360-9C64-EEA69D054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469" y="-961048"/>
            <a:ext cx="11669531" cy="2387600"/>
          </a:xfrm>
        </p:spPr>
        <p:txBody>
          <a:bodyPr/>
          <a:lstStyle/>
          <a:p>
            <a:r>
              <a:rPr lang="cs-CZ" sz="4800" b="1" dirty="0">
                <a:latin typeface="Arial Black" panose="020B0A04020102020204" pitchFamily="34" charset="0"/>
              </a:rPr>
              <a:t>Ing. Milena Botlíková, Ph.D</a:t>
            </a:r>
            <a:r>
              <a:rPr lang="cs-CZ" b="1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6DA301-B8F4-455F-B8F2-F56611E71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426552"/>
            <a:ext cx="12191999" cy="1655762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 Black" panose="020B0A04020102020204" pitchFamily="34" charset="0"/>
              </a:rPr>
              <a:t>Kancelář : </a:t>
            </a:r>
            <a:r>
              <a:rPr lang="cs-CZ" sz="4000" dirty="0">
                <a:latin typeface="Arial Narrow" panose="020B0606020202030204" pitchFamily="34" charset="0"/>
              </a:rPr>
              <a:t>Hradecká 17/656, Opava</a:t>
            </a:r>
          </a:p>
          <a:p>
            <a:r>
              <a:rPr lang="cs-CZ" sz="4000" dirty="0">
                <a:latin typeface="Arial Black" panose="020B0A04020102020204" pitchFamily="34" charset="0"/>
              </a:rPr>
              <a:t>Patro: </a:t>
            </a:r>
            <a:r>
              <a:rPr lang="cs-CZ" sz="4000" dirty="0">
                <a:latin typeface="Arial Narrow" panose="020B0606020202030204" pitchFamily="34" charset="0"/>
              </a:rPr>
              <a:t>2</a:t>
            </a:r>
          </a:p>
          <a:p>
            <a:r>
              <a:rPr lang="cs-CZ" sz="4000" dirty="0">
                <a:latin typeface="Arial Black" panose="020B0A04020102020204" pitchFamily="34" charset="0"/>
              </a:rPr>
              <a:t>Dveře: </a:t>
            </a:r>
            <a:r>
              <a:rPr lang="cs-CZ" sz="4000" b="1" dirty="0">
                <a:latin typeface="Arial Narrow" panose="020B0606020202030204" pitchFamily="34" charset="0"/>
              </a:rPr>
              <a:t>206 (116)</a:t>
            </a:r>
          </a:p>
          <a:p>
            <a:r>
              <a:rPr lang="cs-CZ" sz="4000" dirty="0">
                <a:latin typeface="Arial Black" panose="020B0A04020102020204" pitchFamily="34" charset="0"/>
              </a:rPr>
              <a:t>Mail: </a:t>
            </a:r>
            <a:r>
              <a:rPr lang="cs-CZ" sz="4000" b="1" dirty="0">
                <a:latin typeface="Arial Narrow" panose="020B0606020202030204" pitchFamily="34" charset="0"/>
                <a:hlinkClick r:id="rId6"/>
              </a:rPr>
              <a:t>milena.botlikova@fpf.slu.cz</a:t>
            </a:r>
            <a:endParaRPr lang="cs-CZ" sz="4000" b="1" dirty="0">
              <a:latin typeface="Arial Narrow" panose="020B0606020202030204" pitchFamily="34" charset="0"/>
            </a:endParaRPr>
          </a:p>
          <a:p>
            <a:r>
              <a:rPr lang="cs-CZ" sz="4000" dirty="0">
                <a:latin typeface="Arial Black" panose="020B0A04020102020204" pitchFamily="34" charset="0"/>
              </a:rPr>
              <a:t>Tel. kontakt: </a:t>
            </a:r>
            <a:r>
              <a:rPr lang="en-US" sz="4000" dirty="0">
                <a:latin typeface="Arial Narrow" panose="020B0606020202030204" pitchFamily="34" charset="0"/>
              </a:rPr>
              <a:t>553 684 540</a:t>
            </a:r>
            <a:endParaRPr lang="cs-CZ" sz="4000" dirty="0">
              <a:latin typeface="Arial Narrow" panose="020B0606020202030204" pitchFamily="34" charset="0"/>
            </a:endParaRPr>
          </a:p>
          <a:p>
            <a:r>
              <a:rPr lang="cs-CZ" sz="4000" dirty="0">
                <a:latin typeface="Arial Black" panose="020B0A04020102020204" pitchFamily="34" charset="0"/>
              </a:rPr>
              <a:t>Konzultační hodiny: </a:t>
            </a:r>
          </a:p>
          <a:p>
            <a:r>
              <a:rPr lang="cs-CZ" sz="4000" dirty="0">
                <a:latin typeface="Arial Narrow" panose="020B0606020202030204" pitchFamily="34" charset="0"/>
              </a:rPr>
              <a:t>středa 10:00 – 12:00</a:t>
            </a:r>
          </a:p>
          <a:p>
            <a:r>
              <a:rPr lang="cs-CZ" sz="2800" dirty="0">
                <a:latin typeface="Arial Narrow" panose="020B0606020202030204" pitchFamily="34" charset="0"/>
              </a:rPr>
              <a:t>Mimo konzultační hodiny nutná dohoda mailem, TEAMS nebo Messenger</a:t>
            </a:r>
          </a:p>
        </p:txBody>
      </p:sp>
    </p:spTree>
    <p:extLst>
      <p:ext uri="{BB962C8B-B14F-4D97-AF65-F5344CB8AC3E}">
        <p14:creationId xmlns:p14="http://schemas.microsoft.com/office/powerpoint/2010/main" val="53941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9B3AD9-29A1-4B5D-85BB-B4273910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Podmínky pro splnění předmětu</a:t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dirty="0">
                <a:latin typeface="Arial Black" panose="020B0A04020102020204" pitchFamily="34" charset="0"/>
              </a:rPr>
              <a:t>pro udělení započtu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7BDC62-9A37-4B23-A7C6-71062101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2838" cy="4351338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 Narrow" panose="020B0606020202030204" pitchFamily="34" charset="0"/>
              </a:rPr>
              <a:t>Povinná účast na semináři (75 %)</a:t>
            </a:r>
          </a:p>
          <a:p>
            <a:r>
              <a:rPr lang="cs-CZ" sz="3600" dirty="0">
                <a:latin typeface="Arial Narrow" panose="020B0606020202030204" pitchFamily="34" charset="0"/>
              </a:rPr>
              <a:t>Vypracování semestrální práce </a:t>
            </a:r>
          </a:p>
          <a:p>
            <a:r>
              <a:rPr lang="cs-CZ" sz="3600" b="1" dirty="0">
                <a:latin typeface="Arial Narrow" panose="020B0606020202030204" pitchFamily="34" charset="0"/>
              </a:rPr>
              <a:t>Zkouška !!!!!!!!!!!!!!!!!!!!!!!</a:t>
            </a:r>
          </a:p>
          <a:p>
            <a:endParaRPr lang="cs-CZ" sz="3600" b="1" dirty="0">
              <a:latin typeface="Arial Narrow" panose="020B0606020202030204" pitchFamily="34" charset="0"/>
            </a:endParaRPr>
          </a:p>
          <a:p>
            <a:r>
              <a:rPr lang="cs-CZ" sz="3600" b="1" dirty="0">
                <a:latin typeface="Arial Narrow" panose="020B0606020202030204" pitchFamily="34" charset="0"/>
              </a:rPr>
              <a:t>Bodové hodnocení kurzu </a:t>
            </a:r>
          </a:p>
          <a:p>
            <a:pPr lvl="1"/>
            <a:r>
              <a:rPr lang="cs-CZ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Nutno získat min 60 % z celkového hodnocení 100 bodů</a:t>
            </a:r>
            <a:r>
              <a:rPr lang="cs-CZ" sz="3200" dirty="0">
                <a:latin typeface="Arial Narrow" panose="020B0606020202030204" pitchFamily="34" charset="0"/>
              </a:rPr>
              <a:t>. </a:t>
            </a:r>
          </a:p>
          <a:p>
            <a:pPr lvl="1"/>
            <a:r>
              <a:rPr lang="cs-CZ" sz="3200" dirty="0">
                <a:latin typeface="Arial Narrow" panose="020B0606020202030204" pitchFamily="34" charset="0"/>
              </a:rPr>
              <a:t>Body za semestrální projekt + zkouška = bodové hodnocení kurzu</a:t>
            </a:r>
          </a:p>
          <a:p>
            <a:endParaRPr lang="cs-CZ" sz="3600" b="1" dirty="0">
              <a:latin typeface="Arial Narrow" panose="020B0606020202030204" pitchFamily="34" charset="0"/>
            </a:endParaRPr>
          </a:p>
          <a:p>
            <a:endParaRPr lang="cs-CZ" sz="3600" dirty="0">
              <a:latin typeface="Arial Narrow" panose="020B0606020202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3B33D0E-2384-4E8C-9181-7BEC4AE47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3426245">
            <a:off x="8693497" y="1432397"/>
            <a:ext cx="2247361" cy="268341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BE20A2D-30C6-4582-984F-3410DFBE9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4758162">
            <a:off x="6188423" y="2341340"/>
            <a:ext cx="2133298" cy="254722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C7F98C3-48AA-4509-84A8-1EA4659E0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00626">
            <a:off x="0" y="5007214"/>
            <a:ext cx="1979661" cy="185078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F0EB7C6-B85E-43B4-921C-C48F9C055D11}"/>
              </a:ext>
            </a:extLst>
          </p:cNvPr>
          <p:cNvSpPr txBox="1"/>
          <p:nvPr/>
        </p:nvSpPr>
        <p:spPr>
          <a:xfrm>
            <a:off x="8852663" y="2260315"/>
            <a:ext cx="76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75 %</a:t>
            </a:r>
          </a:p>
        </p:txBody>
      </p:sp>
    </p:spTree>
    <p:extLst>
      <p:ext uri="{BB962C8B-B14F-4D97-AF65-F5344CB8AC3E}">
        <p14:creationId xmlns:p14="http://schemas.microsoft.com/office/powerpoint/2010/main" val="36347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9B3AD9-29A1-4B5D-85BB-B4273910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Vypracování semestrální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7BDC62-9A37-4B23-A7C6-710621017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sz="3600" dirty="0">
                <a:latin typeface="Arial Narrow" panose="020B0606020202030204" pitchFamily="34" charset="0"/>
              </a:rPr>
              <a:t>Obsah semestrální práce bude zadán!!!!!!!!!!!!!!!!!!!!!!! </a:t>
            </a:r>
          </a:p>
          <a:p>
            <a:pPr algn="just"/>
            <a:r>
              <a:rPr lang="cs-CZ" sz="3600" dirty="0">
                <a:latin typeface="Arial Narrow" panose="020B0606020202030204" pitchFamily="34" charset="0"/>
              </a:rPr>
              <a:t>Semestrální práce bude tvořena dílčími úkoly během semestru, které budete prezentovat na seminářích. </a:t>
            </a:r>
          </a:p>
          <a:p>
            <a:pPr algn="just"/>
            <a:r>
              <a:rPr lang="cs-CZ" sz="3600" dirty="0">
                <a:latin typeface="Arial Narrow" panose="020B0606020202030204" pitchFamily="34" charset="0"/>
              </a:rPr>
              <a:t>Prezentace v ppt. Minimálně 10 minut </a:t>
            </a:r>
          </a:p>
          <a:p>
            <a:pPr algn="just"/>
            <a:r>
              <a:rPr lang="cs-CZ" sz="3600" dirty="0">
                <a:latin typeface="Arial Narrow" panose="020B0606020202030204" pitchFamily="34" charset="0"/>
              </a:rPr>
              <a:t>Za dílčí semestrální úkol můžete získat maximálně 40 bodů. Minimální počet za seminární práce je 16 bodů. </a:t>
            </a:r>
          </a:p>
          <a:p>
            <a:pPr algn="just"/>
            <a:r>
              <a:rPr lang="cs-CZ" sz="3600" dirty="0">
                <a:latin typeface="Arial Narrow" panose="020B0606020202030204" pitchFamily="34" charset="0"/>
              </a:rPr>
              <a:t>Rozpis témat a časový harmonogram prezentace bude umístěn v is.slu.cz daného předmětu.</a:t>
            </a:r>
          </a:p>
          <a:p>
            <a:pPr algn="just"/>
            <a:r>
              <a:rPr lang="cs-CZ" sz="3600" dirty="0">
                <a:latin typeface="Arial Narrow" panose="020B0606020202030204" pitchFamily="34" charset="0"/>
              </a:rPr>
              <a:t>Vypracované úkoly umístíte rovněž v is.slu.cz/název předmětu. </a:t>
            </a:r>
          </a:p>
          <a:p>
            <a:pPr algn="just"/>
            <a:r>
              <a:rPr lang="cs-CZ" sz="3600" dirty="0">
                <a:latin typeface="Arial Narrow" panose="020B0606020202030204" pitchFamily="34" charset="0"/>
              </a:rPr>
              <a:t>Průběžné bodování bude umístěno v IS SLU.cz</a:t>
            </a:r>
          </a:p>
        </p:txBody>
      </p:sp>
    </p:spTree>
    <p:extLst>
      <p:ext uri="{BB962C8B-B14F-4D97-AF65-F5344CB8AC3E}">
        <p14:creationId xmlns:p14="http://schemas.microsoft.com/office/powerpoint/2010/main" val="62959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A852CF-D5AD-45C9-87BD-CF48432C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4722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b="1" dirty="0">
                <a:latin typeface="Arial Black" panose="020B0A04020102020204" pitchFamily="34" charset="0"/>
              </a:rPr>
              <a:t>ZKOUŠKA!!!!!!!!!!!!!!!!!!!!!!!</a:t>
            </a:r>
            <a:br>
              <a:rPr lang="cs-CZ" sz="4800" b="1" dirty="0">
                <a:latin typeface="Arial Black" panose="020B0A04020102020204" pitchFamily="34" charset="0"/>
              </a:rPr>
            </a:br>
            <a:endParaRPr lang="cs-CZ" sz="4800" b="1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0D6625-2380-48D8-9ADF-91A70E810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Písemná forma: 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Otevřené a uzavřené otázky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Maximální počet 60 bodů, minimální možný počet bodů z testu je 34 bodů. 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bude realizován ve zkouškovém období leden 2024. 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Termíny budou vypsány v IS SLU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3525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66EBD-FDCF-42F8-9F03-E2DB6B6F3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917"/>
            <a:ext cx="10515600" cy="63146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SYLABUS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6822D2-ABBE-4E21-92BF-AD202B765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0" y="1055064"/>
            <a:ext cx="1164062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dirty="0">
                <a:latin typeface="Arial Narrow" panose="020B0606020202030204" pitchFamily="34" charset="0"/>
              </a:rPr>
              <a:t>Úvod, obsah předmětu, terminologie, literatura, informační zdroje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>
                <a:latin typeface="Arial Narrow" panose="020B0606020202030204" pitchFamily="34" charset="0"/>
              </a:rPr>
              <a:t>Regiony a jejich základní stratifikace.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>
                <a:latin typeface="Arial Narrow" panose="020B0606020202030204" pitchFamily="34" charset="0"/>
              </a:rPr>
              <a:t>Územně-správní a politické regiony v České republice, ve středoevropském kontextu.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>
                <a:latin typeface="Arial Narrow" panose="020B0606020202030204" pitchFamily="34" charset="0"/>
              </a:rPr>
              <a:t>Kulturně-historické regiony českých zemí/střední Evropy, etnografické/národopisné regiony a </a:t>
            </a:r>
            <a:r>
              <a:rPr lang="cs-CZ" sz="2400" dirty="0" err="1">
                <a:latin typeface="Arial Narrow" panose="020B0606020202030204" pitchFamily="34" charset="0"/>
              </a:rPr>
              <a:t>subregiony</a:t>
            </a:r>
            <a:r>
              <a:rPr lang="cs-CZ" sz="2400" dirty="0">
                <a:latin typeface="Arial Narrow" panose="020B0606020202030204" pitchFamily="34" charset="0"/>
              </a:rPr>
              <a:t> Čech, Moravy a Slezska.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>
                <a:latin typeface="Arial Narrow" panose="020B0606020202030204" pitchFamily="34" charset="0"/>
              </a:rPr>
              <a:t>Instituce se zaměřením na péči o kulturní dědictví na celostátní a dílčí územní (regionální) úrovni (muzea, skanzeny, galerie, ústavy památkové péče, instalované objekty ad.).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>
                <a:latin typeface="Arial Narrow" panose="020B0606020202030204" pitchFamily="34" charset="0"/>
              </a:rPr>
              <a:t>Zájmová sdružení, spolky se vztahem ke kulturnímu dědictví a jejich aktivity.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>
                <a:latin typeface="Arial Narrow" panose="020B0606020202030204" pitchFamily="34" charset="0"/>
              </a:rPr>
              <a:t>Oblasti cestovního ruchu, turistické regiony a oblasti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>
                <a:latin typeface="Arial Narrow" panose="020B0606020202030204" pitchFamily="34" charset="0"/>
              </a:rPr>
              <a:t>Instituce cestovního ruchu se vztahem ke kulturním dějinám a péči o kulturní dědictví.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>
                <a:latin typeface="Arial Narrow" panose="020B0606020202030204" pitchFamily="34" charset="0"/>
              </a:rPr>
              <a:t>Euroregiony, příhraniční/přeshraniční uskupení s aktivitami v kontextu kulturního dědictví.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>
                <a:latin typeface="Arial Narrow" panose="020B0606020202030204" pitchFamily="34" charset="0"/>
              </a:rPr>
              <a:t>Příklady aktuální „dobré praxe“ na regionální úrovni v oblasti ochrany a prezentace kulturního dědictví.</a:t>
            </a:r>
          </a:p>
        </p:txBody>
      </p:sp>
    </p:spTree>
    <p:extLst>
      <p:ext uri="{BB962C8B-B14F-4D97-AF65-F5344CB8AC3E}">
        <p14:creationId xmlns:p14="http://schemas.microsoft.com/office/powerpoint/2010/main" val="2273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1E821-5761-425A-8646-640DF0081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038" y="0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LITERATURA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010E1D-3C8C-4BA9-9DC5-97886CA6A1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" y="1078650"/>
            <a:ext cx="12113230" cy="5742578"/>
          </a:xfrm>
          <a:prstGeom prst="rect">
            <a:avLst/>
          </a:prstGeom>
          <a:solidFill>
            <a:srgbClr val="F7F8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0" marR="0" lvl="1" indent="-96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1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Povinná literatura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effectLst/>
              <a:latin typeface="Arial Black" panose="020B0A04020102020204" pitchFamily="34" charset="0"/>
              <a:cs typeface="Open Sans" panose="020B0606030504020204" pitchFamily="34" charset="0"/>
            </a:endParaRPr>
          </a:p>
          <a:p>
            <a:pPr marL="1257300" lvl="4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 Narrow" panose="020B0606020202030204" pitchFamily="34" charset="0"/>
                <a:cs typeface="Open Sans" panose="020B0606030504020204" pitchFamily="34" charset="0"/>
              </a:rPr>
              <a:t>HEŘMANOVÁ, E. - CHROMÝ, P. </a:t>
            </a:r>
            <a:r>
              <a:rPr kumimoji="0" lang="cs-CZ" altLang="cs-CZ" b="1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 Narrow" panose="020B0606020202030204" pitchFamily="34" charset="0"/>
                <a:cs typeface="Open Sans" panose="020B0606030504020204" pitchFamily="34" charset="0"/>
              </a:rPr>
              <a:t>Kulturní regiony a geografie kultury: kulturní reálie a kultura v regionech Česka</a:t>
            </a:r>
            <a:r>
              <a:rPr kumimoji="0" lang="cs-CZ" altLang="cs-CZ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 Narrow" panose="020B0606020202030204" pitchFamily="34" charset="0"/>
                <a:cs typeface="Open Sans" panose="020B0606030504020204" pitchFamily="34" charset="0"/>
              </a:rPr>
              <a:t>. Praha, 2009. </a:t>
            </a:r>
          </a:p>
          <a:p>
            <a:pPr marL="1257300" lvl="4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 Narrow" panose="020B0606020202030204" pitchFamily="34" charset="0"/>
                <a:cs typeface="Open Sans" panose="020B0606030504020204" pitchFamily="34" charset="0"/>
              </a:rPr>
              <a:t>Brychtová, Š. </a:t>
            </a:r>
            <a:r>
              <a:rPr kumimoji="0" lang="cs-CZ" altLang="cs-CZ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 Narrow" panose="020B0606020202030204" pitchFamily="34" charset="0"/>
                <a:cs typeface="Open Sans" panose="020B0606030504020204" pitchFamily="34" charset="0"/>
              </a:rPr>
              <a:t>Úvod do regionalistiky (pro kombinovanou formu studia)</a:t>
            </a:r>
            <a:r>
              <a:rPr kumimoji="0" lang="cs-CZ" altLang="cs-CZ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 Narrow" panose="020B0606020202030204" pitchFamily="34" charset="0"/>
                <a:cs typeface="Open Sans" panose="020B0606030504020204" pitchFamily="34" charset="0"/>
              </a:rPr>
              <a:t>. Pardubice, 2006. </a:t>
            </a:r>
          </a:p>
          <a:p>
            <a:pPr marL="1257300" lvl="4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 Narrow" panose="020B0606020202030204" pitchFamily="34" charset="0"/>
                <a:cs typeface="Open Sans" panose="020B0606030504020204" pitchFamily="34" charset="0"/>
              </a:rPr>
              <a:t>Národní památkový ústav – charakteristika poslání a činnosti; Pracoviště NPÚ, [on-line] (http://www.npu.cz/pro-</a:t>
            </a:r>
            <a:r>
              <a:rPr kumimoji="0" lang="cs-CZ" altLang="cs-CZ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 Narrow" panose="020B0606020202030204" pitchFamily="34" charset="0"/>
                <a:cs typeface="Open Sans" panose="020B0606030504020204" pitchFamily="34" charset="0"/>
              </a:rPr>
              <a:t>odborniky</a:t>
            </a:r>
            <a:r>
              <a:rPr kumimoji="0" lang="cs-CZ" altLang="cs-CZ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 Narrow" panose="020B0606020202030204" pitchFamily="34" charset="0"/>
                <a:cs typeface="Open Sans" panose="020B0606030504020204" pitchFamily="34" charset="0"/>
              </a:rPr>
              <a:t>/).</a:t>
            </a:r>
          </a:p>
          <a:p>
            <a:pPr marL="1257300" lvl="4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 Narrow" panose="020B0606020202030204" pitchFamily="34" charset="0"/>
                <a:cs typeface="Open Sans" panose="020B0606030504020204" pitchFamily="34" charset="0"/>
              </a:rPr>
              <a:t>Netolický, V. </a:t>
            </a:r>
            <a:r>
              <a:rPr kumimoji="0" lang="cs-CZ" altLang="cs-CZ" b="1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 Narrow" panose="020B0606020202030204" pitchFamily="34" charset="0"/>
                <a:cs typeface="Open Sans" panose="020B0606030504020204" pitchFamily="34" charset="0"/>
              </a:rPr>
              <a:t>Euroregiony. Úvod do problematiky</a:t>
            </a:r>
            <a:r>
              <a:rPr kumimoji="0" lang="cs-CZ" altLang="cs-CZ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 Narrow" panose="020B0606020202030204" pitchFamily="34" charset="0"/>
                <a:cs typeface="Open Sans" panose="020B0606030504020204" pitchFamily="34" charset="0"/>
              </a:rPr>
              <a:t>. Praha, 2007. </a:t>
            </a:r>
          </a:p>
          <a:p>
            <a:pPr marL="1257300" lvl="4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 Narrow" panose="020B0606020202030204" pitchFamily="34" charset="0"/>
                <a:cs typeface="Open Sans" panose="020B0606030504020204" pitchFamily="34" charset="0"/>
              </a:rPr>
              <a:t>Pohraniční, přeshraniční spolupráce a euroregiony: sborník k XX. Jubilejnímu sjezdu ČGS</a:t>
            </a:r>
            <a:r>
              <a:rPr kumimoji="0" lang="cs-CZ" altLang="cs-CZ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 Narrow" panose="020B0606020202030204" pitchFamily="34" charset="0"/>
                <a:cs typeface="Open Sans" panose="020B0606030504020204" pitchFamily="34" charset="0"/>
              </a:rPr>
              <a:t>. Ústí nad Labem, 2002. </a:t>
            </a:r>
          </a:p>
          <a:p>
            <a:pPr marL="1257300" lvl="4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 Narrow" panose="020B0606020202030204" pitchFamily="34" charset="0"/>
                <a:cs typeface="Open Sans" panose="020B0606030504020204" pitchFamily="34" charset="0"/>
              </a:rPr>
              <a:t>Kolektiv autorů. </a:t>
            </a:r>
            <a:r>
              <a:rPr kumimoji="0" lang="cs-CZ" altLang="cs-CZ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 Narrow" panose="020B0606020202030204" pitchFamily="34" charset="0"/>
                <a:cs typeface="Open Sans" panose="020B0606030504020204" pitchFamily="34" charset="0"/>
              </a:rPr>
              <a:t>Úvod do regionálních věd a veřejné správy</a:t>
            </a:r>
            <a:r>
              <a:rPr kumimoji="0" lang="cs-CZ" altLang="cs-CZ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 Narrow" panose="020B0606020202030204" pitchFamily="34" charset="0"/>
                <a:cs typeface="Open Sans" panose="020B0606030504020204" pitchFamily="34" charset="0"/>
              </a:rPr>
              <a:t>. </a:t>
            </a:r>
            <a:r>
              <a:rPr kumimoji="0" lang="cs-CZ" altLang="cs-CZ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rial Narrow" panose="020B0606020202030204" pitchFamily="34" charset="0"/>
                <a:cs typeface="Open Sans" panose="020B0606030504020204" pitchFamily="34" charset="0"/>
              </a:rPr>
              <a:t>Plzeň:Vydavatelství</a:t>
            </a:r>
            <a:r>
              <a:rPr kumimoji="0" lang="cs-CZ" altLang="cs-CZ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 Narrow" panose="020B0606020202030204" pitchFamily="34" charset="0"/>
                <a:cs typeface="Open Sans" panose="020B0606030504020204" pitchFamily="34" charset="0"/>
              </a:rPr>
              <a:t> a nakladatelství Aleš Čeněk,, 2004.</a:t>
            </a:r>
          </a:p>
          <a:p>
            <a:pPr marL="92075" lvl="4" indent="2682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rial Black" panose="020B0A04020102020204" pitchFamily="34" charset="0"/>
                <a:cs typeface="Open Sans" panose="020B0606030504020204" pitchFamily="34" charset="0"/>
              </a:rPr>
              <a:t>Doporučená literatura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Arial Black" panose="020B0A04020102020204" pitchFamily="34" charset="0"/>
              <a:cs typeface="Open Sans" panose="020B0606030504020204" pitchFamily="34" charset="0"/>
            </a:endParaRPr>
          </a:p>
          <a:p>
            <a:pPr marL="1257300" marR="0" lvl="4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dirty="0">
                <a:solidFill>
                  <a:srgbClr val="0A0A0A"/>
                </a:solidFill>
                <a:latin typeface="Arial Narrow" panose="020B0606020202030204" pitchFamily="34" charset="0"/>
                <a:cs typeface="Open Sans" panose="020B0606030504020204" pitchFamily="34" charset="0"/>
              </a:rPr>
              <a:t>Buriánková, M. - Komárková, A. - Šebek, F. Úvod do muzejní praxe. Asociace muzeí a galerií ČR, 2010. </a:t>
            </a:r>
          </a:p>
          <a:p>
            <a:pPr marL="1257300" marR="0" lvl="4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dirty="0" err="1">
                <a:solidFill>
                  <a:srgbClr val="0A0A0A"/>
                </a:solidFill>
                <a:latin typeface="Arial Narrow" panose="020B0606020202030204" pitchFamily="34" charset="0"/>
                <a:cs typeface="Open Sans" panose="020B0606030504020204" pitchFamily="34" charset="0"/>
              </a:rPr>
              <a:t>Eurorgeiony</a:t>
            </a:r>
            <a:r>
              <a:rPr lang="cs-CZ" altLang="cs-CZ" dirty="0">
                <a:solidFill>
                  <a:srgbClr val="0A0A0A"/>
                </a:solidFill>
                <a:latin typeface="Arial Narrow" panose="020B0606020202030204" pitchFamily="34" charset="0"/>
                <a:cs typeface="Open Sans" panose="020B0606030504020204" pitchFamily="34" charset="0"/>
              </a:rPr>
              <a:t> </a:t>
            </a:r>
            <a:r>
              <a:rPr lang="cs-CZ" altLang="cs-CZ" dirty="0" err="1">
                <a:solidFill>
                  <a:srgbClr val="0A0A0A"/>
                </a:solidFill>
                <a:latin typeface="Arial Narrow" panose="020B0606020202030204" pitchFamily="34" charset="0"/>
                <a:cs typeface="Open Sans" panose="020B0606030504020204" pitchFamily="34" charset="0"/>
              </a:rPr>
              <a:t>pogranicza</a:t>
            </a:r>
            <a:r>
              <a:rPr lang="cs-CZ" altLang="cs-CZ" dirty="0">
                <a:solidFill>
                  <a:srgbClr val="0A0A0A"/>
                </a:solidFill>
                <a:latin typeface="Arial Narrow" panose="020B0606020202030204" pitchFamily="34" charset="0"/>
                <a:cs typeface="Open Sans" panose="020B0606030504020204" pitchFamily="34" charset="0"/>
              </a:rPr>
              <a:t> polsko-</a:t>
            </a:r>
            <a:r>
              <a:rPr lang="cs-CZ" altLang="cs-CZ" dirty="0" err="1">
                <a:solidFill>
                  <a:srgbClr val="0A0A0A"/>
                </a:solidFill>
                <a:latin typeface="Arial Narrow" panose="020B0606020202030204" pitchFamily="34" charset="0"/>
                <a:cs typeface="Open Sans" panose="020B0606030504020204" pitchFamily="34" charset="0"/>
              </a:rPr>
              <a:t>czeskiego</a:t>
            </a:r>
            <a:r>
              <a:rPr lang="cs-CZ" altLang="cs-CZ" dirty="0">
                <a:solidFill>
                  <a:srgbClr val="0A0A0A"/>
                </a:solidFill>
                <a:latin typeface="Arial Narrow" panose="020B0606020202030204" pitchFamily="34" charset="0"/>
                <a:cs typeface="Open Sans" panose="020B0606030504020204" pitchFamily="34" charset="0"/>
              </a:rPr>
              <a:t>/polsko-českého pohraničí, </a:t>
            </a:r>
            <a:r>
              <a:rPr lang="cs-CZ" altLang="cs-CZ" dirty="0" err="1">
                <a:solidFill>
                  <a:srgbClr val="0A0A0A"/>
                </a:solidFill>
                <a:latin typeface="Arial Narrow" panose="020B0606020202030204" pitchFamily="34" charset="0"/>
                <a:cs typeface="Open Sans" panose="020B0606030504020204" pitchFamily="34" charset="0"/>
              </a:rPr>
              <a:t>red</a:t>
            </a:r>
            <a:r>
              <a:rPr lang="cs-CZ" altLang="cs-CZ" dirty="0">
                <a:solidFill>
                  <a:srgbClr val="0A0A0A"/>
                </a:solidFill>
                <a:latin typeface="Arial Narrow" panose="020B0606020202030204" pitchFamily="34" charset="0"/>
                <a:cs typeface="Open Sans" panose="020B0606030504020204" pitchFamily="34" charset="0"/>
              </a:rPr>
              <a:t>. B. </a:t>
            </a:r>
            <a:r>
              <a:rPr lang="cs-CZ" altLang="cs-CZ" dirty="0" err="1">
                <a:solidFill>
                  <a:srgbClr val="0A0A0A"/>
                </a:solidFill>
                <a:latin typeface="Arial Narrow" panose="020B0606020202030204" pitchFamily="34" charset="0"/>
                <a:cs typeface="Open Sans" panose="020B0606030504020204" pitchFamily="34" charset="0"/>
              </a:rPr>
              <a:t>Kasperek</a:t>
            </a:r>
            <a:r>
              <a:rPr lang="cs-CZ" altLang="cs-CZ" dirty="0">
                <a:solidFill>
                  <a:srgbClr val="0A0A0A"/>
                </a:solidFill>
                <a:latin typeface="Arial Narrow" panose="020B0606020202030204" pitchFamily="34" charset="0"/>
                <a:cs typeface="Open Sans" panose="020B0606030504020204" pitchFamily="34" charset="0"/>
              </a:rPr>
              <a:t>, </a:t>
            </a:r>
            <a:r>
              <a:rPr lang="cs-CZ" altLang="cs-CZ" dirty="0" err="1">
                <a:solidFill>
                  <a:srgbClr val="0A0A0A"/>
                </a:solidFill>
                <a:latin typeface="Arial Narrow" panose="020B0606020202030204" pitchFamily="34" charset="0"/>
                <a:cs typeface="Open Sans" panose="020B0606030504020204" pitchFamily="34" charset="0"/>
              </a:rPr>
              <a:t>Cieszyn</a:t>
            </a:r>
            <a:r>
              <a:rPr lang="cs-CZ" altLang="cs-CZ" dirty="0">
                <a:solidFill>
                  <a:srgbClr val="0A0A0A"/>
                </a:solidFill>
                <a:latin typeface="Arial Narrow" panose="020B0606020202030204" pitchFamily="34" charset="0"/>
                <a:cs typeface="Open Sans" panose="020B0606030504020204" pitchFamily="34" charset="0"/>
              </a:rPr>
              <a:t> 2014.</a:t>
            </a:r>
          </a:p>
          <a:p>
            <a:pPr marL="1257300" marR="0" lvl="4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dirty="0">
                <a:solidFill>
                  <a:srgbClr val="0A0A0A"/>
                </a:solidFill>
                <a:latin typeface="Arial Narrow" panose="020B0606020202030204" pitchFamily="34" charset="0"/>
                <a:cs typeface="Open Sans" panose="020B0606030504020204" pitchFamily="34" charset="0"/>
              </a:rPr>
              <a:t>Kol. autorů. Památková péče na Moravě – 150 let od vzniku první státní instituce na ochranu památek. Sborník příspěvků. Brno 2002.</a:t>
            </a:r>
          </a:p>
          <a:p>
            <a:pPr marL="1257300" marR="0" lvl="4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dirty="0">
                <a:solidFill>
                  <a:srgbClr val="0A0A0A"/>
                </a:solidFill>
                <a:latin typeface="Arial Narrow" panose="020B0606020202030204" pitchFamily="34" charset="0"/>
                <a:cs typeface="Open Sans" panose="020B0606030504020204" pitchFamily="34" charset="0"/>
              </a:rPr>
              <a:t>Regionální muzea v době reformy veřejné správy v ČR. AMG ČR, 2000. </a:t>
            </a:r>
          </a:p>
          <a:p>
            <a:pPr marL="1257300" marR="0" lvl="4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dirty="0" err="1">
                <a:solidFill>
                  <a:srgbClr val="0A0A0A"/>
                </a:solidFill>
                <a:latin typeface="Arial Narrow" panose="020B0606020202030204" pitchFamily="34" charset="0"/>
                <a:cs typeface="Open Sans" panose="020B0606030504020204" pitchFamily="34" charset="0"/>
              </a:rPr>
              <a:t>Rumpl</a:t>
            </a:r>
            <a:r>
              <a:rPr lang="cs-CZ" altLang="cs-CZ" dirty="0">
                <a:solidFill>
                  <a:srgbClr val="0A0A0A"/>
                </a:solidFill>
                <a:latin typeface="Arial Narrow" panose="020B0606020202030204" pitchFamily="34" charset="0"/>
                <a:cs typeface="Open Sans" panose="020B0606030504020204" pitchFamily="34" charset="0"/>
              </a:rPr>
              <a:t>, P. Lokální a regionální rozvoj. 1, 2. Ostrava, 2003. </a:t>
            </a:r>
          </a:p>
          <a:p>
            <a:pPr marL="1257300" marR="0" lvl="4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dirty="0" err="1">
                <a:solidFill>
                  <a:srgbClr val="0A0A0A"/>
                </a:solidFill>
                <a:latin typeface="Arial Narrow" panose="020B0606020202030204" pitchFamily="34" charset="0"/>
                <a:cs typeface="Open Sans" panose="020B0606030504020204" pitchFamily="34" charset="0"/>
              </a:rPr>
              <a:t>Šopák</a:t>
            </a:r>
            <a:r>
              <a:rPr lang="cs-CZ" altLang="cs-CZ" dirty="0">
                <a:solidFill>
                  <a:srgbClr val="0A0A0A"/>
                </a:solidFill>
                <a:latin typeface="Arial Narrow" panose="020B0606020202030204" pitchFamily="34" charset="0"/>
                <a:cs typeface="Open Sans" panose="020B0606030504020204" pitchFamily="34" charset="0"/>
              </a:rPr>
              <a:t>, P. Muzea Českého Slezska. Opava 2014.</a:t>
            </a:r>
          </a:p>
          <a:p>
            <a:pPr marL="1257300" marR="0" lvl="4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dirty="0">
                <a:solidFill>
                  <a:srgbClr val="0A0A0A"/>
                </a:solidFill>
                <a:latin typeface="Arial Narrow" panose="020B0606020202030204" pitchFamily="34" charset="0"/>
                <a:cs typeface="Open Sans" panose="020B0606030504020204" pitchFamily="34" charset="0"/>
              </a:rPr>
              <a:t>Výroční zprávy muzeí ČR, NPÚ ad.</a:t>
            </a:r>
          </a:p>
          <a:p>
            <a:pPr marL="1257300" marR="0" lvl="4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dirty="0">
                <a:solidFill>
                  <a:srgbClr val="0A0A0A"/>
                </a:solidFill>
                <a:latin typeface="Arial Narrow" panose="020B0606020202030204" pitchFamily="34" charset="0"/>
                <a:cs typeface="Open Sans" panose="020B0606030504020204" pitchFamily="34" charset="0"/>
              </a:rPr>
              <a:t>Zpravodaj A.T.I.C. České republiky, 2006-2014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600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Office PowerPoint</Application>
  <PresentationFormat>Širokoúhlá obrazovka</PresentationFormat>
  <Paragraphs>68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Arial Narrow</vt:lpstr>
      <vt:lpstr>Calibri</vt:lpstr>
      <vt:lpstr>Calibri Light</vt:lpstr>
      <vt:lpstr>Times New Roman</vt:lpstr>
      <vt:lpstr>Motiv Office</vt:lpstr>
      <vt:lpstr>REGIONY A KULTURNĚ HISTORICKÁ ZAŘÍZENÍ</vt:lpstr>
      <vt:lpstr>Ing. Milena Botlíková, Ph.D.</vt:lpstr>
      <vt:lpstr>Podmínky pro splnění předmětu pro udělení započtu</vt:lpstr>
      <vt:lpstr>Vypracování semestrální práce</vt:lpstr>
      <vt:lpstr>ZKOUŠKA!!!!!!!!!!!!!!!!!!!!!!! </vt:lpstr>
      <vt:lpstr>SYLABUS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admin</cp:lastModifiedBy>
  <cp:revision>2</cp:revision>
  <dcterms:created xsi:type="dcterms:W3CDTF">2023-09-27T04:06:19Z</dcterms:created>
  <dcterms:modified xsi:type="dcterms:W3CDTF">2023-09-27T05:51:58Z</dcterms:modified>
</cp:coreProperties>
</file>