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46" r:id="rId2"/>
    <p:sldMasterId id="2147483770" r:id="rId3"/>
    <p:sldMasterId id="2147483782" r:id="rId4"/>
  </p:sldMasterIdLst>
  <p:notesMasterIdLst>
    <p:notesMasterId r:id="rId73"/>
  </p:notesMasterIdLst>
  <p:sldIdLst>
    <p:sldId id="603" r:id="rId5"/>
    <p:sldId id="604" r:id="rId6"/>
    <p:sldId id="674" r:id="rId7"/>
    <p:sldId id="665" r:id="rId8"/>
    <p:sldId id="605" r:id="rId9"/>
    <p:sldId id="612" r:id="rId10"/>
    <p:sldId id="613" r:id="rId11"/>
    <p:sldId id="614" r:id="rId12"/>
    <p:sldId id="606" r:id="rId13"/>
    <p:sldId id="675" r:id="rId14"/>
    <p:sldId id="676" r:id="rId15"/>
    <p:sldId id="619" r:id="rId16"/>
    <p:sldId id="497" r:id="rId17"/>
    <p:sldId id="617" r:id="rId18"/>
    <p:sldId id="620" r:id="rId19"/>
    <p:sldId id="621" r:id="rId20"/>
    <p:sldId id="622" r:id="rId21"/>
    <p:sldId id="623" r:id="rId22"/>
    <p:sldId id="624" r:id="rId23"/>
    <p:sldId id="615" r:id="rId24"/>
    <p:sldId id="503" r:id="rId25"/>
    <p:sldId id="537" r:id="rId26"/>
    <p:sldId id="618" r:id="rId27"/>
    <p:sldId id="602" r:id="rId28"/>
    <p:sldId id="625" r:id="rId29"/>
    <p:sldId id="662" r:id="rId30"/>
    <p:sldId id="663" r:id="rId31"/>
    <p:sldId id="636" r:id="rId32"/>
    <p:sldId id="637" r:id="rId33"/>
    <p:sldId id="627" r:id="rId34"/>
    <p:sldId id="628" r:id="rId35"/>
    <p:sldId id="629" r:id="rId36"/>
    <p:sldId id="630" r:id="rId37"/>
    <p:sldId id="666" r:id="rId38"/>
    <p:sldId id="631" r:id="rId39"/>
    <p:sldId id="551" r:id="rId40"/>
    <p:sldId id="552" r:id="rId41"/>
    <p:sldId id="553" r:id="rId42"/>
    <p:sldId id="554" r:id="rId43"/>
    <p:sldId id="641" r:id="rId44"/>
    <p:sldId id="640" r:id="rId45"/>
    <p:sldId id="639" r:id="rId46"/>
    <p:sldId id="638" r:id="rId47"/>
    <p:sldId id="659" r:id="rId48"/>
    <p:sldId id="667" r:id="rId49"/>
    <p:sldId id="660" r:id="rId50"/>
    <p:sldId id="661" r:id="rId51"/>
    <p:sldId id="670" r:id="rId52"/>
    <p:sldId id="671" r:id="rId53"/>
    <p:sldId id="669" r:id="rId54"/>
    <p:sldId id="647" r:id="rId55"/>
    <p:sldId id="534" r:id="rId56"/>
    <p:sldId id="650" r:id="rId57"/>
    <p:sldId id="651" r:id="rId58"/>
    <p:sldId id="653" r:id="rId59"/>
    <p:sldId id="654" r:id="rId60"/>
    <p:sldId id="513" r:id="rId61"/>
    <p:sldId id="545" r:id="rId62"/>
    <p:sldId id="543" r:id="rId63"/>
    <p:sldId id="655" r:id="rId64"/>
    <p:sldId id="656" r:id="rId65"/>
    <p:sldId id="657" r:id="rId66"/>
    <p:sldId id="658" r:id="rId67"/>
    <p:sldId id="643" r:id="rId68"/>
    <p:sldId id="642" r:id="rId69"/>
    <p:sldId id="644" r:id="rId70"/>
    <p:sldId id="645" r:id="rId71"/>
    <p:sldId id="595" r:id="rId7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3" autoAdjust="0"/>
    <p:restoredTop sz="93901" autoAdjust="0"/>
  </p:normalViewPr>
  <p:slideViewPr>
    <p:cSldViewPr>
      <p:cViewPr varScale="1">
        <p:scale>
          <a:sx n="82" d="100"/>
          <a:sy n="82" d="100"/>
        </p:scale>
        <p:origin x="1579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7DEDE-937A-4436-98D6-3CE4E5CAD819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C6DFF-E2C3-4437-BAF2-FBAFA4BED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64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C6DFF-E2C3-4437-BAF2-FBAFA4BEDCE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56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C6DFF-E2C3-4437-BAF2-FBAFA4BEDCE0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04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D4D7-2AC6-4935-AAD5-8FC49D54B805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CCE0-D9C7-46B9-ADBB-312953D1DD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7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7A5B2-5400-4596-9EAE-1E5ED3BBD0D9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8ED3-9D8C-44B6-8FEE-E6CB514146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48247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2D63-C026-4332-BED9-387495F24378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E7B4-0962-471E-902B-A82862A55F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7801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D4D7-2AC6-4935-AAD5-8FC49D54B805}" type="datetimeFigureOut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CCE0-D9C7-46B9-ADBB-312953D1DDEB}" type="slidenum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1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A7435-E789-43B2-A96B-2B320A606FA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3D2A-CCA4-4510-A7B1-4C63C5DA6A0C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6515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E5669-8531-40D3-AD72-9091A05A316F}" type="datetimeFigureOut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5DBBA-B3AC-4DB4-8ED1-3FBFCA664E4C}" type="slidenum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73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E94F1-6487-4C95-BB66-6B22C92F1B8D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8D611-5038-4434-863F-096D5CFCE232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549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C17F4-907F-41A4-8E54-7BA9E678F3D3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22001-B157-4FCC-AE22-434CDA135851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482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E673-4C2C-43E1-B552-902C591D68D8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6703-0585-47C1-A502-6C87CD7E905F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010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BF648-ED5F-4355-BBBA-D8C8B4CC6012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5F2C6-02B6-4CAF-ABBB-3CCFA4384BBF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64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AEAF-2065-4F04-8FA1-B4124C8839AF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2E951-0FD4-43FD-9F31-14256840BDCE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648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A7435-E789-43B2-A96B-2B320A606FAA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3D2A-CCA4-4510-A7B1-4C63C5DA6A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9089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ravoúhlý trojúhelník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F19B5-EBAB-454B-8A71-C9A1258ED19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45E3A-CE05-40A3-A59D-0972A25B7929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382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7A5B2-5400-4596-9EAE-1E5ED3BBD0D9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8ED3-9D8C-44B6-8FEE-E6CB5141460B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5889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2D63-C026-4332-BED9-387495F24378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E7B4-0962-471E-902B-A82862A55F60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7319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D4D7-2AC6-4935-AAD5-8FC49D54B805}" type="datetimeFigureOut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CCE0-D9C7-46B9-ADBB-312953D1DDEB}" type="slidenum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14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A7435-E789-43B2-A96B-2B320A606FA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3D2A-CCA4-4510-A7B1-4C63C5DA6A0C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96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E5669-8531-40D3-AD72-9091A05A316F}" type="datetimeFigureOut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5DBBA-B3AC-4DB4-8ED1-3FBFCA664E4C}" type="slidenum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73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E94F1-6487-4C95-BB66-6B22C92F1B8D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8D611-5038-4434-863F-096D5CFCE232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150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C17F4-907F-41A4-8E54-7BA9E678F3D3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22001-B157-4FCC-AE22-434CDA135851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4383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E673-4C2C-43E1-B552-902C591D68D8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6703-0585-47C1-A502-6C87CD7E905F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981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BF648-ED5F-4355-BBBA-D8C8B4CC6012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5F2C6-02B6-4CAF-ABBB-3CCFA4384BBF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240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E5669-8531-40D3-AD72-9091A05A316F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5DBBA-B3AC-4DB4-8ED1-3FBFCA664E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534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AEAF-2065-4F04-8FA1-B4124C8839AF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2E951-0FD4-43FD-9F31-14256840BDCE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555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ravoúhlý trojúhelník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F19B5-EBAB-454B-8A71-C9A1258ED19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45E3A-CE05-40A3-A59D-0972A25B7929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044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7A5B2-5400-4596-9EAE-1E5ED3BBD0D9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8ED3-9D8C-44B6-8FEE-E6CB5141460B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16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2D63-C026-4332-BED9-387495F24378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E7B4-0962-471E-902B-A82862A55F60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4153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D4D7-2AC6-4935-AAD5-8FC49D54B805}" type="datetimeFigureOut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CCE0-D9C7-46B9-ADBB-312953D1DDEB}" type="slidenum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68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A7435-E789-43B2-A96B-2B320A606FA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3D2A-CCA4-4510-A7B1-4C63C5DA6A0C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07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E5669-8531-40D3-AD72-9091A05A316F}" type="datetimeFigureOut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5DBBA-B3AC-4DB4-8ED1-3FBFCA664E4C}" type="slidenum">
              <a:rPr lang="cs-CZ">
                <a:solidFill>
                  <a:srgbClr val="FFF39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8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E94F1-6487-4C95-BB66-6B22C92F1B8D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8D611-5038-4434-863F-096D5CFCE232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4225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C17F4-907F-41A4-8E54-7BA9E678F3D3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22001-B157-4FCC-AE22-434CDA135851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9831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E673-4C2C-43E1-B552-902C591D68D8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6703-0585-47C1-A502-6C87CD7E905F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76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E94F1-6487-4C95-BB66-6B22C92F1B8D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8D611-5038-4434-863F-096D5CFCE2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7222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BF648-ED5F-4355-BBBA-D8C8B4CC6012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5F2C6-02B6-4CAF-ABBB-3CCFA4384BBF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0898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AEAF-2065-4F04-8FA1-B4124C8839AF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2E951-0FD4-43FD-9F31-14256840BDCE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5703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ravoúhlý trojúhelník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F19B5-EBAB-454B-8A71-C9A1258ED19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45E3A-CE05-40A3-A59D-0972A25B7929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6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7A5B2-5400-4596-9EAE-1E5ED3BBD0D9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8ED3-9D8C-44B6-8FEE-E6CB5141460B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090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2D63-C026-4332-BED9-387495F24378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E7B4-0962-471E-902B-A82862A55F60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940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C17F4-907F-41A4-8E54-7BA9E678F3D3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22001-B157-4FCC-AE22-434CDA1358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9358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E673-4C2C-43E1-B552-902C591D68D8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6703-0585-47C1-A502-6C87CD7E90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745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BF648-ED5F-4355-BBBA-D8C8B4CC6012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5F2C6-02B6-4CAF-ABBB-3CCFA4384B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5592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AEAF-2065-4F04-8FA1-B4124C8839AF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2E951-0FD4-43FD-9F31-14256840BD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544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avoúhlý trojúhelník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F19B5-EBAB-454B-8A71-C9A1258ED19A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45E3A-CE05-40A3-A59D-0972A25B79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8952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  <a:endParaRPr lang="en-US" altLang="cs-CZ" smtClean="0"/>
          </a:p>
        </p:txBody>
      </p:sp>
      <p:sp>
        <p:nvSpPr>
          <p:cNvPr id="1029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EC83DC-842E-44A2-B44F-4FC05822C0EA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248C62-7FBC-4D51-A7AE-26304B2883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3" r:id="rId2"/>
    <p:sldLayoutId id="2147483732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33" r:id="rId9"/>
    <p:sldLayoutId id="2147483729" r:id="rId10"/>
    <p:sldLayoutId id="214748373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B32C16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B32C16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F5CD2D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  <a:endParaRPr lang="en-US" altLang="cs-CZ" smtClean="0"/>
          </a:p>
        </p:txBody>
      </p:sp>
      <p:sp>
        <p:nvSpPr>
          <p:cNvPr id="1029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EC83DC-842E-44A2-B44F-4FC05822C0E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248C62-7FBC-4D51-A7AE-26304B2883FE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62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B32C16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B32C16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F5CD2D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  <a:endParaRPr lang="en-US" altLang="cs-CZ" smtClean="0"/>
          </a:p>
        </p:txBody>
      </p:sp>
      <p:sp>
        <p:nvSpPr>
          <p:cNvPr id="1029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EC83DC-842E-44A2-B44F-4FC05822C0E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248C62-7FBC-4D51-A7AE-26304B2883FE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93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B32C16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B32C16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F5CD2D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  <a:endParaRPr lang="en-US" altLang="cs-CZ" smtClean="0"/>
          </a:p>
        </p:txBody>
      </p:sp>
      <p:sp>
        <p:nvSpPr>
          <p:cNvPr id="1029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EC83DC-842E-44A2-B44F-4FC05822C0EA}" type="datetimeFigureOut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27.10.2020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248C62-7FBC-4D51-A7AE-26304B2883FE}" type="slidenum">
              <a:rPr lang="cs-CZ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575F6D">
                  <a:shade val="90000"/>
                </a:srgbClr>
              </a:solidFill>
            </a:endParaRPr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44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B32C16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B32C16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F5CD2D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Relationship Id="rId9" Type="http://schemas.openxmlformats.org/officeDocument/2006/relationships/image" Target="../media/image1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70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9.png"/><Relationship Id="rId10" Type="http://schemas.openxmlformats.org/officeDocument/2006/relationships/image" Target="../media/image172.jpeg"/><Relationship Id="rId4" Type="http://schemas.openxmlformats.org/officeDocument/2006/relationships/image" Target="../media/image168.png"/><Relationship Id="rId9" Type="http://schemas.openxmlformats.org/officeDocument/2006/relationships/image" Target="../media/image1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microsoft.com/office/2007/relationships/hdphoto" Target="../media/hdphoto6.wdp"/><Relationship Id="rId4" Type="http://schemas.openxmlformats.org/officeDocument/2006/relationships/image" Target="../media/image178.png"/><Relationship Id="rId9" Type="http://schemas.openxmlformats.org/officeDocument/2006/relationships/image" Target="../media/image1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Relationship Id="rId9" Type="http://schemas.openxmlformats.org/officeDocument/2006/relationships/image" Target="../media/image2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image" Target="../media/image248.jpeg"/><Relationship Id="rId7" Type="http://schemas.openxmlformats.org/officeDocument/2006/relationships/image" Target="../media/image252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7" Type="http://schemas.openxmlformats.org/officeDocument/2006/relationships/image" Target="../media/image258.pn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7/76/UP_logo.JPG" TargetMode="Externa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jpeg"/><Relationship Id="rId7" Type="http://schemas.openxmlformats.org/officeDocument/2006/relationships/image" Target="../media/image2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Relationship Id="rId9" Type="http://schemas.openxmlformats.org/officeDocument/2006/relationships/image" Target="../media/image2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jpeg"/><Relationship Id="rId3" Type="http://schemas.openxmlformats.org/officeDocument/2006/relationships/image" Target="../media/image290.jpeg"/><Relationship Id="rId7" Type="http://schemas.openxmlformats.org/officeDocument/2006/relationships/image" Target="../media/image294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jpeg"/><Relationship Id="rId5" Type="http://schemas.openxmlformats.org/officeDocument/2006/relationships/image" Target="../media/image308.jpeg"/><Relationship Id="rId4" Type="http://schemas.openxmlformats.org/officeDocument/2006/relationships/image" Target="../media/image30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jpeg"/><Relationship Id="rId5" Type="http://schemas.openxmlformats.org/officeDocument/2006/relationships/image" Target="../media/image313.jpeg"/><Relationship Id="rId4" Type="http://schemas.openxmlformats.org/officeDocument/2006/relationships/image" Target="../media/image3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image" Target="../media/image31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jpeg"/><Relationship Id="rId5" Type="http://schemas.openxmlformats.org/officeDocument/2006/relationships/image" Target="../media/image323.jpeg"/><Relationship Id="rId4" Type="http://schemas.openxmlformats.org/officeDocument/2006/relationships/image" Target="../media/image3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jpeg"/><Relationship Id="rId5" Type="http://schemas.openxmlformats.org/officeDocument/2006/relationships/image" Target="../media/image328.jpeg"/><Relationship Id="rId4" Type="http://schemas.openxmlformats.org/officeDocument/2006/relationships/image" Target="../media/image32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3.jpeg"/><Relationship Id="rId4" Type="http://schemas.openxmlformats.org/officeDocument/2006/relationships/image" Target="../media/image33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jpeg"/><Relationship Id="rId3" Type="http://schemas.openxmlformats.org/officeDocument/2006/relationships/image" Target="../media/image335.jpeg"/><Relationship Id="rId7" Type="http://schemas.microsoft.com/office/2007/relationships/hdphoto" Target="../media/hdphoto8.wdp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png"/><Relationship Id="rId5" Type="http://schemas.openxmlformats.org/officeDocument/2006/relationships/image" Target="../media/image337.jpeg"/><Relationship Id="rId4" Type="http://schemas.openxmlformats.org/officeDocument/2006/relationships/image" Target="../media/image33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7" Type="http://schemas.openxmlformats.org/officeDocument/2006/relationships/image" Target="../media/image345.jpe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4.jpeg"/><Relationship Id="rId5" Type="http://schemas.openxmlformats.org/officeDocument/2006/relationships/image" Target="../media/image343.jpeg"/><Relationship Id="rId4" Type="http://schemas.openxmlformats.org/officeDocument/2006/relationships/image" Target="../media/image342.jpe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6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jpeg"/><Relationship Id="rId5" Type="http://schemas.openxmlformats.org/officeDocument/2006/relationships/image" Target="../media/image348.jpeg"/><Relationship Id="rId10" Type="http://schemas.openxmlformats.org/officeDocument/2006/relationships/image" Target="../media/image352.jpeg"/><Relationship Id="rId4" Type="http://schemas.openxmlformats.org/officeDocument/2006/relationships/image" Target="../media/image347.jpeg"/><Relationship Id="rId9" Type="http://schemas.openxmlformats.org/officeDocument/2006/relationships/image" Target="../media/image351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jpeg"/><Relationship Id="rId3" Type="http://schemas.openxmlformats.org/officeDocument/2006/relationships/image" Target="../media/image354.jpeg"/><Relationship Id="rId7" Type="http://schemas.openxmlformats.org/officeDocument/2006/relationships/image" Target="../media/image358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7.jpeg"/><Relationship Id="rId11" Type="http://schemas.openxmlformats.org/officeDocument/2006/relationships/image" Target="../media/image362.jpeg"/><Relationship Id="rId5" Type="http://schemas.openxmlformats.org/officeDocument/2006/relationships/image" Target="../media/image356.jpeg"/><Relationship Id="rId10" Type="http://schemas.openxmlformats.org/officeDocument/2006/relationships/image" Target="../media/image361.jpeg"/><Relationship Id="rId4" Type="http://schemas.openxmlformats.org/officeDocument/2006/relationships/image" Target="../media/image355.jpeg"/><Relationship Id="rId9" Type="http://schemas.openxmlformats.org/officeDocument/2006/relationships/image" Target="../media/image36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4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8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Destinace </a:t>
            </a:r>
            <a:br>
              <a:rPr lang="cs-CZ" sz="4800" dirty="0" smtClean="0">
                <a:solidFill>
                  <a:srgbClr val="C00000"/>
                </a:solidFill>
                <a:latin typeface="Constantia" panose="02030602050306030303" pitchFamily="18" charset="0"/>
              </a:rPr>
            </a:br>
            <a:r>
              <a:rPr lang="cs-CZ" sz="48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kulturního turismu</a:t>
            </a:r>
            <a:endParaRPr lang="en-GB" sz="48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74904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visegradplus.org/wp-content/uploads/2015/07/Czech-Republ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1772817"/>
            <a:ext cx="5400000" cy="3587237"/>
          </a:xfrm>
          <a:prstGeom prst="roundRect">
            <a:avLst>
              <a:gd name="adj" fmla="val 16667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96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0" y="864000"/>
            <a:ext cx="9000000" cy="5004000"/>
          </a:xfrm>
        </p:spPr>
        <p:txBody>
          <a:bodyPr/>
          <a:lstStyle/>
          <a:p>
            <a:pPr>
              <a:spcBef>
                <a:spcPts val="200"/>
              </a:spcBef>
              <a:buClr>
                <a:srgbClr val="C00000"/>
              </a:buClr>
            </a:pPr>
            <a:r>
              <a:rPr lang="cs-CZ" altLang="cs-CZ" sz="2200" b="1" dirty="0" smtClean="0"/>
              <a:t>CHKO Beskydy</a:t>
            </a:r>
          </a:p>
          <a:p>
            <a:pPr marL="504000" lvl="1">
              <a:spcBef>
                <a:spcPts val="200"/>
              </a:spcBef>
              <a:buClr>
                <a:srgbClr val="C00000"/>
              </a:buClr>
            </a:pPr>
            <a:r>
              <a:rPr lang="cs-CZ" sz="1800" dirty="0" smtClean="0"/>
              <a:t>Hornatý západ, zalesněný východ</a:t>
            </a:r>
          </a:p>
          <a:p>
            <a:pPr marL="504000" lvl="1">
              <a:spcBef>
                <a:spcPts val="200"/>
              </a:spcBef>
              <a:buClr>
                <a:srgbClr val="C00000"/>
              </a:buClr>
            </a:pPr>
            <a:r>
              <a:rPr lang="cs-CZ" sz="1800" dirty="0" smtClean="0"/>
              <a:t>Lysá hora </a:t>
            </a:r>
            <a:r>
              <a:rPr lang="cs-CZ" sz="1600" dirty="0" smtClean="0"/>
              <a:t>(1,324 m)</a:t>
            </a:r>
          </a:p>
          <a:p>
            <a:pPr marL="504000" lvl="1">
              <a:spcBef>
                <a:spcPts val="200"/>
              </a:spcBef>
              <a:buClr>
                <a:srgbClr val="C00000"/>
              </a:buClr>
            </a:pPr>
            <a:r>
              <a:rPr lang="cs-CZ" sz="1800" dirty="0" smtClean="0"/>
              <a:t>Radhošť</a:t>
            </a:r>
            <a:r>
              <a:rPr lang="cs-CZ" sz="2000" dirty="0" smtClean="0"/>
              <a:t> </a:t>
            </a:r>
            <a:r>
              <a:rPr lang="cs-CZ" sz="1600" dirty="0" smtClean="0"/>
              <a:t>(1,129 m)</a:t>
            </a:r>
          </a:p>
          <a:p>
            <a:pPr marL="778637" lvl="2">
              <a:spcBef>
                <a:spcPts val="300"/>
              </a:spcBef>
              <a:buClr>
                <a:srgbClr val="C00000"/>
              </a:buClr>
            </a:pPr>
            <a:r>
              <a:rPr lang="cs-CZ" sz="1700" dirty="0" smtClean="0"/>
              <a:t>Radegast (slunce, válka, vítězství)</a:t>
            </a:r>
          </a:p>
          <a:p>
            <a:pPr marL="778637" lvl="2">
              <a:spcBef>
                <a:spcPts val="300"/>
              </a:spcBef>
              <a:buClr>
                <a:srgbClr val="C00000"/>
              </a:buClr>
            </a:pPr>
            <a:r>
              <a:rPr lang="cs-CZ" sz="1700" dirty="0" smtClean="0"/>
              <a:t>Kaple sv. Cyrila a Metoděje (1898)</a:t>
            </a:r>
          </a:p>
          <a:p>
            <a:pPr marL="778637" lvl="2">
              <a:spcBef>
                <a:spcPts val="300"/>
              </a:spcBef>
              <a:buClr>
                <a:srgbClr val="C00000"/>
              </a:buClr>
            </a:pPr>
            <a:r>
              <a:rPr lang="cs-CZ" sz="1700" dirty="0" smtClean="0"/>
              <a:t> sousoší Cyrila a Metoděje </a:t>
            </a:r>
            <a:r>
              <a:rPr lang="cs-CZ" sz="1800" dirty="0" smtClean="0"/>
              <a:t>(1931)</a:t>
            </a:r>
            <a:endParaRPr lang="cs-CZ" sz="20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45F84-5621-4677-B2A9-2E1ED2F6D6C9}" type="slidenum"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160" name="Picture 16" descr="http://www.brumlik.estranky.cz/img/original/172/besky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00" y="864000"/>
            <a:ext cx="2090970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Kaple a sousoší svatého Cyrila a Metod&amp;ecaron;je na vrcholu Radhošt&amp;ecaron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3168000"/>
            <a:ext cx="3312000" cy="2996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http://www.fototuristika.cz/data/wysiwyg/tips/306/image/web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3996" b="23274"/>
          <a:stretch/>
        </p:blipFill>
        <p:spPr bwMode="auto">
          <a:xfrm>
            <a:off x="7092280" y="2268000"/>
            <a:ext cx="1656184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http://files.horskehospudky.cz/system_preview_detail_200000219-276842862b-public/Radho%C5%A1%C5%A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r="5958"/>
          <a:stretch/>
        </p:blipFill>
        <p:spPr bwMode="auto">
          <a:xfrm>
            <a:off x="6336000" y="4176000"/>
            <a:ext cx="2664297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www.mistrovstvisvetavdogtrekkingu.estranky.cz/img/picture/8/img000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"/>
          <a:stretch/>
        </p:blipFill>
        <p:spPr bwMode="auto">
          <a:xfrm>
            <a:off x="3636000" y="4176000"/>
            <a:ext cx="2520176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www.obec-ostravice.cz/upload_images/134431864327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" b="2180"/>
          <a:stretch/>
        </p:blipFill>
        <p:spPr bwMode="auto">
          <a:xfrm>
            <a:off x="4104000" y="864000"/>
            <a:ext cx="2664000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délník 32"/>
          <p:cNvSpPr>
            <a:spLocks noChangeArrowheads="1"/>
          </p:cNvSpPr>
          <p:nvPr/>
        </p:nvSpPr>
        <p:spPr bwMode="auto">
          <a:xfrm>
            <a:off x="72000" y="6408000"/>
            <a:ext cx="813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Bílá, Dolní Lomná, Horní Bečva, Mosty u Jablunkova, Pustevny, Soláň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Přírodní kulturní dědictví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4134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9000000" cy="5004000"/>
          </a:xfrm>
        </p:spPr>
        <p:txBody>
          <a:bodyPr/>
          <a:lstStyle/>
          <a:p>
            <a:pPr marL="173287">
              <a:spcBef>
                <a:spcPts val="400"/>
              </a:spcBef>
              <a:buClr>
                <a:srgbClr val="C00000"/>
              </a:buClr>
            </a:pPr>
            <a:r>
              <a:rPr lang="cs-CZ" sz="2200" b="1" dirty="0" smtClean="0"/>
              <a:t>CHKO Beskydy</a:t>
            </a:r>
            <a:endParaRPr lang="cs-CZ" sz="2200" b="1" dirty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Čertův</a:t>
            </a:r>
            <a:r>
              <a:rPr lang="en-GB" sz="1800" dirty="0" smtClean="0"/>
              <a:t> </a:t>
            </a:r>
            <a:r>
              <a:rPr lang="en-GB" sz="1800" dirty="0" err="1" smtClean="0"/>
              <a:t>mlýn</a:t>
            </a:r>
            <a:r>
              <a:rPr lang="en-GB" sz="1800" dirty="0" smtClean="0"/>
              <a:t> </a:t>
            </a:r>
            <a:r>
              <a:rPr lang="en-GB" sz="1600" dirty="0" smtClean="0"/>
              <a:t>(1205 m)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70 </a:t>
            </a:r>
            <a:r>
              <a:rPr lang="cs-CZ" sz="1800" dirty="0" smtClean="0"/>
              <a:t>% zalesněno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Původní prales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Vzácná fauna</a:t>
            </a:r>
            <a:r>
              <a:rPr lang="en-GB" sz="1800" dirty="0" smtClean="0"/>
              <a:t> &amp; flora</a:t>
            </a:r>
          </a:p>
          <a:p>
            <a:pPr>
              <a:buClr>
                <a:srgbClr val="C00000"/>
              </a:buClr>
            </a:pPr>
            <a:r>
              <a:rPr lang="cs-CZ" altLang="cs-CZ" sz="2200" b="1" dirty="0" smtClean="0"/>
              <a:t>Javorníky</a:t>
            </a:r>
            <a:endParaRPr lang="en-GB" sz="1800" b="1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Část </a:t>
            </a:r>
            <a:r>
              <a:rPr lang="en-GB" sz="1800" dirty="0" smtClean="0"/>
              <a:t>CHKO </a:t>
            </a:r>
            <a:r>
              <a:rPr lang="en-GB" sz="1800" dirty="0"/>
              <a:t>Beskydy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Veľký</a:t>
            </a:r>
            <a:r>
              <a:rPr lang="en-GB" sz="1800" dirty="0" smtClean="0"/>
              <a:t> </a:t>
            </a:r>
            <a:r>
              <a:rPr lang="en-GB" sz="1800" dirty="0" err="1" smtClean="0"/>
              <a:t>Javorník</a:t>
            </a:r>
            <a:r>
              <a:rPr lang="en-GB" sz="1800" dirty="0" smtClean="0"/>
              <a:t> </a:t>
            </a:r>
            <a:r>
              <a:rPr lang="en-GB" sz="1600" dirty="0" smtClean="0"/>
              <a:t>(1,071 m)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Rys, vlk, medvěd</a:t>
            </a:r>
            <a:endParaRPr lang="en-GB" altLang="cs-CZ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45F84-5621-4677-B2A9-2E1ED2F6D6C9}" type="slidenum"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6386" name="Picture 2" descr="Velký Javorní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" b="1505"/>
          <a:stretch/>
        </p:blipFill>
        <p:spPr bwMode="auto">
          <a:xfrm>
            <a:off x="5792298" y="3456000"/>
            <a:ext cx="30600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brumlik.estranky.cz/img/original/172/besky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83" y="864000"/>
            <a:ext cx="1860917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snehomat.cz/wp-content/uploads/2011/08/map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64" y="2088000"/>
            <a:ext cx="1861200" cy="11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6398" name="Picture 14" descr="https://upload.wikimedia.org/wikipedia/commons/2/26/Lynx_lyn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068001"/>
            <a:ext cx="1764000" cy="1651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http://www.vyletnik.cz/images/vylet/uzivatele/myslitel/certuv-mlyn-dsc_9249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/>
          <a:stretch/>
        </p:blipFill>
        <p:spPr bwMode="auto">
          <a:xfrm>
            <a:off x="3528000" y="864000"/>
            <a:ext cx="334811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http://www.puzzle-prodej.cz/gallery/c10087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" b="131"/>
          <a:stretch/>
        </p:blipFill>
        <p:spPr bwMode="auto">
          <a:xfrm>
            <a:off x="4125532" y="3996000"/>
            <a:ext cx="151200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Picture 22" descr="Medv&amp;ecaron;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2"/>
          <a:stretch/>
        </p:blipFill>
        <p:spPr bwMode="auto">
          <a:xfrm>
            <a:off x="2062766" y="3915183"/>
            <a:ext cx="1908000" cy="1482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www.beskydy.cz/design/sea_map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95" y="5797129"/>
            <a:ext cx="1332000" cy="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Přírodní kulturní dědictví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3559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792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Velké Losiny </a:t>
            </a:r>
            <a:r>
              <a:rPr lang="cs-CZ" altLang="cs-CZ" sz="1800" b="1" dirty="0" smtClean="0"/>
              <a:t>(NKP, Morava)</a:t>
            </a:r>
            <a:endParaRPr lang="cs-CZ" altLang="cs-CZ" sz="2200" b="1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Renesanční </a:t>
            </a:r>
            <a:r>
              <a:rPr lang="cs-CZ" sz="1600" dirty="0" smtClean="0"/>
              <a:t>(16. st., </a:t>
            </a:r>
            <a:r>
              <a:rPr lang="cs-CZ" sz="1600" dirty="0" err="1" smtClean="0"/>
              <a:t>Žerotínové</a:t>
            </a:r>
            <a:r>
              <a:rPr lang="cs-CZ" sz="1600" dirty="0" smtClean="0"/>
              <a:t>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Arkády, sgrafita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Barokní &amp; renesanční kaple</a:t>
            </a:r>
          </a:p>
          <a:p>
            <a:pPr marL="540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(fresky)</a:t>
            </a:r>
            <a:endParaRPr lang="cs-CZ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2000" dirty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400" i="1" dirty="0" smtClean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Čarodějnické procesy</a:t>
            </a: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 Heinrich Franz </a:t>
            </a:r>
            <a:r>
              <a:rPr lang="en-GB" altLang="en-US" sz="1400" b="1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Bobblig</a:t>
            </a: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z</a:t>
            </a: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altLang="en-US" sz="1400" b="1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Edels</a:t>
            </a: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t</a:t>
            </a:r>
            <a:r>
              <a:rPr lang="en-GB" altLang="en-US" sz="1400" b="1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adt</a:t>
            </a: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u</a:t>
            </a: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 1678-96</a:t>
            </a:r>
            <a:endParaRPr lang="en-GB" altLang="en-US" sz="14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4348" name="Picture 12" descr="http://www.pilotni-akademie.cz/tl_files/pilotni-akademie/obr_web/lety_pro_radost/letecke_vylety/jeseniky/velke-losin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5491" b="4510"/>
          <a:stretch/>
        </p:blipFill>
        <p:spPr bwMode="auto">
          <a:xfrm>
            <a:off x="5485590" y="3983287"/>
            <a:ext cx="3492000" cy="2199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http://www.majora.cz/wp-content/uploads/P10203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/>
          <a:stretch/>
        </p:blipFill>
        <p:spPr bwMode="auto">
          <a:xfrm>
            <a:off x="5580112" y="1188000"/>
            <a:ext cx="3398288" cy="262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6" name="Picture 30" descr="http://www.kultura.cz/data/files/interier-velke-losin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172" b="31148"/>
          <a:stretch/>
        </p:blipFill>
        <p:spPr bwMode="auto">
          <a:xfrm>
            <a:off x="180000" y="2412000"/>
            <a:ext cx="3168000" cy="1755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4" name="Picture 38" descr="http://www.olomoucky-kraj.com/files/object1/52-DSCN39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5785" r="4841" b="22392"/>
          <a:stretch/>
        </p:blipFill>
        <p:spPr bwMode="auto">
          <a:xfrm>
            <a:off x="180000" y="4320000"/>
            <a:ext cx="3168000" cy="1844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84" name="Picture 48" descr="http://pamatky.xf.cz/Losiny/losi0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528000" y="2929050"/>
            <a:ext cx="1764000" cy="1233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86" name="Picture 50" descr="http://www.kampocesku.cz/thumb.php?f=/jpg/galerie/velky/9425_hrady-a-zamky29-8.jpg&amp;w=800&amp;h=80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 b="6879"/>
          <a:stretch/>
        </p:blipFill>
        <p:spPr bwMode="auto">
          <a:xfrm>
            <a:off x="3528000" y="4320000"/>
            <a:ext cx="1764000" cy="1511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0" name="Picture 54" descr="http://foto.turistika.cz/foto/136136/87610/lrg_6c8337_full_748f16_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r="23047" b="2045"/>
          <a:stretch/>
        </p:blipFill>
        <p:spPr bwMode="auto">
          <a:xfrm>
            <a:off x="3888000" y="1260000"/>
            <a:ext cx="1529253" cy="1514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21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Bruntál</a:t>
            </a:r>
            <a:r>
              <a:rPr lang="cs-CZ" altLang="cs-CZ" sz="1600" b="1" dirty="0" smtClean="0"/>
              <a:t> (Slezsko)</a:t>
            </a:r>
            <a:endParaRPr lang="cs-CZ" altLang="cs-CZ" sz="2200" b="1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Gotický hrad</a:t>
            </a:r>
            <a:r>
              <a:rPr lang="en-GB" sz="1800" dirty="0" smtClean="0"/>
              <a:t> </a:t>
            </a:r>
            <a:r>
              <a:rPr lang="en-GB" sz="1600" dirty="0" smtClean="0"/>
              <a:t>(15</a:t>
            </a:r>
            <a:r>
              <a:rPr lang="cs-CZ" sz="1600" dirty="0" smtClean="0"/>
              <a:t>. st.)</a:t>
            </a:r>
            <a:endParaRPr lang="en-GB" sz="16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Renesanční přestavba </a:t>
            </a:r>
            <a:r>
              <a:rPr lang="en-GB" sz="1600" dirty="0" smtClean="0"/>
              <a:t>(16</a:t>
            </a:r>
            <a:r>
              <a:rPr lang="cs-CZ" sz="1600" dirty="0" smtClean="0"/>
              <a:t>. st.)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Arkádová galerie</a:t>
            </a:r>
            <a:endParaRPr lang="en-GB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smtClean="0"/>
              <a:t>Park </a:t>
            </a:r>
            <a:r>
              <a:rPr lang="en-GB" sz="1600" dirty="0" smtClean="0"/>
              <a:t>(16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Městské hradby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err="1" smtClean="0"/>
              <a:t>Salla</a:t>
            </a:r>
            <a:r>
              <a:rPr lang="en-GB" sz="1800" dirty="0" smtClean="0"/>
              <a:t> </a:t>
            </a:r>
            <a:r>
              <a:rPr lang="en-GB" sz="1800" dirty="0" err="1" smtClean="0"/>
              <a:t>terrena</a:t>
            </a: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9222" name="Picture 6" descr="http://nd06.jxs.cz/456/118/235f812ace_94197872_o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 bwMode="auto">
          <a:xfrm>
            <a:off x="6048000" y="864000"/>
            <a:ext cx="288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verejna-sprava.kr-moravskoslezsky.cz/assets/kultura/zamek_bruntal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t="4717" r="7906" b="12088"/>
          <a:stretch/>
        </p:blipFill>
        <p:spPr bwMode="auto">
          <a:xfrm>
            <a:off x="3491880" y="864000"/>
            <a:ext cx="237626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http://www.mubruntal.cz/VismoOnline_ActionScripts/Image.ashx?id_org=1316&amp;id_obrazky=62894&amp;datum=3.12.2013+16%3A31%3A03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5" b="12986"/>
          <a:stretch/>
        </p:blipFill>
        <p:spPr bwMode="auto">
          <a:xfrm>
            <a:off x="3240000" y="4572000"/>
            <a:ext cx="2628144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Picture 30" descr="http://www.images.atlasceska.cz/images/kalendarakci/velka/18015/v59731_bruntal-zamek-2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6"/>
          <a:stretch/>
        </p:blipFill>
        <p:spPr bwMode="auto">
          <a:xfrm>
            <a:off x="6048000" y="4572000"/>
            <a:ext cx="2880000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2" name="Picture 36" descr="http://www.portalymest.cz/obrazky/zamek-a-muzeum-bruntal-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r="10377" b="10831"/>
          <a:stretch/>
        </p:blipFill>
        <p:spPr bwMode="auto">
          <a:xfrm>
            <a:off x="3240000" y="2592000"/>
            <a:ext cx="2628144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6" name="Picture 40" descr="http://upload.wikimedia.org/wikipedia/commons/thumb/5/56/Brunt%C3%A1l,_z%C3%A1mek,_n%C3%A1dvo%C5%99%C3%AD_01.jpg/360px-Brunt%C3%A1l,_z%C3%A1mek,_n%C3%A1dvo%C5%99%C3%AD_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/>
          <a:stretch/>
        </p:blipFill>
        <p:spPr bwMode="auto">
          <a:xfrm>
            <a:off x="492156" y="3149497"/>
            <a:ext cx="2448000" cy="3078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8" name="Picture 42" descr="http://mail.vyletnik.cz/images/vylet/uzivatele/vlasta79/bruntal-04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2592000"/>
            <a:ext cx="2880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92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6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Sovinec </a:t>
            </a:r>
            <a:r>
              <a:rPr lang="cs-CZ" altLang="cs-CZ" sz="1600" b="1" dirty="0" smtClean="0"/>
              <a:t>(Morava)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</a:t>
            </a:r>
            <a:r>
              <a:rPr lang="cs-CZ" sz="1800" dirty="0" smtClean="0"/>
              <a:t>4. století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Rozšířen goticky </a:t>
            </a:r>
            <a:r>
              <a:rPr lang="en-GB" sz="1800" dirty="0" smtClean="0"/>
              <a:t>&amp; </a:t>
            </a:r>
            <a:r>
              <a:rPr lang="cs-CZ" sz="1800" dirty="0" smtClean="0"/>
              <a:t>renesančně</a:t>
            </a:r>
            <a:r>
              <a:rPr lang="en-GB" sz="1800" dirty="0" smtClean="0"/>
              <a:t> </a:t>
            </a:r>
            <a:r>
              <a:rPr lang="en-GB" sz="1600" dirty="0" smtClean="0"/>
              <a:t>(16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Barokní fortifikace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Řád německých rytířů</a:t>
            </a:r>
            <a:r>
              <a:rPr lang="en-GB" sz="1800" dirty="0" smtClean="0"/>
              <a:t> </a:t>
            </a:r>
            <a:r>
              <a:rPr lang="en-GB" sz="1600" dirty="0" smtClean="0"/>
              <a:t>(17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Empírový kostel sv. </a:t>
            </a:r>
            <a:r>
              <a:rPr lang="en-GB" sz="1800" dirty="0" smtClean="0"/>
              <a:t>Au</a:t>
            </a:r>
            <a:r>
              <a:rPr lang="cs-CZ" sz="1800" dirty="0" err="1" smtClean="0"/>
              <a:t>gustina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4366" name="Picture 30" descr="http://turistickyatlas.cz/galery/galerie/Hrad_Sovine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3312000"/>
            <a:ext cx="2844000" cy="2062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2" name="Picture 36" descr="http://www.popelky.cz/text_img/10725Mj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8"/>
          <a:stretch/>
        </p:blipFill>
        <p:spPr bwMode="auto">
          <a:xfrm>
            <a:off x="3654514" y="1888293"/>
            <a:ext cx="2325318" cy="202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6" name="Picture 40" descr="http://1.bp.blogspot.com/-RQ38DObZQ-E/UTn3tz5JaYI/AAAAAAAAC54/dOKif-xkMWE/s1600/sovinec-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4660" r="12403" b="5560"/>
          <a:stretch/>
        </p:blipFill>
        <p:spPr bwMode="auto">
          <a:xfrm>
            <a:off x="6120000" y="972000"/>
            <a:ext cx="2844000" cy="2214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upload.wikimedia.org/wikipedia/commons/thumb/2/28/St._Augustin_Church_by_Castle_Sovinec.jpg/1024px-St._Augustin_Church_by_Castle_Sovine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999" r="5455" b="465"/>
          <a:stretch/>
        </p:blipFill>
        <p:spPr bwMode="auto">
          <a:xfrm>
            <a:off x="188998" y="2988000"/>
            <a:ext cx="2795502" cy="2664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s://upload.wikimedia.org/wikipedia/commons/thumb/2/23/The_Interior_of_St._Augustin_Church_by_Castle_Sovinec.jpg/1024px-The_Interior_of_St._Augustin_Church_by_Castle_Sovine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r="7465" b="17587"/>
          <a:stretch/>
        </p:blipFill>
        <p:spPr bwMode="auto">
          <a:xfrm>
            <a:off x="3135832" y="4068000"/>
            <a:ext cx="2844000" cy="2097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32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Bouzov</a:t>
            </a:r>
            <a:r>
              <a:rPr lang="cs-CZ" altLang="cs-CZ" sz="1600" b="1" dirty="0" smtClean="0"/>
              <a:t> (Morava)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14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Řád německých rytířů</a:t>
            </a:r>
            <a:r>
              <a:rPr lang="en-GB" sz="1800" dirty="0" smtClean="0"/>
              <a:t> </a:t>
            </a:r>
            <a:r>
              <a:rPr lang="en-GB" sz="1600" dirty="0" smtClean="0"/>
              <a:t>(17</a:t>
            </a:r>
            <a:r>
              <a:rPr lang="cs-CZ" sz="1600" dirty="0" smtClean="0"/>
              <a:t>. st.)</a:t>
            </a:r>
            <a:endParaRPr lang="en-GB" sz="16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Výrazná přestavba</a:t>
            </a:r>
            <a:r>
              <a:rPr lang="en-GB" sz="1800" dirty="0" smtClean="0"/>
              <a:t> </a:t>
            </a:r>
            <a:r>
              <a:rPr lang="en-GB" sz="1600" dirty="0" smtClean="0"/>
              <a:t>(</a:t>
            </a:r>
            <a:r>
              <a:rPr lang="cs-CZ" sz="1600" dirty="0" smtClean="0"/>
              <a:t>19./</a:t>
            </a:r>
            <a:r>
              <a:rPr lang="en-GB" sz="1600" dirty="0" smtClean="0"/>
              <a:t>20</a:t>
            </a:r>
            <a:r>
              <a:rPr lang="cs-CZ" sz="1600" dirty="0" smtClean="0"/>
              <a:t>. st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Kaple s gotickým oltářem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6158" name="Picture 14" descr="http://www.znatemapu.cz/photos/original/3354-hrad-bouzo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r="17738"/>
          <a:stretch/>
        </p:blipFill>
        <p:spPr bwMode="auto">
          <a:xfrm>
            <a:off x="6531379" y="3546235"/>
            <a:ext cx="2460914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://itras.cz/fotogalerie/hrad-bouzov/velke/hrad-bouzov-fiedler-zdenek-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3824" r="8179" b="8749"/>
          <a:stretch/>
        </p:blipFill>
        <p:spPr bwMode="auto">
          <a:xfrm>
            <a:off x="5364088" y="900000"/>
            <a:ext cx="3628205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http://www.olomoucky-kraj.com/files/object4/204-DSCN34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b="4753"/>
          <a:stretch/>
        </p:blipFill>
        <p:spPr bwMode="auto">
          <a:xfrm>
            <a:off x="180000" y="2638284"/>
            <a:ext cx="2376000" cy="3307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http://www.lossiantiik.ee/2010/k10-01-17-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3249" r="2147" b="2253"/>
          <a:stretch/>
        </p:blipFill>
        <p:spPr bwMode="auto">
          <a:xfrm>
            <a:off x="2700000" y="3546235"/>
            <a:ext cx="3679198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 descr="http://www.olomoucky-kraj.com/files/object4/195-DSCN34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0" y="1159374"/>
            <a:ext cx="1512000" cy="2014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35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Šternberk </a:t>
            </a:r>
            <a:r>
              <a:rPr lang="cs-CZ" altLang="cs-CZ" sz="1800" b="1" dirty="0" smtClean="0"/>
              <a:t>(NKP, Morava)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Přestavěn renesančně</a:t>
            </a:r>
            <a:r>
              <a:rPr lang="en-GB" sz="1800" dirty="0" smtClean="0"/>
              <a:t> </a:t>
            </a:r>
            <a:r>
              <a:rPr lang="en-GB" sz="1600" dirty="0" smtClean="0"/>
              <a:t>(16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Přestavěn neogoticky</a:t>
            </a:r>
            <a:r>
              <a:rPr lang="en-GB" sz="1800" dirty="0" smtClean="0"/>
              <a:t> </a:t>
            </a:r>
            <a:r>
              <a:rPr lang="en-GB" sz="1600" dirty="0" smtClean="0"/>
              <a:t>(19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Lesní </a:t>
            </a:r>
            <a:r>
              <a:rPr lang="en-GB" sz="1800" dirty="0" smtClean="0"/>
              <a:t>park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Historický nábytek &amp;</a:t>
            </a:r>
            <a:r>
              <a:rPr lang="en-GB" sz="1800" dirty="0" smtClean="0"/>
              <a:t> </a:t>
            </a:r>
            <a:r>
              <a:rPr lang="cs-CZ" sz="1800" dirty="0" smtClean="0"/>
              <a:t>gobelíny</a:t>
            </a:r>
            <a:endParaRPr lang="en-GB" sz="1800" dirty="0" smtClean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2000" dirty="0" smtClean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6402" name="Picture 18" descr="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19476" r="9753" b="3744"/>
          <a:stretch/>
        </p:blipFill>
        <p:spPr bwMode="auto">
          <a:xfrm>
            <a:off x="3816000" y="901018"/>
            <a:ext cx="197077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0" name="Picture 26" descr=" 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 bwMode="auto">
          <a:xfrm>
            <a:off x="5724000" y="3564000"/>
            <a:ext cx="1801369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2" name="Picture 28" descr=" 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r="15161" b="5499"/>
          <a:stretch/>
        </p:blipFill>
        <p:spPr bwMode="auto">
          <a:xfrm>
            <a:off x="7664724" y="3564000"/>
            <a:ext cx="1296144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8" name="Picture 34" descr="Kazetový pokoj – celkový pohl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r="11310"/>
          <a:stretch/>
        </p:blipFill>
        <p:spPr bwMode="auto">
          <a:xfrm>
            <a:off x="144000" y="3080972"/>
            <a:ext cx="3563904" cy="2881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 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b="5962"/>
          <a:stretch/>
        </p:blipFill>
        <p:spPr bwMode="auto">
          <a:xfrm>
            <a:off x="5940152" y="900174"/>
            <a:ext cx="301959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2" descr="Velký sál – vln&amp;ecaron;né tapiserie s loveckou tematikou z p&amp;rcaron;elomu 16. a 17. stolet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551" r="5172" b="10795"/>
          <a:stretch/>
        </p:blipFill>
        <p:spPr bwMode="auto">
          <a:xfrm>
            <a:off x="3816006" y="3564000"/>
            <a:ext cx="174808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34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Náměšť na Hané</a:t>
            </a:r>
            <a:r>
              <a:rPr lang="cs-CZ" altLang="cs-CZ" sz="1600" b="1" dirty="0" smtClean="0"/>
              <a:t> (Morava)</a:t>
            </a:r>
            <a:endParaRPr lang="cs-CZ" altLang="cs-CZ" sz="2200" b="1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18. století 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Klasicistní (barokní</a:t>
            </a:r>
            <a:r>
              <a:rPr lang="cs-CZ" sz="1800" b="1" dirty="0" smtClean="0"/>
              <a:t>), </a:t>
            </a:r>
            <a:r>
              <a:rPr lang="cs-CZ" sz="1800" dirty="0" smtClean="0"/>
              <a:t>francouzský park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Unikátní kolekce kočárů </a:t>
            </a:r>
          </a:p>
          <a:p>
            <a:pPr marL="540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zlaté kočáry Olomouckých arcibiskupů</a:t>
            </a:r>
            <a:endParaRPr lang="cs-CZ" sz="1800" dirty="0" smtClean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4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8434" name="Picture 2" descr="http://www.vyletnik.cz/images/vylet/uzivatele/vlasta79/namest-na-hane-3c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r="3217" b="1329"/>
          <a:stretch/>
        </p:blipFill>
        <p:spPr bwMode="auto">
          <a:xfrm>
            <a:off x="4608000" y="1196752"/>
            <a:ext cx="4332362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foto.turistika.cz/foto/13990/24001/full_bf85c6_f_normalFile1-namest_na_hane-leteck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t="8983" r="13137" b="27325"/>
          <a:stretch/>
        </p:blipFill>
        <p:spPr bwMode="auto">
          <a:xfrm>
            <a:off x="3060000" y="4500000"/>
            <a:ext cx="3168352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www.radiomat.cz/userfiles/vstupenka_Namest_na_Hane_08_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" b="7124"/>
          <a:stretch/>
        </p:blipFill>
        <p:spPr bwMode="auto">
          <a:xfrm>
            <a:off x="396000" y="2484002"/>
            <a:ext cx="3852000" cy="1914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://static.panoramio.com/photos/original/819218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 b="5190"/>
          <a:stretch/>
        </p:blipFill>
        <p:spPr bwMode="auto">
          <a:xfrm>
            <a:off x="216000" y="4500000"/>
            <a:ext cx="2683381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http://img.ct24.cz/cache/616x411/article/49/4842/484164.jpg?13732956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17466" r="12276" b="11731"/>
          <a:stretch/>
        </p:blipFill>
        <p:spPr bwMode="auto">
          <a:xfrm>
            <a:off x="6372000" y="4500000"/>
            <a:ext cx="2564129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62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6000" y="828000"/>
            <a:ext cx="9000000" cy="5004000"/>
          </a:xfrm>
        </p:spPr>
        <p:txBody>
          <a:bodyPr/>
          <a:lstStyle/>
          <a:p>
            <a:r>
              <a:rPr lang="cs-CZ" altLang="cs-CZ" sz="2200" b="1" dirty="0" err="1" smtClean="0"/>
              <a:t>Helfštýn</a:t>
            </a:r>
            <a:r>
              <a:rPr lang="cs-CZ" altLang="cs-CZ" sz="1600" b="1" dirty="0" smtClean="0"/>
              <a:t> (Morava)</a:t>
            </a:r>
            <a:endParaRPr lang="cs-CZ" altLang="cs-CZ" sz="2200" b="1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Významná pevnost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17. st. – opuštěn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Hefaiston</a:t>
            </a:r>
            <a:endParaRPr lang="cs-CZ" sz="1800" dirty="0" smtClean="0"/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(soutěž uměleckých kovářů)</a:t>
            </a:r>
            <a:endParaRPr lang="en-GB" sz="1600" dirty="0" smtClean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20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400" i="1" dirty="0" smtClean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1522" name="Picture 18" descr="Helfštýn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00" y="3276000"/>
            <a:ext cx="2160000" cy="2878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Helfštýn,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130" r="-1" b="12747"/>
          <a:stretch/>
        </p:blipFill>
        <p:spPr bwMode="auto">
          <a:xfrm>
            <a:off x="3536311" y="3276000"/>
            <a:ext cx="272368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http://www.treking.cz/regiony/helfstyn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0" r="5477"/>
          <a:stretch/>
        </p:blipFill>
        <p:spPr bwMode="auto">
          <a:xfrm>
            <a:off x="2628000" y="1152000"/>
            <a:ext cx="2508666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6" name="Picture 32" descr="http://media.novinky.cz/696/366961-top_foto1-qo4z8.jpg?136514880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 r="11714"/>
          <a:stretch/>
        </p:blipFill>
        <p:spPr bwMode="auto">
          <a:xfrm>
            <a:off x="5292000" y="900000"/>
            <a:ext cx="3708456" cy="2254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8" name="Picture 34" descr="http://www.nakole.cz/images/clanky/aa/l/933-helfsty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b="9124"/>
          <a:stretch/>
        </p:blipFill>
        <p:spPr bwMode="auto">
          <a:xfrm>
            <a:off x="360000" y="3072808"/>
            <a:ext cx="2862766" cy="2698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Jeden z nejrozsáhlejších v ČR</a:t>
            </a:r>
            <a:endParaRPr lang="en-GB" altLang="en-US" sz="14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08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cs-CZ" altLang="cs-CZ" sz="2200" b="1" dirty="0" smtClean="0"/>
              <a:t>Lešná</a:t>
            </a:r>
            <a:r>
              <a:rPr lang="cs-CZ" altLang="cs-CZ" sz="1600" b="1" dirty="0" smtClean="0"/>
              <a:t> (Morava)</a:t>
            </a:r>
            <a:endParaRPr lang="cs-CZ" sz="1600" i="1" dirty="0" smtClean="0"/>
          </a:p>
          <a:p>
            <a:pPr marL="540000" lvl="1">
              <a:spcBef>
                <a:spcPts val="200"/>
              </a:spcBef>
              <a:buClr>
                <a:srgbClr val="C00000"/>
              </a:buClr>
            </a:pPr>
            <a:r>
              <a:rPr lang="cs-CZ" sz="1800" dirty="0" smtClean="0"/>
              <a:t>Romantická zámek</a:t>
            </a:r>
            <a:r>
              <a:rPr lang="en-GB" sz="1800" dirty="0" smtClean="0"/>
              <a:t> (1</a:t>
            </a:r>
            <a:r>
              <a:rPr lang="cs-CZ" sz="1800" dirty="0" smtClean="0"/>
              <a:t>7. st.</a:t>
            </a:r>
            <a:r>
              <a:rPr lang="en-GB" sz="1800" dirty="0" smtClean="0"/>
              <a:t>)</a:t>
            </a:r>
          </a:p>
          <a:p>
            <a:pPr marL="540000" lvl="1">
              <a:spcBef>
                <a:spcPts val="200"/>
              </a:spcBef>
              <a:buClr>
                <a:srgbClr val="C00000"/>
              </a:buClr>
            </a:pPr>
            <a:r>
              <a:rPr lang="cs-CZ" sz="1800" dirty="0" smtClean="0"/>
              <a:t>Baroko,</a:t>
            </a:r>
            <a:r>
              <a:rPr lang="en-GB" sz="1800" dirty="0" smtClean="0"/>
              <a:t> </a:t>
            </a:r>
            <a:r>
              <a:rPr lang="cs-CZ" sz="1800" dirty="0" smtClean="0"/>
              <a:t>přestavěn</a:t>
            </a:r>
            <a:r>
              <a:rPr lang="en-GB" sz="1800" dirty="0" smtClean="0"/>
              <a:t> Art Nouveau</a:t>
            </a:r>
          </a:p>
          <a:p>
            <a:pPr marL="540000" lvl="1">
              <a:spcBef>
                <a:spcPts val="200"/>
              </a:spcBef>
              <a:buClr>
                <a:srgbClr val="C00000"/>
              </a:buClr>
            </a:pPr>
            <a:r>
              <a:rPr lang="cs-CZ" sz="1800" dirty="0" smtClean="0"/>
              <a:t>Kazetové stropy</a:t>
            </a:r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dřevem obložené stěny</a:t>
            </a:r>
          </a:p>
          <a:p>
            <a:pPr marL="540000" lvl="1">
              <a:buClr>
                <a:srgbClr val="C00000"/>
              </a:buClr>
            </a:pPr>
            <a:endParaRPr lang="cs-CZ" sz="1800" dirty="0" smtClean="0"/>
          </a:p>
          <a:p>
            <a:pPr marL="540000" lvl="1">
              <a:buClr>
                <a:srgbClr val="C00000"/>
              </a:buClr>
            </a:pPr>
            <a:endParaRPr lang="cs-CZ" sz="1800" b="1" dirty="0"/>
          </a:p>
          <a:p>
            <a:pPr marL="540000" lvl="1">
              <a:buClr>
                <a:srgbClr val="C00000"/>
              </a:buClr>
            </a:pPr>
            <a:endParaRPr lang="cs-CZ" sz="1800" dirty="0" smtClean="0"/>
          </a:p>
          <a:p>
            <a:pPr marL="540000" lvl="1">
              <a:buClr>
                <a:srgbClr val="C00000"/>
              </a:buClr>
            </a:pPr>
            <a:endParaRPr lang="cs-CZ" sz="1800" dirty="0"/>
          </a:p>
          <a:p>
            <a:pPr marL="540000" lvl="1">
              <a:spcBef>
                <a:spcPts val="3000"/>
              </a:spcBef>
              <a:buClr>
                <a:srgbClr val="C00000"/>
              </a:buClr>
            </a:pPr>
            <a:r>
              <a:rPr lang="cs-CZ" sz="2000" b="1" dirty="0" smtClean="0"/>
              <a:t>ZOO Lešná</a:t>
            </a:r>
            <a:endParaRPr lang="en-GB" sz="2000" b="1" dirty="0" smtClean="0"/>
          </a:p>
          <a:p>
            <a:pPr marL="540000" lvl="1">
              <a:buClr>
                <a:srgbClr val="C00000"/>
              </a:buClr>
            </a:pP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7410" name="Picture 2" descr="http://www.wzd.cz/zoo/EU/CZ/zoo_zlin/files/zoo_zlin_logo4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85" y="3204000"/>
            <a:ext cx="1440000" cy="15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0/04/Lesna_castle.jpg/1024px-Lesna_cast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r="8714" b="7122"/>
          <a:stretch/>
        </p:blipFill>
        <p:spPr bwMode="auto">
          <a:xfrm>
            <a:off x="5856751" y="864000"/>
            <a:ext cx="3059130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www.zlin.eu/foto/clanky/2197/f82b7015-b-5-zamek-lesna-sal-predk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14805" r="8111" b="14279"/>
          <a:stretch/>
        </p:blipFill>
        <p:spPr bwMode="auto">
          <a:xfrm>
            <a:off x="3996000" y="864000"/>
            <a:ext cx="1761387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http://zaloha.zoozlin.eu/files/images/zamek_lesna/prohlidka/DSC_0006_3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2461441"/>
            <a:ext cx="2520000" cy="1687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http://zlin.cz/wcd/articles/2013/11/thumb-large/zoo-zlin-nosorozc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16046" r="16927" b="8584"/>
          <a:stretch/>
        </p:blipFill>
        <p:spPr bwMode="auto">
          <a:xfrm>
            <a:off x="7092281" y="4932000"/>
            <a:ext cx="18002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Picture 24" descr="http://www.valicek.net/pic/06_zoo_lesna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 t="23279" r="17458" b="13833"/>
          <a:stretch/>
        </p:blipFill>
        <p:spPr bwMode="auto">
          <a:xfrm>
            <a:off x="2294293" y="4387640"/>
            <a:ext cx="1440000" cy="180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http://www.jankovice.net/obec/images/o-lesn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r="15431"/>
          <a:stretch/>
        </p:blipFill>
        <p:spPr bwMode="auto">
          <a:xfrm>
            <a:off x="165340" y="4534316"/>
            <a:ext cx="2016000" cy="1657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8" name="Picture 30" descr="http://www.vyletnik.cz/images/vylet/uzivatele/vlasta79/zoo-lesna-zlin-55d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8" b="18407"/>
          <a:stretch/>
        </p:blipFill>
        <p:spPr bwMode="auto">
          <a:xfrm>
            <a:off x="5493613" y="3204000"/>
            <a:ext cx="3422268" cy="15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2" name="Picture 34" descr="http://www.astrocesty.eu/images/lokality/big/p-zoo-lesna-14-1297888849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19870" r="1405" b="24472"/>
          <a:stretch/>
        </p:blipFill>
        <p:spPr bwMode="auto">
          <a:xfrm>
            <a:off x="3852000" y="4932000"/>
            <a:ext cx="3096344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67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24000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Severní Morava &amp; Slezsko</a:t>
            </a:r>
            <a:endParaRPr lang="cs-CZ" sz="48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7" name="Picture 2" descr="https://www.czso.cz/documents/11288/26886771/2005uc.jpg/cee79a6d-7668-4114-be37-7215dd985cbb?version=1.1&amp;t=1425563434561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2" t="33865" r="1368" b="16120"/>
          <a:stretch/>
        </p:blipFill>
        <p:spPr bwMode="auto">
          <a:xfrm>
            <a:off x="5580000" y="2700000"/>
            <a:ext cx="3456496" cy="351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cdn.c.photoshelter.com/img-get/I0000j4U_58XPaG0/s/750/750/CZ12-0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 bwMode="auto">
          <a:xfrm>
            <a:off x="323528" y="1790700"/>
            <a:ext cx="5148000" cy="3220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files.pancelcino.webnode.cz/200000566-1fda521cde/Screenshot%202014-07-30%2000.19.58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" b="100000" l="0" r="100000">
                        <a14:foregroundMark x1="71808" y1="95712" x2="71808" y2="95712"/>
                        <a14:foregroundMark x1="45046" y1="5832" x2="45046" y2="5832"/>
                        <a14:foregroundMark x1="46272" y1="6346" x2="46272" y2="6346"/>
                        <a14:foregroundMark x1="19510" y1="19039" x2="19510" y2="19039"/>
                        <a14:foregroundMark x1="35546" y1="4631" x2="35546" y2="4631"/>
                        <a14:foregroundMark x1="82533" y1="32247" x2="82533" y2="32247"/>
                        <a14:foregroundMark x1="82737" y1="34305" x2="82737" y2="34305"/>
                        <a14:foregroundMark x1="71297" y1="92796" x2="71297" y2="94511"/>
                        <a14:foregroundMark x1="81512" y1="30360" x2="81512" y2="31904"/>
                        <a14:foregroundMark x1="81920" y1="30875" x2="81920" y2="30875"/>
                        <a14:foregroundMark x1="69867" y1="92796" x2="71195" y2="91938"/>
                        <a14:foregroundMark x1="72319" y1="93482" x2="72217" y2="96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40000"/>
            <a:ext cx="2304000" cy="13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04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0" y="828000"/>
            <a:ext cx="9000000" cy="5004000"/>
          </a:xfrm>
        </p:spPr>
        <p:txBody>
          <a:bodyPr/>
          <a:lstStyle/>
          <a:p>
            <a:r>
              <a:rPr lang="cs-CZ" altLang="cs-CZ" sz="2200" b="1" dirty="0" smtClean="0"/>
              <a:t>Hukvaldy </a:t>
            </a:r>
            <a:r>
              <a:rPr lang="cs-CZ" altLang="cs-CZ" sz="1600" b="1" dirty="0" smtClean="0"/>
              <a:t>(Morava)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</a:t>
            </a:r>
            <a:r>
              <a:rPr lang="cs-CZ" sz="1800" dirty="0" smtClean="0"/>
              <a:t>st.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Přestavěn na sídlo biskupa</a:t>
            </a:r>
            <a:r>
              <a:rPr lang="en-GB" sz="1800" dirty="0" smtClean="0"/>
              <a:t> </a:t>
            </a:r>
            <a:r>
              <a:rPr lang="en-GB" sz="1600" dirty="0" smtClean="0"/>
              <a:t>(16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Dále opevňován</a:t>
            </a:r>
            <a:r>
              <a:rPr lang="en-GB" sz="1800" dirty="0" smtClean="0"/>
              <a:t> </a:t>
            </a:r>
            <a:r>
              <a:rPr lang="en-GB" sz="1600" dirty="0" smtClean="0"/>
              <a:t>(15</a:t>
            </a:r>
            <a:r>
              <a:rPr lang="cs-CZ" sz="1600" dirty="0" smtClean="0"/>
              <a:t>.</a:t>
            </a:r>
            <a:r>
              <a:rPr lang="en-GB" sz="1600" dirty="0" smtClean="0"/>
              <a:t>-16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Pevnost </a:t>
            </a:r>
            <a:r>
              <a:rPr lang="en-GB" sz="1800" dirty="0" smtClean="0"/>
              <a:t>&amp; </a:t>
            </a:r>
            <a:r>
              <a:rPr lang="cs-CZ" sz="1800" dirty="0" smtClean="0"/>
              <a:t>vězení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Vyhořel</a:t>
            </a:r>
            <a:r>
              <a:rPr lang="en-GB" sz="1800" dirty="0" smtClean="0"/>
              <a:t> </a:t>
            </a:r>
            <a:r>
              <a:rPr lang="en-GB" sz="1600" dirty="0" smtClean="0"/>
              <a:t>(18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Leoš Janáček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2290" name="Picture 2" descr="http://foto.turistika.cz/foto/53991/63979/full_52931b_0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4"/>
          <a:stretch/>
        </p:blipFill>
        <p:spPr bwMode="auto">
          <a:xfrm>
            <a:off x="252001" y="3816000"/>
            <a:ext cx="2519800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www.fotozletadla.cz/files/imagecache/vodoznak_17_procent2/letecke-snimky/hukvald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4"/>
          <a:stretch/>
        </p:blipFill>
        <p:spPr bwMode="auto">
          <a:xfrm>
            <a:off x="4716016" y="866349"/>
            <a:ext cx="3600000" cy="2490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://www.msregion.cz/assets/pamatky/hrady-zamky/hukvaldy-liska-bystrouska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r="5795"/>
          <a:stretch/>
        </p:blipFill>
        <p:spPr bwMode="auto">
          <a:xfrm>
            <a:off x="6408000" y="3823518"/>
            <a:ext cx="2588400" cy="2034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galerie.mobilmania.cz/data/589/medium/Hukvaldy1.jpg"/>
          <p:cNvPicPr>
            <a:picLocks noChangeAspect="1" noChangeArrowheads="1"/>
          </p:cNvPicPr>
          <p:nvPr/>
        </p:nvPicPr>
        <p:blipFill rotWithShape="1">
          <a:blip r:embed="rId5" cstate="print"/>
          <a:srcRect l="1884" t="7606" r="2197" b="3016"/>
          <a:stretch/>
        </p:blipFill>
        <p:spPr bwMode="auto">
          <a:xfrm>
            <a:off x="2952000" y="3456000"/>
            <a:ext cx="3306016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6" descr="http://www.narodni-divadlo.cz/tr/260x1000/uploads/assets/l-janacek-2.jpg"/>
          <p:cNvPicPr>
            <a:picLocks noChangeAspect="1" noChangeArrowheads="1"/>
          </p:cNvPicPr>
          <p:nvPr/>
        </p:nvPicPr>
        <p:blipFill rotWithShape="1">
          <a:blip r:embed="rId6" cstate="print"/>
          <a:srcRect r="6956" b="13310"/>
          <a:stretch/>
        </p:blipFill>
        <p:spPr bwMode="auto">
          <a:xfrm>
            <a:off x="7260513" y="5461931"/>
            <a:ext cx="881709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3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Hradec nad Moravicí </a:t>
            </a:r>
            <a:r>
              <a:rPr lang="cs-CZ" altLang="cs-CZ" sz="1800" b="1" dirty="0" smtClean="0"/>
              <a:t>(NKP)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Přemyslovský hrad</a:t>
            </a:r>
            <a:r>
              <a:rPr lang="en-GB" sz="1800" dirty="0" smtClean="0"/>
              <a:t> </a:t>
            </a:r>
            <a:r>
              <a:rPr lang="en-GB" sz="1600" dirty="0" smtClean="0"/>
              <a:t>(11</a:t>
            </a:r>
            <a:r>
              <a:rPr lang="cs-CZ" sz="1600" dirty="0" smtClean="0"/>
              <a:t>,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Renesanční přestavba</a:t>
            </a:r>
            <a:r>
              <a:rPr lang="en-GB" sz="1800" dirty="0" smtClean="0"/>
              <a:t> </a:t>
            </a:r>
            <a:r>
              <a:rPr lang="en-GB" sz="1600" dirty="0" smtClean="0"/>
              <a:t>(16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Bílý </a:t>
            </a:r>
            <a:r>
              <a:rPr lang="en-GB" sz="1800" dirty="0" smtClean="0"/>
              <a:t>&amp; </a:t>
            </a:r>
            <a:r>
              <a:rPr lang="cs-CZ" sz="1800" dirty="0" smtClean="0"/>
              <a:t>Červený zámek</a:t>
            </a:r>
            <a:r>
              <a:rPr lang="en-GB" sz="1800" dirty="0" smtClean="0"/>
              <a:t>, </a:t>
            </a:r>
            <a:r>
              <a:rPr lang="cs-CZ" sz="1800" dirty="0" smtClean="0"/>
              <a:t>Bílá věž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Park </a:t>
            </a:r>
            <a:r>
              <a:rPr lang="en-GB" sz="1600" dirty="0" smtClean="0"/>
              <a:t>(19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1270" name="Picture 6" descr="https://upload.wikimedia.org/wikipedia/commons/thumb/7/71/Hradec4.JPG/800px-Hradec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t="7248" r="17326" b="6543"/>
          <a:stretch/>
        </p:blipFill>
        <p:spPr bwMode="auto">
          <a:xfrm>
            <a:off x="3996000" y="1008000"/>
            <a:ext cx="1808088" cy="2853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upload.wikimedia.org/wikipedia/commons/thumb/6/67/Hodinov%C3%A1_v%C4%9B%C5%BE.jpg/800px-Hodinov%C3%A1_v%C4%9B%C5%B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7"/>
          <a:stretch/>
        </p:blipFill>
        <p:spPr bwMode="auto">
          <a:xfrm>
            <a:off x="2744706" y="2232000"/>
            <a:ext cx="1129817" cy="1581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foto4.cz/images/opavsko/moravice/hradec-nad-moravic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b="9991"/>
          <a:stretch/>
        </p:blipFill>
        <p:spPr bwMode="auto">
          <a:xfrm>
            <a:off x="6348958" y="3202544"/>
            <a:ext cx="2608367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www.zamek-hradec.cz/data/titulka/0csleft_1_big.jpg?gcm_date=143211966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9412" r="9941" b="5519"/>
          <a:stretch/>
        </p:blipFill>
        <p:spPr bwMode="auto">
          <a:xfrm>
            <a:off x="153641" y="2560323"/>
            <a:ext cx="2376265" cy="3594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upload.wikimedia.org/wikipedia/commons/thumb/2/2f/Hradec5_396388-1382.jpg/1024px-Hradec5_396388-138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0418" r="12373" b="15465"/>
          <a:stretch/>
        </p:blipFill>
        <p:spPr bwMode="auto">
          <a:xfrm>
            <a:off x="2676257" y="3994631"/>
            <a:ext cx="3551927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npu.cz/download/1279784854/Interi%C3%A9r+2+-+erbovn%C3%A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0" y="1008000"/>
            <a:ext cx="2981325" cy="2009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14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Raduň </a:t>
            </a:r>
            <a:r>
              <a:rPr lang="cs-CZ" altLang="cs-CZ" sz="1600" b="1" dirty="0" smtClean="0"/>
              <a:t>(Slezsko)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Gotická pevnost</a:t>
            </a:r>
            <a:r>
              <a:rPr lang="en-GB" sz="1800" dirty="0" smtClean="0"/>
              <a:t> 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Renesanční přestavba</a:t>
            </a:r>
            <a:r>
              <a:rPr lang="en-GB" sz="1800" dirty="0" smtClean="0"/>
              <a:t> </a:t>
            </a:r>
            <a:r>
              <a:rPr lang="en-GB" sz="1600" dirty="0" smtClean="0"/>
              <a:t>(16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Empírová přestavba</a:t>
            </a:r>
            <a:r>
              <a:rPr lang="en-GB" sz="1800" dirty="0" smtClean="0"/>
              <a:t> </a:t>
            </a:r>
            <a:r>
              <a:rPr lang="en-GB" sz="1600" dirty="0" smtClean="0"/>
              <a:t>(19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Krajinářský </a:t>
            </a:r>
            <a:r>
              <a:rPr lang="en-GB" sz="1800" dirty="0" smtClean="0"/>
              <a:t>park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Oranžérie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0244" name="Picture 4" descr="https://upload.wikimedia.org/wikipedia/commons/thumb/a/ab/Radu%C5%881-141868-1464.jpg/1024px-Radu%C5%881-141868-14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t="9185" r="26875" b="12015"/>
          <a:stretch/>
        </p:blipFill>
        <p:spPr bwMode="auto">
          <a:xfrm>
            <a:off x="7236000" y="4349217"/>
            <a:ext cx="1692000" cy="1579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img99.rajce.idnes.cz/d9903/6/6771/6771601_5b0b9b9c2bc1deaf6f41d4a32be9a721/images/Radun-zamek-interier_18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4157560"/>
            <a:ext cx="2981325" cy="1990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://slevyprorodiny.cz/sites/default/files/radun_-_interier_i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r="5129" b="3265"/>
          <a:stretch/>
        </p:blipFill>
        <p:spPr bwMode="auto">
          <a:xfrm>
            <a:off x="3456000" y="900000"/>
            <a:ext cx="2663984" cy="172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http://www.npu.cz/download/1273817458/okrasn%C3%A1+zahrada+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10169" r="3003"/>
          <a:stretch/>
        </p:blipFill>
        <p:spPr bwMode="auto">
          <a:xfrm>
            <a:off x="4139951" y="2808000"/>
            <a:ext cx="1944217" cy="1182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http://nd04.jxs.cz/907/403/9ef4630845_70001650_o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3745" r="7127" b="6806"/>
          <a:stretch/>
        </p:blipFill>
        <p:spPr bwMode="auto">
          <a:xfrm>
            <a:off x="216000" y="3384000"/>
            <a:ext cx="3780000" cy="2547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img2.rajce.idnes.cz/d0203/1/1269/1269918_9c4effe18b3d84d40c07cd320dcaa7f7/images/070_-_Radunsky_zame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7656" r="558" b="10582"/>
          <a:stretch/>
        </p:blipFill>
        <p:spPr bwMode="auto">
          <a:xfrm>
            <a:off x="6228119" y="900000"/>
            <a:ext cx="2736304" cy="3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95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endParaRPr lang="cs-CZ" altLang="cs-CZ" sz="2200" b="1" dirty="0" smtClean="0"/>
          </a:p>
          <a:p>
            <a:endParaRPr lang="cs-CZ" altLang="cs-CZ" sz="2200" b="1" dirty="0" smtClean="0"/>
          </a:p>
          <a:p>
            <a:pPr>
              <a:buClr>
                <a:srgbClr val="C00000"/>
              </a:buClr>
            </a:pPr>
            <a:r>
              <a:rPr lang="en-GB" altLang="cs-CZ" sz="2200" b="1" dirty="0" err="1" smtClean="0"/>
              <a:t>Šostýn</a:t>
            </a:r>
            <a:r>
              <a:rPr lang="cs-CZ" altLang="cs-CZ" sz="2200" b="1" dirty="0" smtClean="0"/>
              <a:t> </a:t>
            </a:r>
            <a:r>
              <a:rPr lang="cs-CZ" altLang="cs-CZ" sz="1600" b="1" dirty="0" smtClean="0"/>
              <a:t>(Morava)</a:t>
            </a:r>
            <a:endParaRPr lang="en-GB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Opuštěn v </a:t>
            </a:r>
            <a:r>
              <a:rPr lang="en-GB" sz="1800" dirty="0" smtClean="0"/>
              <a:t>15</a:t>
            </a:r>
            <a:r>
              <a:rPr lang="cs-CZ" sz="1800" dirty="0" smtClean="0"/>
              <a:t>.st.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en-GB" sz="1800" dirty="0" smtClean="0"/>
          </a:p>
          <a:p>
            <a:pPr>
              <a:buClr>
                <a:srgbClr val="C00000"/>
              </a:buClr>
            </a:pPr>
            <a:r>
              <a:rPr lang="en-GB" altLang="cs-CZ" sz="2200" b="1" dirty="0" err="1" smtClean="0"/>
              <a:t>Vikštejn</a:t>
            </a:r>
            <a:r>
              <a:rPr lang="cs-CZ" altLang="cs-CZ" sz="1600" b="1" dirty="0" smtClean="0"/>
              <a:t> (Slezsko)</a:t>
            </a:r>
            <a:endParaRPr lang="en-GB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Opuštěn v 1</a:t>
            </a:r>
            <a:r>
              <a:rPr lang="en-GB" sz="1800" dirty="0" smtClean="0"/>
              <a:t>8</a:t>
            </a:r>
            <a:r>
              <a:rPr lang="cs-CZ" sz="1800" dirty="0" smtClean="0"/>
              <a:t>. st.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3556" name="Picture 4" descr="Sostyn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b="6488"/>
          <a:stretch/>
        </p:blipFill>
        <p:spPr bwMode="auto">
          <a:xfrm>
            <a:off x="5547839" y="1260000"/>
            <a:ext cx="333263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http://www.treking.cz/regiony/sostyn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00" y="1260000"/>
            <a:ext cx="2965263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2" name="Picture 30" descr="Z&amp;rcaron;ícenina Vikštej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9"/>
          <a:stretch/>
        </p:blipFill>
        <p:spPr bwMode="auto">
          <a:xfrm>
            <a:off x="6516000" y="3534419"/>
            <a:ext cx="185468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6" name="Picture 34" descr="Hrad Vikštej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0" y="3564580"/>
            <a:ext cx="3780000" cy="2521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Hrady </a:t>
            </a: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&amp; zámky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43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sz="2200" b="1" dirty="0" smtClean="0"/>
              <a:t>Moravská Třebová </a:t>
            </a:r>
            <a:r>
              <a:rPr lang="cs-CZ" sz="1400" b="1" dirty="0" smtClean="0"/>
              <a:t>(Pardubický kraj, Morava)</a:t>
            </a:r>
            <a:endParaRPr lang="en-GB" sz="1400" dirty="0" smtClean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Městská PR</a:t>
            </a:r>
            <a:r>
              <a:rPr lang="en-GB" sz="1800" dirty="0" smtClean="0"/>
              <a:t> </a:t>
            </a:r>
            <a:r>
              <a:rPr lang="en-GB" sz="1600" dirty="0" smtClean="0"/>
              <a:t>(</a:t>
            </a:r>
            <a:r>
              <a:rPr lang="cs-CZ" sz="1600" dirty="0" smtClean="0"/>
              <a:t>centrum, zámek</a:t>
            </a:r>
            <a:r>
              <a:rPr lang="en-GB" sz="1600" dirty="0" smtClean="0"/>
              <a:t>, </a:t>
            </a:r>
            <a:r>
              <a:rPr lang="en-GB" sz="1600" dirty="0" err="1" smtClean="0"/>
              <a:t>Křížový</a:t>
            </a:r>
            <a:r>
              <a:rPr lang="en-GB" sz="1600" dirty="0" smtClean="0"/>
              <a:t> </a:t>
            </a:r>
            <a:r>
              <a:rPr lang="cs-CZ" sz="1600" dirty="0" smtClean="0"/>
              <a:t>vrch</a:t>
            </a:r>
            <a:r>
              <a:rPr lang="en-GB" sz="1600" dirty="0" smtClean="0"/>
              <a:t>)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Renesanční radnice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Renesanční zámek v centru města</a:t>
            </a:r>
            <a:r>
              <a:rPr lang="en-GB" sz="1800" dirty="0" smtClean="0"/>
              <a:t> </a:t>
            </a:r>
            <a:r>
              <a:rPr lang="en-GB" sz="1600" dirty="0" smtClean="0"/>
              <a:t>(14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Požár </a:t>
            </a:r>
            <a:r>
              <a:rPr lang="en-GB" sz="1800" dirty="0" smtClean="0"/>
              <a:t>1840 – </a:t>
            </a:r>
            <a:r>
              <a:rPr lang="cs-CZ" sz="1800" dirty="0" smtClean="0"/>
              <a:t>zámek</a:t>
            </a:r>
            <a:r>
              <a:rPr lang="en-GB" sz="1800" dirty="0" smtClean="0"/>
              <a:t> &amp; 186 </a:t>
            </a:r>
            <a:r>
              <a:rPr lang="cs-CZ" sz="1800" dirty="0" smtClean="0"/>
              <a:t>domů zničeno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endParaRPr lang="en-GB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Nám&amp;ecaron;stí T.G.Masaryka s radnic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1"/>
          <a:stretch/>
        </p:blipFill>
        <p:spPr bwMode="auto">
          <a:xfrm>
            <a:off x="5436096" y="828000"/>
            <a:ext cx="3456000" cy="1962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vyletnik.cz/images/vylet/uzivatele/zamekmt/moravska-trebova-dsc_0760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r="4150" b="1763"/>
          <a:stretch/>
        </p:blipFill>
        <p:spPr bwMode="auto">
          <a:xfrm>
            <a:off x="94867" y="2996957"/>
            <a:ext cx="3420000" cy="2212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m.foto.mapy.cz/orig/000/04d/00004dfb9_7e17f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3543549"/>
            <a:ext cx="2664000" cy="200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krizemkrazemceskem.cz/wp-content/uploads/2013/11/Moravsk%C3%A1-T%C5%99ebov%C3%A1-kaple-p%C5%99i-cest%C4%9B-na-Kalv%C3%A1rii-1024x7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18838" r="30284" b="29417"/>
          <a:stretch/>
        </p:blipFill>
        <p:spPr bwMode="auto">
          <a:xfrm>
            <a:off x="6691133" y="2880667"/>
            <a:ext cx="1980000" cy="1288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upload.wikimedia.org/wikipedia/commons/1/1f/Kostel_Nalezen%C3%AD_sv._K%C5%99%C3%AD%C5%BEe,_h%C5%99bitovn%C3%AD_%28Moravsk%C3%A1_T%C5%99ebov%C3%A1%29,_K%C5%99%C3%AD%C5%BEov%C3%BD_vrc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"/>
          <a:stretch/>
        </p:blipFill>
        <p:spPr bwMode="auto">
          <a:xfrm>
            <a:off x="6349133" y="4277235"/>
            <a:ext cx="2664000" cy="1956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upload.wikimedia.org/wikipedia/commons/thumb/2/29/Z%C3%A1mek_Moravsk%C3%A1_T%C5%99ebov%C3%A1.JPG/800px-Z%C3%A1mek_Moravsk%C3%A1_T%C5%99ebov%C3%A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59882" r="8911" b="6394"/>
          <a:stretch/>
        </p:blipFill>
        <p:spPr bwMode="auto">
          <a:xfrm>
            <a:off x="720657" y="5029518"/>
            <a:ext cx="2160240" cy="1207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bdélník 10"/>
          <p:cNvSpPr>
            <a:spLocks noChangeArrowheads="1"/>
          </p:cNvSpPr>
          <p:nvPr/>
        </p:nvSpPr>
        <p:spPr bwMode="auto">
          <a:xfrm>
            <a:off x="5226567" y="3543549"/>
            <a:ext cx="7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b="1" dirty="0" smtClean="0">
                <a:solidFill>
                  <a:prstClr val="white"/>
                </a:solidFill>
                <a:latin typeface="Constantia"/>
              </a:rPr>
              <a:t>Kalvárie</a:t>
            </a:r>
            <a:endParaRPr lang="en-GB" altLang="en-US" sz="1200" b="1" dirty="0" smtClean="0">
              <a:solidFill>
                <a:prstClr val="white"/>
              </a:solidFill>
              <a:latin typeface="Constantia"/>
              <a:cs typeface="Times New Roman" pitchFamily="18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Památkové rezervace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79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3996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Šumperk</a:t>
            </a:r>
            <a:r>
              <a:rPr lang="cs-CZ" altLang="cs-CZ" sz="1600" b="1" dirty="0" smtClean="0"/>
              <a:t> (Morava)</a:t>
            </a:r>
            <a:endParaRPr lang="cs-CZ" sz="1800" dirty="0" smtClean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Městská PR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Dominikánská klášter</a:t>
            </a:r>
            <a:r>
              <a:rPr lang="en-GB" sz="1800" dirty="0" smtClean="0"/>
              <a:t> </a:t>
            </a:r>
            <a:r>
              <a:rPr lang="en-GB" sz="1600" dirty="0" smtClean="0"/>
              <a:t>(1293-1784)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Kostel Zvěstování Panny Marie (13. st., požár 1669)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r>
              <a:rPr lang="en-GB" sz="1800" dirty="0" err="1" smtClean="0"/>
              <a:t>Geschader</a:t>
            </a:r>
            <a:r>
              <a:rPr lang="cs-CZ" sz="1800" dirty="0" err="1" smtClean="0"/>
              <a:t>ův</a:t>
            </a:r>
            <a:r>
              <a:rPr lang="cs-CZ" sz="1800" dirty="0" smtClean="0"/>
              <a:t> dům</a:t>
            </a:r>
            <a:r>
              <a:rPr lang="en-GB" sz="1800" dirty="0" smtClean="0"/>
              <a:t>* (16</a:t>
            </a:r>
            <a:r>
              <a:rPr lang="cs-CZ" sz="1800" dirty="0" smtClean="0"/>
              <a:t>. st.</a:t>
            </a:r>
            <a:r>
              <a:rPr lang="en-GB" sz="1800" dirty="0" smtClean="0"/>
              <a:t>)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cs-CZ" sz="2200" dirty="0"/>
              <a:t/>
            </a:r>
            <a:br>
              <a:rPr lang="cs-CZ" sz="2200" dirty="0"/>
            </a:b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25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6866" name="Picture 2" descr="http://api.mapy.cz/mediastorage/orig/000/018/000018283_6fc18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0" b="4841"/>
          <a:stretch/>
        </p:blipFill>
        <p:spPr bwMode="auto">
          <a:xfrm>
            <a:off x="4752000" y="828000"/>
            <a:ext cx="4200525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www.sumperk.cz/galerie/obrazky/image.php?img=255477&amp;x=2000&amp;y=15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4"/>
          <a:stretch/>
        </p:blipFill>
        <p:spPr bwMode="auto">
          <a:xfrm>
            <a:off x="4752000" y="3492000"/>
            <a:ext cx="4200525" cy="2646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10"/>
          <p:cNvSpPr>
            <a:spLocks noChangeArrowheads="1"/>
          </p:cNvSpPr>
          <p:nvPr/>
        </p:nvSpPr>
        <p:spPr bwMode="auto">
          <a:xfrm>
            <a:off x="72000" y="6408000"/>
            <a:ext cx="6660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*Muzeum, sídlo Německo-českého setkávání</a:t>
            </a: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&amp; </a:t>
            </a: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centrum německé minority</a:t>
            </a:r>
            <a:endParaRPr lang="en-GB" altLang="en-US" sz="14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6872" name="Picture 8" descr="http://www.seniortip.cz/portal/data/1/mod_club/galerie_img/3977/5562931254de63b1c4519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"/>
          <a:stretch/>
        </p:blipFill>
        <p:spPr bwMode="auto">
          <a:xfrm>
            <a:off x="271901" y="3492000"/>
            <a:ext cx="4200525" cy="2645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Památkové rezervace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50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Zlaté Hory</a:t>
            </a:r>
            <a:r>
              <a:rPr lang="cs-CZ" altLang="cs-CZ" sz="1600" b="1" dirty="0" smtClean="0"/>
              <a:t> (Slezsko)</a:t>
            </a:r>
            <a:endParaRPr lang="cs-CZ" sz="1800" dirty="0" smtClean="0"/>
          </a:p>
          <a:p>
            <a:pPr marL="504000" lvl="1"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Městská PR</a:t>
            </a:r>
            <a:endParaRPr lang="en-GB" sz="1800" dirty="0" smtClean="0"/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Kostel Nanebevzetí Panny Marie</a:t>
            </a:r>
            <a:r>
              <a:rPr lang="en-GB" sz="1800" dirty="0" smtClean="0"/>
              <a:t> </a:t>
            </a:r>
            <a:r>
              <a:rPr lang="en-GB" sz="1600" dirty="0" smtClean="0"/>
              <a:t>(13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Gotický, přestavěný barokně</a:t>
            </a:r>
            <a:r>
              <a:rPr lang="en-GB" sz="1800" dirty="0" smtClean="0"/>
              <a:t> </a:t>
            </a:r>
            <a:r>
              <a:rPr lang="en-GB" sz="1600" dirty="0" smtClean="0"/>
              <a:t>(17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Kostel Panny Marie Pomocné</a:t>
            </a:r>
            <a:r>
              <a:rPr lang="en-GB" sz="1800" dirty="0" smtClean="0"/>
              <a:t> </a:t>
            </a:r>
            <a:r>
              <a:rPr lang="en-GB" sz="1600" dirty="0" smtClean="0"/>
              <a:t>(18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Poutní místo</a:t>
            </a:r>
            <a:r>
              <a:rPr lang="en-GB" sz="1800" dirty="0" smtClean="0"/>
              <a:t>, 1973 </a:t>
            </a:r>
            <a:r>
              <a:rPr lang="cs-CZ" sz="1800" dirty="0" smtClean="0"/>
              <a:t>vyhozen do povětří 1</a:t>
            </a:r>
            <a:r>
              <a:rPr lang="en-GB" sz="1800" dirty="0" smtClean="0"/>
              <a:t>995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Zlatorudné mlýny – </a:t>
            </a:r>
            <a:r>
              <a:rPr lang="en-GB" sz="1800" dirty="0" err="1" smtClean="0"/>
              <a:t>Údolí</a:t>
            </a:r>
            <a:r>
              <a:rPr lang="en-GB" sz="1800" dirty="0" smtClean="0"/>
              <a:t> </a:t>
            </a:r>
            <a:r>
              <a:rPr lang="en-GB" sz="1800" dirty="0" err="1" smtClean="0"/>
              <a:t>ztracených</a:t>
            </a:r>
            <a:r>
              <a:rPr lang="en-GB" sz="1800" dirty="0" smtClean="0"/>
              <a:t> </a:t>
            </a:r>
            <a:r>
              <a:rPr lang="en-GB" sz="1800" dirty="0" err="1" smtClean="0"/>
              <a:t>štol</a:t>
            </a:r>
            <a:endParaRPr lang="en-GB" sz="1800" dirty="0" smtClean="0"/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Zlato dolováno</a:t>
            </a:r>
            <a:r>
              <a:rPr lang="en-GB" sz="1600" dirty="0" smtClean="0"/>
              <a:t> &amp; </a:t>
            </a:r>
            <a:r>
              <a:rPr lang="cs-CZ" sz="1600" dirty="0" smtClean="0"/>
              <a:t>rýžováno</a:t>
            </a:r>
            <a:endParaRPr lang="en-GB" sz="1600" dirty="0" smtClean="0"/>
          </a:p>
          <a:p>
            <a:pPr marL="220453" lvl="1" indent="0">
              <a:spcBef>
                <a:spcPts val="3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GB" sz="1800" dirty="0" smtClean="0"/>
              <a:t> </a:t>
            </a:r>
          </a:p>
          <a:p>
            <a:pPr marL="220453" lvl="1" indent="0">
              <a:spcBef>
                <a:spcPts val="3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350" b="1" dirty="0"/>
          </a:p>
          <a:p>
            <a:pPr marL="0" indent="0">
              <a:buNone/>
            </a:pPr>
            <a:r>
              <a:rPr lang="cs-CZ" sz="2200" dirty="0"/>
              <a:t/>
            </a:r>
            <a:br>
              <a:rPr lang="cs-CZ" sz="2200" dirty="0"/>
            </a:b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26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upload.wikimedia.org/wikipedia/commons/thumb/8/8d/Zlat%C3%A9_Hory_%28Zuckmantel%29_-_Farn%C3%AD_kostel_Nanebevzet%C3%AD_Panny_Marie_%28podzim%29.JPG/220px-Zlat%C3%A9_Hory_%28Zuckmantel%29_-_Farn%C3%AD_kostel_Nanebevzet%C3%AD_Panny_Marie_%28podzim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5779" b="15890"/>
          <a:stretch/>
        </p:blipFill>
        <p:spPr bwMode="auto">
          <a:xfrm>
            <a:off x="180001" y="3816000"/>
            <a:ext cx="1727704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images.atlasceska.cz/images/mesta/velka/5272/v2970_Zlate-Ho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528483" y="1296000"/>
            <a:ext cx="3399869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outni kostel panny marie pomoc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0" y="3816000"/>
            <a:ext cx="175499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upload.wikimedia.org/wikipedia/commons/8/8b/ZlateHoryKost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00" y="3816000"/>
            <a:ext cx="175499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ceskozemepribehu.cz/getattachment/Mista/Stredni-Morava-a-Jeseniky/Jesenicko/Hory-zlate-a-stribrne/zlatehory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r="7759"/>
          <a:stretch/>
        </p:blipFill>
        <p:spPr bwMode="auto">
          <a:xfrm>
            <a:off x="5760000" y="3816000"/>
            <a:ext cx="3168352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Památkové rezervace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97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r>
              <a:rPr lang="cs-CZ" altLang="cs-CZ" sz="2200" b="1" dirty="0" err="1" smtClean="0"/>
              <a:t>Rejvíz</a:t>
            </a:r>
            <a:r>
              <a:rPr lang="cs-CZ" altLang="cs-CZ" sz="1600" b="1" dirty="0" smtClean="0"/>
              <a:t> (Slezsko)</a:t>
            </a:r>
            <a:endParaRPr lang="cs-CZ" sz="1800" dirty="0" smtClean="0"/>
          </a:p>
          <a:p>
            <a:pPr marL="504000" lvl="1">
              <a:buClr>
                <a:srgbClr val="C00000"/>
              </a:buClr>
            </a:pPr>
            <a:r>
              <a:rPr lang="en-GB" sz="1800" dirty="0" smtClean="0"/>
              <a:t>1</a:t>
            </a:r>
            <a:r>
              <a:rPr lang="cs-CZ" sz="1800" dirty="0" smtClean="0"/>
              <a:t>8. století</a:t>
            </a:r>
            <a:endParaRPr lang="en-GB" sz="1800" dirty="0" smtClean="0"/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Vesnická PR</a:t>
            </a:r>
            <a:endParaRPr lang="en-GB" sz="1800" dirty="0" smtClean="0"/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Dřevěná lidová architektura</a:t>
            </a:r>
            <a:r>
              <a:rPr lang="en-GB" sz="1800" dirty="0" smtClean="0"/>
              <a:t> </a:t>
            </a:r>
            <a:r>
              <a:rPr lang="en-GB" sz="1600" dirty="0" smtClean="0"/>
              <a:t>(19</a:t>
            </a:r>
            <a:r>
              <a:rPr lang="cs-CZ" sz="1600" dirty="0" smtClean="0"/>
              <a:t>. st</a:t>
            </a:r>
            <a:r>
              <a:rPr lang="en-GB" sz="1600" dirty="0" smtClean="0"/>
              <a:t>)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Hostinec </a:t>
            </a:r>
            <a:r>
              <a:rPr lang="en-GB" sz="1800" dirty="0" err="1" smtClean="0"/>
              <a:t>Rejvíz</a:t>
            </a:r>
            <a:r>
              <a:rPr lang="en-GB" sz="1800" dirty="0" smtClean="0"/>
              <a:t> </a:t>
            </a:r>
            <a:r>
              <a:rPr lang="en-GB" sz="1600" dirty="0" smtClean="0"/>
              <a:t>(19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Přírodní rezervace</a:t>
            </a:r>
            <a:r>
              <a:rPr lang="en-GB" sz="1800" dirty="0" smtClean="0"/>
              <a:t> </a:t>
            </a:r>
            <a:r>
              <a:rPr lang="en-GB" sz="1600" dirty="0" smtClean="0"/>
              <a:t>(</a:t>
            </a:r>
            <a:r>
              <a:rPr lang="cs-CZ" sz="1600" dirty="0" smtClean="0"/>
              <a:t>rašeliniště</a:t>
            </a:r>
            <a:r>
              <a:rPr lang="en-GB" sz="1600" dirty="0" smtClean="0"/>
              <a:t>) </a:t>
            </a:r>
          </a:p>
          <a:p>
            <a:pPr marL="220453" lvl="1" indent="0">
              <a:spcBef>
                <a:spcPts val="3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GB" sz="1800" dirty="0" smtClean="0"/>
              <a:t> </a:t>
            </a:r>
          </a:p>
          <a:p>
            <a:pPr marL="220453" lvl="1" indent="0">
              <a:spcBef>
                <a:spcPts val="3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2200" dirty="0" smtClean="0"/>
              <a:t/>
            </a:r>
            <a:br>
              <a:rPr lang="en-GB" sz="2200" dirty="0" smtClean="0"/>
            </a:br>
            <a:endParaRPr lang="en-GB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9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-524700">
              <a:buClr>
                <a:schemeClr val="accent1">
                  <a:lumMod val="50000"/>
                </a:schemeClr>
              </a:buClr>
            </a:pPr>
            <a:r>
              <a:rPr lang="cs-CZ" sz="1400" b="1" dirty="0" smtClean="0">
                <a:solidFill>
                  <a:schemeClr val="bg1"/>
                </a:solidFill>
                <a:latin typeface="+mn-lt"/>
              </a:rPr>
              <a:t>Velké mechové jezírko</a:t>
            </a:r>
            <a:r>
              <a:rPr lang="en-GB" sz="1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400" b="1" dirty="0" smtClean="0">
                <a:solidFill>
                  <a:schemeClr val="bg1"/>
                </a:solidFill>
                <a:latin typeface="+mn-lt"/>
              </a:rPr>
              <a:t>– ledovcové</a:t>
            </a:r>
            <a:endParaRPr lang="en-GB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60" name="Picture 12" descr="Rejviz ces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082056"/>
            <a:ext cx="2124000" cy="2832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upload.wikimedia.org/wikipedia/commons/thumb/8/88/Hotel_Franz3.JPG/1024px-Hotel_Franz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 b="15166"/>
          <a:stretch/>
        </p:blipFill>
        <p:spPr bwMode="auto">
          <a:xfrm>
            <a:off x="5724000" y="4644000"/>
            <a:ext cx="3099600" cy="1540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jviz velke mechove jezirk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5423" b="21822"/>
          <a:stretch/>
        </p:blipFill>
        <p:spPr bwMode="auto">
          <a:xfrm>
            <a:off x="2808000" y="4644000"/>
            <a:ext cx="2592000" cy="1545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uzeum-sumperk.cz/images/clanky/odborne/rejviz/malejezirk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3172" r="1083"/>
          <a:stretch/>
        </p:blipFill>
        <p:spPr bwMode="auto">
          <a:xfrm>
            <a:off x="2808000" y="2988000"/>
            <a:ext cx="2592000" cy="1528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100_703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11228" r="17649" b="24616"/>
          <a:stretch/>
        </p:blipFill>
        <p:spPr bwMode="auto">
          <a:xfrm>
            <a:off x="4032000" y="1188000"/>
            <a:ext cx="2734829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upload.wikimedia.org/wikipedia/commons/thumb/e/eb/Restaurace_Rejv%C3%ADz.JPG/1280px-Restaurace_Rejv%C3%AD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14971" r="4291" b="17846"/>
          <a:stretch/>
        </p:blipFill>
        <p:spPr bwMode="auto">
          <a:xfrm>
            <a:off x="5724128" y="2988000"/>
            <a:ext cx="3101107" cy="15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nd03.jxs.cz/183/269/ea1c301c80_65364818_o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5171" r="18516" b="10627"/>
          <a:stretch/>
        </p:blipFill>
        <p:spPr bwMode="auto">
          <a:xfrm>
            <a:off x="6948000" y="1188000"/>
            <a:ext cx="2016256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Památkové rezervace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67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Krnov</a:t>
            </a:r>
            <a:r>
              <a:rPr lang="cs-CZ" altLang="cs-CZ" sz="1600" b="1" dirty="0" smtClean="0"/>
              <a:t> (Slezsko)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Cvilín</a:t>
            </a:r>
            <a:r>
              <a:rPr lang="en-GB" sz="1800" dirty="0" smtClean="0"/>
              <a:t> </a:t>
            </a:r>
            <a:r>
              <a:rPr lang="en-GB" sz="1600" dirty="0" smtClean="0"/>
              <a:t>(441 m)</a:t>
            </a:r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Rozhledna </a:t>
            </a:r>
            <a:r>
              <a:rPr lang="en-GB" sz="1600" dirty="0" smtClean="0"/>
              <a:t>(1903)</a:t>
            </a:r>
            <a:endParaRPr lang="cs-CZ" sz="1600" dirty="0" smtClean="0"/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Poutní kostel Panny Marie</a:t>
            </a:r>
            <a:r>
              <a:rPr lang="en-GB" sz="1800" dirty="0" smtClean="0"/>
              <a:t> </a:t>
            </a:r>
            <a:r>
              <a:rPr lang="en-GB" sz="1600" dirty="0" smtClean="0"/>
              <a:t>(</a:t>
            </a:r>
            <a:r>
              <a:rPr lang="cs-CZ" sz="1600" dirty="0" smtClean="0"/>
              <a:t>baroko, </a:t>
            </a:r>
            <a:r>
              <a:rPr lang="en-GB" sz="1600" dirty="0" smtClean="0"/>
              <a:t>18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Synagoga </a:t>
            </a:r>
            <a:r>
              <a:rPr lang="en-GB" sz="1600" dirty="0" smtClean="0"/>
              <a:t>(</a:t>
            </a:r>
            <a:r>
              <a:rPr lang="en-GB" sz="1600" dirty="0"/>
              <a:t>1871)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Rieger</a:t>
            </a:r>
            <a:r>
              <a:rPr lang="en-GB" sz="1800" dirty="0" smtClean="0"/>
              <a:t>-Kloss (</a:t>
            </a:r>
            <a:r>
              <a:rPr lang="cs-CZ" sz="1800" dirty="0" smtClean="0"/>
              <a:t>varhany</a:t>
            </a:r>
            <a:r>
              <a:rPr lang="en-GB" sz="1800" dirty="0" smtClean="0"/>
              <a:t>, </a:t>
            </a:r>
            <a:r>
              <a:rPr lang="en-GB" sz="1800" dirty="0"/>
              <a:t>1873)</a:t>
            </a:r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400" i="1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28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4822" name="Picture 6" descr="http://10hvezd.cz/wp-content/gallery/krnov/krnov-synagoga-po-rekonstrukc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9" b="-414"/>
          <a:stretch/>
        </p:blipFill>
        <p:spPr bwMode="auto">
          <a:xfrm>
            <a:off x="3996000" y="4212000"/>
            <a:ext cx="2916000" cy="1972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https://upload.wikimedia.org/wikipedia/commons/thumb/9/9b/Cvil%C3%ADn_-_obserwation_tower.jpg/800px-Cvil%C3%ADn_-_obserwation_tow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/>
          <a:stretch/>
        </p:blipFill>
        <p:spPr bwMode="auto">
          <a:xfrm>
            <a:off x="7135422" y="3454386"/>
            <a:ext cx="1800000" cy="2611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tourism.cz/fotky/obr.php?name=Cvilin.jpg&amp;id=21100&amp;width=57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8324" r="7212" b="3943"/>
          <a:stretch/>
        </p:blipFill>
        <p:spPr bwMode="auto">
          <a:xfrm>
            <a:off x="6156176" y="1008000"/>
            <a:ext cx="2779246" cy="2199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nd01.jxs.cz/284/557/c5cd941675_36609988_o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5224" r="1691" b="2304"/>
          <a:stretch/>
        </p:blipFill>
        <p:spPr bwMode="auto">
          <a:xfrm>
            <a:off x="4320000" y="2430000"/>
            <a:ext cx="1692000" cy="166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varhany varhan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3"/>
          <a:stretch/>
        </p:blipFill>
        <p:spPr bwMode="auto">
          <a:xfrm>
            <a:off x="216488" y="3168000"/>
            <a:ext cx="3564000" cy="2045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cms2.netnews.cz/files/images/5840/24375-varhanny_rieger_-_klos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16992" r="5624" b="39238"/>
          <a:stretch/>
        </p:blipFill>
        <p:spPr bwMode="auto">
          <a:xfrm>
            <a:off x="1267684" y="5328000"/>
            <a:ext cx="1476000" cy="837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29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 marL="137287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r>
              <a:rPr lang="cs-CZ" sz="2000" dirty="0" smtClean="0"/>
              <a:t>Krnovský zámek</a:t>
            </a:r>
            <a:r>
              <a:rPr lang="en-GB" sz="2000" dirty="0" smtClean="0"/>
              <a:t> </a:t>
            </a:r>
            <a:r>
              <a:rPr lang="en-GB" sz="1800" dirty="0" smtClean="0"/>
              <a:t>(1</a:t>
            </a:r>
            <a:r>
              <a:rPr lang="cs-CZ" sz="1800" dirty="0" smtClean="0"/>
              <a:t>6. st.</a:t>
            </a:r>
            <a:r>
              <a:rPr lang="en-GB" sz="1800" dirty="0" smtClean="0"/>
              <a:t>)</a:t>
            </a:r>
          </a:p>
          <a:p>
            <a:pPr marL="137287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r>
              <a:rPr lang="cs-CZ" sz="2000" dirty="0" smtClean="0"/>
              <a:t>Zřícenina hradu </a:t>
            </a:r>
            <a:r>
              <a:rPr lang="en-GB" sz="2000" dirty="0" err="1" smtClean="0"/>
              <a:t>Šelenburg</a:t>
            </a:r>
            <a:r>
              <a:rPr lang="en-GB" sz="2000" dirty="0" smtClean="0"/>
              <a:t> </a:t>
            </a:r>
            <a:r>
              <a:rPr lang="en-GB" sz="2000" dirty="0"/>
              <a:t>(</a:t>
            </a:r>
            <a:r>
              <a:rPr lang="en-GB" sz="2000" dirty="0" smtClean="0"/>
              <a:t>13</a:t>
            </a:r>
            <a:r>
              <a:rPr lang="cs-CZ" sz="2000" dirty="0" smtClean="0"/>
              <a:t>. st.</a:t>
            </a:r>
            <a:r>
              <a:rPr lang="en-GB" sz="2000" dirty="0" smtClean="0"/>
              <a:t>)</a:t>
            </a:r>
            <a:endParaRPr lang="en-GB" sz="2000" dirty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400" i="1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29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4826" name="Picture 10" descr="https://upload.wikimedia.org/wikipedia/commons/thumb/8/87/Krnov_castle_-_entrance.jpg/1024px-Krnov_castle_-_entran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"/>
          <a:stretch/>
        </p:blipFill>
        <p:spPr bwMode="auto">
          <a:xfrm>
            <a:off x="468000" y="1584000"/>
            <a:ext cx="3244079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6" name="Picture 20" descr="http://www.treking.cz/regiony/cvilin-hra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194215"/>
            <a:ext cx="2016000" cy="134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8" name="Picture 22" descr="http://www.infokrnov.cz/images/stories/Krnov/hrady_a_zamky/selenburk_we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1063" r="21208"/>
          <a:stretch/>
        </p:blipFill>
        <p:spPr bwMode="auto">
          <a:xfrm>
            <a:off x="6156000" y="3780000"/>
            <a:ext cx="2836292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0" name="Picture 24" descr="http://www.infokrnov.cz/images/stories/Krnov/hrady_a_zamky/selenburk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7793" b="12567"/>
          <a:stretch/>
        </p:blipFill>
        <p:spPr bwMode="auto">
          <a:xfrm>
            <a:off x="180000" y="4032000"/>
            <a:ext cx="3612861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2" name="Picture 26" descr="http://www.infokrnov.cz/images/stories/Krnov/hrady_a_zamky/zmek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b="6013"/>
          <a:stretch/>
        </p:blipFill>
        <p:spPr bwMode="auto">
          <a:xfrm>
            <a:off x="4273996" y="972000"/>
            <a:ext cx="47625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150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0" y="864000"/>
            <a:ext cx="9144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CHKO </a:t>
            </a:r>
            <a:r>
              <a:rPr lang="cs-CZ" altLang="cs-CZ" sz="2200" b="1" dirty="0"/>
              <a:t>Jeseníky </a:t>
            </a:r>
            <a:r>
              <a:rPr lang="en-GB" altLang="cs-CZ" sz="2200" b="1" dirty="0"/>
              <a:t> </a:t>
            </a:r>
            <a:endParaRPr lang="en-GB" sz="1800" b="1" dirty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80 % zalesněno, smrkové pralesy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Vzduch srovnatelný s Alpami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Praděd (1,491 m)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Řídce osídleno</a:t>
            </a:r>
          </a:p>
          <a:p>
            <a:pPr marL="540000" lvl="1" indent="0">
              <a:spcBef>
                <a:spcPts val="300"/>
              </a:spcBef>
              <a:buClr>
                <a:srgbClr val="C00000"/>
              </a:buClr>
              <a:buNone/>
            </a:pPr>
            <a:r>
              <a:rPr lang="cs-CZ" sz="1600" dirty="0" smtClean="0"/>
              <a:t>Malá Morávka</a:t>
            </a:r>
          </a:p>
          <a:p>
            <a:pPr marL="540000" lvl="1" indent="0">
              <a:spcBef>
                <a:spcPts val="300"/>
              </a:spcBef>
              <a:buClr>
                <a:srgbClr val="C00000"/>
              </a:buClr>
              <a:buNone/>
            </a:pPr>
            <a:r>
              <a:rPr lang="cs-CZ" sz="1600" dirty="0" smtClean="0"/>
              <a:t>Hynčice,</a:t>
            </a:r>
          </a:p>
          <a:p>
            <a:pPr marL="540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Ovčárna</a:t>
            </a:r>
          </a:p>
          <a:p>
            <a:pPr marL="257937" lvl="1" indent="0">
              <a:spcBef>
                <a:spcPts val="400"/>
              </a:spcBef>
              <a:buClr>
                <a:srgbClr val="C00000"/>
              </a:buClr>
              <a:buNone/>
            </a:pPr>
            <a:endParaRPr lang="cs-CZ" sz="20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0242" name="Picture 2" descr="https://upload.wikimedia.org/wikipedia/commons/6/6d/Praded_letecky_pohled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15423" r="4850" b="16316"/>
          <a:stretch/>
        </p:blipFill>
        <p:spPr bwMode="auto">
          <a:xfrm>
            <a:off x="4950867" y="3861048"/>
            <a:ext cx="4032448" cy="229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rubý Jeseník na map&amp;ecaron; &amp;Ccaron;e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0" y="864000"/>
            <a:ext cx="2076925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ízký Jeseník na map&amp;ecaron; &amp;Ccaron;es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00" y="864000"/>
            <a:ext cx="2076925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upload.wikimedia.org/wikipedia/commons/2/2a/PetrovyKamen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25258"/>
          <a:stretch/>
        </p:blipFill>
        <p:spPr bwMode="auto">
          <a:xfrm>
            <a:off x="252000" y="4238968"/>
            <a:ext cx="4467225" cy="1917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Jaso&amp;ncaron; dymnivkov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1" b="2845"/>
          <a:stretch/>
        </p:blipFill>
        <p:spPr bwMode="auto">
          <a:xfrm>
            <a:off x="6519462" y="2254898"/>
            <a:ext cx="2469463" cy="144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>
            <a:spLocks noChangeArrowheads="1"/>
          </p:cNvSpPr>
          <p:nvPr/>
        </p:nvSpPr>
        <p:spPr bwMode="auto">
          <a:xfrm>
            <a:off x="6977683" y="3427448"/>
            <a:ext cx="1476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Jasoň dymnivkový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0264" name="Picture 24" descr="Sokol st&amp;ecaron;hovav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5" t="8040" r="20530" b="6296"/>
          <a:stretch/>
        </p:blipFill>
        <p:spPr bwMode="auto">
          <a:xfrm>
            <a:off x="2844000" y="1908000"/>
            <a:ext cx="1498600" cy="21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/>
          <p:cNvSpPr>
            <a:spLocks noChangeArrowheads="1"/>
          </p:cNvSpPr>
          <p:nvPr/>
        </p:nvSpPr>
        <p:spPr bwMode="auto">
          <a:xfrm>
            <a:off x="3240000" y="3960000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latin typeface="Constantia"/>
              </a:rPr>
              <a:t>Sokol stěhovavý</a:t>
            </a:r>
            <a:endParaRPr lang="en-GB" sz="1000" b="1" dirty="0">
              <a:latin typeface="Constantia"/>
            </a:endParaRPr>
          </a:p>
        </p:txBody>
      </p:sp>
      <p:pic>
        <p:nvPicPr>
          <p:cNvPr id="10266" name="Picture 26" descr="Tokající samec tet&amp;rcaron;eva hlušc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7" t="8200" r="9487" b="3745"/>
          <a:stretch/>
        </p:blipFill>
        <p:spPr bwMode="auto">
          <a:xfrm>
            <a:off x="4716000" y="2249508"/>
            <a:ext cx="1692000" cy="144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bdélník 24"/>
          <p:cNvSpPr>
            <a:spLocks noChangeArrowheads="1"/>
          </p:cNvSpPr>
          <p:nvPr/>
        </p:nvSpPr>
        <p:spPr bwMode="auto">
          <a:xfrm>
            <a:off x="5325300" y="3456000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Tetřev hlušec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Přírodní kulturní dědictví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01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Opava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12</a:t>
            </a:r>
            <a:r>
              <a:rPr lang="cs-CZ" sz="1800" dirty="0" smtClean="0"/>
              <a:t>. století</a:t>
            </a:r>
            <a:r>
              <a:rPr lang="en-GB" sz="1800" dirty="0" smtClean="0"/>
              <a:t> </a:t>
            </a:r>
            <a:r>
              <a:rPr lang="en-GB" sz="1600" dirty="0" smtClean="0"/>
              <a:t>(1224)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Hlavní město Českého Slezska</a:t>
            </a:r>
            <a:r>
              <a:rPr lang="en-GB" sz="1800" dirty="0" smtClean="0"/>
              <a:t> </a:t>
            </a:r>
            <a:r>
              <a:rPr lang="en-GB" sz="1600" dirty="0" smtClean="0"/>
              <a:t>(1742-1928)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Hláska </a:t>
            </a:r>
            <a:r>
              <a:rPr lang="en-GB" sz="1600" dirty="0" smtClean="0"/>
              <a:t>(</a:t>
            </a:r>
            <a:r>
              <a:rPr lang="cs-CZ" sz="1600" dirty="0" smtClean="0"/>
              <a:t>dřevěná</a:t>
            </a:r>
            <a:r>
              <a:rPr lang="en-GB" sz="1600" dirty="0" smtClean="0"/>
              <a:t> 1327, 17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Jezuitské gymnázium</a:t>
            </a:r>
            <a:r>
              <a:rPr lang="en-GB" sz="1800" dirty="0" smtClean="0"/>
              <a:t> </a:t>
            </a:r>
            <a:r>
              <a:rPr lang="en-GB" sz="1600" dirty="0" smtClean="0"/>
              <a:t>(1630)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České gymnázium</a:t>
            </a:r>
            <a:r>
              <a:rPr lang="en-GB" sz="1800" dirty="0" smtClean="0"/>
              <a:t> </a:t>
            </a:r>
            <a:r>
              <a:rPr lang="en-GB" sz="1600" dirty="0" smtClean="0"/>
              <a:t>(1883)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U </a:t>
            </a:r>
            <a:r>
              <a:rPr lang="en-GB" sz="1800" dirty="0" err="1" smtClean="0"/>
              <a:t>Mouřenína</a:t>
            </a:r>
            <a:r>
              <a:rPr lang="en-GB" sz="1800" dirty="0" smtClean="0"/>
              <a:t> </a:t>
            </a:r>
            <a:r>
              <a:rPr lang="en-GB" sz="1600" dirty="0" smtClean="0"/>
              <a:t>(13</a:t>
            </a:r>
            <a:r>
              <a:rPr lang="cs-CZ" sz="1600" dirty="0" smtClean="0"/>
              <a:t>. st., přestavěn</a:t>
            </a:r>
            <a:r>
              <a:rPr lang="en-GB" sz="1600" dirty="0" smtClean="0"/>
              <a:t> 18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U Bílého koníčka </a:t>
            </a:r>
            <a:r>
              <a:rPr lang="cs-CZ" sz="1600" dirty="0" smtClean="0"/>
              <a:t>(16. st.)</a:t>
            </a:r>
            <a:endParaRPr lang="en-GB" sz="16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30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43026" name="Picture 18" descr="http://www.historickasidla.cz/galerie/obrazky/imager.php?img=524780&amp;x=600&amp;y=1024&amp;hash=86f379b3bd413e5958f1e74fcd3b2157&amp;ratio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b="3726"/>
          <a:stretch/>
        </p:blipFill>
        <p:spPr bwMode="auto">
          <a:xfrm>
            <a:off x="6411751" y="2505906"/>
            <a:ext cx="2304000" cy="3650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ropamatky.info/images/original/cl_gal_711_954384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2970" r="3445" b="10236"/>
          <a:stretch/>
        </p:blipFill>
        <p:spPr bwMode="auto">
          <a:xfrm>
            <a:off x="2844000" y="3564000"/>
            <a:ext cx="1765563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g.denik.cz/74/cb/op-dum-mourenin-mezi-trhy0417_denik-6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t="519" r="5717" b="3476"/>
          <a:stretch/>
        </p:blipFill>
        <p:spPr bwMode="auto">
          <a:xfrm>
            <a:off x="4897836" y="3364522"/>
            <a:ext cx="1152000" cy="1897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zaopavu.cz/Prilohy/Image/2011_Cena_J_M_Olbricha/2011_14_Dum_u_Mourenina_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53846" r="59383" b="34457"/>
          <a:stretch/>
        </p:blipFill>
        <p:spPr bwMode="auto">
          <a:xfrm>
            <a:off x="4788000" y="2520000"/>
            <a:ext cx="1368152" cy="720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zaopavu.cz/Prilohy/Image/2011_Cena_J_M_Olbricha/2011_14_Dum_u_Mourenina_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68301" r="59383" b="19250"/>
          <a:stretch/>
        </p:blipFill>
        <p:spPr bwMode="auto">
          <a:xfrm>
            <a:off x="4788000" y="5379776"/>
            <a:ext cx="1368000" cy="76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s://upload.wikimedia.org/wikipedia/commons/thumb/f/f0/Opava_U_Bileho_konicka_409.JPG/800px-Opava_U_Bileho_konicka_4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" t="4216" r="1034" b="7225"/>
          <a:stretch/>
        </p:blipFill>
        <p:spPr bwMode="auto">
          <a:xfrm>
            <a:off x="216000" y="3564000"/>
            <a:ext cx="2448272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ubytovani2.cz/imag/opava/divadlo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6560" r="2724" b="4457"/>
          <a:stretch/>
        </p:blipFill>
        <p:spPr bwMode="auto">
          <a:xfrm>
            <a:off x="6303751" y="864000"/>
            <a:ext cx="2520000" cy="147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10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sz="2000" b="1" dirty="0" smtClean="0"/>
              <a:t>Kostel sv. Vojtěcha </a:t>
            </a:r>
            <a:r>
              <a:rPr lang="en-GB" sz="1800" b="1" dirty="0" smtClean="0"/>
              <a:t>(17</a:t>
            </a:r>
            <a:r>
              <a:rPr lang="cs-CZ" sz="1800" b="1" dirty="0" smtClean="0"/>
              <a:t>. st.</a:t>
            </a:r>
            <a:r>
              <a:rPr lang="en-GB" sz="1800" b="1" dirty="0" smtClean="0"/>
              <a:t>) </a:t>
            </a:r>
            <a:r>
              <a:rPr lang="en-GB" sz="2000" b="1" dirty="0" smtClean="0"/>
              <a:t>&amp; </a:t>
            </a:r>
            <a:r>
              <a:rPr lang="cs-CZ" sz="2000" b="1" dirty="0" err="1" smtClean="0"/>
              <a:t>Jesuitská</a:t>
            </a:r>
            <a:r>
              <a:rPr lang="cs-CZ" sz="2000" b="1" dirty="0" smtClean="0"/>
              <a:t> kolej</a:t>
            </a:r>
            <a:r>
              <a:rPr lang="en-GB" sz="2000" b="1" dirty="0" smtClean="0"/>
              <a:t> </a:t>
            </a:r>
            <a:r>
              <a:rPr lang="en-GB" sz="1800" b="1" dirty="0" smtClean="0"/>
              <a:t>(1</a:t>
            </a:r>
            <a:r>
              <a:rPr lang="cs-CZ" sz="1800" b="1" dirty="0" smtClean="0"/>
              <a:t>7. st., o 40 let starší</a:t>
            </a:r>
            <a:r>
              <a:rPr lang="en-GB" sz="1800" b="1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/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cs-CZ" sz="2000" b="1" dirty="0" smtClean="0"/>
              <a:t>Katedrála Nanebevzetí Panny Marie, NKP</a:t>
            </a:r>
            <a:r>
              <a:rPr lang="en-GB" sz="2000" b="1" dirty="0" smtClean="0"/>
              <a:t> </a:t>
            </a:r>
            <a:r>
              <a:rPr lang="en-GB" sz="1800" b="1" dirty="0" smtClean="0"/>
              <a:t>(14</a:t>
            </a:r>
            <a:r>
              <a:rPr lang="cs-CZ" sz="1800" b="1" dirty="0" smtClean="0"/>
              <a:t>. st</a:t>
            </a:r>
            <a:r>
              <a:rPr lang="en-GB" sz="1800" b="1" dirty="0" smtClean="0"/>
              <a:t>)</a:t>
            </a:r>
          </a:p>
          <a:p>
            <a:pPr marL="257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31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Opava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1986" name="Picture 2" descr="http://www.images.atlasceska.cz/images/pamatky/velka/18141/v31102_Kostel-sv-Vojtecha--Opav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4" b="5425"/>
          <a:stretch/>
        </p:blipFill>
        <p:spPr bwMode="auto">
          <a:xfrm>
            <a:off x="216000" y="1260000"/>
            <a:ext cx="2962275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8" name="Picture 14" descr="http://img15.rajce.idnes.cz/d1503/9/9221/9221592_f1cd4cac7ba16bd8a346ce2c26390673/images/JEZUITSKA_KOLEJ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15481" r="14177" b="15777"/>
          <a:stretch/>
        </p:blipFill>
        <p:spPr bwMode="auto">
          <a:xfrm>
            <a:off x="3348000" y="1260000"/>
            <a:ext cx="345638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0" name="Picture 16" descr="http://www.nockostelu.cz/f/repository/2882/Vejprnice_interi_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" b="19849"/>
          <a:stretch/>
        </p:blipFill>
        <p:spPr bwMode="auto">
          <a:xfrm>
            <a:off x="6984000" y="1260000"/>
            <a:ext cx="193170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8" name="Picture 24" descr="http://nd05.jxs.cz/887/415/8b5f2f5a75_87805596_o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5435" r="4530" b="7669"/>
          <a:stretch/>
        </p:blipFill>
        <p:spPr bwMode="auto">
          <a:xfrm>
            <a:off x="216000" y="3960000"/>
            <a:ext cx="34127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0" name="Picture 26" descr="http://commondatastorage.googleapis.com/static.panoramio.com/photos/original/181994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2574" r="21649" b="3500"/>
          <a:stretch/>
        </p:blipFill>
        <p:spPr bwMode="auto">
          <a:xfrm>
            <a:off x="3793535" y="3960000"/>
            <a:ext cx="234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22" name="Picture 38" descr="http://img99.rajce.idnes.cz/d9903/6/6466/6466428_1d447146c42a4b32da61c854ca156525/images/DSCF1770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18488" b="18314"/>
          <a:stretch/>
        </p:blipFill>
        <p:spPr bwMode="auto">
          <a:xfrm>
            <a:off x="6323419" y="3985490"/>
            <a:ext cx="259228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709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sz="2000" b="1" dirty="0" smtClean="0"/>
              <a:t>Gotický kostel Svatého Ducha</a:t>
            </a:r>
            <a:r>
              <a:rPr lang="en-GB" sz="2000" b="1" dirty="0" smtClean="0"/>
              <a:t> </a:t>
            </a:r>
            <a:r>
              <a:rPr lang="en-GB" sz="1800" b="1" dirty="0" smtClean="0"/>
              <a:t>(</a:t>
            </a:r>
            <a:r>
              <a:rPr lang="cs-CZ" sz="1800" b="1" dirty="0" smtClean="0"/>
              <a:t>baroko, 1</a:t>
            </a:r>
            <a:r>
              <a:rPr lang="en-GB" sz="1800" b="1" dirty="0" smtClean="0"/>
              <a:t>7</a:t>
            </a:r>
            <a:r>
              <a:rPr lang="cs-CZ" sz="1800" b="1" dirty="0" smtClean="0"/>
              <a:t>. st.</a:t>
            </a:r>
            <a:r>
              <a:rPr lang="en-GB" sz="1800" b="1" dirty="0" smtClean="0"/>
              <a:t>) </a:t>
            </a:r>
            <a:r>
              <a:rPr lang="en-GB" sz="2000" b="1" dirty="0" smtClean="0"/>
              <a:t>&amp; </a:t>
            </a:r>
            <a:r>
              <a:rPr lang="en-GB" sz="2000" b="1" dirty="0" err="1" smtClean="0"/>
              <a:t>Minorit</a:t>
            </a:r>
            <a:r>
              <a:rPr lang="cs-CZ" sz="2000" b="1" dirty="0" err="1" smtClean="0"/>
              <a:t>ský</a:t>
            </a:r>
            <a:r>
              <a:rPr lang="cs-CZ" sz="2000" b="1" dirty="0" smtClean="0"/>
              <a:t> klášter</a:t>
            </a:r>
            <a:r>
              <a:rPr lang="en-GB" sz="2000" b="1" dirty="0" smtClean="0"/>
              <a:t> </a:t>
            </a:r>
            <a:r>
              <a:rPr lang="en-GB" sz="1800" b="1" dirty="0" smtClean="0"/>
              <a:t>(1</a:t>
            </a:r>
            <a:r>
              <a:rPr lang="cs-CZ" sz="1800" b="1" dirty="0" smtClean="0"/>
              <a:t>3. st.</a:t>
            </a:r>
            <a:r>
              <a:rPr lang="en-GB" sz="1800" b="1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en-GB" sz="2000" b="1" dirty="0" smtClean="0"/>
              <a:t>Domini</a:t>
            </a:r>
            <a:r>
              <a:rPr lang="cs-CZ" sz="2000" b="1" dirty="0" smtClean="0"/>
              <a:t>kánský kostel sv. Václava</a:t>
            </a:r>
            <a:r>
              <a:rPr lang="en-GB" sz="2000" b="1" dirty="0" smtClean="0"/>
              <a:t> </a:t>
            </a:r>
            <a:r>
              <a:rPr lang="en-GB" sz="1800" b="1" dirty="0" smtClean="0"/>
              <a:t>(13</a:t>
            </a:r>
            <a:r>
              <a:rPr lang="cs-CZ" sz="1800" b="1" dirty="0" smtClean="0"/>
              <a:t>. st.</a:t>
            </a:r>
            <a:r>
              <a:rPr lang="en-GB" sz="1800" b="1" dirty="0" smtClean="0"/>
              <a:t>)</a:t>
            </a:r>
          </a:p>
          <a:p>
            <a:pPr marL="257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32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Opava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5058" name="Picture 2" descr="http://img2.rajce.idnes.cz/d0201/7/7221/7221123_2b5e254949e1f30867b7c02d50b112d0/images/sv_ducha-SDIM2347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6" b="3629"/>
          <a:stretch/>
        </p:blipFill>
        <p:spPr bwMode="auto">
          <a:xfrm>
            <a:off x="216000" y="1260000"/>
            <a:ext cx="240159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Picture 12" descr="http://im.foto.mapy.cz/pub/big/000/01a/00001aeaf_22e38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r="16790"/>
          <a:stretch/>
        </p:blipFill>
        <p:spPr bwMode="auto">
          <a:xfrm>
            <a:off x="2772000" y="1260000"/>
            <a:ext cx="244827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2" name="Picture 26" descr="https://c2.staticflickr.com/6/5614/15539318558_28f4da98fd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6" r="3006"/>
          <a:stretch/>
        </p:blipFill>
        <p:spPr bwMode="auto">
          <a:xfrm>
            <a:off x="5400000" y="1260000"/>
            <a:ext cx="352839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94" name="Picture 38" descr="http://lh3.googleusercontent.com/-zEN0sDRFlnA/U8TjWNFtp0I/AAAAAAAABP0/N_NOmsViSLc/s1024/tmpB9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3959560"/>
            <a:ext cx="2962275" cy="221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98" name="Picture 42" descr="http://www.nejkacka.eu/wp-content/uploads/2013/03/dum_umeni_v_opave_0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00" y="3960000"/>
            <a:ext cx="31538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02" name="Picture 46" descr="http://www.winro.cz/_media/winro-34a23763303e86028e4d6859ff8682dc/kostel_sv_vaclava_opava_po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 b="23822"/>
          <a:stretch/>
        </p:blipFill>
        <p:spPr bwMode="auto">
          <a:xfrm>
            <a:off x="6655846" y="3960000"/>
            <a:ext cx="227841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528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sz="2000" b="1" dirty="0" smtClean="0"/>
              <a:t>Kostel sv. Hedviky</a:t>
            </a:r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Bauer, 1933-37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Vysvěcen 1993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>
              <a:buClr>
                <a:srgbClr val="C00000"/>
              </a:buClr>
            </a:pPr>
            <a:r>
              <a:rPr lang="cs-CZ" sz="2000" b="1" dirty="0"/>
              <a:t> </a:t>
            </a:r>
            <a:r>
              <a:rPr lang="cs-CZ" sz="2000" b="1" dirty="0" smtClean="0"/>
              <a:t>Kaple Svatého kříže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Národní kulturní památka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 14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33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+mn-lt"/>
              </a:rPr>
              <a:t>Opava</a:t>
            </a:r>
            <a:endParaRPr lang="en-GB" sz="7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5104" name="Picture 48" descr="http://static.panoramio.com/photos/original/61253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35" y="3816000"/>
            <a:ext cx="2303999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20" name="Picture 64" descr="http://nd04.jxs.cz/435/308/4b6b644fce_69706883_o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9"/>
          <a:stretch/>
        </p:blipFill>
        <p:spPr bwMode="auto">
          <a:xfrm>
            <a:off x="2592000" y="1314000"/>
            <a:ext cx="353409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Sv hedv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0" y="840772"/>
            <a:ext cx="2448000" cy="3266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448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34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Opava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3816000" cy="432000"/>
          </a:xfrm>
        </p:spPr>
        <p:txBody>
          <a:bodyPr/>
          <a:lstStyle/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cs-CZ" sz="2000" b="1" dirty="0" smtClean="0"/>
              <a:t>Slezské divadlo</a:t>
            </a:r>
            <a:r>
              <a:rPr lang="en-GB" sz="2000" b="1" dirty="0" smtClean="0"/>
              <a:t>  </a:t>
            </a:r>
            <a:r>
              <a:rPr lang="en-GB" sz="1800" b="1" dirty="0" smtClean="0"/>
              <a:t>(1804)</a:t>
            </a:r>
          </a:p>
          <a:p>
            <a:pPr marL="257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dirty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20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dirty="0" smtClean="0"/>
          </a:p>
        </p:txBody>
      </p:sp>
      <p:pic>
        <p:nvPicPr>
          <p:cNvPr id="13" name="Picture 10" descr="https://upload.wikimedia.org/wikipedia/commons/a/ac/Opava_-_Slezsk%C3%A9_Divadlo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 t="15822" r="11752" b="7691"/>
          <a:stretch/>
        </p:blipFill>
        <p:spPr bwMode="auto">
          <a:xfrm>
            <a:off x="468000" y="1332000"/>
            <a:ext cx="324036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5076000" y="900000"/>
            <a:ext cx="4212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287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2000" b="1" dirty="0" smtClean="0"/>
              <a:t>Slezské muzeum</a:t>
            </a:r>
            <a:r>
              <a:rPr lang="en-GB" sz="2000" b="1" dirty="0" smtClean="0"/>
              <a:t> </a:t>
            </a:r>
            <a:r>
              <a:rPr lang="en-GB" sz="1800" b="1" dirty="0" smtClean="0"/>
              <a:t>(1</a:t>
            </a:r>
            <a:r>
              <a:rPr lang="cs-CZ" sz="1800" b="1" dirty="0" smtClean="0"/>
              <a:t>8</a:t>
            </a:r>
            <a:r>
              <a:rPr lang="en-GB" sz="1800" b="1" dirty="0" smtClean="0"/>
              <a:t>1</a:t>
            </a:r>
            <a:r>
              <a:rPr lang="cs-CZ" sz="1800" b="1" dirty="0" smtClean="0"/>
              <a:t>4</a:t>
            </a:r>
            <a:r>
              <a:rPr lang="en-GB" sz="1800" b="1" dirty="0" smtClean="0"/>
              <a:t>, </a:t>
            </a:r>
            <a:r>
              <a:rPr lang="cs-CZ" sz="1800" b="1" dirty="0" smtClean="0"/>
              <a:t>1893-95</a:t>
            </a:r>
            <a:r>
              <a:rPr lang="en-GB" sz="1800" b="1" dirty="0" smtClean="0"/>
              <a:t>)</a:t>
            </a:r>
            <a:endParaRPr lang="cs-CZ" sz="1800" dirty="0" smtClean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72000" y="3564000"/>
            <a:ext cx="3924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287" eaLnBrk="1" hangingPunct="1">
              <a:spcBef>
                <a:spcPts val="400"/>
              </a:spcBef>
              <a:buClr>
                <a:srgbClr val="C00000"/>
              </a:buClr>
            </a:pPr>
            <a:r>
              <a:rPr lang="en-GB" sz="2000" b="1" dirty="0" smtClean="0"/>
              <a:t>B</a:t>
            </a:r>
            <a:r>
              <a:rPr lang="cs-CZ" sz="2000" b="1" dirty="0" smtClean="0"/>
              <a:t>l</a:t>
            </a:r>
            <a:r>
              <a:rPr lang="en-GB" sz="2000" b="1" dirty="0" err="1" smtClean="0"/>
              <a:t>ücher</a:t>
            </a:r>
            <a:r>
              <a:rPr lang="cs-CZ" sz="2000" b="1" dirty="0" err="1" smtClean="0"/>
              <a:t>ův</a:t>
            </a:r>
            <a:r>
              <a:rPr lang="cs-CZ" sz="2000" b="1" dirty="0" smtClean="0"/>
              <a:t> palác</a:t>
            </a:r>
            <a:r>
              <a:rPr lang="en-GB" sz="2000" b="1" dirty="0" smtClean="0"/>
              <a:t> </a:t>
            </a:r>
            <a:r>
              <a:rPr lang="en-GB" sz="1800" b="1" dirty="0" smtClean="0"/>
              <a:t>(18</a:t>
            </a:r>
            <a:r>
              <a:rPr lang="cs-CZ" sz="1800" b="1" dirty="0" smtClean="0"/>
              <a:t>. st.</a:t>
            </a:r>
            <a:r>
              <a:rPr lang="en-GB" sz="1800" b="1" dirty="0" smtClean="0"/>
              <a:t>)</a:t>
            </a:r>
            <a:endParaRPr lang="en-GB" sz="1800" dirty="0" smtClean="0"/>
          </a:p>
        </p:txBody>
      </p:sp>
      <p:pic>
        <p:nvPicPr>
          <p:cNvPr id="16" name="Picture 8" descr="http://im.foto.mapy.cz/orig/000/033/000033031_ddf98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r="14253" b="6916"/>
          <a:stretch/>
        </p:blipFill>
        <p:spPr bwMode="auto">
          <a:xfrm>
            <a:off x="396000" y="3960000"/>
            <a:ext cx="334829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10233" r="43483" b="55117"/>
          <a:stretch/>
        </p:blipFill>
        <p:spPr>
          <a:xfrm>
            <a:off x="3888000" y="1471747"/>
            <a:ext cx="1404000" cy="195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2" descr="https://upload.wikimedia.org/wikipedia/commons/thumb/8/88/Historick%C3%A1_v%C3%BDstavn%C3%AD_budova_v_roce_2012.jpg/1024px-Historick%C3%A1_v%C3%BDstavn%C3%AD_budova_v_roce_2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8306"/>
          <a:stretch/>
        </p:blipFill>
        <p:spPr bwMode="auto">
          <a:xfrm>
            <a:off x="5472000" y="1332000"/>
            <a:ext cx="337733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31768" r="41338" b="28965"/>
          <a:stretch/>
        </p:blipFill>
        <p:spPr>
          <a:xfrm>
            <a:off x="3906148" y="4311997"/>
            <a:ext cx="1404000" cy="1456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Zástupný symbol pro obsah 2"/>
          <p:cNvSpPr txBox="1">
            <a:spLocks/>
          </p:cNvSpPr>
          <p:nvPr/>
        </p:nvSpPr>
        <p:spPr bwMode="auto">
          <a:xfrm>
            <a:off x="5076000" y="3564000"/>
            <a:ext cx="3888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287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2000" b="1" dirty="0" smtClean="0"/>
              <a:t>Sobkův palác</a:t>
            </a:r>
            <a:r>
              <a:rPr lang="en-GB" sz="2000" b="1" dirty="0" smtClean="0"/>
              <a:t> </a:t>
            </a:r>
            <a:r>
              <a:rPr lang="en-GB" sz="1800" b="1" dirty="0" smtClean="0"/>
              <a:t>(18</a:t>
            </a:r>
            <a:r>
              <a:rPr lang="cs-CZ" sz="1800" b="1" dirty="0" smtClean="0"/>
              <a:t>. st.</a:t>
            </a:r>
            <a:r>
              <a:rPr lang="en-GB" sz="1800" b="1" dirty="0" smtClean="0"/>
              <a:t>)</a:t>
            </a:r>
            <a:endParaRPr lang="en-GB" sz="1800" dirty="0" smtClean="0"/>
          </a:p>
        </p:txBody>
      </p:sp>
      <p:pic>
        <p:nvPicPr>
          <p:cNvPr id="21" name="Picture 16" descr="https://upload.wikimedia.org/wikipedia/commons/thumb/6/6b/Opava_-_Sobk%C5%AFv_pal%C3%A1c.jpg/1024px-Opava_-_Sobk%C5%AFv_pal%C3%A1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0" y="3960000"/>
            <a:ext cx="323008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35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3816000" cy="432000"/>
          </a:xfrm>
        </p:spPr>
        <p:txBody>
          <a:bodyPr/>
          <a:lstStyle/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cs-CZ" sz="2000" b="1" dirty="0" smtClean="0"/>
              <a:t>Palác </a:t>
            </a:r>
            <a:r>
              <a:rPr lang="cs-CZ" sz="2000" b="1" dirty="0" err="1" smtClean="0"/>
              <a:t>Razumovských</a:t>
            </a:r>
            <a:r>
              <a:rPr lang="cs-CZ" sz="2000" b="1" dirty="0" smtClean="0"/>
              <a:t> </a:t>
            </a:r>
            <a:r>
              <a:rPr lang="cs-CZ" sz="1800" b="1" dirty="0" smtClean="0"/>
              <a:t>(19. st.</a:t>
            </a:r>
            <a:r>
              <a:rPr lang="en-GB" sz="1800" b="1" dirty="0" smtClean="0"/>
              <a:t>)</a:t>
            </a:r>
          </a:p>
          <a:p>
            <a:pPr marL="257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dirty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20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35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Opava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0986" name="Picture 26" descr="https://upload.wikimedia.org/wikipedia/commons/thumb/d/df/Spole%C4%8Densk%C3%BD_d%C5%AFm_-_M%C4%9Bstsk%C3%BD_d%C5%AFm_kultury_Petra_Bezru%C4%8De_%28Opava%29.JPG/1024px-Spole%C4%8Densk%C3%BD_d%C5%AFm_-_M%C4%9Bstsk%C3%BD_d%C5%AFm_kultury_Petra_Bezru%C4%8De_%28Opava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5613" b="7989"/>
          <a:stretch/>
        </p:blipFill>
        <p:spPr bwMode="auto">
          <a:xfrm>
            <a:off x="5364088" y="1332000"/>
            <a:ext cx="328829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://media.novinky.cz/264/252642-top_foto2-94o5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"/>
          <a:stretch/>
        </p:blipFill>
        <p:spPr bwMode="auto">
          <a:xfrm>
            <a:off x="468000" y="3960000"/>
            <a:ext cx="352793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http://fotky.jesta.cz/2004-10-01-Olomouc-Opava/DSCN5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89" y="3960000"/>
            <a:ext cx="288308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://www.szm.cz/media/img/3/palac-razumovskych.-fotoarchiv-szm-4f0ee81cf18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6" y="1332000"/>
            <a:ext cx="383862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ástupný symbol pro obsah 2"/>
          <p:cNvSpPr txBox="1">
            <a:spLocks/>
          </p:cNvSpPr>
          <p:nvPr/>
        </p:nvSpPr>
        <p:spPr bwMode="auto">
          <a:xfrm>
            <a:off x="5076000" y="900000"/>
            <a:ext cx="4212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287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2000" b="1" dirty="0" smtClean="0"/>
              <a:t>Dům kultury, NKP</a:t>
            </a:r>
            <a:r>
              <a:rPr lang="en-GB" sz="2000" b="1" dirty="0" smtClean="0"/>
              <a:t> </a:t>
            </a:r>
            <a:r>
              <a:rPr lang="en-GB" sz="1800" b="1" dirty="0" smtClean="0"/>
              <a:t>(1910, Bauer)</a:t>
            </a:r>
            <a:endParaRPr lang="cs-CZ" sz="1800" dirty="0" smtClean="0"/>
          </a:p>
        </p:txBody>
      </p:sp>
      <p:sp>
        <p:nvSpPr>
          <p:cNvPr id="26" name="Zástupný symbol pro obsah 2"/>
          <p:cNvSpPr txBox="1">
            <a:spLocks/>
          </p:cNvSpPr>
          <p:nvPr/>
        </p:nvSpPr>
        <p:spPr bwMode="auto">
          <a:xfrm>
            <a:off x="72000" y="3564000"/>
            <a:ext cx="6840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287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2000" b="1" dirty="0" smtClean="0"/>
              <a:t>Obchodní dům </a:t>
            </a:r>
            <a:r>
              <a:rPr lang="en-GB" sz="2000" b="1" dirty="0" smtClean="0"/>
              <a:t>Breda &amp; Weinstein </a:t>
            </a:r>
            <a:r>
              <a:rPr lang="en-GB" sz="1800" b="1" dirty="0" smtClean="0"/>
              <a:t>(Bauer, 1927-28)</a:t>
            </a:r>
            <a:endParaRPr lang="cs-CZ" sz="1800" dirty="0" smtClean="0"/>
          </a:p>
          <a:p>
            <a:pPr marL="293937" lvl="1" indent="0" eaLnBrk="1" hangingPunct="1">
              <a:spcBef>
                <a:spcPts val="4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None/>
            </a:pPr>
            <a:endParaRPr lang="en-GB" sz="1800" dirty="0" smtClean="0"/>
          </a:p>
        </p:txBody>
      </p:sp>
      <p:pic>
        <p:nvPicPr>
          <p:cNvPr id="49156" name="Picture 4" descr="C:\Users\An&amp;ccaron;a\Desktop\DSCN65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3750" r="4444" b="3680"/>
          <a:stretch/>
        </p:blipFill>
        <p:spPr bwMode="auto">
          <a:xfrm>
            <a:off x="4176000" y="3960000"/>
            <a:ext cx="1394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660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Ostrava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smtClean="0"/>
              <a:t>1229 S</a:t>
            </a:r>
            <a:r>
              <a:rPr lang="cs-CZ" sz="1800" dirty="0" err="1" smtClean="0"/>
              <a:t>lezská</a:t>
            </a:r>
            <a:r>
              <a:rPr lang="cs-CZ" sz="1800" dirty="0" smtClean="0"/>
              <a:t> </a:t>
            </a:r>
            <a:r>
              <a:rPr lang="en-GB" sz="1800" dirty="0" smtClean="0"/>
              <a:t>Ostrava (</a:t>
            </a:r>
            <a:r>
              <a:rPr lang="cs-CZ" sz="1800" dirty="0" smtClean="0"/>
              <a:t>vesnice</a:t>
            </a:r>
            <a:r>
              <a:rPr lang="en-GB" sz="1800" dirty="0" smtClean="0"/>
              <a:t>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Slezsko-Ostravský hrad</a:t>
            </a:r>
            <a:r>
              <a:rPr lang="en-GB" sz="1800" dirty="0" smtClean="0"/>
              <a:t> </a:t>
            </a:r>
            <a:r>
              <a:rPr lang="en-GB" sz="1400" dirty="0"/>
              <a:t>(</a:t>
            </a:r>
            <a:r>
              <a:rPr lang="en-GB" sz="1400" dirty="0" smtClean="0"/>
              <a:t>13</a:t>
            </a:r>
            <a:r>
              <a:rPr lang="cs-CZ" sz="1400" dirty="0" smtClean="0"/>
              <a:t>. st.,</a:t>
            </a:r>
            <a:r>
              <a:rPr lang="en-GB" sz="1400" dirty="0" smtClean="0"/>
              <a:t> 16 m</a:t>
            </a:r>
            <a:r>
              <a:rPr lang="cs-CZ" sz="1400" dirty="0" smtClean="0"/>
              <a:t> propad)</a:t>
            </a:r>
            <a:endParaRPr lang="cs-CZ" sz="1600" dirty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smtClean="0"/>
              <a:t>1267 </a:t>
            </a:r>
            <a:r>
              <a:rPr lang="en-GB" sz="1800" dirty="0" err="1" smtClean="0"/>
              <a:t>Morav</a:t>
            </a:r>
            <a:r>
              <a:rPr lang="cs-CZ" sz="1800" dirty="0" err="1" smtClean="0"/>
              <a:t>ská</a:t>
            </a:r>
            <a:r>
              <a:rPr lang="en-GB" sz="1800" dirty="0" smtClean="0"/>
              <a:t> Ostrava (</a:t>
            </a:r>
            <a:r>
              <a:rPr lang="cs-CZ" sz="1800" dirty="0" smtClean="0"/>
              <a:t>městečko</a:t>
            </a:r>
            <a:r>
              <a:rPr lang="en-GB" sz="1800" dirty="0" smtClean="0"/>
              <a:t>)</a:t>
            </a:r>
            <a:endParaRPr lang="cs-CZ" sz="1800" dirty="0" smtClean="0"/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Městská PR </a:t>
            </a:r>
            <a:r>
              <a:rPr lang="en-GB" sz="1800" dirty="0" smtClean="0"/>
              <a:t>(</a:t>
            </a:r>
            <a:r>
              <a:rPr lang="en-GB" sz="1800" dirty="0" err="1" smtClean="0"/>
              <a:t>Kotas</a:t>
            </a:r>
            <a:r>
              <a:rPr lang="en-GB" sz="1800" dirty="0"/>
              <a:t>, </a:t>
            </a:r>
            <a:r>
              <a:rPr lang="en-GB" sz="1800" dirty="0" err="1"/>
              <a:t>Gočár</a:t>
            </a:r>
            <a:r>
              <a:rPr lang="en-GB" sz="1800" dirty="0"/>
              <a:t>)</a:t>
            </a:r>
          </a:p>
          <a:p>
            <a:pPr marL="504000" lvl="1">
              <a:spcBef>
                <a:spcPts val="3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chemeClr val="accent1">
                  <a:lumMod val="50000"/>
                </a:schemeClr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36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1508" name="Picture 4" descr="https://upload.wikimedia.org/wikipedia/commons/thumb/e/e9/2014_Ostrawa%2C_Ratusz_w_%C5%9Al%C4%85skiej_Ostrawie_01.jpg/800px-2014_Ostrawa%2C_Ratusz_w_%C5%9Al%C4%85skiej_Ostrawie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72" y="900000"/>
            <a:ext cx="2268000" cy="1885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upload.wikimedia.org/wikipedia/commons/thumb/3/3e/Slezskoostravsk%C3%BD_hrad_3.JPG/1024px-Slezskoostravsk%C3%BD_hrad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8" r="22930" b="23932"/>
          <a:stretch/>
        </p:blipFill>
        <p:spPr bwMode="auto">
          <a:xfrm>
            <a:off x="3492000" y="2196000"/>
            <a:ext cx="3024216" cy="146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www.otevrte13komnatu.cz/img/b4/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4" y="2196000"/>
            <a:ext cx="2981325" cy="146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://ns.jizdni-rady.vyletnik.cz/images/vylet/uzivatele/paolino/moravska_ostrava-4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2" r="23316" b="29227"/>
          <a:stretch/>
        </p:blipFill>
        <p:spPr bwMode="auto">
          <a:xfrm>
            <a:off x="6677998" y="2880000"/>
            <a:ext cx="2268000" cy="11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https://www.ostrava.cz/cs/turista/co-navstivit/prochazky-ostravou/mestske-pamatkove-zony/c-documents-and-settings-krajcovaja-plocha-nova1-2-web-foto_turista_nova-c-co-nava-tavit-procha-zky-ostravou-masarykovo_na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2369" r="9528" b="25041"/>
          <a:stretch/>
        </p:blipFill>
        <p:spPr bwMode="auto">
          <a:xfrm>
            <a:off x="3492000" y="4077078"/>
            <a:ext cx="3564000" cy="2117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2" descr="http://upload.wikimedia.org/wikipedia/commons/7/7f/Brouk_a_Babka_Ostrava_Czech_republic_8.jpg"/>
          <p:cNvSpPr>
            <a:spLocks noChangeAspect="1" noChangeArrowheads="1"/>
          </p:cNvSpPr>
          <p:nvPr/>
        </p:nvSpPr>
        <p:spPr bwMode="auto">
          <a:xfrm>
            <a:off x="155575" y="-1042988"/>
            <a:ext cx="29813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536" name="Picture 32" descr="http://i.lidovky.cz/pes/14/062/pmaxi/WAG53e939_Gor_Anglobank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/>
          <a:stretch/>
        </p:blipFill>
        <p:spPr bwMode="auto">
          <a:xfrm>
            <a:off x="7278818" y="4078800"/>
            <a:ext cx="1666354" cy="211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délník 10"/>
          <p:cNvSpPr>
            <a:spLocks noChangeArrowheads="1"/>
          </p:cNvSpPr>
          <p:nvPr/>
        </p:nvSpPr>
        <p:spPr bwMode="auto">
          <a:xfrm>
            <a:off x="7366800" y="4142382"/>
            <a:ext cx="61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Gočár</a:t>
            </a:r>
            <a:endParaRPr lang="en-US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1538" name="Picture 34" descr="nova_radnice_ostrav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 b="12402"/>
          <a:stretch/>
        </p:blipFill>
        <p:spPr bwMode="auto">
          <a:xfrm>
            <a:off x="317182" y="4378340"/>
            <a:ext cx="2952000" cy="181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délník 10"/>
          <p:cNvSpPr>
            <a:spLocks noChangeArrowheads="1"/>
          </p:cNvSpPr>
          <p:nvPr/>
        </p:nvSpPr>
        <p:spPr bwMode="auto">
          <a:xfrm>
            <a:off x="311398" y="4442974"/>
            <a:ext cx="158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Nová radnice</a:t>
            </a:r>
            <a:endParaRPr lang="en-GB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4" name="Obdélník 10"/>
          <p:cNvSpPr>
            <a:spLocks noChangeArrowheads="1"/>
          </p:cNvSpPr>
          <p:nvPr/>
        </p:nvSpPr>
        <p:spPr bwMode="auto">
          <a:xfrm>
            <a:off x="6660000" y="900000"/>
            <a:ext cx="1188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Radnice (SO)</a:t>
            </a:r>
            <a:endParaRPr lang="en-GB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5" name="Obdélník 10"/>
          <p:cNvSpPr>
            <a:spLocks noChangeArrowheads="1"/>
          </p:cNvSpPr>
          <p:nvPr/>
        </p:nvSpPr>
        <p:spPr bwMode="auto">
          <a:xfrm>
            <a:off x="2700000" y="4428000"/>
            <a:ext cx="68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00" b="1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Kotas</a:t>
            </a:r>
            <a:r>
              <a:rPr lang="en-GB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endParaRPr lang="en-GB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6" name="Picture 20" descr="https://www.ostrava.cz/cs/turista/co-navstivit/prochazky-ostravou/mestske-pamatkove-zony/c-documents-and-settings-krajcovaja-plocha-nova1-2-web-foto_turista_nova-c-co-nava-tavit-procha-zky-ostravou-jiraskovo_na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8250" r="12141" b="11704"/>
          <a:stretch/>
        </p:blipFill>
        <p:spPr bwMode="auto">
          <a:xfrm>
            <a:off x="4904216" y="936000"/>
            <a:ext cx="1612000" cy="11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29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Ostrava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err="1" smtClean="0"/>
              <a:t>Poruba</a:t>
            </a:r>
            <a:r>
              <a:rPr lang="en-GB" sz="1800" dirty="0" smtClean="0"/>
              <a:t> – </a:t>
            </a:r>
            <a:r>
              <a:rPr lang="cs-CZ" sz="1800" dirty="0" smtClean="0"/>
              <a:t>památkově chráněné domy</a:t>
            </a:r>
            <a:r>
              <a:rPr lang="en-GB" sz="1800" dirty="0" smtClean="0"/>
              <a:t> </a:t>
            </a:r>
            <a:r>
              <a:rPr lang="en-GB" sz="1800" dirty="0" err="1" smtClean="0"/>
              <a:t>Sorela</a:t>
            </a:r>
            <a:r>
              <a:rPr lang="cs-CZ" sz="1800" dirty="0" smtClean="0"/>
              <a:t> </a:t>
            </a:r>
            <a:r>
              <a:rPr lang="cs-CZ" altLang="cs-CZ" sz="1400" b="1" dirty="0"/>
              <a:t>(</a:t>
            </a:r>
            <a:r>
              <a:rPr lang="cs-CZ" altLang="cs-CZ" sz="1400" b="1" dirty="0" smtClean="0"/>
              <a:t>Slezsko)</a:t>
            </a:r>
            <a:endParaRPr lang="cs-CZ" sz="1400" dirty="0"/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en-GB" sz="1600" dirty="0" smtClean="0"/>
              <a:t>50</a:t>
            </a:r>
            <a:r>
              <a:rPr lang="cs-CZ" sz="1600" dirty="0" smtClean="0"/>
              <a:t>. léta</a:t>
            </a:r>
            <a:r>
              <a:rPr lang="en-GB" sz="1600" dirty="0" smtClean="0"/>
              <a:t> 20</a:t>
            </a:r>
            <a:r>
              <a:rPr lang="cs-CZ" sz="1600" dirty="0" smtClean="0"/>
              <a:t>. st.</a:t>
            </a:r>
            <a:r>
              <a:rPr lang="en-GB" sz="1600" dirty="0" smtClean="0"/>
              <a:t>, </a:t>
            </a:r>
            <a:r>
              <a:rPr lang="cs-CZ" sz="1600" dirty="0" smtClean="0"/>
              <a:t>antika, renesance, klasicismus</a:t>
            </a:r>
            <a:endParaRPr lang="en-GB" sz="16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smtClean="0"/>
              <a:t>Ostrava-</a:t>
            </a:r>
            <a:r>
              <a:rPr lang="en-GB" sz="1800" dirty="0" err="1" smtClean="0"/>
              <a:t>Přivoz</a:t>
            </a:r>
            <a:r>
              <a:rPr lang="cs-CZ" sz="1800" dirty="0" smtClean="0"/>
              <a:t> </a:t>
            </a:r>
            <a:r>
              <a:rPr lang="cs-CZ" sz="1400" b="1" dirty="0" smtClean="0"/>
              <a:t>(Morava)</a:t>
            </a:r>
            <a:endParaRPr lang="cs-CZ" sz="1800" dirty="0" smtClean="0"/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Secesní budovy</a:t>
            </a:r>
            <a:endParaRPr lang="en-GB" sz="1600" dirty="0" smtClean="0"/>
          </a:p>
          <a:p>
            <a:pPr marL="504000" lvl="1">
              <a:spcBef>
                <a:spcPts val="3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chemeClr val="accent1">
                  <a:lumMod val="50000"/>
                </a:schemeClr>
              </a:buClr>
            </a:pPr>
            <a:endParaRPr lang="cs-CZ" sz="1800" dirty="0"/>
          </a:p>
          <a:p>
            <a:pPr marL="504000" lvl="1">
              <a:spcBef>
                <a:spcPts val="3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37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2" name="AutoShape 22" descr="http://upload.wikimedia.org/wikipedia/commons/7/7f/Brouk_a_Babka_Ostrava_Czech_republic_8.jpg"/>
          <p:cNvSpPr>
            <a:spLocks noChangeAspect="1" noChangeArrowheads="1"/>
          </p:cNvSpPr>
          <p:nvPr/>
        </p:nvSpPr>
        <p:spPr bwMode="auto">
          <a:xfrm>
            <a:off x="155575" y="-1042988"/>
            <a:ext cx="29813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534" name="Picture 30" descr="https://www.ostrava.cz/cs/turista/co-navstivit/prochazky-ostravou/mestske-pamatkove-zony/c-documents-and-settings-krajcovaja-plocha-nova1-2-web-foto_turista_nova-c-co-nava-tavit-procha-zky-ostravou-architektura-23knihkupectvi_academ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1" b="9547"/>
          <a:stretch/>
        </p:blipFill>
        <p:spPr bwMode="auto">
          <a:xfrm>
            <a:off x="5966313" y="3852000"/>
            <a:ext cx="2910368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https://upload.wikimedia.org/wikipedia/commons/3/31/Ostrava,_Poruba,_Hlavn%C3%AD_t%C5%99%C3%ADda,_rohov%C3%BD_d%C5%AFm_I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9228" b="11194"/>
          <a:stretch/>
        </p:blipFill>
        <p:spPr bwMode="auto">
          <a:xfrm>
            <a:off x="3708000" y="1944000"/>
            <a:ext cx="2181205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http://www.obcanskavystavba.cz/UserFiles-ObcanskaVystavba/Image/Strecha/2008/2008-02/spackova/sp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" r="6327" b="3012"/>
          <a:stretch/>
        </p:blipFill>
        <p:spPr bwMode="auto">
          <a:xfrm>
            <a:off x="6084000" y="936000"/>
            <a:ext cx="2792681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4" name="Picture 20" descr="https://upload.wikimedia.org/wikipedia/commons/a/a6/Ostrava,_Poruba,_Oblouk,_severn%C3%AD_stra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6" y="1944000"/>
            <a:ext cx="3388871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8" name="Picture 24" descr="http://jarnemec.com/old/felixneumann/foto_2008/privoz-3-2008_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/>
          <a:stretch/>
        </p:blipFill>
        <p:spPr bwMode="auto">
          <a:xfrm>
            <a:off x="198074" y="4277336"/>
            <a:ext cx="2952000" cy="1877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4" name="Picture 30" descr="2014 Ostrawa, Kamienica, nám&amp;ecaron;stí Svatopluka &amp;Ccaron;echa 1, 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r="12878" b="4985"/>
          <a:stretch/>
        </p:blipFill>
        <p:spPr bwMode="auto">
          <a:xfrm>
            <a:off x="3352806" y="3851250"/>
            <a:ext cx="2410775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181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38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5602" name="Picture 2" descr="Fotografie k &amp;ccaron;lánku Oprýskaná i vzkvétající Jubilejní kolonie v Hrab&amp;uring;v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5" r="13967" b="23377"/>
          <a:stretch/>
        </p:blipFill>
        <p:spPr bwMode="auto">
          <a:xfrm>
            <a:off x="5904485" y="936000"/>
            <a:ext cx="3032903" cy="2386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Jubilejní kolonie prochází revitalizací. Lidé si bydlení v p&amp;rcaron;es osmdesát let staré d&amp;ecaron;lnické kolonii nem&amp;uring;&amp;zcaron;ou vynachválit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3380" r="26852" b="21557"/>
          <a:stretch/>
        </p:blipFill>
        <p:spPr bwMode="auto">
          <a:xfrm>
            <a:off x="216000" y="1800000"/>
            <a:ext cx="3312368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s://www.ostrava.cz/cs/turista/co-navstivit/prochazky-ostravou/mestske-pamatkove-zony/c-users-kajnarovalu-desktop-jubilejna-kolonie-jubilejni-dum-c.-32-nov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13993" r="23940" b="10534"/>
          <a:stretch/>
        </p:blipFill>
        <p:spPr bwMode="auto">
          <a:xfrm>
            <a:off x="3742777" y="1800000"/>
            <a:ext cx="2030400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6" name="Picture 36" descr="http://aa.ecn.cz/img_upload/e6ffb6c50bc1424ab10ecf09e063cd63/Nova_hut_Ostrava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3" b="4925"/>
          <a:stretch/>
        </p:blipFill>
        <p:spPr bwMode="auto">
          <a:xfrm>
            <a:off x="4356000" y="3816000"/>
            <a:ext cx="457200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42" name="Picture 42" descr="http://www.proalergiky.cz/upload/obrazky/tovarna-znecisteni-vzduch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15307" r="6154" b="7812"/>
          <a:stretch/>
        </p:blipFill>
        <p:spPr bwMode="auto">
          <a:xfrm>
            <a:off x="216000" y="4608000"/>
            <a:ext cx="3996000" cy="159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Ostrava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smtClean="0"/>
              <a:t>Ostrava-</a:t>
            </a:r>
            <a:r>
              <a:rPr lang="en-GB" sz="1800" dirty="0" err="1" smtClean="0"/>
              <a:t>Hrabůvka</a:t>
            </a:r>
            <a:r>
              <a:rPr lang="cs-CZ" sz="1800" dirty="0" smtClean="0"/>
              <a:t> </a:t>
            </a:r>
            <a:r>
              <a:rPr lang="cs-CZ" sz="1400" b="1" dirty="0" smtClean="0"/>
              <a:t>(Morava)</a:t>
            </a:r>
            <a:endParaRPr lang="cs-CZ" sz="1800" dirty="0" smtClean="0"/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kolonie</a:t>
            </a:r>
            <a:r>
              <a:rPr lang="en-GB" sz="1600" dirty="0" smtClean="0"/>
              <a:t> (20</a:t>
            </a:r>
            <a:r>
              <a:rPr lang="cs-CZ" sz="1600" dirty="0" smtClean="0"/>
              <a:t>. léta</a:t>
            </a:r>
            <a:r>
              <a:rPr lang="en-GB" sz="1600" dirty="0" smtClean="0"/>
              <a:t> 20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Uhlí</a:t>
            </a:r>
            <a:r>
              <a:rPr lang="en-GB" sz="1800" dirty="0" smtClean="0"/>
              <a:t> (SO) – 1763 – 1994)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Železárny </a:t>
            </a:r>
            <a:r>
              <a:rPr lang="en-GB" sz="1800" dirty="0" smtClean="0"/>
              <a:t>&amp; </a:t>
            </a:r>
            <a:r>
              <a:rPr lang="cs-CZ" sz="1800" dirty="0" smtClean="0"/>
              <a:t>ocelárny</a:t>
            </a:r>
            <a:r>
              <a:rPr lang="en-GB" sz="1800" dirty="0" smtClean="0"/>
              <a:t> (1828 , 1835 (Rothschild</a:t>
            </a:r>
            <a:r>
              <a:rPr lang="cs-CZ" sz="1800" dirty="0" err="1" smtClean="0"/>
              <a:t>ové</a:t>
            </a:r>
            <a:r>
              <a:rPr lang="en-GB" sz="1800" dirty="0" smtClean="0"/>
              <a:t>) – 1998)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Ocelové srdce</a:t>
            </a:r>
            <a:r>
              <a:rPr lang="en-GB" sz="1800" dirty="0" smtClean="0"/>
              <a:t> (</a:t>
            </a:r>
            <a:r>
              <a:rPr lang="cs-CZ" sz="1800" dirty="0" smtClean="0"/>
              <a:t>doly</a:t>
            </a:r>
            <a:r>
              <a:rPr lang="en-GB" sz="1800" dirty="0" smtClean="0"/>
              <a:t> &amp; </a:t>
            </a:r>
            <a:r>
              <a:rPr lang="cs-CZ" sz="1800" dirty="0" smtClean="0"/>
              <a:t>metalurgie</a:t>
            </a:r>
            <a:r>
              <a:rPr lang="en-GB" sz="18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11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28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Ostrava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Rekultivované oblasti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Stodolní (60 barů &amp; klubů)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err="1" smtClean="0"/>
              <a:t>Colours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Ostrava</a:t>
            </a:r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39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5624" name="Picture 24" descr="http://www.radynacestu.cz/img/w-900,h-750/2014-07-02/temple-b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6899" r="19761" b="26071"/>
          <a:stretch/>
        </p:blipFill>
        <p:spPr bwMode="auto">
          <a:xfrm>
            <a:off x="4860000" y="921215"/>
            <a:ext cx="3888464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2" name="Picture 32" descr="https://www.ostrava.cz/cs/o-meste/aktualne/kampane/revitalizace-reky-ostravice/c-users-krzyzankovavl-desktop-reka-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r="7387" b="13040"/>
          <a:stretch/>
        </p:blipFill>
        <p:spPr bwMode="auto">
          <a:xfrm>
            <a:off x="396000" y="2193445"/>
            <a:ext cx="4248000" cy="2341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://oidnes.cz/14/072/cl6/OB54a645_mt_zaz_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/>
          <a:stretch/>
        </p:blipFill>
        <p:spPr bwMode="auto">
          <a:xfrm>
            <a:off x="396000" y="4752000"/>
            <a:ext cx="2069020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http://crossroads.colours.cz/admin/public/miniatures2/slideshow2_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t="24524" b="9666"/>
          <a:stretch/>
        </p:blipFill>
        <p:spPr bwMode="auto">
          <a:xfrm>
            <a:off x="4860000" y="3708000"/>
            <a:ext cx="388800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sanctuary.cz/images/stories/events/2015/colours_2015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8" r="36960" b="15471"/>
          <a:stretch/>
        </p:blipFill>
        <p:spPr bwMode="auto">
          <a:xfrm>
            <a:off x="2657002" y="4752000"/>
            <a:ext cx="1986998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78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4464000" cy="1440000"/>
          </a:xfrm>
        </p:spPr>
        <p:txBody>
          <a:bodyPr/>
          <a:lstStyle/>
          <a:p>
            <a:pPr marL="173287">
              <a:spcBef>
                <a:spcPts val="400"/>
              </a:spcBef>
              <a:buClr>
                <a:srgbClr val="C00000"/>
              </a:buClr>
            </a:pPr>
            <a:r>
              <a:rPr lang="cs-CZ" sz="2200" b="1" dirty="0" smtClean="0"/>
              <a:t>Na Pomezí </a:t>
            </a:r>
            <a:r>
              <a:rPr lang="cs-CZ" sz="1600" b="1" dirty="0" smtClean="0"/>
              <a:t>(NKP)</a:t>
            </a:r>
            <a:endParaRPr lang="en-GB" sz="2200" b="1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Bohatá &amp;</a:t>
            </a:r>
            <a:r>
              <a:rPr lang="en-GB" sz="1600" dirty="0" smtClean="0"/>
              <a:t> </a:t>
            </a:r>
            <a:r>
              <a:rPr lang="cs-CZ" sz="1600" dirty="0" smtClean="0"/>
              <a:t>charakteristická krasová výzdoba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Rozsáhlé dómy</a:t>
            </a:r>
            <a:endParaRPr lang="cs-CZ" sz="2200" b="1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72000" y="0"/>
            <a:ext cx="9000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Jeskyně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4644000" y="864000"/>
            <a:ext cx="4428000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87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2200" b="1" dirty="0" smtClean="0"/>
              <a:t>Na Špičáku </a:t>
            </a:r>
            <a:r>
              <a:rPr lang="cs-CZ" sz="1600" b="1" dirty="0" smtClean="0"/>
              <a:t>(NKP)</a:t>
            </a:r>
            <a:endParaRPr lang="en-GB" sz="2200" b="1" dirty="0" smtClean="0"/>
          </a:p>
          <a:p>
            <a:pPr marL="540000" lvl="1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Charakteristická krasová výzdoba</a:t>
            </a:r>
            <a:endParaRPr lang="cs-CZ" sz="2200" b="1" dirty="0"/>
          </a:p>
          <a:p>
            <a:pPr marL="540000" lvl="1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Neobvyklý tvar chodeb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540000" lvl="1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Tvar srdce nebo vejce</a:t>
            </a:r>
            <a:endParaRPr lang="en-GB" altLang="cs-CZ" dirty="0" smtClean="0"/>
          </a:p>
        </p:txBody>
      </p:sp>
      <p:pic>
        <p:nvPicPr>
          <p:cNvPr id="1034" name="Picture 10" descr="http://itras.cz/fotogalerie/jeskyne-na-pomezi/velke/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 bwMode="auto">
          <a:xfrm>
            <a:off x="3639538" y="3996000"/>
            <a:ext cx="132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foto.turistika.cz/foto/37364/445/full_828f01_f_normalFile5-jeskyne-na-pomezi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13847"/>
          <a:stretch/>
        </p:blipFill>
        <p:spPr bwMode="auto">
          <a:xfrm>
            <a:off x="180475" y="2160000"/>
            <a:ext cx="3348000" cy="3283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i.idnes.cz/14/041/org/TAS524cc0_132929_15479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8082" r="7990" b="3672"/>
          <a:stretch/>
        </p:blipFill>
        <p:spPr bwMode="auto">
          <a:xfrm>
            <a:off x="5977968" y="5242340"/>
            <a:ext cx="2084064" cy="13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imgcdn.geocaching.com/cache/large/bcbdba46-02ce-473b-8e4e-6b7e777d0c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2189553"/>
            <a:ext cx="3888000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634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Fulnek </a:t>
            </a:r>
            <a:r>
              <a:rPr lang="cs-CZ" altLang="cs-CZ" sz="1600" b="1" dirty="0" smtClean="0"/>
              <a:t>(Morava/Slezsko)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13. století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Renesanční zámek </a:t>
            </a:r>
            <a:r>
              <a:rPr lang="cs-CZ" sz="1600" dirty="0" smtClean="0"/>
              <a:t>(16. st., </a:t>
            </a:r>
            <a:r>
              <a:rPr lang="cs-CZ" sz="1600" dirty="0" err="1" smtClean="0"/>
              <a:t>pův</a:t>
            </a:r>
            <a:r>
              <a:rPr lang="cs-CZ" sz="1600" dirty="0" smtClean="0"/>
              <a:t>. gotický)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Jednota bratrská </a:t>
            </a:r>
            <a:r>
              <a:rPr lang="cs-CZ" sz="1600" dirty="0" smtClean="0"/>
              <a:t>(15.-16. st.)</a:t>
            </a:r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Památník J. A. Komenského </a:t>
            </a:r>
            <a:r>
              <a:rPr lang="cs-CZ" sz="1600" dirty="0" smtClean="0"/>
              <a:t>(1618-1621)</a:t>
            </a:r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Mapa Moravy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Klášter </a:t>
            </a:r>
            <a:r>
              <a:rPr lang="cs-CZ" sz="1800" dirty="0" err="1" smtClean="0"/>
              <a:t>augustiánů</a:t>
            </a:r>
            <a:r>
              <a:rPr lang="cs-CZ" sz="1800" dirty="0" smtClean="0"/>
              <a:t> </a:t>
            </a:r>
            <a:r>
              <a:rPr lang="cs-CZ" sz="1600" dirty="0" smtClean="0"/>
              <a:t>(1389-1784)</a:t>
            </a:r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800" dirty="0" smtClean="0"/>
              <a:t>Barokní kostel Nejsvětější trojice </a:t>
            </a:r>
            <a:r>
              <a:rPr lang="cs-CZ" sz="1600" dirty="0" smtClean="0"/>
              <a:t>(18. st.)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Kaple sv. </a:t>
            </a:r>
            <a:r>
              <a:rPr lang="cs-CZ" sz="1800" dirty="0" err="1" smtClean="0"/>
              <a:t>Rocha</a:t>
            </a:r>
            <a:r>
              <a:rPr lang="cs-CZ" sz="1800" dirty="0" smtClean="0"/>
              <a:t> a Sebastiána </a:t>
            </a:r>
            <a:r>
              <a:rPr lang="cs-CZ" sz="1600" dirty="0" smtClean="0"/>
              <a:t>(17. st.)</a:t>
            </a:r>
            <a:br>
              <a:rPr lang="cs-CZ" sz="1600" dirty="0" smtClean="0"/>
            </a:br>
            <a:endParaRPr lang="cs-CZ" sz="1600" b="1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b="1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40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9938" name="Picture 2" descr="https://upload.wikimedia.org/wikipedia/commons/thumb/2/2b/Fulnek%2C_Komensk%C3%BD_square_2.jpg/1024px-Fulnek%2C_Komensk%C3%BD_square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14124" r="9441" b="18959"/>
          <a:stretch/>
        </p:blipFill>
        <p:spPr bwMode="auto">
          <a:xfrm>
            <a:off x="6516216" y="2483920"/>
            <a:ext cx="2519825" cy="15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s://upload.wikimedia.org/wikipedia/commons/thumb/2/21/Fulnek_Castle_2.jpg/1024px-Fulnek_Castle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22737" r="20070" b="11859"/>
          <a:stretch/>
        </p:blipFill>
        <p:spPr bwMode="auto">
          <a:xfrm>
            <a:off x="7019817" y="936000"/>
            <a:ext cx="2016224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cile.jedemetaky.cz/data/galleries/cile/231/29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b="6273"/>
          <a:stretch/>
        </p:blipFill>
        <p:spPr bwMode="auto">
          <a:xfrm>
            <a:off x="6232773" y="4176000"/>
            <a:ext cx="2803268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im.foto.mapy.cz/orig/000/039/000039bfa_9fe32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14538" r="5253" b="20569"/>
          <a:stretch/>
        </p:blipFill>
        <p:spPr bwMode="auto">
          <a:xfrm>
            <a:off x="4536000" y="936000"/>
            <a:ext cx="2340264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http://www.infoglobe.cz/res/data/462/053274_56_530480.jpg?seek=13148762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00" y="4066074"/>
            <a:ext cx="26880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http://www.pametnik.cz/images/gallery/335/10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5" y="3817614"/>
            <a:ext cx="302725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délník 10"/>
          <p:cNvSpPr>
            <a:spLocks noChangeArrowheads="1"/>
          </p:cNvSpPr>
          <p:nvPr/>
        </p:nvSpPr>
        <p:spPr bwMode="auto">
          <a:xfrm>
            <a:off x="1432594" y="5846283"/>
            <a:ext cx="1548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Památník J. A. K.</a:t>
            </a:r>
            <a:endParaRPr lang="en-GB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9" name="Picture 34" descr="http://files.napajedla.webnode.cz/200000067-a7baaa9adf/kome16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24125"/>
          <a:stretch/>
        </p:blipFill>
        <p:spPr bwMode="auto">
          <a:xfrm>
            <a:off x="4747434" y="2574344"/>
            <a:ext cx="1656000" cy="1401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délník 10"/>
          <p:cNvSpPr>
            <a:spLocks noChangeArrowheads="1"/>
          </p:cNvSpPr>
          <p:nvPr/>
        </p:nvSpPr>
        <p:spPr bwMode="auto">
          <a:xfrm>
            <a:off x="4343744" y="5844234"/>
            <a:ext cx="1656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Klášter </a:t>
            </a:r>
            <a:r>
              <a:rPr lang="cs-CZ" altLang="en-US" sz="1000" b="1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augustiánů</a:t>
            </a:r>
            <a:endParaRPr lang="en-GB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4" name="Obdélník 10"/>
          <p:cNvSpPr>
            <a:spLocks noChangeArrowheads="1"/>
          </p:cNvSpPr>
          <p:nvPr/>
        </p:nvSpPr>
        <p:spPr bwMode="auto">
          <a:xfrm>
            <a:off x="6403434" y="5853396"/>
            <a:ext cx="1656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Sv. </a:t>
            </a:r>
            <a:r>
              <a:rPr lang="cs-CZ" altLang="en-US" sz="1000" b="1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Roch</a:t>
            </a: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a Sebastián</a:t>
            </a:r>
            <a:endParaRPr lang="en-GB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5" name="Picture 36" descr="http://1.bp.blogspot.com/-9nal94tFAdY/VE6umx19JdI/AAAAAAAAJXY/S57RA0YBuGc/s1600/03_Komensk%C3%A9ho%2Bmapa%2BMorav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32" y="2583656"/>
            <a:ext cx="629505" cy="3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21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Nový Jičín</a:t>
            </a:r>
            <a:r>
              <a:rPr lang="cs-CZ" altLang="cs-CZ" sz="1600" b="1" dirty="0" smtClean="0"/>
              <a:t> (Moravia)</a:t>
            </a:r>
            <a:endParaRPr lang="cs-CZ" altLang="cs-CZ" sz="2200" b="1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14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Městská PR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Náměstí </a:t>
            </a:r>
            <a:r>
              <a:rPr lang="en-GB" sz="1600" dirty="0" smtClean="0"/>
              <a:t>(16</a:t>
            </a:r>
            <a:r>
              <a:rPr lang="cs-CZ" sz="1600" dirty="0" smtClean="0"/>
              <a:t>. st.)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Žerotínský zámek </a:t>
            </a:r>
            <a:r>
              <a:rPr lang="en-GB" sz="1600" dirty="0" smtClean="0"/>
              <a:t>(16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en-GB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400" i="1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41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6400" name="Picture 16" descr="radnice-----narozni-dum-v-jihozap.-casti-namest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r="7981"/>
          <a:stretch/>
        </p:blipFill>
        <p:spPr bwMode="auto">
          <a:xfrm>
            <a:off x="6048000" y="3672000"/>
            <a:ext cx="2916000" cy="2424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renesancni-mestansky-dum--tzv.-stara-pos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10749"/>
          <a:stretch/>
        </p:blipFill>
        <p:spPr bwMode="auto">
          <a:xfrm>
            <a:off x="2915816" y="3456000"/>
            <a:ext cx="2952328" cy="2395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4" name="Picture 30" descr="http://www.cestovnik.cz/Files/Podniky/max/nj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b="6997"/>
          <a:stretch/>
        </p:blipFill>
        <p:spPr bwMode="auto">
          <a:xfrm>
            <a:off x="6048000" y="936000"/>
            <a:ext cx="2916000" cy="2535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6" name="Picture 42" descr="http://im.foto.mapy.cz/pub/big/000/001/000001edb_ac2e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/>
          <a:stretch/>
        </p:blipFill>
        <p:spPr bwMode="auto">
          <a:xfrm>
            <a:off x="3131839" y="1080000"/>
            <a:ext cx="2735977" cy="220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Bašta - Nový Ji&amp;ccaron;í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3"/>
          <a:stretch/>
        </p:blipFill>
        <p:spPr bwMode="auto">
          <a:xfrm>
            <a:off x="179633" y="3034274"/>
            <a:ext cx="2556000" cy="3062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2015 – nejkrásnější náměstí v ČR</a:t>
            </a:r>
          </a:p>
        </p:txBody>
      </p:sp>
    </p:spTree>
    <p:extLst>
      <p:ext uri="{BB962C8B-B14F-4D97-AF65-F5344CB8AC3E}">
        <p14:creationId xmlns:p14="http://schemas.microsoft.com/office/powerpoint/2010/main" val="638766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Příbor</a:t>
            </a:r>
            <a:r>
              <a:rPr lang="cs-CZ" altLang="cs-CZ" sz="1600" b="1" dirty="0" smtClean="0"/>
              <a:t> (Morava)</a:t>
            </a:r>
            <a:endParaRPr lang="cs-CZ" altLang="cs-CZ" sz="2200" b="1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Městská PR</a:t>
            </a:r>
            <a:endParaRPr lang="en-GB" sz="1800" dirty="0" smtClean="0"/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cs-CZ" sz="1800" dirty="0" smtClean="0"/>
              <a:t>Kostel Panny Marie</a:t>
            </a:r>
            <a:r>
              <a:rPr lang="en-GB" sz="1800" dirty="0" smtClean="0"/>
              <a:t> </a:t>
            </a:r>
            <a:r>
              <a:rPr lang="en-GB" sz="1600" dirty="0" smtClean="0"/>
              <a:t>(13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</a:p>
          <a:p>
            <a:pPr marL="504000" lvl="1">
              <a:spcBef>
                <a:spcPts val="300"/>
              </a:spcBef>
              <a:buClr>
                <a:srgbClr val="C00000"/>
              </a:buClr>
            </a:pPr>
            <a:r>
              <a:rPr lang="en-GB" sz="1800" dirty="0"/>
              <a:t>Sigmund Freud </a:t>
            </a:r>
            <a:r>
              <a:rPr lang="en-GB" sz="1600" dirty="0"/>
              <a:t>(1856-1939)</a:t>
            </a:r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42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8444" name="Picture 12" descr="http://www.travelguide.cz/facilities/tg/full/1030-1541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r="9683" b="8805"/>
          <a:stretch/>
        </p:blipFill>
        <p:spPr bwMode="auto">
          <a:xfrm>
            <a:off x="3762465" y="3096000"/>
            <a:ext cx="1440000" cy="1628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http://www.msregion.cz/assets/pamatky/pamatkove-rezervace/pribor-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9" b="8149"/>
          <a:stretch/>
        </p:blipFill>
        <p:spPr bwMode="auto">
          <a:xfrm>
            <a:off x="252000" y="2499733"/>
            <a:ext cx="3312000" cy="2081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http://www.turistik.cz/cz/kraje/moravskoslezsky-kraj/okres-novy-jicin/pribor/rodny-dum-sigmunda-freuda/galerie/ir/files/gallery/1191/9778--c800x6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r="5631" b="5833"/>
          <a:stretch/>
        </p:blipFill>
        <p:spPr bwMode="auto">
          <a:xfrm>
            <a:off x="3762000" y="4860000"/>
            <a:ext cx="1440000" cy="1175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2" name="Picture 30" descr="http://www.propamatky.info/images/original/cl_gal_1373_524775_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7244"/>
          <a:stretch/>
        </p:blipFill>
        <p:spPr bwMode="auto">
          <a:xfrm>
            <a:off x="5400000" y="900000"/>
            <a:ext cx="3492000" cy="236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http://cms.netnews.cz/files/images/355/12171-1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24024" r="32888" b="39452"/>
          <a:stretch/>
        </p:blipFill>
        <p:spPr bwMode="auto">
          <a:xfrm>
            <a:off x="252000" y="4716000"/>
            <a:ext cx="3312368" cy="142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8" name="Picture 36" descr="http://img3.rajce.idnes.cz/d0303/5/5755/5755014_7f1a48ee71948c5232cfbfd192de7ca0/images/P10907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r="23571" b="25286"/>
          <a:stretch/>
        </p:blipFill>
        <p:spPr bwMode="auto">
          <a:xfrm>
            <a:off x="5400000" y="3433259"/>
            <a:ext cx="3492000" cy="2707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2" name="Picture 40" descr="http://www.jakubchrudina.eu/wp-content/gallery/pribor/P508189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21417" r="70241" b="33299"/>
          <a:stretch/>
        </p:blipFill>
        <p:spPr bwMode="auto">
          <a:xfrm>
            <a:off x="3762000" y="900000"/>
            <a:ext cx="1440160" cy="2058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Památkové rezervace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41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Štramberk</a:t>
            </a:r>
            <a:r>
              <a:rPr lang="cs-CZ" altLang="cs-CZ" sz="1600" b="1" dirty="0" smtClean="0"/>
              <a:t> (Morava)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14</a:t>
            </a:r>
            <a:r>
              <a:rPr lang="cs-CZ" sz="1800" dirty="0" smtClean="0"/>
              <a:t>. století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Městská PR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Hrad - </a:t>
            </a:r>
            <a:r>
              <a:rPr lang="cs-CZ" sz="1800" dirty="0" err="1" smtClean="0"/>
              <a:t>Trúba</a:t>
            </a:r>
            <a:endParaRPr lang="cs-CZ" sz="16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Hora Kotouč</a:t>
            </a:r>
          </a:p>
          <a:p>
            <a:pPr marL="720000" lvl="2" indent="-180000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Národní sad</a:t>
            </a:r>
            <a:endParaRPr lang="cs-CZ" sz="1600" dirty="0" smtClean="0"/>
          </a:p>
          <a:p>
            <a:pPr marL="720000" lvl="2" indent="-180000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Jeskyně Šipka </a:t>
            </a:r>
            <a:r>
              <a:rPr lang="cs-CZ" sz="1600" dirty="0" smtClean="0"/>
              <a:t>(1880)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Muzeum Zdeňka Buriana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Křížová cesta z Nového Jičína </a:t>
            </a:r>
            <a:r>
              <a:rPr lang="cs-CZ" sz="1600" dirty="0" smtClean="0"/>
              <a:t>(17. st.)</a:t>
            </a:r>
            <a:endParaRPr lang="en-GB" sz="1600" dirty="0" smtClean="0"/>
          </a:p>
          <a:p>
            <a:pPr marL="257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43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3" name="Picture 7" descr="3-1-stramberska-trub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005" r="2894" b="279"/>
          <a:stretch/>
        </p:blipFill>
        <p:spPr bwMode="auto">
          <a:xfrm>
            <a:off x="3978878" y="764704"/>
            <a:ext cx="187220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http://www.ktoostrava.info/wordpress/wp-content/uploads/stramber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"/>
          <a:stretch/>
        </p:blipFill>
        <p:spPr bwMode="auto">
          <a:xfrm>
            <a:off x="6048000" y="1243401"/>
            <a:ext cx="2849592" cy="206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www.treking.cz/regiony/stramberk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3924000"/>
            <a:ext cx="2990558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http://www.lasska-brana.cz/class/img_wpreview.php?img=foto_159&amp;width=7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1" y="4053804"/>
            <a:ext cx="2952000" cy="1960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http://www.konigova.cz/foto_pda/2002_html/stramberk/jpgs/pb140156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61" y="1839634"/>
            <a:ext cx="936000" cy="942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0" name="Picture 30" descr="http://foto.turistika.cz/foto/51929/95540/lrg_njrybi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1" t="18628" r="6770" b="22252"/>
          <a:stretch/>
        </p:blipFill>
        <p:spPr bwMode="auto">
          <a:xfrm>
            <a:off x="6633033" y="3473043"/>
            <a:ext cx="2196000" cy="258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4" descr="http://www.stramberk.cz/galerie/obrazky/image.php?img=620684&amp;x=800&amp;y=56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00" y="36000"/>
            <a:ext cx="1548000" cy="1092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Památkové rezervace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0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Valašské Meziříčí </a:t>
            </a:r>
            <a:r>
              <a:rPr lang="cs-CZ" altLang="cs-CZ" sz="1600" b="1" dirty="0" smtClean="0"/>
              <a:t>(Morava)</a:t>
            </a:r>
            <a:endParaRPr lang="cs-CZ" sz="16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504000" lvl="1"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/>
              <a:t>Zámek </a:t>
            </a:r>
            <a:r>
              <a:rPr lang="cs-CZ" sz="1800" dirty="0" smtClean="0"/>
              <a:t>Žerotínů </a:t>
            </a:r>
            <a:r>
              <a:rPr lang="cs-CZ" sz="1400" dirty="0" smtClean="0"/>
              <a:t>(16. st.)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Zámek Kinských </a:t>
            </a:r>
            <a:r>
              <a:rPr lang="cs-CZ" sz="1400" dirty="0" smtClean="0"/>
              <a:t>(19. st., do té doby dřevěný)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Kostel Nejsvětější Trojice</a:t>
            </a:r>
            <a:r>
              <a:rPr lang="en-GB" sz="1800" dirty="0" smtClean="0"/>
              <a:t> </a:t>
            </a:r>
            <a:r>
              <a:rPr lang="en-GB" sz="1400" dirty="0"/>
              <a:t>(</a:t>
            </a:r>
            <a:r>
              <a:rPr lang="en-GB" sz="1400" dirty="0" smtClean="0"/>
              <a:t>16</a:t>
            </a:r>
            <a:r>
              <a:rPr lang="cs-CZ" sz="1400" dirty="0" smtClean="0"/>
              <a:t>. st., lapidárium</a:t>
            </a:r>
            <a:r>
              <a:rPr lang="en-GB" sz="1400" dirty="0" smtClean="0"/>
              <a:t>) </a:t>
            </a:r>
            <a:endParaRPr lang="cs-CZ" sz="1800" dirty="0"/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Kostel Nanebevzetí Panny Marie</a:t>
            </a:r>
            <a:r>
              <a:rPr lang="en-GB" sz="1800" dirty="0" smtClean="0"/>
              <a:t> </a:t>
            </a:r>
            <a:r>
              <a:rPr lang="en-GB" sz="1400" dirty="0" smtClean="0"/>
              <a:t>(17</a:t>
            </a:r>
            <a:r>
              <a:rPr lang="cs-CZ" sz="1400" dirty="0" smtClean="0"/>
              <a:t>. st.</a:t>
            </a:r>
            <a:r>
              <a:rPr lang="en-GB" sz="1400" dirty="0" smtClean="0"/>
              <a:t>)</a:t>
            </a:r>
          </a:p>
          <a:p>
            <a:pPr marL="540000" lvl="1">
              <a:buClr>
                <a:schemeClr val="accent1">
                  <a:lumMod val="50000"/>
                </a:schemeClr>
              </a:buClr>
            </a:pPr>
            <a:endParaRPr lang="en-GB" sz="1600" dirty="0" smtClean="0"/>
          </a:p>
          <a:p>
            <a:pPr marL="540000" lvl="1">
              <a:buClr>
                <a:schemeClr val="accent1">
                  <a:lumMod val="50000"/>
                </a:schemeClr>
              </a:buClr>
            </a:pPr>
            <a:endParaRPr lang="cs-CZ" sz="2000" dirty="0" smtClean="0"/>
          </a:p>
          <a:p>
            <a:pPr marL="540000" lvl="1">
              <a:buClr>
                <a:schemeClr val="accent1">
                  <a:lumMod val="50000"/>
                </a:schemeClr>
              </a:buClr>
            </a:pPr>
            <a:endParaRPr lang="en-GB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44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6870" name="Picture 6" descr="https://upload.wikimedia.org/wikipedia/commons/thumb/9/98/Church_of_the_Assumption_in_VM.JPG/800px-Church_of_the_Assumption_in_V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671" r="6182"/>
          <a:stretch/>
        </p:blipFill>
        <p:spPr bwMode="auto">
          <a:xfrm>
            <a:off x="180000" y="3024000"/>
            <a:ext cx="1529562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 descr="https://upload.wikimedia.org/wikipedia/commons/thumb/e/e2/Vala%C5%A1sk%C3%A9_Mezi%C5%99%C3%AD%C4%8D%C3%AD%2C_kostel_Nejsv%C4%9Bt%C4%9Bj%C5%A1%C3%AD_Trojice_%2801%29.jpg/1024px-Vala%C5%A1sk%C3%A9_Mezi%C5%99%C3%AD%C4%8D%C3%AD%2C_kostel_Nejsv%C4%9Bt%C4%9Bj%C5%A1%C3%AD_Trojice_%280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t="4889" r="3470"/>
          <a:stretch/>
        </p:blipFill>
        <p:spPr bwMode="auto">
          <a:xfrm>
            <a:off x="1872000" y="3456000"/>
            <a:ext cx="3348000" cy="2528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6" name="Picture 22" descr="http://meceblesky.akada.eu/10pict/2007/valmez-zamekzerotinu--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1"/>
          <a:stretch/>
        </p:blipFill>
        <p:spPr bwMode="auto">
          <a:xfrm>
            <a:off x="5558603" y="2737225"/>
            <a:ext cx="3240000" cy="1785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2" name="Picture 28" descr="http://www.cz-museums.cz/UserFiles/adresar/601/105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8" r="4952" b="20953"/>
          <a:stretch/>
        </p:blipFill>
        <p:spPr bwMode="auto">
          <a:xfrm>
            <a:off x="5357206" y="4631913"/>
            <a:ext cx="3642794" cy="15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media.info-vm.cz/i/media/photos/cache/zamek-zerotinu-od-becvy-2010-02-18_displa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 b="31094"/>
          <a:stretch/>
        </p:blipFill>
        <p:spPr bwMode="auto">
          <a:xfrm>
            <a:off x="4500000" y="828000"/>
            <a:ext cx="4500000" cy="1808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8316000" y="864000"/>
            <a:ext cx="684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Žerotín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3" name="Obdélník 22"/>
          <p:cNvSpPr>
            <a:spLocks noChangeArrowheads="1"/>
          </p:cNvSpPr>
          <p:nvPr/>
        </p:nvSpPr>
        <p:spPr bwMode="auto">
          <a:xfrm>
            <a:off x="8316000" y="4679922"/>
            <a:ext cx="648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Kinský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7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Přerov </a:t>
            </a:r>
            <a:r>
              <a:rPr lang="cs-CZ" altLang="cs-CZ" sz="1600" b="1" dirty="0" smtClean="0"/>
              <a:t>(Morava)</a:t>
            </a:r>
            <a:endParaRPr lang="cs-CZ" sz="16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Opevněná obchodní osada nad Bečvou</a:t>
            </a:r>
            <a:r>
              <a:rPr lang="en-GB" sz="1800" dirty="0" smtClean="0"/>
              <a:t> </a:t>
            </a:r>
            <a:r>
              <a:rPr lang="cs-CZ" sz="1400" dirty="0" smtClean="0"/>
              <a:t>(</a:t>
            </a:r>
            <a:r>
              <a:rPr lang="en-GB" sz="1400" dirty="0" smtClean="0"/>
              <a:t>1</a:t>
            </a:r>
            <a:r>
              <a:rPr lang="cs-CZ" sz="1400" dirty="0" smtClean="0"/>
              <a:t>1. st.)</a:t>
            </a:r>
            <a:r>
              <a:rPr lang="cs-CZ" sz="1800" dirty="0" smtClean="0"/>
              <a:t>,</a:t>
            </a:r>
            <a:r>
              <a:rPr lang="en-GB" sz="1800" dirty="0" smtClean="0"/>
              <a:t> </a:t>
            </a:r>
            <a:r>
              <a:rPr lang="cs-CZ" sz="1800" dirty="0" smtClean="0"/>
              <a:t>královské město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Ochrana Jantarové stezky </a:t>
            </a:r>
            <a:r>
              <a:rPr lang="cs-CZ" sz="1400" dirty="0" smtClean="0"/>
              <a:t>(vedla přes řeku)</a:t>
            </a:r>
            <a:endParaRPr lang="cs-CZ" sz="1800" dirty="0" smtClean="0"/>
          </a:p>
          <a:p>
            <a:pPr marL="504000" lvl="1">
              <a:buClr>
                <a:srgbClr val="C00000"/>
              </a:buClr>
            </a:pPr>
            <a:r>
              <a:rPr lang="en-GB" sz="1800" dirty="0" smtClean="0"/>
              <a:t>16 &amp; </a:t>
            </a:r>
            <a:r>
              <a:rPr lang="en-GB" sz="1800" dirty="0"/>
              <a:t>17 century </a:t>
            </a:r>
            <a:r>
              <a:rPr lang="cs-CZ" sz="1800" dirty="0" smtClean="0"/>
              <a:t>– </a:t>
            </a:r>
            <a:r>
              <a:rPr lang="en-GB" sz="1800" dirty="0" smtClean="0"/>
              <a:t>centre </a:t>
            </a:r>
            <a:r>
              <a:rPr lang="en-GB" sz="1800" dirty="0"/>
              <a:t>of the Unity of Brethren </a:t>
            </a:r>
            <a:r>
              <a:rPr lang="en-GB" sz="1800" dirty="0" smtClean="0"/>
              <a:t>community</a:t>
            </a:r>
            <a:endParaRPr lang="cs-CZ" sz="1800" dirty="0" smtClean="0"/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Renesanční zámek</a:t>
            </a:r>
            <a:r>
              <a:rPr lang="en-GB" sz="1800" dirty="0" smtClean="0"/>
              <a:t> </a:t>
            </a:r>
            <a:r>
              <a:rPr lang="cs-CZ" sz="1800" dirty="0" smtClean="0"/>
              <a:t>– sídlo Muzea J. A. Komenského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Neorenesanční radnice se secesními prvky</a:t>
            </a:r>
          </a:p>
          <a:p>
            <a:pPr marL="504000" lvl="1">
              <a:buClr>
                <a:srgbClr val="C00000"/>
              </a:buClr>
            </a:pPr>
            <a:r>
              <a:rPr lang="cs-CZ" sz="1800" dirty="0" smtClean="0"/>
              <a:t>Staroslovanské hradiště – archeologické naleziště</a:t>
            </a:r>
            <a:r>
              <a:rPr lang="en-GB" sz="1800" dirty="0" smtClean="0"/>
              <a:t> </a:t>
            </a:r>
            <a:r>
              <a:rPr lang="cs-CZ" sz="1400" dirty="0" smtClean="0"/>
              <a:t>(doba kamenná – nástroje</a:t>
            </a:r>
            <a:r>
              <a:rPr lang="en-GB" sz="1400" dirty="0" smtClean="0"/>
              <a:t> &amp; </a:t>
            </a:r>
            <a:r>
              <a:rPr lang="cs-CZ" sz="1400" dirty="0" smtClean="0"/>
              <a:t>sošky lovců mamutů z pálené hlíny, slovanské pohřebiště se šperky z období Velké Moravy)</a:t>
            </a:r>
            <a:endParaRPr lang="en-GB" sz="14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45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4098" name="Picture 2" descr="P&amp;rcaron;erov, Horní nám&amp;ecaron;st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2171" r="4449" b="2171"/>
          <a:stretch/>
        </p:blipFill>
        <p:spPr bwMode="auto">
          <a:xfrm>
            <a:off x="324000" y="3528000"/>
            <a:ext cx="288032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yklostezkabecva.com/?q=system/files/Muzeum%20-%20z%C3%A1me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4588" r="22277" b="6523"/>
          <a:stretch/>
        </p:blipFill>
        <p:spPr bwMode="auto">
          <a:xfrm>
            <a:off x="3311523" y="3971632"/>
            <a:ext cx="216024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pload.wikimedia.org/wikipedia/commons/d/d4/Radnice,_%C4%8Dp._10,_Horn%C3%AD_n%C3%A1m%C4%9Bst%C3%AD,_P%C5%99ero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2647" r="4212" b="37720"/>
          <a:stretch/>
        </p:blipFill>
        <p:spPr bwMode="auto">
          <a:xfrm>
            <a:off x="6948000" y="792000"/>
            <a:ext cx="201622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prerovmuzeum.cz/img/expozice/hrob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 bwMode="auto">
          <a:xfrm>
            <a:off x="5580000" y="3528000"/>
            <a:ext cx="324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Významná sídla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82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Olomouc</a:t>
            </a:r>
            <a:r>
              <a:rPr lang="cs-CZ" altLang="cs-CZ" sz="1600" b="1" dirty="0" smtClean="0"/>
              <a:t> (Morava)</a:t>
            </a:r>
            <a:endParaRPr lang="cs-CZ" sz="1800" dirty="0" smtClean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Městská PR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7</a:t>
            </a:r>
            <a:r>
              <a:rPr lang="cs-CZ" sz="1800" dirty="0" smtClean="0"/>
              <a:t>. století</a:t>
            </a:r>
            <a:r>
              <a:rPr lang="en-GB" sz="1800" dirty="0" smtClean="0"/>
              <a:t> – </a:t>
            </a:r>
            <a:r>
              <a:rPr lang="cs-CZ" sz="1800" dirty="0" smtClean="0"/>
              <a:t>slovanské hradiště</a:t>
            </a:r>
            <a:endParaRPr lang="en-GB" sz="1800" dirty="0" smtClean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Hrad</a:t>
            </a:r>
            <a:r>
              <a:rPr lang="en-GB" sz="1800" dirty="0" smtClean="0"/>
              <a:t> (11</a:t>
            </a:r>
            <a:r>
              <a:rPr lang="cs-CZ" sz="1800" dirty="0" smtClean="0"/>
              <a:t>. st.</a:t>
            </a:r>
            <a:r>
              <a:rPr lang="en-GB" sz="1800" dirty="0" smtClean="0"/>
              <a:t>)</a:t>
            </a:r>
          </a:p>
          <a:p>
            <a:pPr marL="684000" lvl="2" indent="-180000">
              <a:buClr>
                <a:srgbClr val="C00000"/>
              </a:buClr>
            </a:pPr>
            <a:r>
              <a:rPr lang="cs-CZ" sz="1800" dirty="0" smtClean="0"/>
              <a:t>Románský </a:t>
            </a:r>
            <a:r>
              <a:rPr lang="cs-CZ" sz="1800" dirty="0" err="1" smtClean="0"/>
              <a:t>Zdíkův</a:t>
            </a:r>
            <a:r>
              <a:rPr lang="cs-CZ" sz="1800" dirty="0" smtClean="0"/>
              <a:t> (Přemyslovský) palác</a:t>
            </a:r>
            <a:endParaRPr lang="en-GB" sz="1800" dirty="0" smtClean="0"/>
          </a:p>
          <a:p>
            <a:pPr marL="684000" lvl="2" indent="-180000">
              <a:buClr>
                <a:srgbClr val="C00000"/>
              </a:buClr>
            </a:pPr>
            <a:r>
              <a:rPr lang="cs-CZ" sz="1800" dirty="0" smtClean="0"/>
              <a:t>Katedrála sv. Václava</a:t>
            </a:r>
            <a:r>
              <a:rPr lang="en-GB" sz="1800" dirty="0" smtClean="0"/>
              <a:t> </a:t>
            </a:r>
            <a:r>
              <a:rPr lang="cs-CZ" sz="1800" dirty="0" smtClean="0"/>
              <a:t>(</a:t>
            </a:r>
            <a:r>
              <a:rPr lang="en-GB" sz="1800" dirty="0" smtClean="0"/>
              <a:t>1100-1892)</a:t>
            </a:r>
          </a:p>
          <a:p>
            <a:pPr marL="684000" lvl="2" indent="-180000">
              <a:buClr>
                <a:srgbClr val="C00000"/>
              </a:buClr>
            </a:pPr>
            <a:r>
              <a:rPr lang="cs-CZ" sz="1800" dirty="0" smtClean="0"/>
              <a:t>Kaple P. Marie, sv. Barbory</a:t>
            </a:r>
            <a:endParaRPr lang="en-GB" sz="1800" dirty="0" smtClean="0"/>
          </a:p>
          <a:p>
            <a:pPr marL="684000" lvl="2" indent="-180000">
              <a:buClr>
                <a:srgbClr val="C00000"/>
              </a:buClr>
            </a:pPr>
            <a:r>
              <a:rPr lang="cs-CZ" sz="1800" dirty="0" smtClean="0"/>
              <a:t>Kostel sv. Anny</a:t>
            </a:r>
            <a:r>
              <a:rPr lang="en-GB" sz="1800" dirty="0" smtClean="0"/>
              <a:t> </a:t>
            </a:r>
          </a:p>
          <a:p>
            <a:pPr marL="293937" lvl="1" indent="0">
              <a:buClr>
                <a:schemeClr val="accent1">
                  <a:lumMod val="50000"/>
                </a:schemeClr>
              </a:buClr>
              <a:buNone/>
            </a:pPr>
            <a:endParaRPr lang="en-GB" sz="1800" dirty="0" smtClean="0"/>
          </a:p>
          <a:p>
            <a:pPr marL="540000" lvl="1">
              <a:buClr>
                <a:schemeClr val="accent1">
                  <a:lumMod val="50000"/>
                </a:schemeClr>
              </a:buClr>
            </a:pPr>
            <a:endParaRPr lang="en-GB" sz="1600" dirty="0" smtClean="0"/>
          </a:p>
          <a:p>
            <a:pPr marL="0" indent="0">
              <a:buNone/>
            </a:pPr>
            <a:endParaRPr lang="cs-CZ" sz="22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46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5124" name="Picture 4" descr="https://upload.wikimedia.org/wikipedia/commons/thumb/0/05/Wenceslaus_III_of_Bohemia_statue.jpg/800px-Wenceslaus_III_of_Bohemia_statu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 bwMode="auto">
          <a:xfrm>
            <a:off x="180000" y="3635996"/>
            <a:ext cx="1692000" cy="2413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Olomouc Katedrala Sv. Vaclav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1"/>
          <a:stretch/>
        </p:blipFill>
        <p:spPr bwMode="auto">
          <a:xfrm>
            <a:off x="6889463" y="756000"/>
            <a:ext cx="2088000" cy="2596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upload.wikimedia.org/wikipedia/commons/thumb/4/4d/Romansky_sloh.jpg/1024px-Romansky_slo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10161" r="3181" b="3931"/>
          <a:stretch/>
        </p:blipFill>
        <p:spPr bwMode="auto">
          <a:xfrm>
            <a:off x="4346201" y="2603988"/>
            <a:ext cx="2376000" cy="1610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upload.wikimedia.org/wikipedia/commons/thumb/d/d0/Kaple_svateho_Jana_Krtitele.jpg/1024px-Kaple_svateho_Jana_Krtite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7034" r="7994" b="4910"/>
          <a:stretch/>
        </p:blipFill>
        <p:spPr bwMode="auto">
          <a:xfrm>
            <a:off x="4339305" y="4339559"/>
            <a:ext cx="2376000" cy="1838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Václav III. - 1306  </a:t>
            </a:r>
          </a:p>
        </p:txBody>
      </p:sp>
      <p:pic>
        <p:nvPicPr>
          <p:cNvPr id="5136" name="Picture 16" descr="https://upload.wikimedia.org/wikipedia/commons/thumb/1/1d/Arcidiecezni_muzeum_celek.jpg/1024px-Arcidiecezni_muzeum_cele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0"/>
          <a:stretch/>
        </p:blipFill>
        <p:spPr bwMode="auto">
          <a:xfrm>
            <a:off x="4176000" y="842791"/>
            <a:ext cx="2484000" cy="143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upload.wikimedia.org/wikipedia/commons/4/47/Kaple_svate_barbor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89" y="3420000"/>
            <a:ext cx="2088000" cy="278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upload.wikimedia.org/wikipedia/commons/3/33/Zdikuv_palac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r="25053" b="3475"/>
          <a:stretch/>
        </p:blipFill>
        <p:spPr bwMode="auto">
          <a:xfrm>
            <a:off x="2029100" y="3719943"/>
            <a:ext cx="2160000" cy="2241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délník 30"/>
          <p:cNvSpPr>
            <a:spLocks noChangeArrowheads="1"/>
          </p:cNvSpPr>
          <p:nvPr/>
        </p:nvSpPr>
        <p:spPr bwMode="auto">
          <a:xfrm>
            <a:off x="7164000" y="5868000"/>
            <a:ext cx="1476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Kaple sv. Barbory</a:t>
            </a:r>
            <a:endParaRPr lang="en-GB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2" name="Obdélník 31"/>
          <p:cNvSpPr>
            <a:spLocks noChangeArrowheads="1"/>
          </p:cNvSpPr>
          <p:nvPr/>
        </p:nvSpPr>
        <p:spPr bwMode="auto">
          <a:xfrm>
            <a:off x="2286080" y="5671468"/>
            <a:ext cx="158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Kostel sv. Jana Křtitele</a:t>
            </a:r>
            <a:endParaRPr lang="en-GB" altLang="en-US" sz="10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Památkové rezervace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27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Olomouc</a:t>
            </a:r>
            <a:endParaRPr lang="cs-CZ" sz="1800" dirty="0" smtClean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Klášter </a:t>
            </a:r>
            <a:r>
              <a:rPr lang="en-GB" sz="1800" dirty="0" err="1" smtClean="0"/>
              <a:t>Hradisko</a:t>
            </a:r>
            <a:r>
              <a:rPr lang="en-GB" sz="1800" dirty="0" smtClean="0"/>
              <a:t> </a:t>
            </a:r>
            <a:r>
              <a:rPr lang="en-GB" sz="1600" dirty="0"/>
              <a:t>(</a:t>
            </a:r>
            <a:r>
              <a:rPr lang="en-GB" sz="1600" dirty="0" smtClean="0"/>
              <a:t>1077-1784,</a:t>
            </a:r>
            <a:r>
              <a:rPr lang="cs-CZ" sz="1600" dirty="0" smtClean="0"/>
              <a:t> </a:t>
            </a:r>
            <a:r>
              <a:rPr lang="en-GB" sz="1600" b="1" dirty="0" smtClean="0"/>
              <a:t>N</a:t>
            </a:r>
            <a:r>
              <a:rPr lang="cs-CZ" sz="1600" b="1" dirty="0" smtClean="0"/>
              <a:t>KP</a:t>
            </a:r>
            <a:r>
              <a:rPr lang="en-GB" sz="1600" dirty="0" smtClean="0"/>
              <a:t>)</a:t>
            </a:r>
            <a:r>
              <a:rPr lang="cs-CZ" sz="1600" dirty="0" smtClean="0"/>
              <a:t>*</a:t>
            </a:r>
            <a:endParaRPr lang="en-GB" sz="1600" dirty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Horní náměstí</a:t>
            </a:r>
            <a:r>
              <a:rPr lang="en-GB" sz="1800" dirty="0" smtClean="0"/>
              <a:t> </a:t>
            </a:r>
            <a:r>
              <a:rPr lang="en-GB" sz="1800" dirty="0"/>
              <a:t>– </a:t>
            </a:r>
            <a:r>
              <a:rPr lang="cs-CZ" sz="1800" dirty="0" smtClean="0"/>
              <a:t>Radnice</a:t>
            </a:r>
            <a:r>
              <a:rPr lang="en-GB" sz="1800" dirty="0" smtClean="0"/>
              <a:t> </a:t>
            </a:r>
            <a:r>
              <a:rPr lang="en-GB" sz="1600" dirty="0"/>
              <a:t>(</a:t>
            </a:r>
            <a:r>
              <a:rPr lang="en-GB" sz="1600" dirty="0" smtClean="0"/>
              <a:t>15</a:t>
            </a:r>
            <a:r>
              <a:rPr lang="cs-CZ" sz="1600" dirty="0" smtClean="0"/>
              <a:t>. st.</a:t>
            </a:r>
            <a:r>
              <a:rPr lang="en-GB" sz="1600" dirty="0" smtClean="0"/>
              <a:t>)</a:t>
            </a:r>
            <a:endParaRPr lang="en-GB" sz="1600" dirty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Univerzita</a:t>
            </a:r>
            <a:r>
              <a:rPr lang="en-GB" sz="1800" dirty="0" smtClean="0"/>
              <a:t> </a:t>
            </a:r>
            <a:r>
              <a:rPr lang="en-GB" sz="1600" dirty="0" smtClean="0"/>
              <a:t>(1573)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Kašny</a:t>
            </a:r>
          </a:p>
          <a:p>
            <a:pPr marL="720000" lvl="2" indent="-180000">
              <a:buClr>
                <a:srgbClr val="C00000"/>
              </a:buClr>
            </a:pPr>
            <a:r>
              <a:rPr lang="cs-CZ" sz="1800" dirty="0" smtClean="0"/>
              <a:t>Neptunova, Herkulova </a:t>
            </a:r>
            <a:r>
              <a:rPr lang="cs-CZ" sz="1600" dirty="0" smtClean="0"/>
              <a:t>(17. st.)</a:t>
            </a:r>
          </a:p>
          <a:p>
            <a:pPr marL="720000" lvl="2" indent="-180000">
              <a:buClr>
                <a:srgbClr val="C00000"/>
              </a:buClr>
            </a:pPr>
            <a:r>
              <a:rPr lang="cs-CZ" sz="1800" dirty="0" smtClean="0"/>
              <a:t>Caesarova, Jupiterova </a:t>
            </a:r>
            <a:r>
              <a:rPr lang="cs-CZ" sz="1600" dirty="0" smtClean="0"/>
              <a:t>(18. st.)</a:t>
            </a:r>
          </a:p>
          <a:p>
            <a:pPr marL="540000" lvl="1"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540000" lvl="1">
              <a:buClr>
                <a:schemeClr val="accent1">
                  <a:lumMod val="50000"/>
                </a:schemeClr>
              </a:buClr>
            </a:pPr>
            <a:endParaRPr lang="en-GB" sz="1600" dirty="0" smtClean="0"/>
          </a:p>
          <a:p>
            <a:pPr marL="0" indent="0">
              <a:buNone/>
            </a:pPr>
            <a:endParaRPr lang="cs-CZ" sz="22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47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5122" name="Picture 2" descr="Klášterní Hradisko - celkový pohled na Klášter Hradisko od jihozápad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14163"/>
          <a:stretch/>
        </p:blipFill>
        <p:spPr bwMode="auto">
          <a:xfrm>
            <a:off x="4540224" y="900000"/>
            <a:ext cx="445770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b/b3/Olomouc_town_hall_2008.jpg/1280px-Olomouc_town_hall_2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r="7215" b="6252"/>
          <a:stretch/>
        </p:blipFill>
        <p:spPr bwMode="auto">
          <a:xfrm>
            <a:off x="180000" y="3442565"/>
            <a:ext cx="3744000" cy="2683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upload.wikimedia.org/wikipedia/commons/thumb/d/dd/Zbrojnice.jpg/1024px-Zbrojni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8" t="3835" r="14123" b="10258"/>
          <a:stretch/>
        </p:blipFill>
        <p:spPr bwMode="auto">
          <a:xfrm>
            <a:off x="4078386" y="3384264"/>
            <a:ext cx="2520000" cy="28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*V současnosti - nemocnice</a:t>
            </a:r>
            <a:endParaRPr lang="en-GB" altLang="en-US" sz="14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148" name="Picture 28" descr="https://upload.wikimedia.org/wikipedia/commons/thumb/8/8c/Caesarova_kasna_detail.jpg/800px-Caesarova_kasna_detai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"/>
          <a:stretch/>
        </p:blipFill>
        <p:spPr bwMode="auto">
          <a:xfrm>
            <a:off x="6721501" y="3384000"/>
            <a:ext cx="2226097" cy="280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ile:UP 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00" y="3456002"/>
            <a:ext cx="612000" cy="50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Památkové rezervace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64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r>
              <a:rPr lang="cs-CZ" altLang="cs-CZ" sz="2200" b="1" dirty="0" smtClean="0"/>
              <a:t>Sloup Nejsvětější Trojice</a:t>
            </a:r>
            <a:endParaRPr lang="cs-CZ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48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UNESCO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9706" name="Picture 10" descr="http://www.horninamesti.gruzphoto.eu/IMG_27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7" b="8050"/>
          <a:stretch/>
        </p:blipFill>
        <p:spPr bwMode="auto">
          <a:xfrm>
            <a:off x="252000" y="1484784"/>
            <a:ext cx="3543300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://itras.cz/fotogalerie/sloup-nejsvetejsi-trojice-olomouc/velke/sloup-nejsvetejsi-trojice-olomouc-fotobanka-olomouc-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r="2490" b="5180"/>
          <a:stretch/>
        </p:blipFill>
        <p:spPr bwMode="auto">
          <a:xfrm>
            <a:off x="6077605" y="972000"/>
            <a:ext cx="281060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www.travelguide.cz/facilities/tg/full/88-958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7888" r="3732" b="18911"/>
          <a:stretch/>
        </p:blipFill>
        <p:spPr bwMode="auto">
          <a:xfrm>
            <a:off x="3996000" y="3672000"/>
            <a:ext cx="2376264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upload.wikimedia.org/wikipedia/commons/4/4a/Sloup_se_souso%C5%A1%C3%ADm_Nejsv%C4%9Bt%C4%9Bj%C5%A1%C3%AD_Trojice_%28Olomouc%29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45235" r="25845" b="16902"/>
          <a:stretch/>
        </p:blipFill>
        <p:spPr bwMode="auto">
          <a:xfrm>
            <a:off x="6516000" y="3672000"/>
            <a:ext cx="2376264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2" descr="http://g.denik.cz/43/f1/olomouc_letecky_022109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r="38564"/>
          <a:stretch/>
        </p:blipFill>
        <p:spPr bwMode="auto">
          <a:xfrm>
            <a:off x="3996001" y="971999"/>
            <a:ext cx="192649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80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Karlova Studánka</a:t>
            </a:r>
            <a:r>
              <a:rPr lang="cs-CZ" altLang="cs-CZ" sz="1600" b="1" dirty="0" smtClean="0"/>
              <a:t> (Slezsko)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altLang="cs-CZ" sz="1800" dirty="0" smtClean="0">
                <a:cs typeface="Times New Roman" pitchFamily="18" charset="0"/>
              </a:rPr>
              <a:t>18</a:t>
            </a:r>
            <a:r>
              <a:rPr lang="cs-CZ" altLang="cs-CZ" sz="1800" dirty="0" smtClean="0">
                <a:cs typeface="Times New Roman" pitchFamily="18" charset="0"/>
              </a:rPr>
              <a:t>. století</a:t>
            </a:r>
            <a:endParaRPr lang="en-GB" altLang="cs-CZ" sz="1800" dirty="0" smtClean="0">
              <a:cs typeface="Times New Roman" pitchFamily="18" charset="0"/>
            </a:endParaRP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altLang="cs-CZ" sz="1800" dirty="0" smtClean="0">
                <a:cs typeface="Times New Roman" pitchFamily="18" charset="0"/>
              </a:rPr>
              <a:t>Klimatické lázně</a:t>
            </a:r>
            <a:endParaRPr lang="en-GB" altLang="cs-CZ" sz="1800" dirty="0" smtClean="0">
              <a:cs typeface="Times New Roman" pitchFamily="18" charset="0"/>
            </a:endParaRP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altLang="cs-CZ" sz="1800" dirty="0" smtClean="0">
                <a:cs typeface="Times New Roman" pitchFamily="18" charset="0"/>
              </a:rPr>
              <a:t>Železité prameny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altLang="cs-CZ" sz="1800" dirty="0" smtClean="0"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cs-CZ" altLang="cs-CZ" sz="1800" b="1" dirty="0"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cs-CZ" altLang="cs-CZ" sz="1800" b="1" dirty="0" smtClean="0"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cs-CZ" altLang="cs-CZ" sz="1800" b="1" dirty="0"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cs-CZ" altLang="cs-CZ" sz="1800" b="1" dirty="0" smtClean="0"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cs-CZ" altLang="cs-CZ" sz="1800" b="1" dirty="0"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cs-CZ" altLang="cs-CZ" sz="1800" b="1" dirty="0" smtClean="0"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cs-CZ" altLang="cs-CZ" sz="1800" b="1" dirty="0">
              <a:cs typeface="Times New Roman" pitchFamily="18" charset="0"/>
            </a:endParaRPr>
          </a:p>
          <a:p>
            <a:pPr>
              <a:spcBef>
                <a:spcPts val="1800"/>
              </a:spcBef>
              <a:buClr>
                <a:srgbClr val="C00000"/>
              </a:buClr>
            </a:pPr>
            <a:r>
              <a:rPr lang="cs-CZ" altLang="cs-CZ" sz="2200" b="1" dirty="0" err="1" smtClean="0"/>
              <a:t>Darkov</a:t>
            </a:r>
            <a:r>
              <a:rPr lang="cs-CZ" altLang="cs-CZ" sz="2200" b="1" dirty="0" smtClean="0"/>
              <a:t> </a:t>
            </a:r>
            <a:r>
              <a:rPr lang="cs-CZ" altLang="cs-CZ" sz="1800" dirty="0" smtClean="0">
                <a:cs typeface="Times New Roman" pitchFamily="18" charset="0"/>
              </a:rPr>
              <a:t>(</a:t>
            </a:r>
            <a:r>
              <a:rPr lang="en-GB" altLang="cs-CZ" sz="1800" dirty="0" smtClean="0">
                <a:cs typeface="Times New Roman" pitchFamily="18" charset="0"/>
              </a:rPr>
              <a:t>1</a:t>
            </a:r>
            <a:r>
              <a:rPr lang="cs-CZ" altLang="cs-CZ" sz="1800" dirty="0" smtClean="0">
                <a:cs typeface="Times New Roman" pitchFamily="18" charset="0"/>
              </a:rPr>
              <a:t>9. st.)</a:t>
            </a:r>
          </a:p>
          <a:p>
            <a:pPr>
              <a:buClr>
                <a:srgbClr val="C00000"/>
              </a:buClr>
            </a:pPr>
            <a:r>
              <a:rPr lang="cs-CZ" altLang="cs-CZ" sz="2200" b="1" dirty="0" smtClean="0"/>
              <a:t>Klimkovice </a:t>
            </a:r>
            <a:r>
              <a:rPr lang="cs-CZ" altLang="cs-CZ" sz="1800" dirty="0" smtClean="0">
                <a:cs typeface="Times New Roman" pitchFamily="18" charset="0"/>
              </a:rPr>
              <a:t>(20. st.)</a:t>
            </a:r>
          </a:p>
          <a:p>
            <a:pPr>
              <a:buClr>
                <a:srgbClr val="C00000"/>
              </a:buClr>
            </a:pPr>
            <a:r>
              <a:rPr lang="cs-CZ" altLang="cs-CZ" sz="2200" b="1" dirty="0" smtClean="0"/>
              <a:t>Jánské Koupele </a:t>
            </a:r>
            <a:r>
              <a:rPr lang="cs-CZ" altLang="cs-CZ" sz="1800" dirty="0" smtClean="0">
                <a:cs typeface="Times New Roman" pitchFamily="18" charset="0"/>
              </a:rPr>
              <a:t>(</a:t>
            </a:r>
            <a:r>
              <a:rPr lang="en-GB" altLang="cs-CZ" sz="1800" dirty="0" smtClean="0">
                <a:cs typeface="Times New Roman" pitchFamily="18" charset="0"/>
              </a:rPr>
              <a:t>18</a:t>
            </a:r>
            <a:r>
              <a:rPr lang="cs-CZ" altLang="cs-CZ" sz="1800" dirty="0" smtClean="0">
                <a:cs typeface="Times New Roman" pitchFamily="18" charset="0"/>
              </a:rPr>
              <a:t>. st. – 1940)</a:t>
            </a:r>
            <a:endParaRPr lang="en-GB" altLang="cs-CZ" sz="1800" dirty="0">
              <a:cs typeface="Times New Roman" pitchFamily="18" charset="0"/>
            </a:endParaRPr>
          </a:p>
          <a:p>
            <a:pPr marL="0" indent="0">
              <a:buNone/>
            </a:pPr>
            <a:endParaRPr lang="cs-CZ" sz="2200" dirty="0" smtClean="0"/>
          </a:p>
          <a:p>
            <a:endParaRPr lang="cs-CZ" sz="22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49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6" name="Picture 4" descr="http://img5.rajce.idnes.cz/d0510/1/1006/1006094_be3ad177db5b43b5bd252049f1364f30/images/Karlova_Studa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3192" y="864000"/>
            <a:ext cx="4981771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2" descr="http://itras.cz/fotogalerie/karlova-studanka/velke/karlova-studanka-wiki-michal-bjalek-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9999" r="8381" b="6908"/>
          <a:stretch/>
        </p:blipFill>
        <p:spPr bwMode="auto">
          <a:xfrm>
            <a:off x="180000" y="2340000"/>
            <a:ext cx="365648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zech.republic.cz/mapa/laz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2" y="4140000"/>
            <a:ext cx="3440109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>
            <a:spLocks noChangeAspect="1"/>
          </p:cNvSpPr>
          <p:nvPr/>
        </p:nvSpPr>
        <p:spPr>
          <a:xfrm>
            <a:off x="7354800" y="4888800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ál 12"/>
          <p:cNvSpPr>
            <a:spLocks noChangeAspect="1"/>
          </p:cNvSpPr>
          <p:nvPr/>
        </p:nvSpPr>
        <p:spPr>
          <a:xfrm>
            <a:off x="7855200" y="5022000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ál 13"/>
          <p:cNvSpPr>
            <a:spLocks noChangeAspect="1"/>
          </p:cNvSpPr>
          <p:nvPr/>
        </p:nvSpPr>
        <p:spPr>
          <a:xfrm>
            <a:off x="7214944" y="5317797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ál 14"/>
          <p:cNvSpPr>
            <a:spLocks noChangeAspect="1"/>
          </p:cNvSpPr>
          <p:nvPr/>
        </p:nvSpPr>
        <p:spPr>
          <a:xfrm>
            <a:off x="7555172" y="5052925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ál 15"/>
          <p:cNvSpPr>
            <a:spLocks noChangeAspect="1"/>
          </p:cNvSpPr>
          <p:nvPr/>
        </p:nvSpPr>
        <p:spPr>
          <a:xfrm>
            <a:off x="7293600" y="4777200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ál 16"/>
          <p:cNvSpPr>
            <a:spLocks noChangeAspect="1"/>
          </p:cNvSpPr>
          <p:nvPr/>
        </p:nvSpPr>
        <p:spPr>
          <a:xfrm>
            <a:off x="7240938" y="4965594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ál 17"/>
          <p:cNvSpPr>
            <a:spLocks noChangeAspect="1"/>
          </p:cNvSpPr>
          <p:nvPr/>
        </p:nvSpPr>
        <p:spPr>
          <a:xfrm>
            <a:off x="7574400" y="5310000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ál 18"/>
          <p:cNvSpPr>
            <a:spLocks noChangeAspect="1"/>
          </p:cNvSpPr>
          <p:nvPr/>
        </p:nvSpPr>
        <p:spPr>
          <a:xfrm>
            <a:off x="7282800" y="4849200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ál 19"/>
          <p:cNvSpPr>
            <a:spLocks noChangeAspect="1"/>
          </p:cNvSpPr>
          <p:nvPr/>
        </p:nvSpPr>
        <p:spPr>
          <a:xfrm>
            <a:off x="7503185" y="4989562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ál 20"/>
          <p:cNvSpPr>
            <a:spLocks noChangeAspect="1"/>
          </p:cNvSpPr>
          <p:nvPr/>
        </p:nvSpPr>
        <p:spPr>
          <a:xfrm>
            <a:off x="7282799" y="5386026"/>
            <a:ext cx="51987" cy="54000"/>
          </a:xfrm>
          <a:prstGeom prst="ellipse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Lázeňská města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86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Dlouhé stráně</a:t>
            </a:r>
            <a:endParaRPr lang="en-GB" sz="1800" b="1" dirty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Dlouhé stráně (1,353 m)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Přečerpávací vodní elektrárna</a:t>
            </a:r>
            <a:r>
              <a:rPr lang="en-GB" sz="1800" dirty="0" smtClean="0"/>
              <a:t> 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1272" name="Picture 8" descr="https://upload.wikimedia.org/wikipedia/commons/3/33/Dlouhe_strane_horni_nadr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385525" y="900000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turistik.cz/cz/kraje/olomoucky-kraj/okres-sumperk/loucna-nad-desnou/elektrarna-dlouhe-strane/galerie/ir/files/gallery/2540/15089--c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591478"/>
            <a:ext cx="3924000" cy="294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Přírodní kulturní dědictví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1490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endParaRPr lang="cs-CZ" altLang="cs-CZ" sz="2200" b="1" dirty="0" smtClean="0"/>
          </a:p>
          <a:p>
            <a:pPr>
              <a:buClr>
                <a:srgbClr val="C00000"/>
              </a:buClr>
            </a:pPr>
            <a:r>
              <a:rPr lang="cs-CZ" altLang="cs-CZ" sz="2200" b="1" dirty="0" smtClean="0"/>
              <a:t>Jeseník</a:t>
            </a:r>
            <a:r>
              <a:rPr lang="cs-CZ" altLang="cs-CZ" sz="1600" b="1" dirty="0" smtClean="0"/>
              <a:t> (Slezsko)</a:t>
            </a:r>
            <a:endParaRPr lang="cs-CZ" sz="1800" dirty="0" smtClean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1</a:t>
            </a:r>
            <a:r>
              <a:rPr lang="cs-CZ" sz="1800" dirty="0" smtClean="0"/>
              <a:t>9. století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err="1" smtClean="0"/>
              <a:t>Vincenz</a:t>
            </a:r>
            <a:r>
              <a:rPr lang="cs-CZ" sz="1800" dirty="0" smtClean="0"/>
              <a:t> </a:t>
            </a:r>
            <a:r>
              <a:rPr lang="cs-CZ" sz="1800" dirty="0" err="1" smtClean="0"/>
              <a:t>Priessnitz</a:t>
            </a:r>
            <a:endParaRPr lang="cs-CZ" sz="1800" dirty="0" smtClean="0"/>
          </a:p>
          <a:p>
            <a:pPr>
              <a:buClr>
                <a:srgbClr val="C00000"/>
              </a:buClr>
            </a:pPr>
            <a:endParaRPr lang="cs-CZ" altLang="cs-CZ" sz="2200" b="1" dirty="0" smtClean="0"/>
          </a:p>
          <a:p>
            <a:pPr>
              <a:buClr>
                <a:srgbClr val="C00000"/>
              </a:buClr>
            </a:pPr>
            <a:r>
              <a:rPr lang="cs-CZ" altLang="cs-CZ" sz="2200" b="1" dirty="0" smtClean="0"/>
              <a:t>Velké Losiny</a:t>
            </a:r>
            <a:r>
              <a:rPr lang="cs-CZ" altLang="cs-CZ" sz="1600" b="1" dirty="0" smtClean="0"/>
              <a:t> (Morava)</a:t>
            </a:r>
            <a:endParaRPr lang="cs-CZ" sz="1800" dirty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1</a:t>
            </a:r>
            <a:r>
              <a:rPr lang="cs-CZ" sz="1800" dirty="0" smtClean="0"/>
              <a:t>6. století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Termální sirnaté prameny</a:t>
            </a:r>
            <a:endParaRPr lang="en-GB" sz="1800" dirty="0" smtClean="0"/>
          </a:p>
          <a:p>
            <a:pPr>
              <a:buClr>
                <a:srgbClr val="C00000"/>
              </a:buClr>
            </a:pPr>
            <a:endParaRPr lang="cs-CZ" altLang="cs-CZ" sz="2200" b="1" dirty="0"/>
          </a:p>
          <a:p>
            <a:pPr>
              <a:spcBef>
                <a:spcPts val="1800"/>
              </a:spcBef>
              <a:buClr>
                <a:srgbClr val="C00000"/>
              </a:buClr>
            </a:pPr>
            <a:r>
              <a:rPr lang="cs-CZ" altLang="cs-CZ" sz="2200" b="1" dirty="0" smtClean="0"/>
              <a:t>Teplice nad Bečvou</a:t>
            </a:r>
            <a:r>
              <a:rPr lang="cs-CZ" altLang="cs-CZ" sz="1600" b="1" dirty="0" smtClean="0"/>
              <a:t> (Morava)</a:t>
            </a:r>
            <a:endParaRPr lang="cs-CZ" sz="1800" dirty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1</a:t>
            </a:r>
            <a:r>
              <a:rPr lang="cs-CZ" sz="1800" dirty="0" smtClean="0"/>
              <a:t>6. století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Prameny – oxid uhličitý</a:t>
            </a:r>
          </a:p>
          <a:p>
            <a:pPr>
              <a:spcBef>
                <a:spcPts val="1800"/>
              </a:spcBef>
              <a:buClr>
                <a:srgbClr val="C00000"/>
              </a:buClr>
            </a:pPr>
            <a:r>
              <a:rPr lang="cs-CZ" altLang="cs-CZ" sz="2200" b="1" dirty="0" smtClean="0"/>
              <a:t>Slatinice, Skalka, </a:t>
            </a:r>
            <a:r>
              <a:rPr lang="cs-CZ" altLang="cs-CZ" sz="2200" b="1" dirty="0" err="1" smtClean="0"/>
              <a:t>Lipová-Lázně</a:t>
            </a:r>
            <a:endParaRPr lang="cs-CZ" sz="1800" dirty="0"/>
          </a:p>
          <a:p>
            <a:pPr marL="293937" lvl="1" indent="0">
              <a:buClr>
                <a:schemeClr val="accent1">
                  <a:lumMod val="50000"/>
                </a:schemeClr>
              </a:buClr>
              <a:buNone/>
            </a:pPr>
            <a:endParaRPr lang="cs-CZ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50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2530" name="Picture 2" descr="http://www.jeseniky.net/foto/pf_656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/>
          <a:stretch/>
        </p:blipFill>
        <p:spPr bwMode="auto">
          <a:xfrm>
            <a:off x="4716000" y="864000"/>
            <a:ext cx="4032000" cy="1607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img.ihned.cz/attachment.php/300/36991300/au458BDE7GKNOjl6WcehpqrxySTUw9Am/hlavn_hotel_Eli_ka_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5"/>
          <a:stretch/>
        </p:blipFill>
        <p:spPr bwMode="auto">
          <a:xfrm>
            <a:off x="4716000" y="2605615"/>
            <a:ext cx="4032000" cy="1580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gubi.cz/uploads/Aktuality/2013/teplice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b="17486"/>
          <a:stretch/>
        </p:blipFill>
        <p:spPr bwMode="auto">
          <a:xfrm>
            <a:off x="4716001" y="4320000"/>
            <a:ext cx="4032000" cy="186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Lázeňská města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18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Svatý Kopeček </a:t>
            </a:r>
            <a:r>
              <a:rPr lang="cs-CZ" altLang="cs-CZ" sz="1600" b="1" dirty="0" smtClean="0"/>
              <a:t>(Morava, 382 m)</a:t>
            </a:r>
            <a:endParaRPr lang="en-GB" sz="16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Premonstrátský klášter</a:t>
            </a:r>
            <a:r>
              <a:rPr lang="en-GB" altLang="cs-CZ" sz="1800" dirty="0" smtClean="0"/>
              <a:t> 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Poutní místo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Bazilika Navštívení P. Marie</a:t>
            </a:r>
            <a:r>
              <a:rPr lang="en-GB" sz="1800" dirty="0" smtClean="0"/>
              <a:t> (17</a:t>
            </a:r>
            <a:r>
              <a:rPr lang="cs-CZ" sz="1800" dirty="0" smtClean="0"/>
              <a:t>. st.</a:t>
            </a:r>
            <a:r>
              <a:rPr lang="en-GB" sz="1800" dirty="0" smtClean="0"/>
              <a:t>)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51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030" name="Picture 6" descr="http://im.foto.mapy.cz/pub/big/000/026/000026d70_1f0a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6918"/>
          <a:stretch/>
        </p:blipFill>
        <p:spPr bwMode="auto">
          <a:xfrm>
            <a:off x="4680000" y="972000"/>
            <a:ext cx="4200525" cy="2763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9.rajce.idnes.cz/d0903/6/6890/6890411_c9fdf39ca86839030d58cdc6ac365547/images/Svaty_kopecek_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26836"/>
          <a:stretch/>
        </p:blipFill>
        <p:spPr bwMode="auto">
          <a:xfrm>
            <a:off x="288000" y="4104000"/>
            <a:ext cx="4200525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treking.cz/regiony/svaty-kopecek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71"/>
          <a:stretch/>
        </p:blipFill>
        <p:spPr bwMode="auto">
          <a:xfrm>
            <a:off x="4680000" y="3878952"/>
            <a:ext cx="4200525" cy="2313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foto.turistika.cz/foto/14738/54960/full_967f5a_kopecek-08-pohled-z-dalk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19654" r="25885" b="49151"/>
          <a:stretch/>
        </p:blipFill>
        <p:spPr bwMode="auto">
          <a:xfrm>
            <a:off x="404418" y="2225661"/>
            <a:ext cx="3967687" cy="1751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Církevní památky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68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Kostel Všech svatých</a:t>
            </a:r>
            <a:endParaRPr lang="en-GB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Sedliště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17</a:t>
            </a:r>
            <a:r>
              <a:rPr lang="cs-CZ" sz="1800" dirty="0" smtClean="0"/>
              <a:t>. století (1638)</a:t>
            </a:r>
            <a:endParaRPr lang="en-GB" sz="1800" dirty="0" smtClean="0"/>
          </a:p>
          <a:p>
            <a:pPr>
              <a:buClr>
                <a:srgbClr val="C00000"/>
              </a:buClr>
            </a:pPr>
            <a:r>
              <a:rPr lang="cs-CZ" altLang="cs-CZ" sz="2200" b="1" dirty="0" err="1" smtClean="0"/>
              <a:t>Mariastein</a:t>
            </a:r>
            <a:r>
              <a:rPr lang="cs-CZ" altLang="cs-CZ" sz="2200" b="1" dirty="0" smtClean="0"/>
              <a:t> </a:t>
            </a:r>
            <a:r>
              <a:rPr lang="cs-CZ" altLang="cs-CZ" sz="1600" b="1" dirty="0" smtClean="0"/>
              <a:t>(P. Maria ve skále)</a:t>
            </a:r>
            <a:endParaRPr lang="cs-CZ" sz="16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Klokočůvek</a:t>
            </a:r>
            <a:r>
              <a:rPr lang="en-GB" sz="1800" dirty="0" smtClean="0"/>
              <a:t> 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17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>
              <a:buClr>
                <a:srgbClr val="C00000"/>
              </a:buClr>
            </a:pPr>
            <a:r>
              <a:rPr lang="cs-CZ" altLang="cs-CZ" sz="2200" b="1" dirty="0" smtClean="0"/>
              <a:t>Lurdská jeskyně</a:t>
            </a:r>
            <a:endParaRPr lang="en-GB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Hrčava</a:t>
            </a: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17</a:t>
            </a:r>
            <a:r>
              <a:rPr lang="cs-CZ" sz="1800" dirty="0" smtClean="0"/>
              <a:t>. století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Kostel sv. Cyrila a Metoděje (</a:t>
            </a:r>
            <a:r>
              <a:rPr lang="en-GB" sz="1800" dirty="0" smtClean="0"/>
              <a:t>1936</a:t>
            </a:r>
            <a:r>
              <a:rPr lang="cs-CZ" sz="1800" dirty="0" smtClean="0"/>
              <a:t>)</a:t>
            </a:r>
            <a:endParaRPr lang="en-GB" sz="1800" dirty="0" smtClean="0"/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cs-CZ" sz="2200" b="1" dirty="0" smtClean="0"/>
              <a:t>Kostel Božího Těla</a:t>
            </a:r>
            <a:endParaRPr lang="en-GB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err="1" smtClean="0"/>
              <a:t>Guty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</a:t>
            </a:r>
            <a:r>
              <a:rPr lang="cs-CZ" sz="1800" dirty="0" smtClean="0"/>
              <a:t>6. století (1563)</a:t>
            </a:r>
            <a:endParaRPr lang="en-GB" sz="1800" dirty="0" smtClean="0"/>
          </a:p>
          <a:p>
            <a:pPr marL="293937" lvl="1" indent="0">
              <a:spcBef>
                <a:spcPts val="400"/>
              </a:spcBef>
              <a:buClr>
                <a:srgbClr val="C00000"/>
              </a:buClr>
              <a:buNone/>
            </a:pPr>
            <a:r>
              <a:rPr lang="en-GB" sz="1800" dirty="0" smtClean="0"/>
              <a:t> </a:t>
            </a:r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52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Kostel Všech svatýc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2"/>
          <a:stretch/>
        </p:blipFill>
        <p:spPr bwMode="auto">
          <a:xfrm>
            <a:off x="3956193" y="792000"/>
            <a:ext cx="2490566" cy="1776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hydromagazin.cz/images/article/body/Panna%20Marie_ve_skale_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" b="11295"/>
          <a:stretch/>
        </p:blipFill>
        <p:spPr bwMode="auto">
          <a:xfrm>
            <a:off x="6816983" y="1224000"/>
            <a:ext cx="1964552" cy="2323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Kostel sv. Cyrila a Metod&amp;ecaron;je v Hr&amp;ccaron;av&amp;ecaron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9364" r="12181" b="12430"/>
          <a:stretch/>
        </p:blipFill>
        <p:spPr bwMode="auto">
          <a:xfrm>
            <a:off x="6613245" y="3697058"/>
            <a:ext cx="2372029" cy="17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mujweb.cz/obec.hrcava/foto/lurd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3"/>
          <a:stretch/>
        </p:blipFill>
        <p:spPr bwMode="auto">
          <a:xfrm>
            <a:off x="4102761" y="2700000"/>
            <a:ext cx="2197431" cy="17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2013 Trzyniec, Guty, Ko&amp;sacute;ció&amp;lstrok; Bo&amp;zdot;ego Cia&amp;lstrok;a 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14457" b="5475"/>
          <a:stretch/>
        </p:blipFill>
        <p:spPr bwMode="auto">
          <a:xfrm>
            <a:off x="3956193" y="4559060"/>
            <a:ext cx="2491200" cy="1623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Církevní památky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47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Velké Losiny </a:t>
            </a:r>
            <a:r>
              <a:rPr lang="cs-CZ" altLang="cs-CZ" sz="1600" b="1" dirty="0" smtClean="0"/>
              <a:t>(Morava)</a:t>
            </a:r>
            <a:endParaRPr lang="en-GB" sz="1800" b="1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/>
              <a:t>P</a:t>
            </a:r>
            <a:r>
              <a:rPr lang="cs-CZ" sz="1800" dirty="0" smtClean="0"/>
              <a:t>apírna</a:t>
            </a:r>
            <a:r>
              <a:rPr lang="en-GB" sz="1800" dirty="0" smtClean="0"/>
              <a:t> </a:t>
            </a:r>
            <a:r>
              <a:rPr lang="en-GB" sz="1600" b="1" dirty="0" smtClean="0"/>
              <a:t>(</a:t>
            </a:r>
            <a:r>
              <a:rPr lang="cs-CZ" sz="1600" b="1" dirty="0" smtClean="0"/>
              <a:t>NKP</a:t>
            </a:r>
            <a:r>
              <a:rPr lang="en-GB" sz="1600" b="1" dirty="0" smtClean="0"/>
              <a:t>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Ruční výroba papíru</a:t>
            </a:r>
            <a:r>
              <a:rPr lang="en-GB" sz="1800" dirty="0" smtClean="0"/>
              <a:t> </a:t>
            </a:r>
            <a:r>
              <a:rPr lang="cs-CZ" sz="1600" dirty="0" smtClean="0"/>
              <a:t>(</a:t>
            </a:r>
            <a:r>
              <a:rPr lang="en-GB" sz="1600" dirty="0" smtClean="0"/>
              <a:t>1591-159</a:t>
            </a:r>
            <a:r>
              <a:rPr lang="cs-CZ" sz="1600" dirty="0" smtClean="0"/>
              <a:t>6</a:t>
            </a:r>
            <a:r>
              <a:rPr lang="en-GB" sz="1600" dirty="0" smtClean="0"/>
              <a:t>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Muzeum papíru</a:t>
            </a:r>
            <a:r>
              <a:rPr lang="en-GB" sz="1800" dirty="0" smtClean="0"/>
              <a:t/>
            </a:r>
            <a:br>
              <a:rPr lang="en-GB" sz="1800" dirty="0" smtClean="0"/>
            </a:br>
            <a:endParaRPr lang="en-GB" alt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4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53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0722" name="Picture 2" descr="https://upload.wikimedia.org/wikipedia/commons/1/14/Pap%C3%ADrna%2C_V._Losin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 bwMode="auto">
          <a:xfrm>
            <a:off x="4752000" y="796954"/>
            <a:ext cx="4104000" cy="2814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udoli-desne.cz/admin/upload_tinymce/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2"/>
          <a:stretch/>
        </p:blipFill>
        <p:spPr bwMode="auto">
          <a:xfrm>
            <a:off x="288000" y="2268000"/>
            <a:ext cx="4200525" cy="2271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www.vlastiveda.cz/wp-content/uploads/2011/10/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/>
          <a:stretch/>
        </p:blipFill>
        <p:spPr bwMode="auto">
          <a:xfrm>
            <a:off x="5181235" y="4500658"/>
            <a:ext cx="2087896" cy="167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6"/>
          <a:srcRect l="16796" t="27767" r="40042" b="51916"/>
          <a:stretch/>
        </p:blipFill>
        <p:spPr bwMode="auto">
          <a:xfrm>
            <a:off x="4752000" y="3725080"/>
            <a:ext cx="2484256" cy="65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/>
          <a:srcRect l="16516" t="19189" r="45105" b="40168"/>
          <a:stretch/>
        </p:blipFill>
        <p:spPr bwMode="auto">
          <a:xfrm>
            <a:off x="288000" y="4678275"/>
            <a:ext cx="2483800" cy="149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8"/>
          <a:srcRect l="23256" t="17383" r="43355" b="40167"/>
          <a:stretch/>
        </p:blipFill>
        <p:spPr bwMode="auto">
          <a:xfrm>
            <a:off x="2916000" y="4680000"/>
            <a:ext cx="2088048" cy="1493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36" name="Picture 16" descr="http://www.rucni-papir-losiny.cz/jpg/rucni-papirna-velke-losiny-darkova-dopisni-sada-12-12-origina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9" t="20885" r="31619" b="23583"/>
          <a:stretch/>
        </p:blipFill>
        <p:spPr bwMode="auto">
          <a:xfrm>
            <a:off x="7417873" y="3725087"/>
            <a:ext cx="158973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Technické památky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03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4389437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Arboretum Bílá Lhota</a:t>
            </a:r>
            <a:r>
              <a:rPr lang="cs-CZ" altLang="cs-CZ" sz="1600" b="1" dirty="0" smtClean="0"/>
              <a:t> (Morava)</a:t>
            </a:r>
            <a:endParaRPr lang="cs-CZ" altLang="cs-CZ" sz="2200" b="1" dirty="0" smtClean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15</a:t>
            </a:r>
            <a:r>
              <a:rPr lang="cs-CZ" sz="1800" dirty="0" smtClean="0"/>
              <a:t>. století </a:t>
            </a:r>
            <a:r>
              <a:rPr lang="en-GB" sz="1600" dirty="0" smtClean="0"/>
              <a:t>(</a:t>
            </a:r>
            <a:r>
              <a:rPr lang="cs-CZ" sz="1600" dirty="0" smtClean="0"/>
              <a:t>ovocný sad</a:t>
            </a:r>
            <a:r>
              <a:rPr lang="en-GB" sz="1600" dirty="0" smtClean="0"/>
              <a:t>)</a:t>
            </a:r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Park </a:t>
            </a:r>
            <a:r>
              <a:rPr lang="en-GB" sz="1600" dirty="0" smtClean="0"/>
              <a:t>(1700)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Domácí </a:t>
            </a:r>
            <a:r>
              <a:rPr lang="en-GB" sz="1800" dirty="0" smtClean="0"/>
              <a:t>&amp; </a:t>
            </a:r>
            <a:r>
              <a:rPr lang="cs-CZ" sz="1800" dirty="0" smtClean="0"/>
              <a:t>exotické druhy</a:t>
            </a:r>
            <a:endParaRPr lang="en-GB" sz="1800" dirty="0" smtClean="0"/>
          </a:p>
          <a:p>
            <a:pPr>
              <a:buClr>
                <a:srgbClr val="C00000"/>
              </a:buClr>
            </a:pPr>
            <a:r>
              <a:rPr lang="en-GB" altLang="cs-CZ" sz="2200" b="1" dirty="0" smtClean="0"/>
              <a:t>Flora Olomouc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Květinářské výstavy</a:t>
            </a:r>
            <a:r>
              <a:rPr lang="en-GB" sz="1800" dirty="0" smtClean="0"/>
              <a:t> </a:t>
            </a:r>
            <a:r>
              <a:rPr lang="en-GB" sz="1600" dirty="0" smtClean="0"/>
              <a:t>(1958)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Zahradnické výstavy</a:t>
            </a:r>
            <a:r>
              <a:rPr lang="en-GB" sz="1800" dirty="0" smtClean="0"/>
              <a:t> </a:t>
            </a:r>
            <a:r>
              <a:rPr lang="en-GB" sz="1600" dirty="0" smtClean="0"/>
              <a:t>(1967)</a:t>
            </a:r>
          </a:p>
          <a:p>
            <a:pPr marL="540000" lvl="1">
              <a:buClr>
                <a:srgbClr val="C00000"/>
              </a:buClr>
            </a:pPr>
            <a:r>
              <a:rPr lang="cs-CZ" altLang="cs-CZ" sz="1800" dirty="0" smtClean="0"/>
              <a:t>Jaro, léto, podzim</a:t>
            </a:r>
            <a:endParaRPr lang="en-GB" altLang="cs-CZ" sz="2200" dirty="0"/>
          </a:p>
        </p:txBody>
      </p:sp>
      <p:sp>
        <p:nvSpPr>
          <p:cNvPr id="6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Olomouc Region</a:t>
            </a:r>
            <a:endParaRPr lang="en-US" altLang="en-US" sz="14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74904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54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1746" name="Picture 2" descr="http://www.arboretumbilalhota.cz/cms_fotogalerie/bannery/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9438" b="1624"/>
          <a:stretch/>
        </p:blipFill>
        <p:spPr bwMode="auto">
          <a:xfrm>
            <a:off x="4283968" y="900000"/>
            <a:ext cx="4752032" cy="2501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arobkova\AppData\Local\Microsoft\Windows\Temporary Internet Files\Content.IE5\1O6EAFK8\MP900144992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6" b="5941"/>
          <a:stretch/>
        </p:blipFill>
        <p:spPr bwMode="auto">
          <a:xfrm>
            <a:off x="283735" y="3744000"/>
            <a:ext cx="4248472" cy="2421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s2.kudyznudy.cz/_t_/Files/KzN/db/dbf28a4f-1315-4bb9-8c97-83bcc4459a8a_1316_608_fi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1"/>
          <a:stretch/>
        </p:blipFill>
        <p:spPr bwMode="auto">
          <a:xfrm>
            <a:off x="4752000" y="3659862"/>
            <a:ext cx="4176472" cy="2902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Přírodní atraktivity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46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Arboretum</a:t>
            </a:r>
            <a:r>
              <a:rPr lang="cs-CZ" altLang="cs-CZ" sz="1600" b="1" dirty="0" smtClean="0"/>
              <a:t> (Slezsko)</a:t>
            </a:r>
            <a:r>
              <a:rPr lang="cs-CZ" altLang="cs-CZ" sz="2200" b="1" dirty="0" smtClean="0"/>
              <a:t> 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altLang="cs-CZ" sz="1800" dirty="0" err="1" smtClean="0"/>
              <a:t>Stěbořice</a:t>
            </a:r>
            <a:r>
              <a:rPr lang="en-GB" altLang="cs-CZ" sz="1800" dirty="0" smtClean="0"/>
              <a:t> – </a:t>
            </a:r>
            <a:r>
              <a:rPr lang="en-GB" altLang="cs-CZ" sz="1800" dirty="0" err="1" smtClean="0"/>
              <a:t>Nový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Dvůr</a:t>
            </a:r>
            <a:endParaRPr lang="en-GB" alt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1958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Rostliny pěti kontinentů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Skleníky</a:t>
            </a:r>
          </a:p>
          <a:p>
            <a:pPr marL="504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tropické</a:t>
            </a:r>
            <a:r>
              <a:rPr lang="en-GB" sz="1600" dirty="0" smtClean="0"/>
              <a:t> &amp; </a:t>
            </a:r>
            <a:r>
              <a:rPr lang="cs-CZ" sz="1600" dirty="0" smtClean="0"/>
              <a:t>subtropické rostliny</a:t>
            </a:r>
            <a:endParaRPr lang="en-GB" sz="16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b="1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55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9700" name="Picture 4" descr="https://upload.wikimedia.org/wikipedia/commons/thumb/1/11/Arboretum_Nov%C3%BD_Dv%C5%AFr_-_are%C3%A1l_2.jpg/800px-Arboretum_Nov%C3%BD_Dv%C5%AFr_-_are%C3%A1l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5130" b="2691"/>
          <a:stretch/>
        </p:blipFill>
        <p:spPr bwMode="auto">
          <a:xfrm>
            <a:off x="180000" y="2916000"/>
            <a:ext cx="3168352" cy="3244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upload.wikimedia.org/wikipedia/commons/thumb/d/de/Arboretum_Nov%C3%BD_Dv%C5%AFr_-_are%C3%A1l.jpg/1024px-Arboretum_Nov%C3%BD_Dv%C5%AFr_-_are%C3%A1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r="7590" b="6020"/>
          <a:stretch/>
        </p:blipFill>
        <p:spPr bwMode="auto">
          <a:xfrm>
            <a:off x="6047999" y="927549"/>
            <a:ext cx="2916000" cy="2285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s://upload.wikimedia.org/wikipedia/commons/thumb/c/c2/Sklen%C3%ADkov%C3%A1_expozice_tropick%C3%BDch_a_subtropick%C3%BDch_rostlin.jpg/1024px-Sklen%C3%ADkov%C3%A1_expozice_tropick%C3%BDch_a_subtropick%C3%BDch_rostli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12348" b="16731"/>
          <a:stretch/>
        </p:blipFill>
        <p:spPr bwMode="auto">
          <a:xfrm>
            <a:off x="6048000" y="4437111"/>
            <a:ext cx="2916000" cy="172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://www.szm.cz/media/img/3/motyli-4da6a163c594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4125"/>
          <a:stretch/>
        </p:blipFill>
        <p:spPr bwMode="auto">
          <a:xfrm>
            <a:off x="3528000" y="4788000"/>
            <a:ext cx="2376000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://www.krusnohorci.net/prilohy/1409396884zirovice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16019" b="20937"/>
          <a:stretch/>
        </p:blipFill>
        <p:spPr bwMode="auto">
          <a:xfrm>
            <a:off x="6442806" y="3334557"/>
            <a:ext cx="2138160" cy="9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http://www.cz-museums.cz/UserFiles/adresar/760/1039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6389" r="9257"/>
          <a:stretch/>
        </p:blipFill>
        <p:spPr bwMode="auto">
          <a:xfrm>
            <a:off x="3528000" y="1152000"/>
            <a:ext cx="2376264" cy="168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2" descr="http://cile.jedemetaky.cz/data/galleries/cile/235/296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r="4599" b="18034"/>
          <a:stretch/>
        </p:blipFill>
        <p:spPr bwMode="auto">
          <a:xfrm>
            <a:off x="3528000" y="3024000"/>
            <a:ext cx="2376000" cy="159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0"/>
          <p:cNvSpPr>
            <a:spLocks noChangeArrowheads="1"/>
          </p:cNvSpPr>
          <p:nvPr/>
        </p:nvSpPr>
        <p:spPr bwMode="auto">
          <a:xfrm>
            <a:off x="72000" y="6395137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Přibližně </a:t>
            </a: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7,000 </a:t>
            </a: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druhů rostlin</a:t>
            </a:r>
            <a:endParaRPr lang="en-GB" altLang="en-US" sz="14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5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Přírodní atraktivity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12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Darkovičky </a:t>
            </a:r>
            <a:r>
              <a:rPr lang="cs-CZ" altLang="cs-CZ" sz="1600" b="1" dirty="0" smtClean="0"/>
              <a:t>(Slezsko)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1935-1938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Muzeum československého opevnění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b="1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56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8914" name="Picture 2" descr="https://upload.wikimedia.org/wikipedia/commons/thumb/b/ba/Are%C3%A1l_%C4%8Ds._opevn%C4%9Bn%C3%AD_v_Darkovi%C4%8Dk%C3%A1ch.jpg/1024px-Are%C3%A1l_%C4%8Ds._opevn%C4%9Bn%C3%AD_v_Darkovi%C4%8Dk%C3%A1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6" b="10718"/>
          <a:stretch/>
        </p:blipFill>
        <p:spPr bwMode="auto">
          <a:xfrm>
            <a:off x="4306763" y="1021110"/>
            <a:ext cx="4657725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upload.wikimedia.org/wikipedia/commons/7/79/MO_S-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2" b="12929"/>
          <a:stretch/>
        </p:blipFill>
        <p:spPr bwMode="auto">
          <a:xfrm>
            <a:off x="3348000" y="3456000"/>
            <a:ext cx="5162876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s://upload.wikimedia.org/wikipedia/commons/thumb/4/45/Are%C3%A1l_%C4%8Ds._opevn%C4%9Bn%C3%AD_Darkovi%C4%8Dky_-_interi%C3%A9r_2.jpg/800px-Are%C3%A1l_%C4%8Ds._opevn%C4%9Bn%C3%AD_Darkovi%C4%8Dky_-_interi%C3%A9r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220" r="1" b="3647"/>
          <a:stretch/>
        </p:blipFill>
        <p:spPr bwMode="auto">
          <a:xfrm>
            <a:off x="395536" y="1944000"/>
            <a:ext cx="2700000" cy="2889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://www.szm.cz/media/img/3/areal-cs.-opevneni-hlucin-darkovicky.-fotoarchiv-szm-505ab0f5a73e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4" b="12572"/>
          <a:stretch/>
        </p:blipFill>
        <p:spPr bwMode="auto">
          <a:xfrm>
            <a:off x="396000" y="5013176"/>
            <a:ext cx="2700000" cy="1178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Atraktivní destinace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49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9000000" cy="5004000"/>
          </a:xfrm>
        </p:spPr>
        <p:txBody>
          <a:bodyPr/>
          <a:lstStyle/>
          <a:p>
            <a:r>
              <a:rPr lang="en-GB" altLang="cs-CZ" sz="2200" b="1" dirty="0" err="1" smtClean="0"/>
              <a:t>Landek</a:t>
            </a:r>
            <a:r>
              <a:rPr lang="en-GB" altLang="cs-CZ" sz="2200" b="1" dirty="0" smtClean="0"/>
              <a:t> Park</a:t>
            </a:r>
            <a:r>
              <a:rPr lang="cs-CZ" altLang="cs-CZ" sz="1600" b="1" dirty="0" smtClean="0"/>
              <a:t> (Slezsko)</a:t>
            </a:r>
            <a:endParaRPr lang="en-GB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Hornické muzeum </a:t>
            </a:r>
            <a:r>
              <a:rPr lang="en-GB" sz="1800" dirty="0" smtClean="0"/>
              <a:t>OKD </a:t>
            </a:r>
            <a:r>
              <a:rPr lang="en-GB" sz="1800" dirty="0" err="1" smtClean="0"/>
              <a:t>Landek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Nadzemí </a:t>
            </a:r>
            <a:r>
              <a:rPr lang="en-GB" sz="1800" dirty="0" smtClean="0"/>
              <a:t>&amp; </a:t>
            </a:r>
            <a:r>
              <a:rPr lang="cs-CZ" sz="1800" dirty="0" smtClean="0"/>
              <a:t>podzemí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cs-CZ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endParaRPr lang="en-GB" sz="1800" dirty="0" smtClean="0"/>
          </a:p>
          <a:p>
            <a:pPr>
              <a:buClr>
                <a:srgbClr val="C00000"/>
              </a:buClr>
            </a:pPr>
            <a:endParaRPr lang="cs-CZ" altLang="cs-CZ" sz="2200" b="1" dirty="0" smtClean="0"/>
          </a:p>
          <a:p>
            <a:pPr>
              <a:buClr>
                <a:srgbClr val="C00000"/>
              </a:buClr>
            </a:pPr>
            <a:r>
              <a:rPr lang="cs-CZ" altLang="cs-CZ" sz="2200" b="1" dirty="0" smtClean="0"/>
              <a:t>Důl </a:t>
            </a:r>
            <a:r>
              <a:rPr lang="en-GB" altLang="cs-CZ" sz="2200" b="1" dirty="0" smtClean="0"/>
              <a:t>Michal </a:t>
            </a:r>
            <a:r>
              <a:rPr lang="en-GB" altLang="cs-CZ" sz="1800" b="1" dirty="0" smtClean="0"/>
              <a:t>(N</a:t>
            </a:r>
            <a:r>
              <a:rPr lang="cs-CZ" altLang="cs-CZ" sz="1800" b="1" dirty="0" smtClean="0"/>
              <a:t>KP, Slezsko)</a:t>
            </a:r>
            <a:endParaRPr lang="en-GB" altLang="cs-CZ" sz="18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Autentické industriální místo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Nadzemní pracoviště</a:t>
            </a:r>
            <a:endParaRPr lang="en-GB" sz="1800" dirty="0" smtClean="0"/>
          </a:p>
          <a:p>
            <a:pPr marL="257937" lvl="1" indent="0">
              <a:spcBef>
                <a:spcPts val="400"/>
              </a:spcBef>
              <a:buClr>
                <a:srgbClr val="C00000"/>
              </a:buClr>
              <a:buNone/>
            </a:pPr>
            <a:endParaRPr lang="cs-CZ" sz="1400" i="1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57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9460" name="Picture 4" descr="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8754" r="12164" b="19179"/>
          <a:stretch/>
        </p:blipFill>
        <p:spPr bwMode="auto">
          <a:xfrm>
            <a:off x="5980060" y="3719813"/>
            <a:ext cx="2935879" cy="2072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vylety-zabava.cz/images/phocagallery/zabava/severni-morava/landek-park/thumbs/phoca_thumb_l_1-landek-par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" b="6570"/>
          <a:stretch/>
        </p:blipFill>
        <p:spPr bwMode="auto">
          <a:xfrm>
            <a:off x="3966891" y="1260000"/>
            <a:ext cx="2765349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www.msregion.cz/assets/ostravsko/pamatky/technicke-atraktivity/ostrava-landek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597" r="6485" b="9352"/>
          <a:stretch/>
        </p:blipFill>
        <p:spPr bwMode="auto">
          <a:xfrm>
            <a:off x="647624" y="1980000"/>
            <a:ext cx="2952000" cy="1986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ostravsko.cz/wp-content/uploads/2014/03/Hornick%C3%A9_muzeum_Ostrava_raz%C3%ADc%C3%AD_stroj_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6697" r="17314" b="10282"/>
          <a:stretch/>
        </p:blipFill>
        <p:spPr bwMode="auto">
          <a:xfrm>
            <a:off x="6876256" y="1260000"/>
            <a:ext cx="2111939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https://upload.wikimedia.org/wikipedia/commons/thumb/f/f8/D%C5%AFl_Michal-celek.jpg/800px-D%C5%AFl_Michal-cele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2"/>
          <a:stretch/>
        </p:blipFill>
        <p:spPr bwMode="auto">
          <a:xfrm>
            <a:off x="3816000" y="3420000"/>
            <a:ext cx="1980000" cy="2671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Industriální dědictví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05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cs-CZ" altLang="cs-CZ" sz="2200" b="1" dirty="0" smtClean="0"/>
              <a:t>Dolní Vítkovice </a:t>
            </a:r>
            <a:r>
              <a:rPr lang="cs-CZ" altLang="cs-CZ" sz="1800" b="1" dirty="0" smtClean="0"/>
              <a:t>(NKP, Morava)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Areál Vítkovických železáren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Symbol Ostravy &amp; celého regionu</a:t>
            </a:r>
          </a:p>
          <a:p>
            <a:pPr>
              <a:buClr>
                <a:srgbClr val="C00000"/>
              </a:buClr>
            </a:pPr>
            <a:endParaRPr lang="cs-CZ" altLang="cs-CZ" sz="2200" b="1" dirty="0" smtClean="0"/>
          </a:p>
          <a:p>
            <a:pPr>
              <a:buClr>
                <a:srgbClr val="C00000"/>
              </a:buClr>
            </a:pPr>
            <a:endParaRPr lang="cs-CZ" altLang="cs-CZ" sz="2200" b="1" dirty="0"/>
          </a:p>
          <a:p>
            <a:pPr>
              <a:buClr>
                <a:srgbClr val="C00000"/>
              </a:buClr>
            </a:pPr>
            <a:endParaRPr lang="cs-CZ" altLang="cs-CZ" sz="2200" b="1" dirty="0" smtClean="0"/>
          </a:p>
          <a:p>
            <a:pPr>
              <a:buClr>
                <a:srgbClr val="C00000"/>
              </a:buClr>
            </a:pPr>
            <a:endParaRPr lang="cs-CZ" altLang="cs-CZ" sz="2200" b="1" dirty="0"/>
          </a:p>
          <a:p>
            <a:pPr>
              <a:buClr>
                <a:srgbClr val="C00000"/>
              </a:buClr>
            </a:pPr>
            <a:endParaRPr lang="cs-CZ" altLang="cs-CZ" sz="2200" b="1" dirty="0" smtClean="0"/>
          </a:p>
          <a:p>
            <a:pPr>
              <a:buClr>
                <a:srgbClr val="C00000"/>
              </a:buClr>
            </a:pPr>
            <a:endParaRPr lang="cs-CZ" altLang="cs-CZ" sz="2200" b="1" dirty="0" smtClean="0"/>
          </a:p>
          <a:p>
            <a:pPr>
              <a:buClr>
                <a:srgbClr val="C00000"/>
              </a:buClr>
            </a:pPr>
            <a:r>
              <a:rPr lang="en-GB" altLang="cs-CZ" sz="2200" b="1" dirty="0" smtClean="0"/>
              <a:t>Karolina</a:t>
            </a:r>
            <a:r>
              <a:rPr lang="cs-CZ" altLang="cs-CZ" sz="2200" b="1" dirty="0" smtClean="0"/>
              <a:t> </a:t>
            </a:r>
            <a:r>
              <a:rPr lang="cs-CZ" altLang="cs-CZ" sz="1800" b="1" dirty="0" smtClean="0"/>
              <a:t>(Morava)</a:t>
            </a:r>
            <a:endParaRPr lang="en-GB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Bývalá koksovna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Sport &amp; </a:t>
            </a:r>
            <a:r>
              <a:rPr lang="cs-CZ" sz="1800" dirty="0" smtClean="0"/>
              <a:t>zábava</a:t>
            </a:r>
            <a:endParaRPr lang="en-GB" sz="1400" dirty="0" smtClean="0"/>
          </a:p>
          <a:p>
            <a:pPr marL="257937" lvl="1" indent="0">
              <a:spcBef>
                <a:spcPts val="400"/>
              </a:spcBef>
              <a:buClr>
                <a:srgbClr val="C00000"/>
              </a:buClr>
              <a:buNone/>
            </a:pPr>
            <a:endParaRPr lang="cs-CZ" sz="1400" i="1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58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9470" name="Picture 14" descr="https://upload.wikimedia.org/wikipedia/commons/8/8b/Doln%C3%AD_oblast_vitkovic_-_svitani_10.12.2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271"/>
          <a:stretch/>
        </p:blipFill>
        <p:spPr bwMode="auto">
          <a:xfrm>
            <a:off x="3600000" y="1942904"/>
            <a:ext cx="2264488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http://www.dolnivitkovice.cz/default/file/download/id/11021/inline/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r="20482"/>
          <a:stretch/>
        </p:blipFill>
        <p:spPr bwMode="auto">
          <a:xfrm>
            <a:off x="6048000" y="1296000"/>
            <a:ext cx="2880000" cy="1639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0" name="Picture 24" descr="https://www.ostrava.cz/cs/turista/co-navstivit/technicke-pamatky/dolni-oblast-vitkovice/DOV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r="20592" b="18097"/>
          <a:stretch/>
        </p:blipFill>
        <p:spPr bwMode="auto">
          <a:xfrm>
            <a:off x="396871" y="1942904"/>
            <a:ext cx="3024028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94" name="Picture 38" descr="http://img9.rajce.idnes.cz/d0902/10/10102/10102633_63bb85ab78ebb6a32337a13515fd0b84/images/Trojhali-Karolina_1_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r="2831" b="2452"/>
          <a:stretch/>
        </p:blipFill>
        <p:spPr bwMode="auto">
          <a:xfrm>
            <a:off x="2987825" y="4176000"/>
            <a:ext cx="2880319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g.denik.cz/57/4b/trojhali-sony-2014071012_denik-6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35618" r="26032"/>
          <a:stretch/>
        </p:blipFill>
        <p:spPr bwMode="auto">
          <a:xfrm>
            <a:off x="6048000" y="3744000"/>
            <a:ext cx="2880000" cy="1961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Industriální dědictví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6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Kopřivnice</a:t>
            </a:r>
            <a:r>
              <a:rPr lang="cs-CZ" altLang="cs-CZ" sz="1600" b="1" dirty="0" smtClean="0"/>
              <a:t> (Morava)</a:t>
            </a:r>
            <a:endParaRPr lang="cs-CZ" altLang="cs-CZ" sz="22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Technické muzeum Tatrovky</a:t>
            </a:r>
            <a:endParaRPr lang="en-GB" sz="1800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Výroba automobilů</a:t>
            </a:r>
            <a:r>
              <a:rPr lang="en-GB" sz="1800" dirty="0" smtClean="0"/>
              <a:t> – 1850, </a:t>
            </a:r>
            <a:r>
              <a:rPr lang="en-GB" sz="1800" dirty="0" err="1" smtClean="0"/>
              <a:t>Ignác</a:t>
            </a:r>
            <a:r>
              <a:rPr lang="en-GB" sz="1800" dirty="0" smtClean="0"/>
              <a:t> </a:t>
            </a:r>
            <a:r>
              <a:rPr lang="en-GB" sz="1800" dirty="0" err="1" smtClean="0"/>
              <a:t>Šustala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1882 – </a:t>
            </a:r>
            <a:r>
              <a:rPr lang="cs-CZ" sz="1800" dirty="0" smtClean="0"/>
              <a:t>prvních </a:t>
            </a:r>
            <a:r>
              <a:rPr lang="en-GB" sz="1800" dirty="0" smtClean="0"/>
              <a:t>15 </a:t>
            </a:r>
            <a:r>
              <a:rPr lang="cs-CZ" sz="1800" dirty="0" smtClean="0"/>
              <a:t>železničních vozů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1897 – </a:t>
            </a:r>
            <a:r>
              <a:rPr lang="cs-CZ" sz="1800" dirty="0" smtClean="0"/>
              <a:t>první auto v Rakousku</a:t>
            </a:r>
            <a:r>
              <a:rPr lang="en-GB" sz="1800" dirty="0" smtClean="0"/>
              <a:t> – </a:t>
            </a:r>
            <a:r>
              <a:rPr lang="en-GB" sz="1800" b="1" dirty="0" err="1" smtClean="0"/>
              <a:t>Präsident</a:t>
            </a:r>
            <a:endParaRPr lang="en-GB" sz="18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1898 – </a:t>
            </a:r>
            <a:r>
              <a:rPr lang="cs-CZ" sz="1800" dirty="0" smtClean="0"/>
              <a:t>první nákladní auto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Tatra Truck</a:t>
            </a:r>
            <a:endParaRPr lang="en-GB" sz="18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59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24578" name="Picture 2" descr="https://upload.wikimedia.org/wikipedia/commons/thumb/9/96/Tatra_80.jpg/1024px-Tatra_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8299" b="3142"/>
          <a:stretch/>
        </p:blipFill>
        <p:spPr bwMode="auto">
          <a:xfrm>
            <a:off x="5004048" y="930167"/>
            <a:ext cx="2880000" cy="2129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72000" y="6408000"/>
            <a:ext cx="813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400" b="1" dirty="0" err="1" smtClean="0">
                <a:solidFill>
                  <a:prstClr val="white"/>
                </a:solidFill>
                <a:latin typeface="Constantia"/>
              </a:rPr>
              <a:t>Tatra</a:t>
            </a:r>
            <a:r>
              <a:rPr lang="en-GB" sz="1400" b="1" dirty="0" smtClean="0">
                <a:solidFill>
                  <a:prstClr val="white"/>
                </a:solidFill>
                <a:latin typeface="Constantia"/>
              </a:rPr>
              <a:t> 80 – </a:t>
            </a:r>
            <a:r>
              <a:rPr lang="cs-CZ" sz="1400" b="1" dirty="0" smtClean="0">
                <a:solidFill>
                  <a:prstClr val="white"/>
                </a:solidFill>
                <a:latin typeface="Constantia"/>
              </a:rPr>
              <a:t>sestrojena pro</a:t>
            </a:r>
            <a:r>
              <a:rPr lang="en-GB" sz="1400" b="1" dirty="0" smtClean="0">
                <a:solidFill>
                  <a:prstClr val="white"/>
                </a:solidFill>
                <a:latin typeface="Constantia"/>
              </a:rPr>
              <a:t> T. G. Masaryk</a:t>
            </a:r>
            <a:endParaRPr lang="en-GB" sz="14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24580" name="Picture 4" descr="https://upload.wikimedia.org/wikipedia/commons/thumb/f/f9/NW_1st_lorry2.jpg/220px-NW_1st_lorr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67" y="3384000"/>
            <a:ext cx="2095500" cy="279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data:image/jpeg;base64,/9j/4AAQSkZJRgABAQAAAQABAAD/2wCEAAkGBxQSEhIUEBAUFBAXFBYQEBAUEA8PEhUUFRUWFhgYFBUYHCggGBolHBYVITEhJSktLjEuFx8zODMsNygtLisBCgoKDg0OGxAQGCwkHyQrLCwsLCwsLCwsLCwsLC4sLCwsLCwsLCwsLCwsLCwsLCwsLCwsLCwsLCwsLywsLCwsNP/AABEIAOEA4QMBEQACEQEDEQH/xAAcAAEAAgMBAQEAAAAAAAAAAAAABgcDBAUCAQj/xABPEAABAwIBBQgNCwIEBQUAAAABAAIDBBEFBgcSITETQVFhcXORsyIjJDI0NUJ0gaGywcIUM1JiY3KCkqKx0YOjJUOT8BVklKThFlNUhNL/xAAbAQEAAgMBAQAAAAAAAAAAAAAAAwQBAgUGB//EADsRAAIBAgIHBQcCBQQDAAAAAAABAgMRBAUhMTIzcbHBBhJBcoEiIyQ0UWGRE2I1gqHR8BRCUsKisuH/2gAMAwEAAhEDEQA/ALxQBAEAQBAEAQBAEAQBAEAQBAEAQBAEAQBAEAQBAEAQBAEAQBAEAQBAEAQBAEAQBAEAQBAEAQBAEAQBAEAQBAEAQBAEAQBAEAQBAEAQBAEAQBAEAQBAEAQBAEAQBAEAQBAEAQBAEAQBAEAQBAEAQBAEAQBAEAQBAEBr11dHCwvmlZHGNr3uaxvSUBGn5cNlv8gpZqobN2Dfk9N/rSWBHICsXBh3TFZv82mpmnyYYJayT/UeWx3TSD4cmal2ubEK13CBPS0jOiONxHSlga0mS8A7+oeT9fGKm/qAQzZmP/05CPm5nX+pjNTf1goLP6HySjlh1trMQYOKejrGdEjQ4oYPdLlJUNNhW0k28I6mGXDpTxB9ywn0JcHeiyo0bfK6eWAf+7YT0/LusdwB96yA7lNUskaHRva9h1hzXBzTyELIMqAIAgCAIAgCAIAgCAIAgCAIAgCAIDxNK1jS57g1oF3OcQ0ADaSTsCAiM2U89WSzCommO5a7EJg7cAd/cYx2Ux6AsA1qjAqSmtUYrU7tLvS1TmuseCGAdi3kAcUejWbRi5O0VdnExbOtEw2oqUykahLMTG0fdZYm35VFKslqOnQymrU2tH9SJYjl/iE171O5N+jCxsf6jd3rULrSOvRyOmtavxI/VVEkpvLNJIfryPf+5Ubm34nTp5VCOqKRr/Jm/RHQFr3iysCh8nb9EdAS4eBRmhkez5uR7Puvc31ArZTaK9TLIS1pMz/8Tm8p+mPri56RYrdVWc2tklN6lbgbOG5Qz05vTzSQ75aDpxHlba3qKljWXicivlFSGy7ktwPL5gcDVQ7g4nXWUneOP2sOtruXbxBTJpnLnTlB2krFq4RiTZow+ORksZ2SxnsTyt2tPEtjQ6LXXQH1AEAQBAEAQBAEAQBAEAQBAEBz8bxiKkiMs7rNuGtaBpPe47GMaNbnHgQEYdhklb2/FbQ0jezjoC+0bWjWHVbtj3fU70cawCOZTZzw28OGMFgNH5S5oDQBvRM4OM6uJRTqpajp4TLalbTLQv6lbVU75nmSaR0kh2ve4uPr2DiVaU29Z6rCZbCmrJHkNUbZ1YUIxNqhoXyyshY3tj3BjWnsdZ2XvsRJt2M1a0KVJ1HqSvoJ1RZpqh3z1RDHxND5T6dTR61OsNLxZ5+r2morYg3xsv7nUjzRM8qseeSFrf3cVt/pvuVJdp6nhTX5ZDshslRiDpmmYxGNrXA6AffSJGvWOBRU6ffbVzs5pmbwSg1G/ev421Hcrs01S35meKTicHxH0anD1rd4eXgyjS7TUXvINcLP+xD8cyfqKRwFTCWX711w5jrcDhq9G1QyhKOtHZwuOoYpe6lf7eJyyFi5NOjGR8bcG7TY7/AeIjYRyreMmjl4rL4zVmrnVyexh9PKHwS/J5Tt36eTikadn7cYVmFW+s8xi8rnT0w0r6F05M5VNqLRzs3Gqt3t7xyccTt/k28o1qa5yCTNfvHasg9oAgCAIAgCAIAgCAIAgCA5+OYvHSQulmJ0RZrWgXe951NYxu+4neQEYijEYOJYsQ2RoO4Q30m0zTsjjHlTHyncNwLALBlaSr8scsZsQeRcx0oPa4AdRtsL7d8fUN5V6lXwR6HLsrbanUWn6fQj7Wqs2eso4dRRlfGRa4IuA4XBFwdhHCONalmMovZZdub7JemZTU8+4tdO9gkMj+zIJ+gDqb6Fdo0491StpPBZtmGInXnS7z7qbVlo/P1K7ysrHU2LzStALo5mytab2J0GuF7cqrTfdqt/foeky+isRlsabehpr+rJnm6yuqa2qlbO5u5iIvaxjA0A6TRe+s7DwqejUlKTucTOMsoYSjF073b1t/Y5ed3FZ4qqJsVRLG0wBxbHLJGCdN4uQ0i51Ba4htSVmWuz+Go1aMnUgm+94pPwQzI/O1f3I/aemG1sdptmn69BlXl3V0lfPHG9roWOZoxPjbaxjY4gOFnbSd/fSpWlGTsYwGT4fE4SM5XUnfSn934ElzlvEuFOkLdZ3CRu+Wlz2D9nEKSvpp34HMya8MfGN/8Akv6Mo5Uz3p38UyRqYYIqjQ04JI2Sl7Lnc9NodaQbRa+3Yt3TklfwOZQzWhVqyot2km1p8bfT+xHyFqmWa1BSR3MmsoRTkRVLDLRkjUL7pCb6nwuGsW22Ho456dS2hnmcwy3vXlHXzLxwer0mMvKJonAGnqhbswdjX28sevlVpM81KLi7PWdWN+8dqyYMqAIAgCAIAgCAIAgCA8TShjXOeQ1rQXOcTYADWSTwICE4W/5bN8vqDo0kQc6hY7sWtj2GpeD5bwDo8DbnfCwCssucqXYhP2JIpYyWwM2XGzTI4T6hq4VXq1PBHoMry+7VSa0+BH2hVmz2NGkoItPITN2CG1FezV30dM7ULfSlHw9PArFKh4y/B5nNc8bbpYZ8Zf2/v+CLZya+Kaue6B7XxhjIw5ve3aNYadhHGNShrNOd0dXJKNSlhUqis229JceRotQUfHTxHpYCrlLYXA8XmDviqnmfMpvOc22J1XHuR/sxqpWXts9pkb+Bh682dnMv4XNzB9tq3w+0yj2l3MOPQ856fDIfN29ZImI2kZ7N7ifm6I3MyPztX9yP2nrOH1sg7TbNP16EYzl+MqrlZ1UajrbTOpkvyUPXmyyMvPEv9Om9uJWKu7/B5nK/4kuMuTKRJVR6j3Vz9L4DFalp2nYII2kbfIAXQjso+Y4iV60n93zKAywphFXVTGNDWiZ+i0CwAJ0gAN4a1RmrSaPoGW1HUwtOTd3Y46wT1aSkiU5BZXGik3Kcl1DIe2N1ncnH/MbwDhA5do1z0qltDPL5lgO97UdfMvGIlwHZBxA0o3ggh7DsNx/vYd9WjzRsQS3CAyoAgCAIAgCAIAgCAhmWVQamZlAwnc9EVFeWmx3LStHCOAyu1cjSsAiudjH9zYyghIBID6ot1AC3YxjgGzVwBqjqz7qsdDL8L+tUu9SK0Y2yptnusNRUUWjmqyRa8NrJwHAOPyePURpNNi93GCCAOK/Ap6FO/tM4OfZnKLeGp6P+T4+H9ztZ4a+SKljbG8tEkmhJbUXN0CdG/BdbYiTUVbxKPZ6jCpiW5q9ldcblLqoe5ufojBjoU2Gt4WRR9FK8/CuhHUj5nifarVZfdv8A8iqM7TLYi/jjjd+m3uVWttnr+z8r4P1Zv5lvC5uYPttW2H2mVu0m5hx6HnPT4ZD5u3rJEr7Q7N7ifm6I3MyHztX9yP2nrOH1sh7S7NP16EYzl+MqvlZ1MairbTOnkz+Ch682WRl74k/p03txKxV3f4PNZX/EVxlyZSLtipy1HuLn6foAGxRD6jQPQ0LpLUfMZ6ZN/cofOTHo4lVcbmO6Y2KlVXts91ksr4OHrzZGVGdW58cLrKKlekpItDNJlKXtNDK7tjBulG877R30Z5N7iJ+irVKd9B43M8L3Jd9eOssgS7HjUHanD6LxqIPQehTnKN5jroD0gCAIAgCAIAgNfEKxsMUkshtHGx0jzwNaCT+yAg2BVG4QT11ULSOBrpwdoc9pFPD+CPe4ZAsGUm3ZFN1NU+eSSaU3kkcXuPGTeypTldns8uwypxSPKjPQR0IsjJ7KncaXDKSF3bZKgGdw8mJ1Wex5XftyqeNS0YxX16nl8ZgP1a9evPVGOj7vu9OZ2c9ng1Pzx9hy2xOpcSr2b+Yl5eqKeJVV6j2Vz9C1LtAYU37ZrP8As6hX3o7v+eB83j7X6z+3/eJWmeNlq9p4YGH9Twq9de2ep7Oy+Fa/c+SNjMr4XNzB9tqzQ2mRdo9zDj0POenwyHzcdZIlfaHZ3cT83RG5mQ+dq/uR+09Zw+tkPaTZp+vQi+cvxlV8rOpYo620zpZO/goevNlk5e+JP6dN7cSnq7v8Hm8s/iK4y5MpF2wqo9R7ZvQfpmpk0X0zfpOc3oiefcuj9D5rFXUn/mspnO1HbEZD9KON36dH4VTrbZ7LIZXwlvo2Q1RHZuED0nqnqXwyMliOjLG4SMPGOHiOw8RK3i7M5GNoKcWmfoXCcTZUxQzM1R1LA4C/eTNGtp4+xcOVnGryd1c8VUg4ScX4HToJrix2jUVk0N1AEAQBAEAQBARXL126Np6S9m1Ew3fzaHtst+IgBv4lhggGcjG70sMTdTqiR1TKOBgtoNPICwfhUVSVkdDLqXfq3+hAGhVGe2w0bI+rBcudLJjwyj85g61qzHaXFcypj38LU8suRZ2e3wam549W5WcRqXE8z2c38vL1RT9r6vQqp6+UrJn6ByjdoyYWP+aA/wC3lHvV6euPHofPcMrwreX/ALIgGelndcJ4YB6pH/yoK+0j0HZ2XuZr79DzmYPdc3MH22pQ2h2ifuYceh5zzHuyHzcdZIlfaHZ5+4n5uhuZkj22r5uP2nrOH1sh7RbNP16EZzleMqvlZ1LFHW2mdLJ38HD15ssnL3xJ/TpvbiU9Xd/g87ln8QXGXJlLU7NJ7Bwua3pICqo9hVlaEn9mfoXH5tGpw4fSnkB/6aVXpPSv88DwNCN6VV/RL/2RWmeaK1bG76VO31Pf/Kr19o9L2fl7iS/d0ICoDvXCC58cFkgrxuixM1WIOfBV0YPbGWraXiII0gOLS0fzlWqL0WPHZpR7s1NcCx6CtDyyRveysbKBwXGsdN1Oco7jSgPqAIAgCAIAgK7yyq+6Kx572GkipGHgkrJDp249za1YYKsypqzLU69jI2MA4CRpH2vUq1V6T0GU0/Z731OeFAeqp6IhYJLnSyZ8Mo/OYOtYto7S4rmVcc/hqnlfIs7Pb4PTc+ercrGI1Liea7Pb+Xl6oqSmbd7BwvaOlwVZHqqsrQk/sy88uJdGfCvPB7JHvVyprjxPD4FXp1vJ1RD89je30p4YnjoeP5UWI1o6/Z6XsVF911NTM6e65uY+NqxQ2jftA/cw49DznhPdkXm46x6V9ozkD9xLzdDczLHttXzcftOWcPrZD2h2afr0I1nI8Y1fKzqWKOttM6WUfJw9ebLJy88Sf06X24lYq7v8Hnss/iC4y5MqDB23qKccM0Q6ZGqotaPWYl2oz8r5F3ZYy6NXhPHUv9cZb8SuVH7UeJ4zBxvRreVcyHZ7o+30ruGJ7fyuB+JRYjaR2ezz9ia+6K3Vc9EEMnxDEtKO5m/xD5PiVK69mveYH8ko0R+rQPoU9J2keczSl3qb+2ksrCqncqiamP8AlTSbmPs5CJWj0aZ6FaR5cndK+4CyDMgCAIAgCAICnst5zudRwz4oWD7kMDIx+q61BXVZJpTTO4ZHW5AbD1BVKj0nq8ujanE+KI7qYQzc6WTXhlH51B1rFtHaXFFbGv4ep5XyLNz2+D03Pnq3KxiNS4nnMg30vL1RVWEtvPAOGaMdL2qstaPS4mVqM39nyLfzlTaNRhXnYP6mD3q3V1x4nk8sjenX8jOJnrZrpHc632CtMR4F3s+9NRcOpy80HhU3MfG1a0NZYz/cx49D5nePdcXMDrHpX2hkO4l5uhuZmj22q5uP2nLOH1si7QbNP16Ebzin/EavlZ1LFHW2mdHKH8JD15ssjLs/4L/TpfbiViru/wAHnst+fXGXJlUZMsvWUg4aiLrGqtDaR6nGyth6j/a+Ra+cao0azB/OHH9ULferNXaieYy2HeoV/L/c5WfCLwN3HKzpDD7lpiPAt9npe1Ujw6lVqsenCGT6gMZlLHNeNrHNkHK0h3uW8XpOTjYXTRamP1GjjEL297UQRycvYvb7mq8eLLIwx92hZMG8gCAIAgCAIClss+8w8fSr6t5/6gBagrqI3JPCSfWqc9Z6/BbKM60OtcILnRya8Mo/OoOtYsx2lxRWxj+HqeV8izs93g9Nz56tysYjUjz+Q76Xl6orHJuPSq6Uf8xF6ntKghtI9FjNGHm/2vkWXnYmtUYZxTF/Q+FT19ceJ53KI3pV/L0Zhz1N7XSn7R46Wg+5MRqRvkD95NfZczhZoz3VNzHxtWlDWWs+fuY8eh5zt+FxcwPbelfaGRP3MuPQ28zp7bVfcj9pyzQ1siz5+zT9ehkylyGqquvmewMbC9zLSueNgjY0kNGsnUdWpJ0pSkYweaUaGGjB3clfR6vxO1nRrGQ0DKbSvI8xtY3ytCItJcRwdiB6VvWdo2KuT05VMV+rbQr39Suci23r6MfbsPQb+5V6e0j0OYO2FqcCfZ25dGrws/Re5/8Adg/hTV9qP+fQ4mTq9Gvw6Mz57o+56Z3BOW/mjcfhWcRqRrkD99Jft6oqBVT1gQBDJiqBqK2ic/F+JPMYqC6TAZN91NG0+hwHvV6OpHiKitNr7stvBXdiFsaHVQBAEAQBAEBUecGm0P8AhvFWVH6pg5agq1jbOcDtDiD6CQqk9Z63Bv2UZlGdS4QXOlkz4ZR+dQdaxZjtLiiDFL4ep5XyLPz2+D03Pnq3KxiNSOFkO+l5eqK4yMbevox9uz1G6gp7SO5mErYWpwJxnkfaow/i03f3Iv4U1faRxslXuqvDozazzt7mpz9vbpjf/C2xC0IhyJ2rS8vVEdzReFTcx8bVHQ1l3PH7qPHoec7fhcXMD23pX2hkm5lx6G3mc+dqubj9p62oa2R57sw9ehLjlrCytfRytcxwc1jJiQY3Oc1rgHb7e+tvhSfqJS7rOWsvqSw6rx0r6eOgiudvJ3Qc2rYXEPcI5mlxdZ1uxLb7AbEW2bOFRV4f7jqZLi7p0H4aV1Izm/ZfEqMfaE9DHn3KOnto6WZu2Fnw6oleeuW1RR/VY9362fwpK+0jnZGr06npyZ3s8bNKgjdwTxu6WPb8Skr7JUyR93FW+qZSypnrwhkIZMc+xbRKGL8SaV7eywBu+KZjulxPwq9HUjw9R3m392W/gfehbGh2EAQBAEAQBAQDOrR9op3jyKtp/OCP3ssMFOY5BudXUs4JnkcjjpD1OCq1FpPTYCd6aMCiOvc+hYJEjp5NeGUfnUHWsWY7S4ohxb9xU8r5Fm57vB6bnz1blZr6kefyLfS4dUV/kA2+I0fO36GOPuUFPbR2cyfws+HVEpz2PtUUnFE9362/wpK+0jnZIr06npyZ287rL0ETuCaM9LHD3qStslPJnbEtfZkWzPjuubmPjao6Gsv53uo8eh5zvjuyLzcdY9K+0Mk3MuPQ3MzA7bV83H7T1mh4keebMPXoRvONqxGr+8zqY1HV2mX8r+Vh682WTnB7LBtJ2t2jTOvxl8dz6yp6u7/Bwst0Y1Jfu5Mr7Nky+JU3Fujv7b/5UFLbR3M1dsLL05naz3v7pgHBTk9Lz/C3xGsrZCvdzf3XIlWcc6eD6XFTv6XMHxKSrpp/g52V+zjUvNyZSapnsAhsghsjBVHUVvE5mNlZNli1dN/iFFF/8ekgjdxOEJcfW8K8jxJamCt7ELJg6qAIAgCAIAgOBl1RbrQ1AAu5rd2Z96Ih49lYYKYzmUehVxTNHa6injlaeFzRou9Wh0qCqjtZbU0d0jjVXZ6OGo9LBvc6OTXhlH51B1zFtHaXFFfFv3E/K+RZ2e7wem589W5WK+pHByTey4dUQXNqy+J0vEZD0RPUNLbR1s0dsLL05o7mfB3dMA4Kc+t5W+I1lTI93LiuRJ8540sJa761O7psPepK2wc7K9GLtxIpmaHdc3MfG1R0NZ0M73UePQ855B3ZF5u3rJEr7RnJdzLj0NvMmO21fNxe09Zoa2R53sw9ehGc5XjGs5WdTGo6u0y/lfysPXmyy8vfEn4KX24lPV3f4OHl/wA8uMuTIHmmbfEouKOU/pt71DR2zsZu/hnxRu56HXroxwUzfXJJ/C2r7RHkmig3+7oiYY92zJ8Hf+R07/S0ROP7KSWml6HMw/sZj/M1zKTVQ9egsG6CGb2NjBaL5RV00I8uZjT90G7vUCpqSuzgZpV7tNll0UW61k09tT3OLPuF1mfoY3pVtHlixsMZZoWQbyAIAgCAIAgPL2gggi4IsRxFAVTlzgmlh2oXloJXR339wdbXyaJjP4SoqivEu4Gp3KtvqVcCqjPV0p3QQludLJnwyj86g65izHaXFEGKfuJ+V8izs9/g9Nz56tysV9SOFku9lw6oh2ahl8Sh4mSu/Rb3qOjtHSzZ/DPiiSZ4MnamaVlRDEZImw7m8M7J7SHON9DaRrGsXW9aLbuijlGKpU4uE3Zt+h2cuRpYGD9lSu/XF/K2qbv8FbA6Mb6y5MimZUd2Tcx8bVHQ1l/Ot1Hj0POekd2w+bt6yRK+0Zybcy49DczH/PVfNxe09Zoa2R53sw9ehF85vjKs5WdTGtKu0y9lny0PXmyysvvEn4KXrIlNV3f4OLl/zq4y5MhGZ9t8RHFBKfWwe9RUds6ucP4f1XUsDKLIJlbWCeeUiERsjETBZzi0uJu87B2W8L8YU0qSlK7ORhsxlh6P6cFpve//AMOllRQMZhlTDG3RjZTPYxus2DGahr17y2mvYaIMNUbxMZy195cz88hUT3CCwbI+OKyjWpK0SU5s6Bz55phtYz5PCftp+wBH3Wbo70K1SXieRzSt3pqBY9BTN3Uhg7BpDG8jBoj9lMjlEypm2AWQZkAQBAEAQBAEBxq6lAm7JoMNRGaeZp2aQB0L8rS9v5VgynbSj8/5RYO6jqZad9+wPYOPlRnWx3pHrBVScbM9Pg8QpxTOeozp3Ojkz4ZR+dU/XMW0da4ogxW4n5XyLPz4eD03Pnq3KevqRw8m3suHVEUzPtviI4oJT62D3qOjtl/N38P6rqWPjmXkFHV/J6hjg3QZIJ29mBpFws5u0DVtF9qnlUUZWZxqOAqVqX6kPrax6zgStmwmpfGQ5jomyscNhbpscCOhKmmDMYFOGKinrvYgWZPwyfmPjaoqGs6uc7qPHofM9fhsPm7eskWK+szk25lx6G3mN+erObi9p6zQ1sjzrZh69CL5zfGVZys6mNaVdpl7LfloevNllZfeI/wUvWRKapu/wcXAfOrjLkyH5l2XrpDwU7/XJH/CjobR0s5fuUvv0Z1c52WdVDUupad4iYGMc6Ro7aS4XtpHvRyC/GtqtSSdkQZZgaVSn+rNX06vAkeR8hmwUaRLnOhqGOc4lxJ0pBcnfW8NMCljEqeMdvquhRTNg5FTPYHpDa5hnetoq5QxldQi2y6skMK+RUbdIdsALnDhqZgLj+myzfS9XYqyseOqTc5OT8Tu4BS7CVsaElaEB9QBAEAQBAEAQGCspxIxzTqvsI2gjWCOMGxQEBziZPGupt2jb3bTXbKwbXsGtzRw7z28RI31HOPeRcweI/SnZ6mU003VVo9NSqXR0MnnhtXSOcQGipgc5xNgAJWEkneFkjrQxF3Rml/xfItHPf4NS8+ercrFbUjiZPvZcOqI3mYZeveeCmk9ckSjo7Rczd+4S/cuTNXO4b4k/iiiHqJ96Vto3yr5f1ZPT2WT3/0PZj/8KXXT9Dl6sf8Az9SI5k/DJ+Y+Nqjo6y/nG6jx6HnPZ4bD5sOskWK+szk+6lx6G5mN+erObi9p6zQ1sjznZh69CLZzvGVZys6mNaVdpl7LfloevNll5f8AiP8ABS9ZEpqu7/BxsB84uMuTItmRb3VUHggA6Xj+FpQ1svZy/dx4s4+dR18Tn4mxD+2P5WtXaLWVaMMuLLGzUO0sLa3gfM3pe4/EpaOwcbNNGKb4cijtG2rg1dGpVD1sXdXPL3WWUjSpU7qJTm0ydNVUCZzbxREFocLtfLtYDwgd+eIAeUrVOFtJ5bMcT35dxavEtGteJJGxsN447i/03k9k48JvfXyqY5hI8Og0WhAbqAIAgCAIAgCAID4QgOZXNMb92YCSBozsAuXxjygN9zdZ4wSOBYBVWcvI8R3raMaVNJ2czWaxGXa9NtvIJOvgJ4NkNSHijrYHF/7JPgV8oGjuQndHWrcfmmpoqaV2myJ+nE43L2jRLdC++3XqvrH7Zcm1ZkcMPCFR1I6LrSS/Mk3uuoPBBbpkb/8AlSUNbKGbv3cePQ5OdY/4nPxNiH9tp961q7RPlny64ssPAxp4Bbb3FM30hsg9ynW79Dk1nbG3/cuZD8yXhk3m/wAbVFR1nQzfdx4nnPZ4bD5sOskStrM5Rupceht5jfnqzm4vaelDWzTOdmHr0ItnN8ZVv3mdTGtKu0y9l3y8PXmyzMv/ABH/AE6XrIlNV3f4OLgPnF/NyZHMxre3Vh4I4h0uf/C0oa2XM5fsw9ehG85b74nVcRYP7TFpV2mXstVsNH15mtTZVTRUXyOE6DHPe+WQHs3NdbsAfJGrWdpWO+1Huoklg6c6/wCtLTqsupwSbLQtynZG5geDyVcrY4xtO0gloaO+e76o9Zs0a1NThfScPH43u+zHWXbFTMoYGU8GqQttfVpNadbnOt5bjrPo3gFZOAb+CUFgCQsgkLRZAfUAQBAEAQBAEAQBAeHtugI5US/JHu0m6VG+5ljtpbkXd89g34zfsm71ydl1gFdZc5A7mDVYf2ylcN0dEzszGDr0o7d9HxbRybIZ0/FHVwuN/wBsyv2uUDR2oVEzsZNZRTUMpkpy25AbIx7dJr2g3sd8coKzGTjqNMRh4V492R8ynxj5ZUyVGhoaYZdmlpWLWNabGw1aknLvO4w1H9GmoXuW7kH2eCNHDFUsP+pKFYp7Bwsboxbf3XJEMzIeFy+b/G1R0dZ0M33ceIz2+Gw+bjrJErazOUbqXHobeYz56s5uL2nrNDWzTONmHr0ItnN8ZVv3mdTGo6u0y9l3y8PXmyy8v/Ef4KX24lNU3f4ONgPnF/NyZX+QOVkeHCqc6N0kkgibEwENb2G6ElzjsHZN3ioac1G51sdhJYhxSdkr3/oR7GsTfVTyzyBofI7Sc1t9EWAaAL69gC0k7u5co0lSpqC1I0XOsljaVRI3cDwiSrkDI2F2wkawA2/fSO8lnrOwa1NCnfWcfGY/u+zHWXPhGFx4bFZtn1TwCTYDWNQJA71jfJZy7SSVYSOE227s3MMoXPcXvJLibknfKyYJPBFohAZUAQBAEAQBAEAQBAEAQGvWUrZGlrhq6COMHeKAr2udVYQ90kTTPQE6UkWzQvtc36B/SeJY1A5OLYBR4m11RhzwybvpYg2xB+1hGtp+uy44jtUcoJlyhi5U9D0or2voJIDaVlr964EOY630XDUf3ULg0dijiozWhmuCtLFtTTNugxSaC+4TyR32hj3Bp5W7CsptajE6VOptJM3MmMopaCR0kAjLnN3Nwka5w0bg6rEWOpZjJxeg0xGHhXj3ZX9D1lZlJJXysllYxjmxiKzNKxAc519f3knLvMYXDxoRcU73MmSGVcmHuldFGx5ka1p0y4AaJJ1W298kJ90xisLHEJKTtY5uOYo+qnlnlDQ+QguDAQ0WaGiwJJ2NG+tZPvO5PRpKlBQjqRirMQlltu0r5NEBrQ97nBoAsA0HUNSNt6zMKcIbKSNYuWDdzSMbpVsotlatiowV2yW5K5A1FW5rpQYojZ1y3tjm8LWHYPrOsOAOU8adtZxMRj5T0R0ItKjhgoWbjSsaZfKd3wa7ZpPcdb38Z9Q1KU5xmw/DnPdpvJLibknaVkElpoA0IDOgCAIAgCAIAgCAIAgCAIAgMcsQcLEICu8ps27XP3fD5DS1I1gsLmsJ/DrZ6NXEsWBFcRxmaG8eNULjfsTW04Y1z94boCNzl/FYozKbTujnHJ6Go10FTFITrEJd8mn5NylOi7la8DiUbpot08bUjr0nGxLBZ6c2mhezjcxzB+YjRPoJUbpsvQzCD16Dn3/3tWriy1HFwepnwuWO6TLEI8lyx3TP+oR5dJZZ7jNJYuC1s2aHD5pzaCCSTjZG5w9LrWHpK3VNlWpmUFq0kmwfNzVTEbo5sY32tPyiXkIadBv4njkW6poo1MwnLZ0E/wAHyNo6Gzn2dMNYJtNPf6urRi/CL/WUiVijKTk7t3OtJVySjQibuUZ22PZu43O4f961sam5h2EAWuEB3IYQ1AZUAQBAEAQBAEAQBAEAQBAEAQBAfCEBq1VE14Ic0EHaCAQeUICE4zmzpJblke5OO/GdFv5D2PqSwOTHknXU2qmrpND6Be8N/IdJnqWLAxvwqZx7pp6eQ7730VK8/mj0XLAMjMmKd3f09K08ziEfsy2Sxm5sRZH0e+ylH9HEJPU6VLC50KXA6OIgtawH7Kgp2H80jXH1rJg6W6x7G075ODdpHPb6I7lo9ACAyufPILaWg36LBoDpGtZBlpMFG+EB2KeiDd5AbQbZAfUAQBAEAQBAEAQBAEAQBAEAQBAEAQBAfCEB4dEDvIDC+iad5AYXYa3gQHj/AIU3gQHpuGN4EBmZQtG8gM7YQN5AewEB9QBAEAQBAEAQBAEAQBAEAQBAEAQBAEAQBAEAQBAEAQBAEAQBAEAQBAEAQBAEAQBAEAQBAEAQBAEAQBAEAQBAEAQBAEAQBAEAQBAEAQBAEAQBAEAQBAEAQBAEAQBAEAQBAEAQBAEAQBAEAQBAEAQBAEAQBAEAQBAEAQH/2Q=="/>
          <p:cNvSpPr>
            <a:spLocks noChangeAspect="1" noChangeArrowheads="1"/>
          </p:cNvSpPr>
          <p:nvPr/>
        </p:nvSpPr>
        <p:spPr bwMode="auto">
          <a:xfrm>
            <a:off x="155575" y="-1423988"/>
            <a:ext cx="2981325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6" name="Picture 10" descr="https://upload.wikimedia.org/wikipedia/en/4/46/Tatra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7246" r="6409" b="8219"/>
          <a:stretch/>
        </p:blipFill>
        <p:spPr bwMode="auto">
          <a:xfrm>
            <a:off x="8099999" y="15900"/>
            <a:ext cx="1044000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6926" b="9331"/>
          <a:stretch/>
        </p:blipFill>
        <p:spPr>
          <a:xfrm>
            <a:off x="288000" y="3564000"/>
            <a:ext cx="3245634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t="6526" r="5113" b="9331"/>
          <a:stretch/>
        </p:blipFill>
        <p:spPr>
          <a:xfrm>
            <a:off x="5940000" y="3564000"/>
            <a:ext cx="2934597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Muzea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48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GB" altLang="cs-CZ" sz="2200" b="1" dirty="0" err="1" smtClean="0"/>
              <a:t>Litovelské</a:t>
            </a:r>
            <a:r>
              <a:rPr lang="en-GB" altLang="cs-CZ" sz="2200" b="1" dirty="0" smtClean="0"/>
              <a:t> </a:t>
            </a:r>
            <a:r>
              <a:rPr lang="en-GB" altLang="cs-CZ" sz="2200" b="1" dirty="0" err="1" smtClean="0"/>
              <a:t>Pomoraví</a:t>
            </a:r>
            <a:r>
              <a:rPr lang="en-GB" altLang="cs-CZ" sz="2200" b="1" dirty="0" smtClean="0"/>
              <a:t> (</a:t>
            </a:r>
            <a:r>
              <a:rPr lang="cs-CZ" altLang="cs-CZ" sz="2200" b="1" dirty="0" smtClean="0"/>
              <a:t>CHKO</a:t>
            </a:r>
            <a:r>
              <a:rPr lang="en-GB" altLang="cs-CZ" sz="2200" b="1" dirty="0" smtClean="0"/>
              <a:t>)</a:t>
            </a:r>
            <a:endParaRPr lang="en-GB" sz="1800" b="1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Horní tok meandrující řeky Moravy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Lužní lesy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Mokřadní louky</a:t>
            </a:r>
            <a:endParaRPr lang="en-GB" sz="1800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2800" dirty="0"/>
          </a:p>
          <a:p>
            <a:pPr marL="0" indent="0">
              <a:buNone/>
            </a:pPr>
            <a:endParaRPr lang="en-GB" altLang="cs-CZ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8200" name="Picture 8" descr="Mok&amp;rcaron;adní biotopy v PR Plané lou&amp;ccaron;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7"/>
          <a:stretch/>
        </p:blipFill>
        <p:spPr bwMode="auto">
          <a:xfrm>
            <a:off x="180000" y="2443564"/>
            <a:ext cx="4320480" cy="339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upload.wikimedia.org/wikipedia/commons/thumb/0/09/LiPo_les.jpg/1024px-LiPo_l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/>
          <a:stretch/>
        </p:blipFill>
        <p:spPr bwMode="auto">
          <a:xfrm>
            <a:off x="4692141" y="2772000"/>
            <a:ext cx="4259718" cy="339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mpepa.net/wp-content/foto/2013/05/Litovelske_Pomoravi_ma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31" y="792000"/>
            <a:ext cx="2340000" cy="1875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Přírodní kulturní dědictví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2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Rožnov pod Radhoštěm</a:t>
            </a:r>
            <a:r>
              <a:rPr lang="cs-CZ" altLang="cs-CZ" sz="1600" b="1" dirty="0" smtClean="0"/>
              <a:t> (Morava)</a:t>
            </a:r>
            <a:endParaRPr lang="cs-CZ" sz="1600" i="1" dirty="0" smtClean="0"/>
          </a:p>
          <a:p>
            <a:pPr marL="540000" lvl="1">
              <a:buClr>
                <a:srgbClr val="C00000"/>
              </a:buClr>
            </a:pPr>
            <a:r>
              <a:rPr lang="cs-CZ" sz="1800" b="1" dirty="0" smtClean="0"/>
              <a:t>Dřevěné městečko</a:t>
            </a:r>
            <a:endParaRPr lang="en-GB" sz="1800" b="1" dirty="0"/>
          </a:p>
          <a:p>
            <a:pPr marL="540000" lvl="1">
              <a:buClr>
                <a:srgbClr val="C00000"/>
              </a:buClr>
            </a:pPr>
            <a:r>
              <a:rPr lang="en-GB" sz="1800" dirty="0" smtClean="0"/>
              <a:t>1925 </a:t>
            </a:r>
            <a:r>
              <a:rPr lang="en-GB" sz="1600" dirty="0" smtClean="0"/>
              <a:t>(</a:t>
            </a:r>
            <a:r>
              <a:rPr lang="cs-CZ" sz="1600" dirty="0" smtClean="0"/>
              <a:t>nejstarší ve střední Evropě</a:t>
            </a:r>
            <a:r>
              <a:rPr lang="en-GB" sz="1600" dirty="0" smtClean="0"/>
              <a:t>)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Akce celoročně</a:t>
            </a:r>
            <a:endParaRPr lang="en-GB" sz="1800" dirty="0" smtClean="0"/>
          </a:p>
          <a:p>
            <a:pPr marL="814637" lvl="2">
              <a:buClr>
                <a:srgbClr val="C00000"/>
              </a:buClr>
            </a:pPr>
            <a:r>
              <a:rPr lang="cs-CZ" sz="1600" dirty="0" smtClean="0"/>
              <a:t>Kostel sv. Anny</a:t>
            </a:r>
            <a:endParaRPr lang="en-GB" sz="1600" dirty="0" smtClean="0"/>
          </a:p>
          <a:p>
            <a:pPr marL="814637" lvl="2">
              <a:buClr>
                <a:srgbClr val="C00000"/>
              </a:buClr>
            </a:pPr>
            <a:r>
              <a:rPr lang="cs-CZ" sz="1600" dirty="0" smtClean="0"/>
              <a:t>Hřbitov </a:t>
            </a:r>
            <a:r>
              <a:rPr lang="en-GB" sz="1600" dirty="0" smtClean="0"/>
              <a:t>(</a:t>
            </a:r>
            <a:r>
              <a:rPr lang="cs-CZ" sz="1600" dirty="0" smtClean="0"/>
              <a:t>Valašský Slavín</a:t>
            </a:r>
            <a:r>
              <a:rPr lang="en-GB" sz="1600" dirty="0" smtClean="0"/>
              <a:t>)</a:t>
            </a:r>
          </a:p>
          <a:p>
            <a:pPr marL="814637" lvl="2">
              <a:buClr>
                <a:srgbClr val="C00000"/>
              </a:buClr>
            </a:pPr>
            <a:r>
              <a:rPr lang="en-GB" sz="1600" dirty="0" err="1" smtClean="0"/>
              <a:t>Zátopek</a:t>
            </a:r>
            <a:r>
              <a:rPr lang="en-GB" sz="1600" dirty="0" smtClean="0"/>
              <a:t>, </a:t>
            </a:r>
            <a:r>
              <a:rPr lang="en-GB" sz="1600" dirty="0" err="1" smtClean="0"/>
              <a:t>Jiří</a:t>
            </a:r>
            <a:r>
              <a:rPr lang="en-GB" sz="1600" dirty="0" smtClean="0"/>
              <a:t> </a:t>
            </a:r>
            <a:r>
              <a:rPr lang="en-GB" sz="1600" dirty="0" err="1" smtClean="0"/>
              <a:t>Raška</a:t>
            </a:r>
            <a:r>
              <a:rPr lang="en-GB" sz="1600" dirty="0" smtClean="0"/>
              <a:t>, Jan </a:t>
            </a:r>
            <a:r>
              <a:rPr lang="en-GB" sz="1600" dirty="0" err="1" smtClean="0"/>
              <a:t>Karafiát</a:t>
            </a:r>
            <a:endParaRPr lang="cs-CZ" sz="1600" dirty="0" smtClean="0"/>
          </a:p>
          <a:p>
            <a:pPr marL="814637" lvl="2">
              <a:buClr>
                <a:srgbClr val="C00000"/>
              </a:buClr>
            </a:pPr>
            <a:r>
              <a:rPr lang="cs-CZ" sz="1600" dirty="0"/>
              <a:t>Sýpky, stodoly, lihovar, </a:t>
            </a:r>
            <a:r>
              <a:rPr lang="cs-CZ" sz="1600" dirty="0" smtClean="0"/>
              <a:t>úly…</a:t>
            </a:r>
            <a:endParaRPr lang="en-GB" sz="1600" dirty="0" smtClean="0"/>
          </a:p>
          <a:p>
            <a:pPr marL="540000" lvl="1">
              <a:buClr>
                <a:srgbClr val="C00000"/>
              </a:buClr>
            </a:pPr>
            <a:endParaRPr lang="en-GB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60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4822" name="Picture 6" descr="https://upload.wikimedia.org/wikipedia/commons/thumb/7/7c/Vala%C5%A1sk%C3%A9_muzeum_v_p%C5%99%C3%ADrod%C4%9B%2C_Bill%C5%AFv_m%C4%9B%C5%A1%C5%A5ansk%C3%BD_d%C5%AFm.JPG/1024px-Vala%C5%A1sk%C3%A9_muzeum_v_p%C5%99%C3%ADrod%C4%9B%2C_Bill%C5%AFv_m%C4%9B%C5%A1%C5%A5ansk%C3%BD_d%C5%AF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 r="44636" b="5950"/>
          <a:stretch/>
        </p:blipFill>
        <p:spPr bwMode="auto">
          <a:xfrm>
            <a:off x="6696510" y="1201199"/>
            <a:ext cx="2268000" cy="2367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s://upload.wikimedia.org/wikipedia/commons/thumb/7/7f/Vala%C5%A1sk%C3%A9_muzeum_v_p%C5%99%C3%ADrod%C4%9B%2C_%C3%BAly.JPG/1024px-Vala%C5%A1sk%C3%A9_muzeum_v_p%C5%99%C3%ADrod%C4%9B%2C_%C3%BA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11481" r="14869" b="10260"/>
          <a:stretch/>
        </p:blipFill>
        <p:spPr bwMode="auto">
          <a:xfrm>
            <a:off x="5868144" y="3852000"/>
            <a:ext cx="3113856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8" name="Picture 42" descr="http://www.ctyripe.cz/wp-content/uploads/IMG_68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"/>
          <a:stretch/>
        </p:blipFill>
        <p:spPr bwMode="auto">
          <a:xfrm>
            <a:off x="158024" y="3852000"/>
            <a:ext cx="3460099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66" name="Picture 50" descr="http://www.hoteleroplan.cz/upload/roznov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"/>
          <a:stretch/>
        </p:blipFill>
        <p:spPr bwMode="auto">
          <a:xfrm>
            <a:off x="3780000" y="3852000"/>
            <a:ext cx="1908000" cy="2335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ttp://www.tripzone.cz/content_img_cs/009/skanzen-u-roznova-pod-radhostem-kostel-sv-anny-z-vetrkovic-w-98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/>
          <a:stretch/>
        </p:blipFill>
        <p:spPr bwMode="auto">
          <a:xfrm>
            <a:off x="3851919" y="1424744"/>
            <a:ext cx="2737101" cy="192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Skanzen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40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 marL="540000" lvl="1">
              <a:buClr>
                <a:srgbClr val="C00000"/>
              </a:buClr>
            </a:pPr>
            <a:r>
              <a:rPr lang="cs-CZ" sz="1800" b="1" dirty="0" smtClean="0"/>
              <a:t>Mlýnská dolina</a:t>
            </a:r>
            <a:endParaRPr lang="en-GB" sz="1800" b="1" dirty="0" smtClean="0"/>
          </a:p>
          <a:p>
            <a:pPr marL="814637" lvl="2">
              <a:buClr>
                <a:srgbClr val="C00000"/>
              </a:buClr>
            </a:pPr>
            <a:r>
              <a:rPr lang="cs-CZ" sz="1600" dirty="0" smtClean="0"/>
              <a:t>Technické stavby</a:t>
            </a:r>
            <a:r>
              <a:rPr lang="en-GB" sz="1600" dirty="0" smtClean="0"/>
              <a:t> </a:t>
            </a:r>
          </a:p>
          <a:p>
            <a:pPr marL="814637" lvl="2">
              <a:buClr>
                <a:srgbClr val="C00000"/>
              </a:buClr>
            </a:pPr>
            <a:r>
              <a:rPr lang="cs-CZ" sz="1600" dirty="0" smtClean="0"/>
              <a:t>Funkční technologická zařízení – pila, kovárna…</a:t>
            </a:r>
            <a:endParaRPr lang="en-GB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61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4828" name="Picture 12" descr="https://upload.wikimedia.org/wikipedia/commons/thumb/d/df/Vala%C5%A1sk%C3%A9_muzeum_v_p%C5%99%C3%ADrod%C4%9B%2C_Ml%C3%BDnsk%C3%A1_dolina%2C_hamr_01.jpg/1024px-Vala%C5%A1sk%C3%A9_muzeum_v_p%C5%99%C3%ADrod%C4%9B%2C_Ml%C3%BDnsk%C3%A1_dolina%2C_hamr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6"/>
          <a:stretch/>
        </p:blipFill>
        <p:spPr bwMode="auto">
          <a:xfrm>
            <a:off x="4139952" y="2994285"/>
            <a:ext cx="2772000" cy="2638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https://upload.wikimedia.org/wikipedia/commons/thumb/0/07/Vala%C5%A1sk%C3%A9_muzeum_v_p%C5%99%C3%ADrod%C4%9B%2C_Ml%C3%BDnsk%C3%A1_dolina%2C_hamr_04.jpg/1024px-Vala%C5%A1sk%C3%A9_muzeum_v_p%C5%99%C3%ADrod%C4%9B%2C_Ml%C3%BDnsk%C3%A1_dolina%2C_hamr_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9"/>
          <a:stretch/>
        </p:blipFill>
        <p:spPr bwMode="auto">
          <a:xfrm>
            <a:off x="972000" y="4355619"/>
            <a:ext cx="2772000" cy="1816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://turisticky-denik.cz/images/vizitky/preview/tv-1653-mlynska-doli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11989" r="18964" b="19534"/>
          <a:stretch/>
        </p:blipFill>
        <p:spPr bwMode="auto">
          <a:xfrm>
            <a:off x="5363780" y="992878"/>
            <a:ext cx="3096344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http://www.taggmanager.cz/poi_images/648/9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1"/>
          <a:stretch/>
        </p:blipFill>
        <p:spPr bwMode="auto">
          <a:xfrm>
            <a:off x="540000" y="1892979"/>
            <a:ext cx="3384000" cy="2304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http://www.vmp.cz/cs/navstevnici-prohlidka-muzea/prohlidka-muzea/mlynska-dolina/objekty-mlynske-doliny/zvonice-z-dolni-becvy/_mod/photo/29/img-73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" b="5238"/>
          <a:stretch/>
        </p:blipFill>
        <p:spPr bwMode="auto">
          <a:xfrm>
            <a:off x="7114800" y="3720670"/>
            <a:ext cx="1728000" cy="2311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Skanzen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41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 marL="540000" lvl="1">
              <a:buClr>
                <a:srgbClr val="C00000"/>
              </a:buClr>
            </a:pPr>
            <a:r>
              <a:rPr lang="cs-CZ" sz="1800" b="1" dirty="0" smtClean="0"/>
              <a:t>Valašská dědina</a:t>
            </a:r>
            <a:endParaRPr lang="en-GB" sz="1800" b="1" dirty="0" smtClean="0"/>
          </a:p>
          <a:p>
            <a:pPr marL="814637" lvl="2">
              <a:buClr>
                <a:srgbClr val="C00000"/>
              </a:buClr>
            </a:pPr>
            <a:r>
              <a:rPr lang="cs-CZ" sz="1600" dirty="0" smtClean="0"/>
              <a:t>Více než </a:t>
            </a:r>
            <a:r>
              <a:rPr lang="en-GB" sz="1600" dirty="0" smtClean="0"/>
              <a:t>70 </a:t>
            </a:r>
            <a:r>
              <a:rPr lang="cs-CZ" sz="1600" dirty="0" smtClean="0"/>
              <a:t>staveb</a:t>
            </a:r>
            <a:endParaRPr lang="en-GB" sz="1600" dirty="0" smtClean="0"/>
          </a:p>
          <a:p>
            <a:pPr marL="814637" lvl="2">
              <a:buClr>
                <a:srgbClr val="C00000"/>
              </a:buClr>
            </a:pPr>
            <a:r>
              <a:rPr lang="cs-CZ" sz="1600" dirty="0" smtClean="0"/>
              <a:t>Statky, větrné mlýny, studny</a:t>
            </a:r>
            <a:r>
              <a:rPr lang="en-GB" sz="1600" dirty="0" smtClean="0"/>
              <a:t>…</a:t>
            </a:r>
          </a:p>
          <a:p>
            <a:pPr marL="814637" lvl="2">
              <a:buClr>
                <a:srgbClr val="C00000"/>
              </a:buClr>
            </a:pPr>
            <a:r>
              <a:rPr lang="cs-CZ" sz="1600" dirty="0" smtClean="0"/>
              <a:t>Původní ovce </a:t>
            </a:r>
            <a:r>
              <a:rPr lang="en-GB" sz="1600" dirty="0" err="1" smtClean="0">
                <a:cs typeface="Times New Roman" panose="02020603050405020304" pitchFamily="18" charset="0"/>
              </a:rPr>
              <a:t>ʽvalaškaʼ</a:t>
            </a:r>
            <a:r>
              <a:rPr lang="cs-CZ" sz="1600" dirty="0" smtClean="0">
                <a:cs typeface="Times New Roman" panose="02020603050405020304" pitchFamily="18" charset="0"/>
              </a:rPr>
              <a:t>, kozy</a:t>
            </a:r>
            <a:r>
              <a:rPr lang="en-GB" sz="1600" dirty="0" smtClean="0"/>
              <a:t>…</a:t>
            </a:r>
          </a:p>
          <a:p>
            <a:pPr marL="540000" lvl="1">
              <a:buClr>
                <a:schemeClr val="accent1">
                  <a:lumMod val="50000"/>
                </a:schemeClr>
              </a:buClr>
            </a:pPr>
            <a:endParaRPr lang="en-GB" sz="2000" dirty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62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4842" name="Picture 26" descr="https://upload.wikimedia.org/wikipedia/commons/thumb/7/72/Skanzen_Vala%C5%A1sk%C3%A1_d%C4%9Bdina_-_usedlost_fojta_z_Lide%C4%8Dka.jpg/800px-Skanzen_Vala%C5%A1sk%C3%A1_d%C4%9Bdina_-_usedlost_fojta_z_Lide%C4%8Dk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r="13971" b="25778"/>
          <a:stretch/>
        </p:blipFill>
        <p:spPr bwMode="auto">
          <a:xfrm>
            <a:off x="4571999" y="1404000"/>
            <a:ext cx="1925636" cy="2266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4" name="Picture 28" descr="https://upload.wikimedia.org/wikipedia/commons/thumb/b/b0/Skanzen_Vala%C5%A1sk%C3%A1_d%C4%9Bdina_-_usedlosti_z_Nov%C3%A9ho_Hrozenkova.jpg/1280px-Skanzen_Vala%C5%A1sk%C3%A1_d%C4%9Bdina_-_usedlosti_z_Nov%C3%A9ho_Hrozenkov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" b="24773"/>
          <a:stretch/>
        </p:blipFill>
        <p:spPr bwMode="auto">
          <a:xfrm>
            <a:off x="4563282" y="3996000"/>
            <a:ext cx="4392000" cy="212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46" name="Picture 30" descr="https://upload.wikimedia.org/wikipedia/commons/thumb/b/b1/Skanzen_Vala%C5%A1sk%C3%A1_d%C4%9Bdina_-_v%C4%9Btrn%C3%BD_ml%C3%BDn_z_Kladn%C3%ADk.jpg/800px-Skanzen_Vala%C5%A1sk%C3%A1_d%C4%9Bdina_-_v%C4%9Btrn%C3%BD_ml%C3%BDn_z_Kladn%C3%AD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16474"/>
          <a:stretch/>
        </p:blipFill>
        <p:spPr bwMode="auto">
          <a:xfrm>
            <a:off x="6657039" y="908721"/>
            <a:ext cx="223837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http://roznov.infoshopping.cz/content/uploads/sites/2/VMP_val_dedina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/>
          <a:stretch/>
        </p:blipFill>
        <p:spPr bwMode="auto">
          <a:xfrm>
            <a:off x="246039" y="2196000"/>
            <a:ext cx="4200525" cy="1907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http://www.astrocesty.eu/images/lokality/big/m-vmp-01-12964059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79" y="4248000"/>
            <a:ext cx="2916000" cy="1904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Skanzen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01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900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Rožnov pod Radhoštěm</a:t>
            </a:r>
            <a:endParaRPr lang="cs-CZ" sz="1600" i="1" dirty="0" smtClean="0"/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Pustevny – horské sedlo </a:t>
            </a:r>
            <a:r>
              <a:rPr lang="cs-CZ" sz="1600" dirty="0" smtClean="0"/>
              <a:t>(1,018 m)</a:t>
            </a:r>
          </a:p>
          <a:p>
            <a:pPr marL="540000" lvl="1">
              <a:buClr>
                <a:srgbClr val="C00000"/>
              </a:buClr>
            </a:pPr>
            <a:r>
              <a:rPr lang="cs-CZ" sz="1800" dirty="0" smtClean="0"/>
              <a:t>Lidová secese</a:t>
            </a:r>
          </a:p>
          <a:p>
            <a:pPr marL="720000" lvl="2" indent="-180000">
              <a:buClr>
                <a:srgbClr val="C00000"/>
              </a:buClr>
            </a:pPr>
            <a:r>
              <a:rPr lang="cs-CZ" sz="1800" dirty="0" smtClean="0"/>
              <a:t>Maměnka (1898)</a:t>
            </a:r>
          </a:p>
          <a:p>
            <a:pPr marL="720000" lvl="2" indent="-180000">
              <a:buClr>
                <a:srgbClr val="C00000"/>
              </a:buClr>
            </a:pPr>
            <a:r>
              <a:rPr lang="cs-CZ" sz="1800" dirty="0" smtClean="0"/>
              <a:t>Libušín (1899)</a:t>
            </a:r>
          </a:p>
          <a:p>
            <a:pPr marL="720000" lvl="2" indent="-180000">
              <a:buClr>
                <a:srgbClr val="C00000"/>
              </a:buClr>
            </a:pPr>
            <a:r>
              <a:rPr lang="cs-CZ" sz="1800" dirty="0" smtClean="0"/>
              <a:t>Výzdoba – Mikoláš Aleš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63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47114" name="Picture 10" descr="http://www.digimanie.cz/galerie/files/2/9/1/7/3/9/pustevny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314456"/>
            <a:ext cx="4200525" cy="2743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2" name="Picture 18" descr="http://www.tisicovky.cz/exp/moravskoslezske-beskydy/radegast-hlv183/AD0EE425-119A-48D0-80D8-6CD6A27B68E1b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r="15938" b="2620"/>
          <a:stretch/>
        </p:blipFill>
        <p:spPr bwMode="auto">
          <a:xfrm>
            <a:off x="3456000" y="1656000"/>
            <a:ext cx="1620000" cy="1507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6" name="Picture 22" descr="http://foto.turistika.cz/foto/32760/33498/full_da525e_f_normalFile6-p92001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/>
          <a:stretch/>
        </p:blipFill>
        <p:spPr bwMode="auto">
          <a:xfrm>
            <a:off x="4824000" y="3384000"/>
            <a:ext cx="3888000" cy="2740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cestopisy.com/wss_images/czech-republic/radhost/_pustevny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5714" b="26414"/>
          <a:stretch/>
        </p:blipFill>
        <p:spPr bwMode="auto">
          <a:xfrm>
            <a:off x="5220000" y="900001"/>
            <a:ext cx="3780472" cy="23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 bwMode="auto">
          <a:xfrm>
            <a:off x="0" y="10057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Skanzen</a:t>
            </a:r>
            <a:endParaRPr lang="en-GB" sz="72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49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9000000" cy="5004000"/>
          </a:xfrm>
        </p:spPr>
        <p:txBody>
          <a:bodyPr/>
          <a:lstStyle/>
          <a:p>
            <a:pPr marL="173287">
              <a:buClr>
                <a:srgbClr val="C00000"/>
              </a:buClr>
            </a:pPr>
            <a:r>
              <a:rPr lang="cs-CZ" sz="2000" dirty="0" smtClean="0"/>
              <a:t>Oblast na střední Moravě</a:t>
            </a:r>
          </a:p>
          <a:p>
            <a:pPr marL="173287">
              <a:buClr>
                <a:srgbClr val="C00000"/>
              </a:buClr>
            </a:pPr>
            <a:r>
              <a:rPr lang="cs-CZ" sz="2000" dirty="0" smtClean="0"/>
              <a:t>Nížiny </a:t>
            </a:r>
            <a:r>
              <a:rPr lang="cs-CZ" sz="1800" dirty="0" smtClean="0"/>
              <a:t>(řeky </a:t>
            </a:r>
            <a:r>
              <a:rPr lang="en-GB" sz="1800" dirty="0" smtClean="0"/>
              <a:t>Morava, </a:t>
            </a:r>
            <a:r>
              <a:rPr lang="en-GB" sz="1800" dirty="0" err="1" smtClean="0"/>
              <a:t>Bečva</a:t>
            </a:r>
            <a:r>
              <a:rPr lang="en-GB" sz="1800" dirty="0" smtClean="0"/>
              <a:t> &amp; </a:t>
            </a:r>
            <a:r>
              <a:rPr lang="en-GB" sz="1800" dirty="0" err="1" smtClean="0"/>
              <a:t>Haná</a:t>
            </a:r>
            <a:r>
              <a:rPr lang="cs-CZ" sz="1800" dirty="0" smtClean="0"/>
              <a:t>)</a:t>
            </a:r>
            <a:endParaRPr lang="en-GB" sz="1800" dirty="0" smtClean="0"/>
          </a:p>
          <a:p>
            <a:pPr marL="173287">
              <a:buClr>
                <a:srgbClr val="C00000"/>
              </a:buClr>
            </a:pPr>
            <a:r>
              <a:rPr lang="cs-CZ" sz="2000" dirty="0" smtClean="0"/>
              <a:t>Důležitá zemědělská oblast </a:t>
            </a:r>
            <a:r>
              <a:rPr lang="cs-CZ" sz="1800" dirty="0" smtClean="0"/>
              <a:t>(velmi úrodná) </a:t>
            </a:r>
            <a:endParaRPr lang="en-GB" sz="1800" dirty="0" smtClean="0"/>
          </a:p>
          <a:p>
            <a:pPr marL="173287">
              <a:buClr>
                <a:srgbClr val="C00000"/>
              </a:buClr>
            </a:pPr>
            <a:r>
              <a:rPr lang="cs-CZ" sz="2000" dirty="0" smtClean="0"/>
              <a:t>Kroje, lidové tradice</a:t>
            </a:r>
            <a:endParaRPr lang="en-GB" sz="2000" dirty="0" smtClean="0"/>
          </a:p>
          <a:p>
            <a:pPr marL="540000" lvl="1"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endParaRPr lang="en-GB" sz="1800" b="1" dirty="0" smtClean="0"/>
          </a:p>
          <a:p>
            <a:pPr marL="0" indent="0">
              <a:buNone/>
            </a:pPr>
            <a:endParaRPr lang="en-GB" altLang="cs-CZ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72000" y="0"/>
            <a:ext cx="9000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Haná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64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72000" y="6408000"/>
            <a:ext cx="813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400" b="1" dirty="0" smtClean="0">
                <a:solidFill>
                  <a:prstClr val="white"/>
                </a:solidFill>
                <a:latin typeface="Constantia"/>
              </a:rPr>
              <a:t>Svatební kroj</a:t>
            </a:r>
            <a:endParaRPr lang="en-GB" sz="14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9234" name="Picture 18" descr="http://hanaprerov.cz/files/fest2008-hanacka_svajb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6"/>
          <a:stretch/>
        </p:blipFill>
        <p:spPr bwMode="auto">
          <a:xfrm>
            <a:off x="3045897" y="2986875"/>
            <a:ext cx="2160000" cy="3178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jiznimorava.fkaleidoskop.cz/imagebank/4351712/19%20%20%20P1100405%20han%C3%A1ck%C3%BD%20kroj%20z%20Vy%C5%A1kova,%20Ji%C5%99%C3%AD%20Jan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9" t="12818" r="13345" b="22268"/>
          <a:stretch/>
        </p:blipFill>
        <p:spPr bwMode="auto">
          <a:xfrm>
            <a:off x="253596" y="2710713"/>
            <a:ext cx="2592000" cy="3190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http://web.katolik.cz/kunik/f_folk/image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/>
          <a:stretch/>
        </p:blipFill>
        <p:spPr bwMode="auto">
          <a:xfrm>
            <a:off x="5400000" y="2484000"/>
            <a:ext cx="1224000" cy="1727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0" name="Picture 34" descr="http://bigbloger.lidovky.cz/blog/13818/354133/jaro_25_05_2013_1102_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 b="4001"/>
          <a:stretch/>
        </p:blipFill>
        <p:spPr bwMode="auto">
          <a:xfrm>
            <a:off x="5523228" y="4320000"/>
            <a:ext cx="3240000" cy="1832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pjesnicke.sweb.cz/obr/map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44" b="93558" l="12850" r="77617">
                        <a14:foregroundMark x1="21762" y1="13181" x2="21762" y2="13181"/>
                        <a14:foregroundMark x1="21865" y1="15064" x2="21865" y2="15064"/>
                        <a14:foregroundMark x1="22280" y1="16551" x2="22280" y2="16551"/>
                        <a14:foregroundMark x1="23005" y1="19326" x2="23005" y2="19326"/>
                        <a14:foregroundMark x1="35855" y1="25372" x2="52228" y2="74232"/>
                        <a14:foregroundMark x1="70259" y1="57780" x2="70259" y2="57780"/>
                        <a14:foregroundMark x1="74197" y1="61843" x2="74197" y2="61843"/>
                        <a14:foregroundMark x1="75959" y1="66204" x2="75959" y2="66204"/>
                        <a14:foregroundMark x1="74197" y1="73736" x2="74197" y2="73736"/>
                        <a14:foregroundMark x1="70984" y1="82557" x2="70984" y2="82557"/>
                        <a14:foregroundMark x1="24041" y1="29336" x2="24041" y2="29336"/>
                        <a14:foregroundMark x1="22591" y1="24777" x2="22591" y2="24777"/>
                        <a14:foregroundMark x1="68187" y1="51833" x2="68187" y2="51833"/>
                        <a14:foregroundMark x1="66943" y1="49257" x2="66943" y2="49257"/>
                        <a14:foregroundMark x1="72746" y1="78791" x2="72746" y2="78791"/>
                        <a14:backgroundMark x1="22073" y1="24381" x2="21865" y2="26957"/>
                        <a14:backgroundMark x1="74715" y1="77403" x2="73057" y2="80278"/>
                        <a14:backgroundMark x1="76477" y1="63033" x2="76477" y2="63033"/>
                        <a14:backgroundMark x1="67979" y1="48959" x2="67979" y2="48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4578" r="20896" b="5228"/>
          <a:stretch/>
        </p:blipFill>
        <p:spPr bwMode="auto">
          <a:xfrm>
            <a:off x="6876000" y="900000"/>
            <a:ext cx="2196000" cy="31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6" name="Picture 40" descr="http://www.tyden.cz/obrazek/201004/4bba329e15755/veli-kralice-4bba35582b3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1655" b="4793"/>
          <a:stretch/>
        </p:blipFill>
        <p:spPr bwMode="auto">
          <a:xfrm>
            <a:off x="5004272" y="792000"/>
            <a:ext cx="2016000" cy="1588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266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1800" dirty="0" smtClean="0"/>
              <a:t>Horská oblast</a:t>
            </a:r>
            <a:endParaRPr lang="en-GB" altLang="cs-CZ" sz="1800" dirty="0" smtClean="0"/>
          </a:p>
          <a:p>
            <a:pPr>
              <a:buClr>
                <a:srgbClr val="C00000"/>
              </a:buClr>
            </a:pPr>
            <a:r>
              <a:rPr lang="cs-CZ" altLang="cs-CZ" sz="1800" dirty="0" smtClean="0"/>
              <a:t>Valašská kolonizace</a:t>
            </a:r>
            <a:r>
              <a:rPr lang="en-GB" altLang="cs-CZ" sz="1800" dirty="0" smtClean="0"/>
              <a:t> </a:t>
            </a:r>
            <a:r>
              <a:rPr lang="en-GB" altLang="cs-CZ" sz="1400" dirty="0" smtClean="0"/>
              <a:t>(14</a:t>
            </a:r>
            <a:r>
              <a:rPr lang="cs-CZ" altLang="cs-CZ" sz="1400" dirty="0" smtClean="0"/>
              <a:t>.</a:t>
            </a:r>
            <a:r>
              <a:rPr lang="en-GB" altLang="cs-CZ" sz="1400" dirty="0" smtClean="0"/>
              <a:t>-17</a:t>
            </a:r>
            <a:r>
              <a:rPr lang="cs-CZ" altLang="cs-CZ" sz="1400" dirty="0" smtClean="0"/>
              <a:t>. st.</a:t>
            </a:r>
            <a:r>
              <a:rPr lang="en-GB" altLang="cs-CZ" sz="1400" dirty="0" smtClean="0"/>
              <a:t>) </a:t>
            </a:r>
          </a:p>
          <a:p>
            <a:pPr>
              <a:buClr>
                <a:srgbClr val="C00000"/>
              </a:buClr>
            </a:pPr>
            <a:r>
              <a:rPr lang="cs-CZ" sz="1800" dirty="0" smtClean="0"/>
              <a:t>„Ztracený“ jazyk </a:t>
            </a:r>
            <a:r>
              <a:rPr lang="en-GB" sz="1400" dirty="0" smtClean="0"/>
              <a:t>(</a:t>
            </a:r>
            <a:r>
              <a:rPr lang="en-GB" sz="1400" dirty="0" err="1" smtClean="0"/>
              <a:t>bača</a:t>
            </a:r>
            <a:r>
              <a:rPr lang="en-GB" sz="1400" dirty="0" smtClean="0"/>
              <a:t>, </a:t>
            </a:r>
            <a:r>
              <a:rPr lang="en-GB" sz="1400" dirty="0" err="1" smtClean="0"/>
              <a:t>br</a:t>
            </a:r>
            <a:r>
              <a:rPr lang="cs-CZ" sz="1400" dirty="0" smtClean="0"/>
              <a:t>y</a:t>
            </a:r>
            <a:r>
              <a:rPr lang="en-GB" sz="1400" dirty="0" err="1" smtClean="0"/>
              <a:t>nza</a:t>
            </a:r>
            <a:r>
              <a:rPr lang="en-GB" sz="1400" dirty="0" smtClean="0"/>
              <a:t>) </a:t>
            </a:r>
          </a:p>
          <a:p>
            <a:pPr>
              <a:buClr>
                <a:srgbClr val="C00000"/>
              </a:buClr>
            </a:pPr>
            <a:r>
              <a:rPr lang="cs-CZ" sz="1800" dirty="0" smtClean="0"/>
              <a:t>Uchovaná </a:t>
            </a:r>
          </a:p>
          <a:p>
            <a:pPr marL="540000" lvl="1" indent="-180000">
              <a:buClr>
                <a:srgbClr val="C00000"/>
              </a:buClr>
            </a:pPr>
            <a:r>
              <a:rPr lang="cs-CZ" sz="1800" dirty="0" smtClean="0"/>
              <a:t>kultura</a:t>
            </a:r>
            <a:r>
              <a:rPr lang="en-GB" sz="1800" dirty="0" smtClean="0"/>
              <a:t> (</a:t>
            </a:r>
            <a:r>
              <a:rPr lang="cs-CZ" sz="1800" dirty="0" err="1" smtClean="0"/>
              <a:t>folkló</a:t>
            </a:r>
            <a:r>
              <a:rPr lang="en-GB" sz="1800" dirty="0" smtClean="0"/>
              <a:t>r, </a:t>
            </a:r>
            <a:r>
              <a:rPr lang="cs-CZ" sz="1800" dirty="0" smtClean="0"/>
              <a:t>písně</a:t>
            </a:r>
            <a:r>
              <a:rPr lang="en-GB" sz="1800" dirty="0" smtClean="0"/>
              <a:t>, </a:t>
            </a:r>
            <a:r>
              <a:rPr lang="cs-CZ" sz="1800" dirty="0" smtClean="0"/>
              <a:t>kroj</a:t>
            </a:r>
            <a:r>
              <a:rPr lang="en-GB" sz="1800" dirty="0" smtClean="0"/>
              <a:t>)</a:t>
            </a:r>
            <a:endParaRPr lang="cs-CZ" sz="1800" dirty="0"/>
          </a:p>
          <a:p>
            <a:pPr marL="540000" lvl="1" indent="-180000">
              <a:buClr>
                <a:srgbClr val="C00000"/>
              </a:buClr>
            </a:pPr>
            <a:r>
              <a:rPr lang="cs-CZ" sz="1800" dirty="0" smtClean="0"/>
              <a:t>ekonomická základna </a:t>
            </a:r>
            <a:r>
              <a:rPr lang="en-GB" sz="1400" dirty="0" smtClean="0"/>
              <a:t>(</a:t>
            </a:r>
            <a:r>
              <a:rPr lang="cs-CZ" sz="1400" dirty="0" smtClean="0"/>
              <a:t>chov ovcí</a:t>
            </a:r>
            <a:r>
              <a:rPr lang="en-GB" sz="1400" dirty="0" smtClean="0"/>
              <a:t>) </a:t>
            </a:r>
          </a:p>
          <a:p>
            <a:pPr>
              <a:buClr>
                <a:srgbClr val="C00000"/>
              </a:buClr>
            </a:pPr>
            <a:r>
              <a:rPr lang="cs-CZ" sz="1800" dirty="0" smtClean="0"/>
              <a:t>Dřevěná architektura</a:t>
            </a:r>
            <a:endParaRPr lang="en-GB" sz="1800" dirty="0" smtClean="0"/>
          </a:p>
          <a:p>
            <a:pPr>
              <a:buClr>
                <a:srgbClr val="C00000"/>
              </a:buClr>
            </a:pPr>
            <a:r>
              <a:rPr lang="cs-CZ" sz="1800" dirty="0" smtClean="0"/>
              <a:t>Slivovice, </a:t>
            </a:r>
            <a:r>
              <a:rPr lang="en-GB" sz="1800" dirty="0" err="1" smtClean="0"/>
              <a:t>frgály</a:t>
            </a:r>
            <a:endParaRPr lang="en-GB" sz="1800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72000" y="0"/>
            <a:ext cx="9000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Valašsko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65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72000" y="6408000"/>
            <a:ext cx="813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400" b="1" dirty="0" smtClean="0">
                <a:solidFill>
                  <a:prstClr val="white"/>
                </a:solidFill>
                <a:latin typeface="Constantia"/>
              </a:rPr>
              <a:t>Vsetínsko </a:t>
            </a:r>
            <a:r>
              <a:rPr lang="en-GB" sz="1400" b="1" dirty="0" smtClean="0">
                <a:solidFill>
                  <a:prstClr val="white"/>
                </a:solidFill>
                <a:latin typeface="Constantia"/>
              </a:rPr>
              <a:t>&amp; </a:t>
            </a:r>
            <a:r>
              <a:rPr lang="cs-CZ" sz="1400" b="1" dirty="0" smtClean="0">
                <a:solidFill>
                  <a:prstClr val="white"/>
                </a:solidFill>
                <a:latin typeface="Constantia"/>
              </a:rPr>
              <a:t>část Zlínska</a:t>
            </a:r>
            <a:endParaRPr lang="en-GB" sz="14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9" name="Picture 4" descr="http://www.ceskozemepribehu.cz/getattachment/Mista/Vychodni-Morava/Luhacovice/Moravska-ohniva-voda/trnky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r="4632" b="5108"/>
          <a:stretch/>
        </p:blipFill>
        <p:spPr bwMode="auto">
          <a:xfrm>
            <a:off x="4140000" y="2412000"/>
            <a:ext cx="1728000" cy="1171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pload.wikimedia.org/wikipedia/commons/thumb/0/0a/Map_CZ_-_district_Vsetin.PNG/1024px-Map_CZ_-_district_Vset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 b="5733"/>
          <a:stretch/>
        </p:blipFill>
        <p:spPr bwMode="auto">
          <a:xfrm>
            <a:off x="3888000" y="931548"/>
            <a:ext cx="2232000" cy="131589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dokopy.cz/wp-content/uploads/Dokopyj%C3%A1nek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t="17731" r="14869"/>
          <a:stretch/>
        </p:blipFill>
        <p:spPr bwMode="auto">
          <a:xfrm>
            <a:off x="6068348" y="3722916"/>
            <a:ext cx="2917289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pravevalasske.cz/files/files/produkty/1363884483_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14213" r="6509" b="11273"/>
          <a:stretch/>
        </p:blipFill>
        <p:spPr bwMode="auto">
          <a:xfrm>
            <a:off x="4139952" y="3722916"/>
            <a:ext cx="1692000" cy="2415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hudba.proglas.cz/res/data/070/016704.jpg?seek=135244410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2" t="19967" r="2513" b="15667"/>
          <a:stretch/>
        </p:blipFill>
        <p:spPr bwMode="auto">
          <a:xfrm>
            <a:off x="180000" y="3588719"/>
            <a:ext cx="3686723" cy="2360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brnenskyvalasek.cz/foto/tv-noe-clane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10129" r="26638" b="3772"/>
          <a:stretch/>
        </p:blipFill>
        <p:spPr bwMode="auto">
          <a:xfrm>
            <a:off x="6264000" y="900000"/>
            <a:ext cx="2723721" cy="260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13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Součást Opavského knížectví</a:t>
            </a:r>
            <a:endParaRPr lang="en-GB" sz="1800" dirty="0" smtClean="0"/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1742 – </a:t>
            </a:r>
            <a:r>
              <a:rPr lang="cs-CZ" sz="1800" dirty="0" smtClean="0"/>
              <a:t>součást Pruska</a:t>
            </a:r>
            <a:endParaRPr lang="en-GB" sz="1800" dirty="0" smtClean="0"/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1920 – </a:t>
            </a:r>
            <a:r>
              <a:rPr lang="cs-CZ" sz="1800" dirty="0" smtClean="0"/>
              <a:t>Československo</a:t>
            </a:r>
            <a:r>
              <a:rPr lang="en-GB" sz="1800" dirty="0" smtClean="0"/>
              <a:t> </a:t>
            </a:r>
            <a:r>
              <a:rPr lang="en-GB" sz="1400" dirty="0" smtClean="0"/>
              <a:t>(</a:t>
            </a:r>
            <a:r>
              <a:rPr lang="en-GB" sz="1400" dirty="0" err="1" smtClean="0"/>
              <a:t>Versaills</a:t>
            </a:r>
            <a:r>
              <a:rPr lang="cs-CZ" sz="1400" dirty="0" err="1" smtClean="0"/>
              <a:t>ká</a:t>
            </a:r>
            <a:r>
              <a:rPr lang="cs-CZ" sz="1400" dirty="0" smtClean="0"/>
              <a:t> smlouva</a:t>
            </a:r>
            <a:r>
              <a:rPr lang="en-GB" sz="1400" dirty="0" smtClean="0"/>
              <a:t>)</a:t>
            </a:r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1938 – </a:t>
            </a:r>
            <a:r>
              <a:rPr lang="cs-CZ" sz="1800" dirty="0" smtClean="0"/>
              <a:t>připojeno přímo k Říši</a:t>
            </a:r>
            <a:r>
              <a:rPr lang="en-GB" sz="1800" dirty="0" smtClean="0"/>
              <a:t> </a:t>
            </a:r>
            <a:endParaRPr lang="cs-CZ" sz="1800" dirty="0" smtClean="0"/>
          </a:p>
          <a:p>
            <a:pPr marL="288000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en-GB" sz="1800" dirty="0" smtClean="0"/>
              <a:t>(</a:t>
            </a:r>
            <a:r>
              <a:rPr lang="cs-CZ" sz="1800" dirty="0" smtClean="0"/>
              <a:t>Pruská provincie Slezsko</a:t>
            </a:r>
            <a:r>
              <a:rPr lang="en-GB" sz="1800" dirty="0" smtClean="0"/>
              <a:t>)</a:t>
            </a:r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>
                <a:cs typeface="Times New Roman" panose="02020603050405020304" pitchFamily="18" charset="0"/>
              </a:rPr>
              <a:t>→ </a:t>
            </a:r>
            <a:r>
              <a:rPr lang="cs-CZ" sz="1800" dirty="0" smtClean="0">
                <a:cs typeface="Times New Roman" panose="02020603050405020304" pitchFamily="18" charset="0"/>
              </a:rPr>
              <a:t>říšští občané → povinná služba ve </a:t>
            </a:r>
            <a:r>
              <a:rPr lang="en-GB" sz="1800" dirty="0" err="1" smtClean="0">
                <a:cs typeface="Times New Roman" panose="02020603050405020304" pitchFamily="18" charset="0"/>
              </a:rPr>
              <a:t>Wermacht</a:t>
            </a:r>
            <a:r>
              <a:rPr lang="cs-CZ" sz="1800" dirty="0" smtClean="0">
                <a:cs typeface="Times New Roman" panose="02020603050405020304" pitchFamily="18" charset="0"/>
              </a:rPr>
              <a:t>u</a:t>
            </a:r>
            <a:endParaRPr lang="en-GB" sz="1800" dirty="0" smtClean="0"/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 1945 – </a:t>
            </a:r>
            <a:r>
              <a:rPr lang="cs-CZ" sz="1800" dirty="0" smtClean="0"/>
              <a:t>Československo</a:t>
            </a:r>
            <a:endParaRPr lang="en-GB" sz="1800" dirty="0" smtClean="0"/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Otázka národnosti</a:t>
            </a:r>
            <a:r>
              <a:rPr lang="en-GB" sz="1800" dirty="0" smtClean="0"/>
              <a:t> &amp; </a:t>
            </a:r>
            <a:r>
              <a:rPr lang="cs-CZ" sz="1800" dirty="0" smtClean="0"/>
              <a:t>občanství</a:t>
            </a:r>
          </a:p>
          <a:p>
            <a:pPr marL="137287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Specifický jazyk</a:t>
            </a:r>
            <a:r>
              <a:rPr lang="en-GB" sz="1800" dirty="0" smtClean="0"/>
              <a:t>, </a:t>
            </a:r>
            <a:r>
              <a:rPr lang="cs-CZ" sz="1800" dirty="0" smtClean="0"/>
              <a:t>kultura</a:t>
            </a:r>
            <a:r>
              <a:rPr lang="en-GB" sz="1800" dirty="0" smtClean="0"/>
              <a:t>, </a:t>
            </a:r>
            <a:r>
              <a:rPr lang="cs-CZ" sz="1800" dirty="0" smtClean="0"/>
              <a:t>dědictví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b="1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66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Hlučínsko</a:t>
            </a:r>
            <a:endParaRPr lang="en-GB" sz="72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8194" name="Picture 2" descr="https://upload.wikimedia.org/wikipedia/commons/0/03/Kraik_hulczy%C5%84sk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6"/>
          <a:stretch/>
        </p:blipFill>
        <p:spPr bwMode="auto">
          <a:xfrm>
            <a:off x="6948000" y="900000"/>
            <a:ext cx="2016959" cy="14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i.idnes.cz/08/021/gal/JUP20e731_lili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4" b="15644"/>
          <a:stretch/>
        </p:blipFill>
        <p:spPr bwMode="auto">
          <a:xfrm>
            <a:off x="6156000" y="4536000"/>
            <a:ext cx="2808000" cy="1680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upload.wikimedia.org/wikipedia/commons/thumb/5/55/Kroj1.JPG/800px-Kroj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r="7398" b="2030"/>
          <a:stretch/>
        </p:blipFill>
        <p:spPr bwMode="auto">
          <a:xfrm>
            <a:off x="4213567" y="2844000"/>
            <a:ext cx="1584000" cy="238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img5.rajce.idnes.cz/d0506/3/3623/3623317_0c1330b65a746a3f1c97c58fb910a211/images/Bolatice_2008_59_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9" r="21743" b="15709"/>
          <a:stretch/>
        </p:blipFill>
        <p:spPr bwMode="auto">
          <a:xfrm>
            <a:off x="238134" y="3965458"/>
            <a:ext cx="3600000" cy="221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rajska300dp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67" b="87778" l="994" r="90214">
                        <a14:foregroundMark x1="30428" y1="33556" x2="33907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7168" r="10052" b="11796"/>
          <a:stretch/>
        </p:blipFill>
        <p:spPr bwMode="auto">
          <a:xfrm>
            <a:off x="4572000" y="900000"/>
            <a:ext cx="2264867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0" name="Picture 34" descr="http://info.hlucin.com/foto/obec/full/22-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t="3035" r="6668" b="12054"/>
          <a:stretch/>
        </p:blipFill>
        <p:spPr bwMode="auto">
          <a:xfrm>
            <a:off x="6156647" y="2520001"/>
            <a:ext cx="2808312" cy="1917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4" descr="http://www.kolacezprajzske.cz/docs/nabidka/kolac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20436" r="15352" b="35977"/>
          <a:stretch/>
        </p:blipFill>
        <p:spPr bwMode="auto">
          <a:xfrm>
            <a:off x="4212000" y="5328000"/>
            <a:ext cx="1584000" cy="883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13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 marL="273050" lvl="1" indent="-273050">
              <a:buClr>
                <a:srgbClr val="C00000"/>
              </a:buClr>
              <a:buSzPct val="95000"/>
            </a:pPr>
            <a:r>
              <a:rPr lang="cs-CZ" altLang="cs-CZ" sz="2200" b="1" dirty="0" smtClean="0"/>
              <a:t>Hlučín </a:t>
            </a:r>
            <a:r>
              <a:rPr lang="cs-CZ" sz="1800" b="1" dirty="0" smtClean="0"/>
              <a:t>(Městská PR)</a:t>
            </a:r>
            <a:endParaRPr lang="en-GB" sz="1800" b="1" dirty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en-GB" sz="1800" dirty="0" smtClean="0"/>
              <a:t>13</a:t>
            </a:r>
            <a:r>
              <a:rPr lang="cs-CZ" sz="1800" dirty="0" smtClean="0"/>
              <a:t>. století </a:t>
            </a:r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Součást Pruska</a:t>
            </a:r>
            <a:r>
              <a:rPr lang="en-GB" sz="1800" dirty="0" smtClean="0"/>
              <a:t> </a:t>
            </a:r>
            <a:r>
              <a:rPr lang="en-GB" sz="1600" dirty="0"/>
              <a:t>(1742-1920</a:t>
            </a:r>
            <a:r>
              <a:rPr lang="en-GB" sz="1600" dirty="0" smtClean="0"/>
              <a:t>)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b="1" dirty="0" smtClean="0"/>
          </a:p>
          <a:p>
            <a:pPr marL="540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400" i="1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1800" dirty="0"/>
          </a:p>
          <a:p>
            <a:pPr marL="293937" lvl="1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GB" sz="1800" b="1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67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37890" name="Picture 2" descr="https://upload.wikimedia.org/wikipedia/commons/thumb/f/fb/Hlu%C4%8D%C3%ADn%2C_ba%C5%A1ta_m%C4%9Bstsk%C3%A9ho_opevn%C4%9Bn%C3%AD_v_par%C4%8D%C3%ADku.JPG/1024px-Hlu%C4%8D%C3%ADn%2C_ba%C5%A1ta_m%C4%9Bstsk%C3%A9ho_opevn%C4%9Bn%C3%AD_v_par%C4%8D%C3%ADk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9" b="8873"/>
          <a:stretch/>
        </p:blipFill>
        <p:spPr bwMode="auto">
          <a:xfrm>
            <a:off x="4788000" y="2951746"/>
            <a:ext cx="2532714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upload.wikimedia.org/wikipedia/commons/thumb/e/ef/Hlu%C4%8D%C3%ADn%2C_ba%C5%A1ta_m%C4%9Bstsk%C3%A9ho_opevn%C4%9Bn%C3%AD_mezi_ul.Pode_zd%C3%AD_a_Na_Valech.JPG/800px-Hlu%C4%8D%C3%ADn%2C_ba%C5%A1ta_m%C4%9Bstsk%C3%A9ho_opevn%C4%9Bn%C3%AD_mezi_ul.Pode_zd%C3%AD_a_Na_Vale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" b="13853"/>
          <a:stretch/>
        </p:blipFill>
        <p:spPr bwMode="auto">
          <a:xfrm>
            <a:off x="7529765" y="2952000"/>
            <a:ext cx="1316626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s://upload.wikimedia.org/wikipedia/commons/thumb/1/13/Kaple_na_h%C5%99bitov%C4%9B_u_kostela_sv.Mark%C3%A9ty.JPG/800px-Kaple_na_h%C5%99bitov%C4%9B_u_kostela_sv.Mark%C3%A9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b="8942"/>
          <a:stretch/>
        </p:blipFill>
        <p:spPr bwMode="auto">
          <a:xfrm>
            <a:off x="3420000" y="2952000"/>
            <a:ext cx="1180973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4968000" y="4181525"/>
            <a:ext cx="223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Kamenné městské hradby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 (19</a:t>
            </a: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. st.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)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2054" name="Picture 6" descr="http://img8.rajce.idnes.cz/d0802/7/7349/7349987_63cbc2a98f1a858346292c808d8689af/images/9050_Hlucin,far.kostel_sv.Jana_Krtitele_s_got.jadrem_z_1378-patri_mezi_nejstarsi_pamatky_ve_meste_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4"/>
          <a:stretch/>
        </p:blipFill>
        <p:spPr bwMode="auto">
          <a:xfrm>
            <a:off x="3420000" y="852635"/>
            <a:ext cx="1786286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foto.turistika.cz/foto/31379/96758/lrg_44hlucin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22178"/>
          <a:stretch/>
        </p:blipFill>
        <p:spPr bwMode="auto">
          <a:xfrm>
            <a:off x="6891902" y="853200"/>
            <a:ext cx="1944217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info.hlucin.com/foto/texty/full/397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" b="4463"/>
          <a:stretch/>
        </p:blipFill>
        <p:spPr bwMode="auto">
          <a:xfrm>
            <a:off x="324000" y="3996000"/>
            <a:ext cx="2916000" cy="2055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www.czecot.cz/results/zobrobr.php?w=st&amp;id=337256&amp;orig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4572000"/>
            <a:ext cx="1961695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http://info.hlucin.com/foto/texty/full/284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909559"/>
            <a:ext cx="2916000" cy="1940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3617999" y="2499304"/>
            <a:ext cx="1908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Jan Křtitel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 (14 </a:t>
            </a: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. </a:t>
            </a:r>
            <a:r>
              <a:rPr lang="cs-CZ" sz="1000" b="1" dirty="0">
                <a:solidFill>
                  <a:prstClr val="white"/>
                </a:solidFill>
                <a:latin typeface="Constantia"/>
              </a:rPr>
              <a:t>s</a:t>
            </a: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t.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)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6984000" y="2529214"/>
            <a:ext cx="1908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Kaple Panny Marie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 (17</a:t>
            </a: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. st.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)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3" name="Obdélník 22"/>
          <p:cNvSpPr>
            <a:spLocks noChangeArrowheads="1"/>
          </p:cNvSpPr>
          <p:nvPr/>
        </p:nvSpPr>
        <p:spPr bwMode="auto">
          <a:xfrm>
            <a:off x="632883" y="3622220"/>
            <a:ext cx="1908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Kostel sv. Markéty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(19</a:t>
            </a: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. st.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)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4" name="Obdélník 23"/>
          <p:cNvSpPr>
            <a:spLocks noChangeArrowheads="1"/>
          </p:cNvSpPr>
          <p:nvPr/>
        </p:nvSpPr>
        <p:spPr bwMode="auto">
          <a:xfrm>
            <a:off x="890409" y="5832000"/>
            <a:ext cx="1908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Evangelický kostel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 (19</a:t>
            </a: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. st.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)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5" name="Obdélník 24"/>
          <p:cNvSpPr>
            <a:spLocks noChangeArrowheads="1"/>
          </p:cNvSpPr>
          <p:nvPr/>
        </p:nvSpPr>
        <p:spPr bwMode="auto">
          <a:xfrm>
            <a:off x="3384000" y="4176000"/>
            <a:ext cx="1548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800" b="1" dirty="0" smtClean="0">
                <a:solidFill>
                  <a:prstClr val="white"/>
                </a:solidFill>
                <a:latin typeface="Constantia"/>
              </a:rPr>
              <a:t>Hřbitovní kaple</a:t>
            </a:r>
            <a:r>
              <a:rPr lang="en-GB" sz="800" b="1" dirty="0" smtClean="0">
                <a:solidFill>
                  <a:prstClr val="white"/>
                </a:solidFill>
                <a:latin typeface="Constantia"/>
              </a:rPr>
              <a:t> (19</a:t>
            </a:r>
            <a:r>
              <a:rPr lang="cs-CZ" sz="800" b="1" dirty="0" smtClean="0">
                <a:solidFill>
                  <a:prstClr val="white"/>
                </a:solidFill>
                <a:latin typeface="Constantia"/>
              </a:rPr>
              <a:t>. st.)</a:t>
            </a:r>
            <a:endParaRPr lang="en-GB" sz="8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122" name="Picture 2" descr="http://info.hlucin.com/foto/texty/full/531-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24800" r="10605" b="19854"/>
          <a:stretch/>
        </p:blipFill>
        <p:spPr bwMode="auto">
          <a:xfrm>
            <a:off x="5544000" y="4572000"/>
            <a:ext cx="3312368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nfo.hlucin.com/foto/texty/40-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4" r="18298"/>
          <a:stretch/>
        </p:blipFill>
        <p:spPr bwMode="auto">
          <a:xfrm>
            <a:off x="5364000" y="853200"/>
            <a:ext cx="1368152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délník 27"/>
          <p:cNvSpPr>
            <a:spLocks noChangeArrowheads="1"/>
          </p:cNvSpPr>
          <p:nvPr/>
        </p:nvSpPr>
        <p:spPr bwMode="auto">
          <a:xfrm>
            <a:off x="6360593" y="5832000"/>
            <a:ext cx="122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Radnice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 (19</a:t>
            </a: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. st.</a:t>
            </a:r>
            <a:r>
              <a:rPr lang="en-GB" sz="1000" b="1" dirty="0" smtClean="0">
                <a:solidFill>
                  <a:prstClr val="white"/>
                </a:solidFill>
                <a:latin typeface="Constantia"/>
              </a:rPr>
              <a:t>)</a:t>
            </a:r>
            <a:endParaRPr lang="en-GB" sz="1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6" name="Nadpis 1"/>
          <p:cNvSpPr txBox="1">
            <a:spLocks/>
          </p:cNvSpPr>
          <p:nvPr/>
        </p:nvSpPr>
        <p:spPr bwMode="auto">
          <a:xfrm>
            <a:off x="-1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Hlučín</a:t>
            </a:r>
            <a:endParaRPr lang="en-GB" sz="72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91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836000"/>
            <a:ext cx="9144000" cy="2124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8000" dirty="0" smtClean="0">
                <a:latin typeface="Constantia" panose="02030602050306030303" pitchFamily="18" charset="0"/>
              </a:rPr>
              <a:t>Děkuji za pozornost</a:t>
            </a:r>
            <a:endParaRPr lang="en-GB" sz="8000" dirty="0">
              <a:latin typeface="Constantia" panose="02030602050306030303" pitchFamily="18" charset="0"/>
            </a:endParaRPr>
          </a:p>
        </p:txBody>
      </p:sp>
      <p:sp>
        <p:nvSpPr>
          <p:cNvPr id="6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74904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30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4464000" cy="1440000"/>
          </a:xfrm>
        </p:spPr>
        <p:txBody>
          <a:bodyPr/>
          <a:lstStyle/>
          <a:p>
            <a:pPr marL="173287">
              <a:spcBef>
                <a:spcPts val="400"/>
              </a:spcBef>
              <a:buClr>
                <a:srgbClr val="C00000"/>
              </a:buClr>
            </a:pPr>
            <a:r>
              <a:rPr lang="en-GB" sz="2200" b="1" dirty="0" err="1" smtClean="0"/>
              <a:t>Javoříčské</a:t>
            </a:r>
            <a:r>
              <a:rPr lang="en-GB" sz="2200" b="1" dirty="0" smtClean="0"/>
              <a:t> </a:t>
            </a:r>
            <a:r>
              <a:rPr lang="cs-CZ" sz="2200" b="1" dirty="0" smtClean="0"/>
              <a:t>jeskyně</a:t>
            </a:r>
            <a:endParaRPr lang="en-GB" sz="2200" b="1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Několik </a:t>
            </a:r>
            <a:r>
              <a:rPr lang="en-GB" sz="1600" dirty="0" smtClean="0"/>
              <a:t>km </a:t>
            </a:r>
            <a:r>
              <a:rPr lang="cs-CZ" sz="1600" dirty="0" smtClean="0"/>
              <a:t>podzemních systémů</a:t>
            </a:r>
            <a:endParaRPr lang="en-GB" sz="16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Masivní dómy &amp; propasti</a:t>
            </a:r>
            <a:endParaRPr lang="en-GB" sz="16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Výjimečně bohatá stalaktitová výzdoba</a:t>
            </a:r>
            <a:endParaRPr lang="en-GB" sz="1600" dirty="0" smtClean="0"/>
          </a:p>
          <a:p>
            <a:pPr marL="0" indent="0">
              <a:spcBef>
                <a:spcPts val="400"/>
              </a:spcBef>
              <a:buClr>
                <a:schemeClr val="accent1">
                  <a:lumMod val="50000"/>
                </a:schemeClr>
              </a:buClr>
              <a:buNone/>
            </a:pPr>
            <a:endParaRPr lang="cs-CZ" sz="2200" b="1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72000" y="0"/>
            <a:ext cx="9000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+mn-lt"/>
              </a:rPr>
              <a:t>Jeskyně</a:t>
            </a:r>
            <a:endParaRPr lang="en-GB" sz="5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2290" name="Picture 2" descr="http://www.travelguide.cz/facilities/tg/full/28-98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00" y="2777369"/>
            <a:ext cx="3024000" cy="2269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syky.webzdarma.cz/2011_09unesco/2011_09unesco_soubory/2011_09unesco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376000"/>
            <a:ext cx="2484000" cy="3313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vyletnik.cz/images/vylet/uzivatele/pavladolezalova/mladecske-jeskyne-e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0"/>
          <a:stretch/>
        </p:blipFill>
        <p:spPr bwMode="auto">
          <a:xfrm>
            <a:off x="6120000" y="2196000"/>
            <a:ext cx="2772000" cy="3977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4644000" y="864000"/>
            <a:ext cx="4428000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87" eaLnBrk="1" hangingPunct="1">
              <a:spcBef>
                <a:spcPts val="400"/>
              </a:spcBef>
              <a:buClr>
                <a:srgbClr val="C00000"/>
              </a:buClr>
            </a:pPr>
            <a:r>
              <a:rPr lang="en-GB" sz="2200" b="1" dirty="0" err="1" smtClean="0"/>
              <a:t>Mladečské</a:t>
            </a:r>
            <a:r>
              <a:rPr lang="en-GB" sz="2200" b="1" dirty="0" smtClean="0"/>
              <a:t> </a:t>
            </a:r>
            <a:r>
              <a:rPr lang="cs-CZ" sz="2200" b="1" dirty="0" smtClean="0"/>
              <a:t>jeskyně (NPP)</a:t>
            </a:r>
            <a:endParaRPr lang="en-GB" sz="2200" b="1" dirty="0" smtClean="0"/>
          </a:p>
          <a:p>
            <a:pPr marL="540000" lvl="1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Přírodní katedrála, Panenská jeskyně</a:t>
            </a:r>
            <a:endParaRPr lang="en-GB" sz="1600" dirty="0" smtClean="0"/>
          </a:p>
          <a:p>
            <a:pPr marL="540000" lvl="1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Paleontologická</a:t>
            </a:r>
            <a:r>
              <a:rPr lang="en-GB" sz="1600" dirty="0" smtClean="0"/>
              <a:t> &amp; </a:t>
            </a:r>
            <a:r>
              <a:rPr lang="cs-CZ" sz="1600" dirty="0" smtClean="0"/>
              <a:t>archeologická lokalita</a:t>
            </a:r>
            <a:endParaRPr lang="en-GB" sz="1600" dirty="0" smtClean="0"/>
          </a:p>
          <a:p>
            <a:pPr marL="540000" lvl="1" eaLnBrk="1" hangingPunct="1">
              <a:spcBef>
                <a:spcPts val="400"/>
              </a:spcBef>
              <a:buClr>
                <a:srgbClr val="C00000"/>
              </a:buClr>
            </a:pPr>
            <a:r>
              <a:rPr lang="cs-CZ" sz="1600" dirty="0" smtClean="0"/>
              <a:t>Kosti prehistorických zvířat</a:t>
            </a:r>
            <a:r>
              <a:rPr lang="en-GB" sz="1600" dirty="0" smtClean="0"/>
              <a:t>, </a:t>
            </a:r>
            <a:r>
              <a:rPr lang="cs-CZ" sz="1600" dirty="0" smtClean="0"/>
              <a:t>lidí</a:t>
            </a:r>
            <a:r>
              <a:rPr lang="en-GB" sz="1600" dirty="0" smtClean="0"/>
              <a:t>,</a:t>
            </a:r>
            <a:r>
              <a:rPr lang="cs-CZ" sz="1600" dirty="0" smtClean="0"/>
              <a:t> nástroje</a:t>
            </a:r>
            <a:endParaRPr lang="en-GB" sz="1600" dirty="0" smtClean="0"/>
          </a:p>
          <a:p>
            <a:pPr marL="0" indent="0" eaLnBrk="1" hangingPunct="1">
              <a:buClr>
                <a:srgbClr val="C00000"/>
              </a:buClr>
              <a:buFont typeface="Wingdings 2" panose="05020102010507070707" pitchFamily="18" charset="2"/>
              <a:buNone/>
            </a:pPr>
            <a:endParaRPr lang="en-GB" altLang="cs-CZ" sz="2000" dirty="0" smtClean="0"/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en-GB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939360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28000"/>
            <a:ext cx="9000000" cy="5004000"/>
          </a:xfrm>
        </p:spPr>
        <p:txBody>
          <a:bodyPr/>
          <a:lstStyle/>
          <a:p>
            <a:pPr marL="173287">
              <a:spcBef>
                <a:spcPts val="400"/>
              </a:spcBef>
              <a:buClr>
                <a:srgbClr val="C00000"/>
              </a:buClr>
            </a:pPr>
            <a:r>
              <a:rPr lang="cs-CZ" sz="2200" b="1" dirty="0" err="1" smtClean="0"/>
              <a:t>Zbrašovské</a:t>
            </a:r>
            <a:r>
              <a:rPr lang="cs-CZ" sz="2200" b="1" dirty="0" smtClean="0"/>
              <a:t> aragonitové jeskyně (NPP)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Hydrotermální kras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Minerální prameny</a:t>
            </a:r>
          </a:p>
          <a:p>
            <a:pPr marL="540000" lvl="1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cs-CZ" sz="1600" dirty="0" smtClean="0"/>
              <a:t>(bohaté na uhličitan vápenný)</a:t>
            </a:r>
          </a:p>
          <a:p>
            <a:pPr marL="173287">
              <a:spcBef>
                <a:spcPts val="400"/>
              </a:spcBef>
              <a:buClr>
                <a:srgbClr val="C00000"/>
              </a:buClr>
            </a:pPr>
            <a:r>
              <a:rPr lang="cs-CZ" sz="2200" b="1" dirty="0" smtClean="0"/>
              <a:t>Hranická propast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Nejhlubší ve střední Evropě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Potvrzená hloubka 44</a:t>
            </a:r>
            <a:r>
              <a:rPr lang="en-GB" sz="1800" dirty="0" smtClean="0"/>
              <a:t>2.5 </a:t>
            </a:r>
            <a:r>
              <a:rPr lang="en-GB" sz="1600" dirty="0" smtClean="0"/>
              <a:t>(373 </a:t>
            </a:r>
            <a:r>
              <a:rPr lang="cs-CZ" sz="1600" dirty="0" smtClean="0"/>
              <a:t>pod vodou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Očekávaná hloubka</a:t>
            </a:r>
            <a:r>
              <a:rPr lang="en-GB" sz="1800" dirty="0" smtClean="0"/>
              <a:t> 700-800 m</a:t>
            </a:r>
          </a:p>
          <a:p>
            <a:pPr marL="540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Vznikla kolapsem stropu jeskyně</a:t>
            </a:r>
            <a:endParaRPr lang="en-GB" sz="1800" dirty="0" smtClean="0"/>
          </a:p>
          <a:p>
            <a:pPr marL="814637" lvl="2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300" dirty="0" smtClean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en-GB" altLang="cs-CZ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72000" y="0"/>
            <a:ext cx="9000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Hranický kras</a:t>
            </a:r>
            <a:endParaRPr lang="en-GB" sz="50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cs-CZ" b="1" dirty="0">
              <a:solidFill>
                <a:prstClr val="white"/>
              </a:solidFill>
            </a:endParaRPr>
          </a:p>
        </p:txBody>
      </p:sp>
      <p:pic>
        <p:nvPicPr>
          <p:cNvPr id="13314" name="Picture 2" descr="https://upload.wikimedia.org/wikipedia/commons/thumb/8/81/Opona.JPG/1024px-Opon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8801" r="8544"/>
          <a:stretch/>
        </p:blipFill>
        <p:spPr bwMode="auto">
          <a:xfrm>
            <a:off x="6276262" y="900000"/>
            <a:ext cx="2736000" cy="2228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thumb/8/8f/Pod%C3%A9ln%C3%BD_%C5%99ez_kalcitovou_v%C3%BDzdobou_ve_Zbra%C5%A1ovsk%C3%BDch_aragonitov%C3%BDch_jeskyn%C3%ADch.JPG/1024px-Pod%C3%A9ln%C3%BD_%C5%99ez_kalcitovou_v%C3%BDzdobou_ve_Zbra%C5%A1ovsk%C3%BDch_aragonitov%C3%BDch_jeskyn%C3%AD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10240" r="12413" b="16653"/>
          <a:stretch/>
        </p:blipFill>
        <p:spPr bwMode="auto">
          <a:xfrm>
            <a:off x="3696524" y="1161310"/>
            <a:ext cx="2520000" cy="1705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mic.hranet.cz/cs/historie-a-pamatky/prirodni-pamatky/hranicka-propast/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382894"/>
            <a:ext cx="4200525" cy="2800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://img.ct24.cz/cache/900x700/article/41/4006/4005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3815240"/>
            <a:ext cx="4212000" cy="2369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Druhé nejhlubší na světě</a:t>
            </a: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(</a:t>
            </a:r>
            <a:r>
              <a:rPr lang="en-GB" altLang="en-US" sz="1400" b="1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Pozzo</a:t>
            </a:r>
            <a:r>
              <a:rPr lang="en-GB" altLang="en-US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del Mero)</a:t>
            </a:r>
            <a:endParaRPr lang="en-GB" altLang="en-US" sz="14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451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72000" y="864000"/>
            <a:ext cx="9000000" cy="50040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cs-CZ" altLang="cs-CZ" sz="2200" b="1" dirty="0" smtClean="0"/>
              <a:t>Poodří </a:t>
            </a:r>
            <a:r>
              <a:rPr lang="en-GB" altLang="cs-CZ" sz="1800" b="1" dirty="0" smtClean="0"/>
              <a:t>(CHKO)</a:t>
            </a:r>
            <a:r>
              <a:rPr lang="en-GB" altLang="cs-CZ" sz="2200" b="1" dirty="0" smtClean="0"/>
              <a:t> </a:t>
            </a:r>
            <a:endParaRPr lang="en-GB" sz="1800" b="1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Meandrující tok řeky Odry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Slepá ramena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Množství rybníků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Lužní lesy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Nivní louky</a:t>
            </a:r>
            <a:endParaRPr lang="en-GB" sz="1800" dirty="0" smtClean="0"/>
          </a:p>
          <a:p>
            <a:pPr marL="504000" lvl="1">
              <a:spcBef>
                <a:spcPts val="400"/>
              </a:spcBef>
              <a:buClr>
                <a:srgbClr val="C00000"/>
              </a:buClr>
            </a:pPr>
            <a:r>
              <a:rPr lang="cs-CZ" sz="1800" dirty="0" smtClean="0"/>
              <a:t>Vzácná flora </a:t>
            </a:r>
            <a:r>
              <a:rPr lang="en-GB" sz="1800" dirty="0" smtClean="0"/>
              <a:t>&amp; fauna</a:t>
            </a:r>
            <a:endParaRPr lang="en-GB" sz="2000" dirty="0" smtClean="0"/>
          </a:p>
        </p:txBody>
      </p:sp>
      <p:sp>
        <p:nvSpPr>
          <p:cNvPr id="8" name="Obdélník 7"/>
          <p:cNvSpPr/>
          <p:nvPr/>
        </p:nvSpPr>
        <p:spPr>
          <a:xfrm>
            <a:off x="0" y="6300000"/>
            <a:ext cx="9144000" cy="548680"/>
          </a:xfrm>
          <a:prstGeom prst="rect">
            <a:avLst/>
          </a:prstGeom>
          <a:solidFill>
            <a:srgbClr val="7A1C0C">
              <a:alpha val="50000"/>
            </a:srgbClr>
          </a:solidFill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6912000" y="6401097"/>
            <a:ext cx="2133600" cy="365125"/>
          </a:xfrm>
        </p:spPr>
        <p:txBody>
          <a:bodyPr/>
          <a:lstStyle/>
          <a:p>
            <a:pPr>
              <a:defRPr/>
            </a:pPr>
            <a:fld id="{AF445F84-5621-4677-B2A9-2E1ED2F6D6C9}" type="slidenum">
              <a:rPr lang="cs-CZ" b="1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10" name="Obdélník 10"/>
          <p:cNvSpPr>
            <a:spLocks noChangeArrowheads="1"/>
          </p:cNvSpPr>
          <p:nvPr/>
        </p:nvSpPr>
        <p:spPr bwMode="auto">
          <a:xfrm>
            <a:off x="72000" y="6408000"/>
            <a:ext cx="6012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7176" name="Picture 8" descr="Rohá&amp;ccaron; obecný - same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t="14883" r="16120" b="3803"/>
          <a:stretch/>
        </p:blipFill>
        <p:spPr bwMode="auto">
          <a:xfrm rot="5400000">
            <a:off x="3875171" y="2609873"/>
            <a:ext cx="1409842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>
            <a:spLocks noChangeArrowheads="1"/>
          </p:cNvSpPr>
          <p:nvPr/>
        </p:nvSpPr>
        <p:spPr bwMode="auto">
          <a:xfrm>
            <a:off x="4860000" y="4320000"/>
            <a:ext cx="86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solidFill>
                  <a:prstClr val="white"/>
                </a:solidFill>
                <a:latin typeface="Constantia"/>
              </a:rPr>
              <a:t>Roháč </a:t>
            </a:r>
            <a:endParaRPr lang="en-GB" sz="1000" b="1" dirty="0" smtClean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/>
          <a:srcRect l="23148" t="26262" r="45582" b="27042"/>
          <a:stretch/>
        </p:blipFill>
        <p:spPr bwMode="auto">
          <a:xfrm>
            <a:off x="6416662" y="864000"/>
            <a:ext cx="2099999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ál 1"/>
          <p:cNvSpPr/>
          <p:nvPr/>
        </p:nvSpPr>
        <p:spPr>
          <a:xfrm rot="3120000">
            <a:off x="7164000" y="576000"/>
            <a:ext cx="621855" cy="24184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86" name="Picture 18" descr="http://img3.rajce.idnes.cz/d0303/4/4044/4044445_df3ee623dabeeada87d54ab2ad3b1c9a/images/2010.10.09_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0" y="4375006"/>
            <a:ext cx="2981325" cy="1743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http://www.jentodobre.cz/wp-content/uploads/kotvice-Spr%C3%A1va-CHKO-Pood%C5%99%C3%AD_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0" y="2775395"/>
            <a:ext cx="2981325" cy="146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http://www.portretista.cz/wp-content/uploads/2014/05/Pol%C3%A1nsk%C3%BDL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9" y="3302410"/>
            <a:ext cx="2981325" cy="281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http://www.taggmanager.cz/poi_images/2243/3557_nymphoide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t="15102" b="12899"/>
          <a:stretch/>
        </p:blipFill>
        <p:spPr bwMode="auto">
          <a:xfrm>
            <a:off x="3348000" y="1584000"/>
            <a:ext cx="2485108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40" descr="http://www.biolib.cz/IMG/GAL/699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00" y="4672400"/>
            <a:ext cx="2484000" cy="1452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délník 35"/>
          <p:cNvSpPr>
            <a:spLocks noChangeArrowheads="1"/>
          </p:cNvSpPr>
          <p:nvPr/>
        </p:nvSpPr>
        <p:spPr bwMode="auto">
          <a:xfrm>
            <a:off x="4428000" y="5868000"/>
            <a:ext cx="133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000" b="1" dirty="0" smtClean="0">
                <a:latin typeface="Constantia"/>
              </a:rPr>
              <a:t>Rak říční</a:t>
            </a:r>
            <a:endParaRPr lang="en-GB" sz="1000" b="1" dirty="0">
              <a:latin typeface="Constantia"/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 bwMode="auto">
          <a:xfrm>
            <a:off x="0" y="0"/>
            <a:ext cx="9144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Přírodní kulturní dědictví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0144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o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o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o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4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5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6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7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8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Kondenzační stopa</Template>
  <TotalTime>0</TotalTime>
  <Words>2458</Words>
  <Application>Microsoft Office PowerPoint</Application>
  <PresentationFormat>Předvádění na obrazovce (4:3)</PresentationFormat>
  <Paragraphs>720</Paragraphs>
  <Slides>68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68</vt:i4>
      </vt:variant>
    </vt:vector>
  </HeadingPairs>
  <TitlesOfParts>
    <vt:vector size="78" baseType="lpstr">
      <vt:lpstr>Algerian</vt:lpstr>
      <vt:lpstr>Arial</vt:lpstr>
      <vt:lpstr>Calibri</vt:lpstr>
      <vt:lpstr>Constantia</vt:lpstr>
      <vt:lpstr>Times New Roman</vt:lpstr>
      <vt:lpstr>Wingdings 2</vt:lpstr>
      <vt:lpstr>Tok</vt:lpstr>
      <vt:lpstr>2_Tok</vt:lpstr>
      <vt:lpstr>4_Tok</vt:lpstr>
      <vt:lpstr>5_Tok</vt:lpstr>
      <vt:lpstr>Destinace  kulturního turismu</vt:lpstr>
      <vt:lpstr>Severní Morava &amp; Slezsko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 - Introduction</dc:title>
  <dc:creator>PC</dc:creator>
  <cp:lastModifiedBy>Radmila Dluhošová</cp:lastModifiedBy>
  <cp:revision>945</cp:revision>
  <dcterms:created xsi:type="dcterms:W3CDTF">2014-10-19T12:29:13Z</dcterms:created>
  <dcterms:modified xsi:type="dcterms:W3CDTF">2020-10-27T10:28:17Z</dcterms:modified>
</cp:coreProperties>
</file>