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80" r:id="rId1"/>
  </p:sldMasterIdLst>
  <p:notesMasterIdLst>
    <p:notesMasterId r:id="rId55"/>
  </p:notesMasterIdLst>
  <p:sldIdLst>
    <p:sldId id="338" r:id="rId2"/>
    <p:sldId id="289" r:id="rId3"/>
    <p:sldId id="339" r:id="rId4"/>
    <p:sldId id="340" r:id="rId5"/>
    <p:sldId id="349" r:id="rId6"/>
    <p:sldId id="350" r:id="rId7"/>
    <p:sldId id="351" r:id="rId8"/>
    <p:sldId id="296" r:id="rId9"/>
    <p:sldId id="347" r:id="rId10"/>
    <p:sldId id="298" r:id="rId11"/>
    <p:sldId id="299" r:id="rId12"/>
    <p:sldId id="300" r:id="rId13"/>
    <p:sldId id="301" r:id="rId14"/>
    <p:sldId id="302" r:id="rId15"/>
    <p:sldId id="303" r:id="rId16"/>
    <p:sldId id="304" r:id="rId17"/>
    <p:sldId id="353" r:id="rId18"/>
    <p:sldId id="306" r:id="rId19"/>
    <p:sldId id="346" r:id="rId20"/>
    <p:sldId id="345" r:id="rId21"/>
    <p:sldId id="294" r:id="rId22"/>
    <p:sldId id="355" r:id="rId23"/>
    <p:sldId id="292" r:id="rId24"/>
    <p:sldId id="308" r:id="rId25"/>
    <p:sldId id="309" r:id="rId26"/>
    <p:sldId id="310" r:id="rId27"/>
    <p:sldId id="311" r:id="rId28"/>
    <p:sldId id="357" r:id="rId29"/>
    <p:sldId id="313" r:id="rId30"/>
    <p:sldId id="359" r:id="rId31"/>
    <p:sldId id="315" r:id="rId32"/>
    <p:sldId id="316" r:id="rId33"/>
    <p:sldId id="317" r:id="rId34"/>
    <p:sldId id="318" r:id="rId35"/>
    <p:sldId id="319" r:id="rId36"/>
    <p:sldId id="320" r:id="rId37"/>
    <p:sldId id="344" r:id="rId38"/>
    <p:sldId id="322" r:id="rId39"/>
    <p:sldId id="361" r:id="rId40"/>
    <p:sldId id="324" r:id="rId41"/>
    <p:sldId id="325" r:id="rId42"/>
    <p:sldId id="326" r:id="rId43"/>
    <p:sldId id="327" r:id="rId44"/>
    <p:sldId id="328" r:id="rId45"/>
    <p:sldId id="329" r:id="rId46"/>
    <p:sldId id="330" r:id="rId47"/>
    <p:sldId id="331" r:id="rId48"/>
    <p:sldId id="363" r:id="rId49"/>
    <p:sldId id="333" r:id="rId50"/>
    <p:sldId id="334" r:id="rId51"/>
    <p:sldId id="335" r:id="rId52"/>
    <p:sldId id="336" r:id="rId53"/>
    <p:sldId id="288" r:id="rId5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B69"/>
    <a:srgbClr val="920000"/>
    <a:srgbClr val="FFD03B"/>
    <a:srgbClr val="FFE7E1"/>
    <a:srgbClr val="FFD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96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1ED097-D199-4905-AA77-3F50B3078DB9}" type="datetimeFigureOut">
              <a:rPr lang="en-GB" smtClean="0"/>
              <a:t>23/01/2016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D29981-DEC9-48B0-95EC-F6FD804432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158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29981-DEC9-48B0-95EC-F6FD8044327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914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29981-DEC9-48B0-95EC-F6FD80443270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79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29981-DEC9-48B0-95EC-F6FD80443270}" type="slidenum">
              <a:rPr lang="en-GB" smtClean="0">
                <a:solidFill>
                  <a:prstClr val="black"/>
                </a:solidFill>
              </a:rPr>
              <a:pPr/>
              <a:t>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726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29981-DEC9-48B0-95EC-F6FD80443270}" type="slidenum">
              <a:rPr lang="en-GB" smtClean="0">
                <a:solidFill>
                  <a:prstClr val="black"/>
                </a:solidFill>
              </a:rPr>
              <a:pPr/>
              <a:t>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828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29981-DEC9-48B0-95EC-F6FD80443270}" type="slidenum">
              <a:rPr lang="en-GB" smtClean="0">
                <a:solidFill>
                  <a:prstClr val="black"/>
                </a:solidFill>
              </a:rPr>
              <a:pPr/>
              <a:t>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203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29981-DEC9-48B0-95EC-F6FD80443270}" type="slidenum">
              <a:rPr lang="en-GB" smtClean="0">
                <a:solidFill>
                  <a:prstClr val="black"/>
                </a:solidFill>
              </a:rPr>
              <a:pPr/>
              <a:t>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825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29981-DEC9-48B0-95EC-F6FD80443270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869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/>
              <a:ahLst/>
              <a:cxnLst>
                <a:cxn ang="0">
                  <a:pos x="5311" y="3209"/>
                </a:cxn>
                <a:cxn ang="0">
                  <a:pos x="0" y="3689"/>
                </a:cxn>
                <a:cxn ang="0">
                  <a:pos x="0" y="9"/>
                </a:cxn>
                <a:cxn ang="0">
                  <a:pos x="5328" y="0"/>
                </a:cxn>
                <a:cxn ang="0">
                  <a:pos x="5311" y="320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</p:grpSp>
      <p:sp>
        <p:nvSpPr>
          <p:cNvPr id="7680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7680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D5B3D9-0F7E-4C4E-85A9-B4B249845C4C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125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01EA73-D6BC-4A71-9988-752268BA9B06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204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C595EC-728F-4C20-A936-8575E55F3227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914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3924300"/>
            <a:ext cx="8229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C13AD7-09D2-43CF-A0C0-C181DF00B021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356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7F9D03-F339-4888-BFC9-0C6745BEE4DB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066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FF1B3D-4233-44A2-BD25-6851A8E9AB16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234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610794-F01F-4315-A480-2471063C34E1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370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13B3A3-9320-40CF-953A-3C483507A43A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444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BAE7B3-8116-40C0-B884-E9A36ACB5C0F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866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31F1AA-AA7E-4522-A0A6-8E9D113BD81B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084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F40E5C-07CC-40C8-9F46-56E74D5AE2EC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901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1DA9E4-EBCE-44D4-B7A2-0A187A66E324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041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CF32B9-BABD-477A-9BC6-01481AA0A696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584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C4108B-D7AE-4459-B91A-39DF7C97026F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250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A781D0-77E9-48F5-86DD-D0CBDC29CEC5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566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AB3B15-DABD-4A34-8391-01783FDCA25F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988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75779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75780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/>
              <a:ahLst/>
              <a:cxnLst>
                <a:cxn ang="0">
                  <a:pos x="4560" y="932"/>
                </a:cxn>
                <a:cxn ang="0">
                  <a:pos x="0" y="1199"/>
                </a:cxn>
                <a:cxn ang="0">
                  <a:pos x="0" y="0"/>
                </a:cxn>
                <a:cxn ang="0">
                  <a:pos x="4562" y="0"/>
                </a:cxn>
                <a:cxn ang="0">
                  <a:pos x="4560" y="932"/>
                </a:cxn>
                <a:cxn ang="0">
                  <a:pos x="4560" y="932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</p:grpSp>
      <p:sp>
        <p:nvSpPr>
          <p:cNvPr id="7578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7578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578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578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0E68CF-B954-415F-96C3-41A7268915F2}" type="slidenum">
              <a:rPr lang="cs-CZ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81395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Relationship Id="rId9" Type="http://schemas.openxmlformats.org/officeDocument/2006/relationships/image" Target="../media/image11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7" Type="http://schemas.openxmlformats.org/officeDocument/2006/relationships/image" Target="../media/image135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7" Type="http://schemas.openxmlformats.org/officeDocument/2006/relationships/image" Target="../media/image146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eg"/><Relationship Id="rId3" Type="http://schemas.openxmlformats.org/officeDocument/2006/relationships/image" Target="../media/image148.jpeg"/><Relationship Id="rId7" Type="http://schemas.openxmlformats.org/officeDocument/2006/relationships/image" Target="../media/image152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Relationship Id="rId9" Type="http://schemas.openxmlformats.org/officeDocument/2006/relationships/image" Target="../media/image15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56.jpeg"/><Relationship Id="rId7" Type="http://schemas.microsoft.com/office/2007/relationships/hdphoto" Target="../media/hdphoto1.wdp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9.pn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eg"/><Relationship Id="rId3" Type="http://schemas.openxmlformats.org/officeDocument/2006/relationships/image" Target="../media/image162.jpeg"/><Relationship Id="rId7" Type="http://schemas.openxmlformats.org/officeDocument/2006/relationships/image" Target="../media/image166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10" Type="http://schemas.openxmlformats.org/officeDocument/2006/relationships/image" Target="../media/image169.jpeg"/><Relationship Id="rId4" Type="http://schemas.openxmlformats.org/officeDocument/2006/relationships/image" Target="../media/image163.jpeg"/><Relationship Id="rId9" Type="http://schemas.openxmlformats.org/officeDocument/2006/relationships/image" Target="../media/image16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jpeg"/><Relationship Id="rId3" Type="http://schemas.openxmlformats.org/officeDocument/2006/relationships/image" Target="../media/image171.jpeg"/><Relationship Id="rId7" Type="http://schemas.openxmlformats.org/officeDocument/2006/relationships/image" Target="../media/image175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9.jpeg"/><Relationship Id="rId4" Type="http://schemas.openxmlformats.org/officeDocument/2006/relationships/image" Target="../media/image18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4.jpeg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7" Type="http://schemas.openxmlformats.org/officeDocument/2006/relationships/image" Target="../media/image200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9.jpeg"/><Relationship Id="rId5" Type="http://schemas.openxmlformats.org/officeDocument/2006/relationships/image" Target="../media/image198.jpeg"/><Relationship Id="rId4" Type="http://schemas.openxmlformats.org/officeDocument/2006/relationships/image" Target="../media/image19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5.jpeg"/><Relationship Id="rId5" Type="http://schemas.openxmlformats.org/officeDocument/2006/relationships/image" Target="../media/image204.jpeg"/><Relationship Id="rId4" Type="http://schemas.openxmlformats.org/officeDocument/2006/relationships/image" Target="../media/image20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0.jpeg"/><Relationship Id="rId5" Type="http://schemas.openxmlformats.org/officeDocument/2006/relationships/image" Target="../media/image209.jpeg"/><Relationship Id="rId4" Type="http://schemas.openxmlformats.org/officeDocument/2006/relationships/image" Target="../media/image20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5.jpeg"/><Relationship Id="rId5" Type="http://schemas.openxmlformats.org/officeDocument/2006/relationships/image" Target="../media/image214.jpeg"/><Relationship Id="rId4" Type="http://schemas.openxmlformats.org/officeDocument/2006/relationships/image" Target="../media/image21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7" Type="http://schemas.openxmlformats.org/officeDocument/2006/relationships/image" Target="../media/image227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6.jpeg"/><Relationship Id="rId5" Type="http://schemas.openxmlformats.org/officeDocument/2006/relationships/image" Target="../media/image225.jpeg"/><Relationship Id="rId4" Type="http://schemas.openxmlformats.org/officeDocument/2006/relationships/image" Target="../media/image22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1.jpeg"/><Relationship Id="rId4" Type="http://schemas.openxmlformats.org/officeDocument/2006/relationships/image" Target="../media/image23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5.jpeg"/><Relationship Id="rId5" Type="http://schemas.openxmlformats.org/officeDocument/2006/relationships/image" Target="../media/image234.jpeg"/><Relationship Id="rId4" Type="http://schemas.openxmlformats.org/officeDocument/2006/relationships/image" Target="../media/image23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7" Type="http://schemas.openxmlformats.org/officeDocument/2006/relationships/image" Target="../media/image241.jpe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0.jpeg"/><Relationship Id="rId5" Type="http://schemas.openxmlformats.org/officeDocument/2006/relationships/image" Target="../media/image239.jpeg"/><Relationship Id="rId4" Type="http://schemas.openxmlformats.org/officeDocument/2006/relationships/image" Target="../media/image23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eg"/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5.jpeg"/><Relationship Id="rId4" Type="http://schemas.openxmlformats.org/officeDocument/2006/relationships/image" Target="../media/image244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jpeg"/><Relationship Id="rId3" Type="http://schemas.openxmlformats.org/officeDocument/2006/relationships/image" Target="../media/image247.jpeg"/><Relationship Id="rId7" Type="http://schemas.openxmlformats.org/officeDocument/2006/relationships/image" Target="../media/image251.jpeg"/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0.jpeg"/><Relationship Id="rId5" Type="http://schemas.openxmlformats.org/officeDocument/2006/relationships/image" Target="../media/image249.jpeg"/><Relationship Id="rId4" Type="http://schemas.openxmlformats.org/officeDocument/2006/relationships/image" Target="../media/image24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6.jpeg"/><Relationship Id="rId4" Type="http://schemas.openxmlformats.org/officeDocument/2006/relationships/image" Target="../media/image25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jpeg"/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1.jpeg"/><Relationship Id="rId5" Type="http://schemas.openxmlformats.org/officeDocument/2006/relationships/image" Target="../media/image260.jpeg"/><Relationship Id="rId4" Type="http://schemas.openxmlformats.org/officeDocument/2006/relationships/image" Target="../media/image25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eg"/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5.jpeg"/><Relationship Id="rId4" Type="http://schemas.openxmlformats.org/officeDocument/2006/relationships/image" Target="../media/image26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9.jpeg"/><Relationship Id="rId4" Type="http://schemas.openxmlformats.org/officeDocument/2006/relationships/image" Target="../media/image268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1521012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12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4536000"/>
            <a:ext cx="9144000" cy="2286000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Iberian Peninsula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Mediterranean to the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south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east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Gibraltar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 the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south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France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Andorra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the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north;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Atlantic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the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north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west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Portugal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 the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west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Balearic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Islands in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Mediterranean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Canary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Islands in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Atlantic,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Ceuta &amp;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Melilla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autonomous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cities in North Africa,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border Morocco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town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Llívia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Spanish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exclave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 Fr</a:t>
            </a:r>
            <a:r>
              <a:rPr lang="cs-CZ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ance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506,000 km</a:t>
            </a:r>
            <a:r>
              <a:rPr lang="en-GB" sz="1600" baseline="300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2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46.5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million people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Madrid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King Juan Carlos I </a:t>
            </a:r>
            <a:endParaRPr lang="en-GB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6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 million foreign tourists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23528" y="0"/>
            <a:ext cx="8229600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66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spain</a:t>
            </a:r>
            <a:endParaRPr lang="en-GB" sz="6600" b="1" dirty="0" smtClean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  <a:p>
            <a:pPr eaLnBrk="1" hangingPunct="1"/>
            <a:r>
              <a:rPr lang="en-GB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España</a:t>
            </a: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or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Reino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de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España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</a:p>
        </p:txBody>
      </p:sp>
      <p:pic>
        <p:nvPicPr>
          <p:cNvPr id="2056" name="Picture 8" descr="File:Spain in its region (whole).sv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68"/>
          <a:stretch/>
        </p:blipFill>
        <p:spPr bwMode="auto">
          <a:xfrm>
            <a:off x="144001" y="2088587"/>
            <a:ext cx="3131856" cy="2124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statnivlajky.cz/data/flags/ultra/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000" y="2357947"/>
            <a:ext cx="2376000" cy="15853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spanelsko.svetadily.cz/userfiles/image/zeme%20sveta/spanelsko-mapa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3" y="1890623"/>
            <a:ext cx="3174045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306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728800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Pilgrimage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site in north-west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Spain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Cathedral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burial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place of the apostle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James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Santiago 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de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Compostela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</a:p>
        </p:txBody>
      </p:sp>
      <p:pic>
        <p:nvPicPr>
          <p:cNvPr id="7170" name="Picture 2" descr="http://protiproud.parlamentnilisty.cz/images/textiky/catedraldesdealamed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-546" r="-406" b="1"/>
          <a:stretch/>
        </p:blipFill>
        <p:spPr bwMode="auto">
          <a:xfrm>
            <a:off x="4428000" y="1052736"/>
            <a:ext cx="4608512" cy="30513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upload.wikimedia.org/wikipedia/commons/thumb/7/7c/Ap%C3%B3stoles_del_P%C3%B3rtico_de_la_Gloria.jpg/1280px-Ap%C3%B3stoles_del_P%C3%B3rtico_de_la_Glori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9" r="-411"/>
          <a:stretch/>
        </p:blipFill>
        <p:spPr bwMode="auto">
          <a:xfrm>
            <a:off x="5040000" y="4230761"/>
            <a:ext cx="3384376" cy="25121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://c8.alamy.com/comp/C58WWK/spain-st-james-way-tomb-of-the-apostle-st-james-in-the-cathedral-of-C58WWK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9" b="14894"/>
          <a:stretch/>
        </p:blipFill>
        <p:spPr bwMode="auto">
          <a:xfrm>
            <a:off x="540000" y="4788000"/>
            <a:ext cx="3960000" cy="19548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0" name="Picture 22" descr="http://sandstead.com/images/spain/santiago/SANTIAGO_DE_COMPOSTELA_Cathedral_interior_1_photosource_LS_digital_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" b="16453"/>
          <a:stretch/>
        </p:blipFill>
        <p:spPr bwMode="auto">
          <a:xfrm>
            <a:off x="1139098" y="1548000"/>
            <a:ext cx="2733675" cy="31068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618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656792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Defended the Roman town of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Lucus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3 century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endParaRPr lang="en-GB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Entire circuit survives intact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Roman Walls of Lugo</a:t>
            </a:r>
          </a:p>
        </p:txBody>
      </p:sp>
      <p:pic>
        <p:nvPicPr>
          <p:cNvPr id="8194" name="Picture 2" descr="http://www.spainisculture.com/export/sites/cultura/multimedia/galerias/monumentos/murallas_lugo_t2700421.jpg_13069730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" y="1548037"/>
            <a:ext cx="4320000" cy="23890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upload.wikimedia.org/wikipedia/commons/3/37/Muralla_romana_de_Lug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8"/>
          <a:stretch/>
        </p:blipFill>
        <p:spPr bwMode="auto">
          <a:xfrm>
            <a:off x="4853286" y="1273131"/>
            <a:ext cx="4045427" cy="266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worldheritagesite.org/picx/w98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7" b="12170"/>
          <a:stretch/>
        </p:blipFill>
        <p:spPr bwMode="auto">
          <a:xfrm>
            <a:off x="7200000" y="36000"/>
            <a:ext cx="1523832" cy="82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www.pro9.co.uk/html/gallery/gallery/miscgallery/2009LugoTournamentPromoRomanWalls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3"/>
          <a:stretch/>
        </p:blipFill>
        <p:spPr bwMode="auto">
          <a:xfrm>
            <a:off x="4860000" y="4068000"/>
            <a:ext cx="4099515" cy="26278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i.imgur.com/CWWDTq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2"/>
          <a:stretch/>
        </p:blipFill>
        <p:spPr bwMode="auto">
          <a:xfrm>
            <a:off x="288000" y="4068000"/>
            <a:ext cx="4337216" cy="262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3546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872816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Most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important gold mine in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Roman Empire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century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AD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Hydraulic mining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60000" indent="0">
              <a:spcBef>
                <a:spcPts val="0"/>
              </a:spcBef>
              <a:buClr>
                <a:srgbClr val="C00000"/>
              </a:buClr>
              <a:buSzPct val="100000"/>
              <a:buNone/>
            </a:pP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undermining mountain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with large quantities of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water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Las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Médulas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22532" name="Picture 4" descr="https://upload.wikimedia.org/wikipedia/commons/thumb/6/65/Poblado_Metal%C3%BArgico_de_Orellan.jpg/1280px-Poblado_Metal%C3%BArgico_de_Orella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2" b="5878"/>
          <a:stretch/>
        </p:blipFill>
        <p:spPr bwMode="auto">
          <a:xfrm>
            <a:off x="4968000" y="4257561"/>
            <a:ext cx="3996000" cy="2481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8" name="Picture 10" descr="https://authentic-journeys.com/site/assets/files/1080/las_medulas.1500x10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00" y="1336408"/>
            <a:ext cx="4176000" cy="27816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0" name="Picture 12" descr="http://www.fotolibre.org/albums/userpics/10014/pano_1_gruta_medula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" t="3877" r="2229" b="5405"/>
          <a:stretch/>
        </p:blipFill>
        <p:spPr bwMode="auto">
          <a:xfrm>
            <a:off x="179512" y="4680011"/>
            <a:ext cx="4608000" cy="2058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2" name="Picture 14" descr="https://c1.staticflickr.com/3/2528/3710607702_2e57c19bef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4" b="5337"/>
          <a:stretch/>
        </p:blipFill>
        <p:spPr bwMode="auto">
          <a:xfrm>
            <a:off x="396000" y="1728000"/>
            <a:ext cx="4176000" cy="2841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011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2171700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Network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four Christian pilgrimage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routes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60000" indent="0">
              <a:spcBef>
                <a:spcPts val="0"/>
              </a:spcBef>
              <a:buClr>
                <a:srgbClr val="C00000"/>
              </a:buClr>
              <a:buSzPct val="100000"/>
              <a:buNone/>
            </a:pP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extension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the Route of Santiago de </a:t>
            </a:r>
            <a:r>
              <a:rPr lang="en-GB" sz="14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Compostela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1,500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kilometres of the Basque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Country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Needs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pilgrims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</a:p>
          <a:p>
            <a:pPr marL="360000" indent="0">
              <a:spcBef>
                <a:spcPts val="0"/>
              </a:spcBef>
              <a:buClr>
                <a:srgbClr val="C00000"/>
              </a:buClr>
              <a:buSzPct val="100000"/>
              <a:buNone/>
            </a:pP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cathedrals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churches, hospitals,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hostels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bridges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endParaRPr lang="en-GB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Routes of Santiago de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Compostela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: Camino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Francés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and Routes of Northern Spain</a:t>
            </a:r>
          </a:p>
        </p:txBody>
      </p:sp>
      <p:pic>
        <p:nvPicPr>
          <p:cNvPr id="20488" name="Picture 8" descr="http://www.santiago-compostela.net/CaminoMapNorth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00" y="936021"/>
            <a:ext cx="4608000" cy="11955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4" name="Picture 14" descr="http://www.caminodesantiago.com.au/wp-content/uploads/2013/05/Puente-Bridge-280x24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1" b="14261"/>
          <a:stretch/>
        </p:blipFill>
        <p:spPr bwMode="auto">
          <a:xfrm>
            <a:off x="6624000" y="2885039"/>
            <a:ext cx="2448000" cy="1652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8" name="Picture 18" descr="http://i.dailymail.co.uk/i/pix/2012/06/15/article-2159915-139C65FE000005DC-626_634x33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4" t="12675" r="4311" b="14458"/>
          <a:stretch/>
        </p:blipFill>
        <p:spPr bwMode="auto">
          <a:xfrm>
            <a:off x="180000" y="4934171"/>
            <a:ext cx="3600000" cy="16941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0" name="Picture 20" descr="http://i.dailymail.co.uk/i/pix/2012/06/15/article-2159915-13A0C04F000005DC-49_634x38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9" t="24110" b="8603"/>
          <a:stretch/>
        </p:blipFill>
        <p:spPr bwMode="auto">
          <a:xfrm>
            <a:off x="3996000" y="4697460"/>
            <a:ext cx="3852000" cy="19308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2" name="Picture 22" descr="http://whc.unesco.org/uploads/thumbs/site_0669_0012-500-375-2014021015510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" t="6377" b="4919"/>
          <a:stretch/>
        </p:blipFill>
        <p:spPr bwMode="auto">
          <a:xfrm>
            <a:off x="180000" y="2304000"/>
            <a:ext cx="3600000" cy="2461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6" name="Picture 26" descr="http://www.catalanadventures.com/wp-content/uploads/2013/02/santiago4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3" t="9152" r="10456" b="23521"/>
          <a:stretch/>
        </p:blipFill>
        <p:spPr bwMode="auto">
          <a:xfrm>
            <a:off x="3931292" y="2293200"/>
            <a:ext cx="2556552" cy="1845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6930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93951"/>
            <a:ext cx="9144000" cy="705384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Kingdom remained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the only Christian region of Spain in the 9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century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Developed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its own style of Pre-Romanesque art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architecture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Monuments of Oviedo and the Kingdom of the Asturias</a:t>
            </a:r>
          </a:p>
        </p:txBody>
      </p:sp>
      <p:pic>
        <p:nvPicPr>
          <p:cNvPr id="18438" name="Picture 6" descr="https://upload.wikimedia.org/wikipedia/commons/thumb/2/28/SanMigueldeLillo_2009.jpg/1280px-SanMigueldeLillo_20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4" t="15556" r="8617" b="12133"/>
          <a:stretch/>
        </p:blipFill>
        <p:spPr bwMode="auto">
          <a:xfrm>
            <a:off x="6228000" y="1512000"/>
            <a:ext cx="2778358" cy="24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https://upload.wikimedia.org/wikipedia/commons/4/46/Santa_Cristina_de_Lena_II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6" t="8397" r="13282" b="6963"/>
          <a:stretch/>
        </p:blipFill>
        <p:spPr bwMode="auto">
          <a:xfrm>
            <a:off x="216000" y="4005360"/>
            <a:ext cx="3190913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6" name="Picture 14" descr="http://for91days.com/photos/Oviedo/Santa%20Cristina%20de%20Lena/Santa-Cristina-de-Len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8" b="4977"/>
          <a:stretch/>
        </p:blipFill>
        <p:spPr bwMode="auto">
          <a:xfrm>
            <a:off x="3566464" y="4175590"/>
            <a:ext cx="1920000" cy="2529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2" name="Picture 20" descr="http://www.infoesquelas.com/imgs/parroquias/parroquias_san-julian-de-los-prados_san-julian-de-los-prados_prados1_1477_141702019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" t="7324" r="15032" b="4189"/>
          <a:stretch/>
        </p:blipFill>
        <p:spPr bwMode="auto">
          <a:xfrm>
            <a:off x="5628444" y="4193106"/>
            <a:ext cx="3377914" cy="25083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ástupný symbol pro text 2"/>
          <p:cNvSpPr txBox="1">
            <a:spLocks/>
          </p:cNvSpPr>
          <p:nvPr/>
        </p:nvSpPr>
        <p:spPr bwMode="auto">
          <a:xfrm>
            <a:off x="468000" y="6449457"/>
            <a:ext cx="2556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SzPct val="100000"/>
              <a:buNone/>
            </a:pPr>
            <a:r>
              <a:rPr lang="en-GB" sz="1200" b="1" kern="0" dirty="0" smtClean="0">
                <a:effectLst/>
                <a:latin typeface="Constantia" panose="02030602050306030303" pitchFamily="18" charset="0"/>
              </a:rPr>
              <a:t>Church of Santa Cristina de Lena</a:t>
            </a:r>
            <a:endParaRPr lang="en-GB" sz="1200" b="1" kern="0" dirty="0">
              <a:effectLst/>
              <a:latin typeface="Constantia" panose="02030602050306030303" pitchFamily="18" charset="0"/>
            </a:endParaRPr>
          </a:p>
        </p:txBody>
      </p:sp>
      <p:sp>
        <p:nvSpPr>
          <p:cNvPr id="20" name="Zástupný symbol pro text 2"/>
          <p:cNvSpPr txBox="1">
            <a:spLocks/>
          </p:cNvSpPr>
          <p:nvPr/>
        </p:nvSpPr>
        <p:spPr bwMode="auto">
          <a:xfrm>
            <a:off x="6200378" y="4256918"/>
            <a:ext cx="2664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SzPct val="100000"/>
              <a:buNone/>
            </a:pPr>
            <a:r>
              <a:rPr lang="en-GB" sz="1200" b="1" kern="0" dirty="0" smtClean="0">
                <a:effectLst/>
                <a:latin typeface="Constantia" panose="02030602050306030303" pitchFamily="18" charset="0"/>
              </a:rPr>
              <a:t>Church of San Julián de </a:t>
            </a:r>
            <a:r>
              <a:rPr lang="en-GB" sz="1200" b="1" kern="0" dirty="0" err="1" smtClean="0">
                <a:effectLst/>
                <a:latin typeface="Constantia" panose="02030602050306030303" pitchFamily="18" charset="0"/>
              </a:rPr>
              <a:t>los</a:t>
            </a:r>
            <a:r>
              <a:rPr lang="en-GB" sz="1200" b="1" kern="0" dirty="0" smtClean="0">
                <a:effectLst/>
                <a:latin typeface="Constantia" panose="02030602050306030303" pitchFamily="18" charset="0"/>
              </a:rPr>
              <a:t> </a:t>
            </a:r>
            <a:r>
              <a:rPr lang="en-GB" sz="1200" b="1" kern="0" dirty="0" err="1" smtClean="0">
                <a:effectLst/>
                <a:latin typeface="Constantia" panose="02030602050306030303" pitchFamily="18" charset="0"/>
              </a:rPr>
              <a:t>Prados</a:t>
            </a:r>
            <a:endParaRPr lang="en-GB" sz="1200" b="1" kern="0" dirty="0">
              <a:effectLst/>
              <a:latin typeface="Constantia" panose="02030602050306030303" pitchFamily="18" charset="0"/>
            </a:endParaRPr>
          </a:p>
        </p:txBody>
      </p:sp>
      <p:sp>
        <p:nvSpPr>
          <p:cNvPr id="21" name="Zástupný symbol pro text 2"/>
          <p:cNvSpPr txBox="1">
            <a:spLocks/>
          </p:cNvSpPr>
          <p:nvPr/>
        </p:nvSpPr>
        <p:spPr bwMode="auto">
          <a:xfrm>
            <a:off x="6447179" y="3672000"/>
            <a:ext cx="2340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SzPct val="100000"/>
              <a:buNone/>
            </a:pPr>
            <a:r>
              <a:rPr lang="en-GB" sz="1200" b="1" kern="0" dirty="0" smtClean="0">
                <a:effectLst/>
                <a:latin typeface="Constantia" panose="02030602050306030303" pitchFamily="18" charset="0"/>
              </a:rPr>
              <a:t>Church of San Miguel de Lillo</a:t>
            </a:r>
            <a:endParaRPr lang="en-GB" sz="1200" b="1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18454" name="Picture 22" descr="https://upload.wikimedia.org/wikipedia/commons/8/80/20060630-Oviedo_Santa_Maria_del_Naranc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00" y="1512000"/>
            <a:ext cx="3120000" cy="23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Zástupný symbol pro text 2"/>
          <p:cNvSpPr txBox="1">
            <a:spLocks/>
          </p:cNvSpPr>
          <p:nvPr/>
        </p:nvSpPr>
        <p:spPr bwMode="auto">
          <a:xfrm>
            <a:off x="396000" y="1548000"/>
            <a:ext cx="2700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SzPct val="100000"/>
              <a:buNone/>
            </a:pPr>
            <a:r>
              <a:rPr lang="en-GB" sz="1200" b="1" kern="0" dirty="0" smtClean="0">
                <a:effectLst/>
                <a:latin typeface="Constantia" panose="02030602050306030303" pitchFamily="18" charset="0"/>
              </a:rPr>
              <a:t>Church of Santa </a:t>
            </a:r>
            <a:r>
              <a:rPr lang="en-GB" sz="1200" b="1" kern="0" dirty="0" err="1" smtClean="0">
                <a:effectLst/>
                <a:latin typeface="Constantia" panose="02030602050306030303" pitchFamily="18" charset="0"/>
              </a:rPr>
              <a:t>María</a:t>
            </a:r>
            <a:r>
              <a:rPr lang="en-GB" sz="1200" b="1" kern="0" dirty="0" smtClean="0">
                <a:effectLst/>
                <a:latin typeface="Constantia" panose="02030602050306030303" pitchFamily="18" charset="0"/>
              </a:rPr>
              <a:t> del </a:t>
            </a:r>
            <a:r>
              <a:rPr lang="en-GB" sz="1200" b="1" kern="0" dirty="0" err="1" smtClean="0">
                <a:effectLst/>
                <a:latin typeface="Constantia" panose="02030602050306030303" pitchFamily="18" charset="0"/>
              </a:rPr>
              <a:t>Naranco</a:t>
            </a:r>
            <a:endParaRPr lang="en-GB" sz="1200" b="1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18458" name="Picture 26" descr="http://perroviajante.com/wp-content/uploads/2011/05/cc3a1mara-santa-catedral-de-oviedo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4" t="7077" r="14368" b="8282"/>
          <a:stretch/>
        </p:blipFill>
        <p:spPr bwMode="auto">
          <a:xfrm>
            <a:off x="3492000" y="1512000"/>
            <a:ext cx="2592289" cy="23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Zástupný symbol pro text 2"/>
          <p:cNvSpPr txBox="1">
            <a:spLocks/>
          </p:cNvSpPr>
          <p:nvPr/>
        </p:nvSpPr>
        <p:spPr bwMode="auto">
          <a:xfrm>
            <a:off x="3816000" y="3600000"/>
            <a:ext cx="1950308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SzPct val="100000"/>
              <a:buNone/>
            </a:pPr>
            <a:r>
              <a:rPr lang="en-GB" sz="1200" b="1" kern="0" dirty="0" smtClean="0">
                <a:effectLst/>
                <a:latin typeface="Constantia" panose="02030602050306030303" pitchFamily="18" charset="0"/>
              </a:rPr>
              <a:t>Church of </a:t>
            </a:r>
            <a:r>
              <a:rPr lang="en-GB" sz="1200" b="1" kern="0" dirty="0" err="1" smtClean="0">
                <a:effectLst/>
                <a:latin typeface="Constantia" panose="02030602050306030303" pitchFamily="18" charset="0"/>
              </a:rPr>
              <a:t>Cámara</a:t>
            </a:r>
            <a:r>
              <a:rPr lang="en-GB" sz="1200" b="1" kern="0" dirty="0" smtClean="0">
                <a:effectLst/>
                <a:latin typeface="Constantia" panose="02030602050306030303" pitchFamily="18" charset="0"/>
              </a:rPr>
              <a:t> Santa </a:t>
            </a:r>
            <a:endParaRPr lang="en-GB" sz="1200" b="1" kern="0" dirty="0">
              <a:effectLst/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9203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944824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Peak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Paleolithic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cave art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35,000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 11,000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BC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Document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creativity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humans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Testimony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cultural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tradition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Cave of Altamira and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Paleolithic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Cave Art of Northern Spain</a:t>
            </a:r>
          </a:p>
        </p:txBody>
      </p:sp>
      <p:pic>
        <p:nvPicPr>
          <p:cNvPr id="17414" name="Picture 6" descr="http://realhistoryww.com/world_history/ancient/Misc/Prehistoric_Art/Lascaux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00" y="4212000"/>
            <a:ext cx="4140000" cy="24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http://i222.photobucket.com/albums/dd295/daibai25/altamiraval.jpg?t=12370585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22" y="1800000"/>
            <a:ext cx="2916000" cy="27547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2" name="Picture 14" descr="https://s-media-cache-ak0.pinimg.com/736x/b5/2b/c1/b52bc11223e1ead6a7b31be013816dc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844" y="4211999"/>
            <a:ext cx="2447999" cy="24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4" name="Picture 16" descr="https://upload.wikimedia.org/wikipedia/commons/thumb/c/cc/AltamiraBison.jpg/1024px-AltamiraBiso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8" t="5601" r="3183" b="12676"/>
          <a:stretch/>
        </p:blipFill>
        <p:spPr bwMode="auto">
          <a:xfrm>
            <a:off x="4752000" y="1044000"/>
            <a:ext cx="4140000" cy="29578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3716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232856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Overlaps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the mouth of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Ibaizabal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bay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(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west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Bilbao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Basque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architect Alberto de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Palacio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1893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45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metre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high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spans 160 metres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twisted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steel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ropes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First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the world to carry people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traffic on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high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suspended gondola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Vizcaya Bridge</a:t>
            </a:r>
          </a:p>
        </p:txBody>
      </p:sp>
      <p:pic>
        <p:nvPicPr>
          <p:cNvPr id="16390" name="Picture 6" descr="http://www.acciaioartearchitettura.com/ita/wp-content/uploads/Acciaio_ponte_vizcaya-1-900x6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0" b="1459"/>
          <a:stretch/>
        </p:blipFill>
        <p:spPr bwMode="auto">
          <a:xfrm>
            <a:off x="179512" y="2276856"/>
            <a:ext cx="4320000" cy="26016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http://www.europeish.com/wp-content/uploads/2010/09/vizcay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3159189"/>
            <a:ext cx="4248000" cy="30508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2187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304864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Caves in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Atapuerca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Mountains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Rich fossil remains of the earliest human beings in Europe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Dating from nearly one million years ago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Pit of Bones – largest collection of hominid fossils in the world</a:t>
            </a:r>
          </a:p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endParaRPr lang="en-GB" sz="20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Archaeological Site of </a:t>
            </a:r>
            <a:r>
              <a:rPr lang="en-GB" sz="2800" b="1" dirty="0" err="1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Atapuerca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AutoShape 12" descr="https://i.guim.co.uk/img/static/sys-images/Guardian/Pix/pictures/2014/6/18/1403112699555/A-Neanderthal-skull-from--020.jpg?w=620&amp;q=85&amp;auto=format&amp;sharp=10&amp;s=635cfb4bb24b43717f2c44e223b5896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pic>
        <p:nvPicPr>
          <p:cNvPr id="15384" name="Picture 24" descr="http://devtome.com/lib/exe/fetch.php?hash=ce7424&amp;media=http%3A%2F%2Fweymouthreliefroad.files.wordpress.com%2F2009%2F09%2Farchaeologist-in-burial-pi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4" t="6040" r="8926" b="7397"/>
          <a:stretch/>
        </p:blipFill>
        <p:spPr bwMode="auto">
          <a:xfrm>
            <a:off x="6336000" y="1990668"/>
            <a:ext cx="2450052" cy="25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://aunclicdelaaventura.com/wp-content/uploads/2014/03/Galer%C3%ADa-y-Sima-del-Elefante-al-fond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" t="25853" r="6540" b="8779"/>
          <a:stretch/>
        </p:blipFill>
        <p:spPr bwMode="auto">
          <a:xfrm>
            <a:off x="4751423" y="4721671"/>
            <a:ext cx="4034629" cy="2016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http://www.atapuerca.tv/imagenes/archivo/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34" t="13303" r="4652" b="15522"/>
          <a:stretch/>
        </p:blipFill>
        <p:spPr bwMode="auto">
          <a:xfrm>
            <a:off x="3517384" y="2394146"/>
            <a:ext cx="2644901" cy="21885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2" descr="http://blogs.elpais.com/.a/6a00d8341bfb1653ef01901e302e38970b-pi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" t="4902" r="24917" b="9375"/>
          <a:stretch/>
        </p:blipFill>
        <p:spPr bwMode="auto">
          <a:xfrm>
            <a:off x="360000" y="2088001"/>
            <a:ext cx="3024000" cy="24946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 descr="http://www.efeverde.com/wp-content/uploads/2014/12/Atapuerca-restos-humanos-EFE-Santi-Otero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60" b="6719"/>
          <a:stretch/>
        </p:blipFill>
        <p:spPr bwMode="auto">
          <a:xfrm>
            <a:off x="339113" y="4721671"/>
            <a:ext cx="4075263" cy="201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1701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196872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Cathedral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Our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Lady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Gothic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13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-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16 centuries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  <a:ea typeface="Segoe UI Symbol" panose="020B0502040204020203" pitchFamily="34" charset="0"/>
              </a:rPr>
              <a:t>→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entire history of Gothic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art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Architecture 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unique collection of works of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art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Paintings, altarpiece, stained-glass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windows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Burgos Cathedral</a:t>
            </a:r>
          </a:p>
        </p:txBody>
      </p:sp>
      <p:pic>
        <p:nvPicPr>
          <p:cNvPr id="13314" name="Picture 2" descr="https://upload.wikimedia.org/wikipedia/commons/1/11/Catedral_de_Burgos-Parado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4" r="5831" b="8860"/>
          <a:stretch/>
        </p:blipFill>
        <p:spPr bwMode="auto">
          <a:xfrm>
            <a:off x="216000" y="1836000"/>
            <a:ext cx="4140000" cy="25370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www.paradoxplace.com/Photo%20Pages/Spain/Camino_de_Santiago/Burgos/Cathedral/Images/800/Burgos-Cathedral-May-06-DS8094sAR7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4" t="2159" r="11906" b="7195"/>
          <a:stretch/>
        </p:blipFill>
        <p:spPr bwMode="auto">
          <a:xfrm>
            <a:off x="4464000" y="1476001"/>
            <a:ext cx="2160240" cy="33931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https://upload.wikimedia.org/wikipedia/commons/5/5f/Retablo_Mayor_Burgosca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8" r="5501"/>
          <a:stretch/>
        </p:blipFill>
        <p:spPr bwMode="auto">
          <a:xfrm>
            <a:off x="6732000" y="1332000"/>
            <a:ext cx="2196000" cy="35674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http://static.thousandwonders.net/Burgos.Cathedral.original.82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" r="6239"/>
          <a:stretch/>
        </p:blipFill>
        <p:spPr bwMode="auto">
          <a:xfrm>
            <a:off x="6732000" y="5021738"/>
            <a:ext cx="2196000" cy="1674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8" name="Picture 16" descr="http://media-cdn.tripadvisor.com/media/photo-s/01/5f/3a/23/inside-a-wedding-cak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1" b="7595"/>
          <a:stretch/>
        </p:blipFill>
        <p:spPr bwMode="auto">
          <a:xfrm>
            <a:off x="3907101" y="5016420"/>
            <a:ext cx="2592000" cy="16795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2" name="Picture 20" descr="https://farm3.staticflickr.com/2744/4134821363_e7ea307e01_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" y="4500000"/>
            <a:ext cx="3386202" cy="21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3191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201041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Suso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Monastery founded by Saint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Millán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(mid-6 century)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soon became a place of pilgrimage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i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Glosas</a:t>
            </a:r>
            <a:r>
              <a:rPr lang="en-GB" sz="1600" i="1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i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Emilianenses</a:t>
            </a:r>
            <a:r>
              <a:rPr lang="en-GB" sz="1600" i="1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first written in Spanish &amp; Basque</a:t>
            </a:r>
          </a:p>
          <a:p>
            <a:pPr marL="360000" indent="0">
              <a:spcBef>
                <a:spcPts val="0"/>
              </a:spcBef>
              <a:buClr>
                <a:srgbClr val="C00000"/>
              </a:buClr>
              <a:buSzPct val="100000"/>
              <a:buNone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</a:rPr>
              <a:t>→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birthplace of written and spoken Spanish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Yuso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Monastery below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Suso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(16 c)</a:t>
            </a:r>
            <a:endParaRPr lang="en-GB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San </a:t>
            </a:r>
            <a:r>
              <a:rPr lang="en-GB" sz="2800" b="1" dirty="0" err="1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Millán</a:t>
            </a:r>
            <a:r>
              <a:rPr lang="en-GB" sz="2800" b="1" dirty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2800" b="1" dirty="0" err="1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Yuso</a:t>
            </a:r>
            <a:r>
              <a:rPr lang="en-GB" sz="2800" b="1" dirty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 and </a:t>
            </a:r>
            <a:r>
              <a:rPr lang="en-GB" sz="2800" b="1" dirty="0" err="1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Suso</a:t>
            </a:r>
            <a:r>
              <a:rPr lang="en-GB" sz="2800" b="1" dirty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 Monasteries</a:t>
            </a:r>
          </a:p>
        </p:txBody>
      </p:sp>
      <p:pic>
        <p:nvPicPr>
          <p:cNvPr id="11270" name="Picture 6" descr="http://www.worldheritagesite.org/picx/w8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00" y="2124000"/>
            <a:ext cx="2916000" cy="2187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whc.unesco.org/uploads/thumbs/site_0805_0001-750-0-2009092414055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" b="19574"/>
          <a:stretch/>
        </p:blipFill>
        <p:spPr bwMode="auto">
          <a:xfrm>
            <a:off x="216000" y="4428000"/>
            <a:ext cx="2916000" cy="22890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s://upload.wikimedia.org/wikipedia/commons/f/fa/Monasterio_de_Suso_%282%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5991387" y="1701663"/>
            <a:ext cx="2880000" cy="2158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http://youngadventuress.com/wp-content/uploads/2012/11/IMG_8513-426x64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4" b="4412"/>
          <a:stretch/>
        </p:blipFill>
        <p:spPr bwMode="auto">
          <a:xfrm>
            <a:off x="3611224" y="2065735"/>
            <a:ext cx="2052000" cy="28552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http://www.xn--espaaescultura-tnb.es/export/sites/cultura/multimedia/galerias/monumentos/monasterio_suso_millan_cogolla_t2600345.jpg_130697309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0" r="-512"/>
          <a:stretch/>
        </p:blipFill>
        <p:spPr bwMode="auto">
          <a:xfrm>
            <a:off x="3387771" y="5025251"/>
            <a:ext cx="3096344" cy="1691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6" name="Picture 22" descr="https://upload.wikimedia.org/wikipedia/commons/4/4a/Codiceemi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387" y="3981817"/>
            <a:ext cx="2088000" cy="2735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8358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Summer tourism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0"/>
            <a:ext cx="9144000" cy="322206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Mild climate during the whole year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</a:rPr>
              <a:t>→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beaches</a:t>
            </a:r>
            <a:endParaRPr lang="en-GB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0" indent="0">
              <a:buClr>
                <a:srgbClr val="C00000"/>
              </a:buClr>
              <a:buSzPct val="100000"/>
              <a:buNone/>
            </a:pP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3074" name="Picture 2" descr="http://www.jachcinaplaz.cz/upload/gallery/plaz_656_costa-brava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2" b="16731"/>
          <a:stretch/>
        </p:blipFill>
        <p:spPr bwMode="auto">
          <a:xfrm>
            <a:off x="432000" y="1188000"/>
            <a:ext cx="3960000" cy="17369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newmedia.thomson.co.uk/live/vol/0/2a3c8871446a99bec05f036396a7c80b910112f8/1080x608/web/EUROPEMEDITERRANEANSPAINCON_ESPCOSTABLANCABENIDORMRES_00034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319" r="4897" b="8179"/>
          <a:stretch/>
        </p:blipFill>
        <p:spPr bwMode="auto">
          <a:xfrm>
            <a:off x="4752000" y="1026095"/>
            <a:ext cx="3960000" cy="18170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davemeehan.com/wp-content/uploads/2012/02/photo-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36" b="10737"/>
          <a:stretch/>
        </p:blipFill>
        <p:spPr bwMode="auto">
          <a:xfrm>
            <a:off x="431225" y="3015631"/>
            <a:ext cx="3960000" cy="17937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spain-holiday.com/blog/wp-content/uploads/2012/05/Playa-de-la-Rijana-Costa-del-Sol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56"/>
          <a:stretch/>
        </p:blipFill>
        <p:spPr bwMode="auto">
          <a:xfrm>
            <a:off x="4752000" y="2948410"/>
            <a:ext cx="3960000" cy="18083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cdn.aarp.net/content/dam/travel/destination-images/spain/costa-del-sol-and-costa-de-almeria/1400-costa-del-sol-spain-nerja.imgcache.rev1409089561398.web.1400.720.jpg"/>
          <p:cNvPicPr>
            <a:picLocks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0" r="8351" b="10925"/>
          <a:stretch/>
        </p:blipFill>
        <p:spPr bwMode="auto">
          <a:xfrm>
            <a:off x="432000" y="4892410"/>
            <a:ext cx="3959225" cy="1881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content2.itaka.pl/cms/img/u/kraj/1/costa_de_la_luz_1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4" r="7490" b="6297"/>
          <a:stretch/>
        </p:blipFill>
        <p:spPr bwMode="auto">
          <a:xfrm>
            <a:off x="4752000" y="4847297"/>
            <a:ext cx="3960000" cy="19264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ástupný symbol pro text 2"/>
          <p:cNvSpPr txBox="1">
            <a:spLocks/>
          </p:cNvSpPr>
          <p:nvPr/>
        </p:nvSpPr>
        <p:spPr bwMode="auto">
          <a:xfrm>
            <a:off x="2340000" y="2638751"/>
            <a:ext cx="1980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SzPct val="100000"/>
              <a:buNone/>
            </a:pPr>
            <a:r>
              <a:rPr lang="en-GB" sz="1200" b="1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Costa Brava (Wild Coast</a:t>
            </a:r>
            <a:r>
              <a:rPr lang="cs-CZ" sz="1200" b="1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endParaRPr lang="cs-CZ" sz="1200" b="1" kern="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16" name="Zástupný symbol pro text 2"/>
          <p:cNvSpPr txBox="1">
            <a:spLocks/>
          </p:cNvSpPr>
          <p:nvPr/>
        </p:nvSpPr>
        <p:spPr bwMode="auto">
          <a:xfrm>
            <a:off x="6480000" y="1039503"/>
            <a:ext cx="2232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SzPct val="100000"/>
              <a:buNone/>
            </a:pPr>
            <a:r>
              <a:rPr lang="en-GB" sz="1200" b="1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Costa Blanca (White Coast</a:t>
            </a:r>
            <a:r>
              <a:rPr lang="cs-CZ" sz="1200" b="1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endParaRPr lang="cs-CZ" sz="1200" b="1" kern="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17" name="Zástupný symbol pro text 2"/>
          <p:cNvSpPr txBox="1">
            <a:spLocks/>
          </p:cNvSpPr>
          <p:nvPr/>
        </p:nvSpPr>
        <p:spPr bwMode="auto">
          <a:xfrm>
            <a:off x="593488" y="3007954"/>
            <a:ext cx="1250666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SzPct val="100000"/>
              <a:buNone/>
            </a:pPr>
            <a:r>
              <a:rPr lang="en-GB" sz="1200" b="1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Costa Tropical</a:t>
            </a:r>
            <a:endParaRPr lang="cs-CZ" sz="1200" b="1" kern="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18" name="Zástupný symbol pro text 2"/>
          <p:cNvSpPr txBox="1">
            <a:spLocks/>
          </p:cNvSpPr>
          <p:nvPr/>
        </p:nvSpPr>
        <p:spPr bwMode="auto">
          <a:xfrm>
            <a:off x="6156176" y="4847297"/>
            <a:ext cx="2412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SzPct val="100000"/>
              <a:buNone/>
            </a:pPr>
            <a:r>
              <a:rPr lang="en-GB" sz="1200" b="1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Costa de la Luz (Coast of Light)</a:t>
            </a:r>
            <a:endParaRPr lang="cs-CZ" sz="1200" b="1" kern="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19" name="Zástupný symbol pro text 2"/>
          <p:cNvSpPr txBox="1">
            <a:spLocks/>
          </p:cNvSpPr>
          <p:nvPr/>
        </p:nvSpPr>
        <p:spPr bwMode="auto">
          <a:xfrm>
            <a:off x="2132825" y="4920253"/>
            <a:ext cx="2160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SzPct val="100000"/>
              <a:buNone/>
            </a:pPr>
            <a:r>
              <a:rPr lang="en-GB" sz="1200" b="1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Costa del Sol (Coast of Sun) </a:t>
            </a:r>
            <a:endParaRPr lang="cs-CZ" sz="1200" b="1" kern="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3554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1"/>
            <a:ext cx="9144000" cy="906978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Spans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the borders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France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Spain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Mount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Perdu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(3,352 metres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endParaRPr lang="cs-CZ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Two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European largest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deepest canyons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Spa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Three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major cirque walls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France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endParaRPr lang="en-GB" altLang="cs-CZ" sz="20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err="1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Pyrénées</a:t>
            </a:r>
            <a:r>
              <a:rPr lang="en-GB" sz="2800" b="1" dirty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 – Mont Perdu</a:t>
            </a:r>
          </a:p>
        </p:txBody>
      </p:sp>
      <p:pic>
        <p:nvPicPr>
          <p:cNvPr id="10242" name="Picture 2" descr="Les « trois sœurs » depuis le haut de la vallée d'Ordesa, de gauche à droite : le Cylindre du Marboré (3 328 m), le mont Perdu (3 355 m) et le pic d'Anisclo (3 263 m)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1" t="11718" r="7263" b="7569"/>
          <a:stretch/>
        </p:blipFill>
        <p:spPr bwMode="auto">
          <a:xfrm>
            <a:off x="6120000" y="962843"/>
            <a:ext cx="2844000" cy="20252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upload.wikimedia.org/wikipedia/commons/7/7b/Ca%C3%B1%C3%B3n_de_A%C3%B1iscl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5" b="8028"/>
          <a:stretch/>
        </p:blipFill>
        <p:spPr bwMode="auto">
          <a:xfrm>
            <a:off x="144000" y="1800000"/>
            <a:ext cx="2809875" cy="3213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s://photos.travelblog.org/Photos/184823/564236/f/5820944-Little_village_Spanish_Pyrenees-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999" y="2171234"/>
            <a:ext cx="288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http://www.studentsoftheworld.info/infopays/photos/ESP/orig/Os_de_Civis_ruelle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9" t="5966" r="6282" b="5125"/>
          <a:stretch/>
        </p:blipFill>
        <p:spPr bwMode="auto">
          <a:xfrm>
            <a:off x="3310123" y="4509120"/>
            <a:ext cx="2520000" cy="18902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http://www.studentsoftheworld.info/infopays/photos/ESP/orig/pyrenees_villag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7" t="8677" r="5181" b="18706"/>
          <a:stretch/>
        </p:blipFill>
        <p:spPr bwMode="auto">
          <a:xfrm>
            <a:off x="6120000" y="4981373"/>
            <a:ext cx="2844000" cy="17599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://www.france-voyage.com/visuals/photos/ariege-pyrenees-regional-nature-park-18219_w30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4"/>
          <a:stretch/>
        </p:blipFill>
        <p:spPr bwMode="auto">
          <a:xfrm>
            <a:off x="6312984" y="3113416"/>
            <a:ext cx="2458031" cy="176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farm8.static.flickr.com/7363/9738125263_200938ec96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4" b="4293"/>
          <a:stretch/>
        </p:blipFill>
        <p:spPr bwMode="auto">
          <a:xfrm>
            <a:off x="144000" y="5099437"/>
            <a:ext cx="2808000" cy="16408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5440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208660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Vall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de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Boí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small &amp; narrow valley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Edge of the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Pyrénées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Steep mountains with grazing lands on higher slopes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Each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village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Romanesque church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murals, statues &amp; altars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endParaRPr lang="en-GB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Unique for tall, square bell towers</a:t>
            </a:r>
            <a:endParaRPr lang="en-GB" altLang="cs-CZ" sz="20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Catalan Romanesque Churches </a:t>
            </a:r>
            <a:endParaRPr lang="cs-CZ" sz="2800" b="1" dirty="0" smtClean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of 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the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Vall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de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Boí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25610" name="Picture 10" descr="http://www.the-world-heritage-sites.com/pics/santa-maria-de-taull-vall-de-bo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8" t="1340" b="2112"/>
          <a:stretch/>
        </p:blipFill>
        <p:spPr bwMode="auto">
          <a:xfrm>
            <a:off x="5688000" y="4068000"/>
            <a:ext cx="3240000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6" name="Picture 16" descr="http://whc.unesco.org/uploads/thumbs/site_0988_0001-750-0-2009092414112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" t="5138" r="5199" b="14069"/>
          <a:stretch/>
        </p:blipFill>
        <p:spPr bwMode="auto">
          <a:xfrm>
            <a:off x="216000" y="4068000"/>
            <a:ext cx="2843832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8" name="Picture 18" descr="https://upload.wikimedia.org/wikipedia/commons/9/9d/Sant_Quirc_de_Durr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1" t="8662" r="30907" b="18239"/>
          <a:stretch/>
        </p:blipFill>
        <p:spPr bwMode="auto">
          <a:xfrm>
            <a:off x="3194064" y="4176000"/>
            <a:ext cx="2344455" cy="23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22" name="Picture 22" descr="http://media-cdn.tripadvisor.com/media/photo-s/01/53/f5/88/pantocrator-san-climent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5" t="5140" r="23379"/>
          <a:stretch/>
        </p:blipFill>
        <p:spPr bwMode="auto">
          <a:xfrm>
            <a:off x="3702519" y="1833304"/>
            <a:ext cx="1836000" cy="20264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26" name="Picture 26" descr="https://farm3.staticflickr.com/2944/15155785779_d1396114d9_b_d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4" t="4016" r="12508"/>
          <a:stretch/>
        </p:blipFill>
        <p:spPr bwMode="auto">
          <a:xfrm>
            <a:off x="5688000" y="1249621"/>
            <a:ext cx="3240000" cy="26150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30" name="Picture 30" descr="http://www.centreromanic.com/sites/default/files/styles/home_slider/public/slide/main-slider/taull4_0.jpg?itok=rKt0Sy8Q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7" t="404" r="6012" b="4417"/>
          <a:stretch/>
        </p:blipFill>
        <p:spPr bwMode="auto">
          <a:xfrm>
            <a:off x="216000" y="2097386"/>
            <a:ext cx="3337039" cy="176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3032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Works of Antoni </a:t>
            </a:r>
            <a:r>
              <a:rPr lang="en-GB" sz="2800" b="1" dirty="0" err="1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Gaudí</a:t>
            </a:r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cs-CZ" sz="20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(</a:t>
            </a:r>
            <a:r>
              <a:rPr lang="en-GB" sz="20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1852–1926</a:t>
            </a:r>
            <a:r>
              <a:rPr lang="en-GB" sz="2000" b="1" dirty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)</a:t>
            </a:r>
          </a:p>
        </p:txBody>
      </p:sp>
      <p:pic>
        <p:nvPicPr>
          <p:cNvPr id="34854" name="Picture 38" descr="https://upload.wikimedia.org/wikipedia/commons/thumb/b/ba/Sagrada_Familia_nave_roof_detail.jpg/550px-Sagrada_Familia_nave_roof_detai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000" y="638710"/>
            <a:ext cx="1908000" cy="10892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Zástupný symbol pro text 2"/>
          <p:cNvSpPr txBox="1">
            <a:spLocks/>
          </p:cNvSpPr>
          <p:nvPr/>
        </p:nvSpPr>
        <p:spPr bwMode="auto">
          <a:xfrm>
            <a:off x="0" y="900000"/>
            <a:ext cx="9144000" cy="14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Seven properties in Modernist style</a:t>
            </a:r>
            <a:endParaRPr lang="cs-CZ" sz="1600" kern="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 or near Barcelona</a:t>
            </a:r>
            <a:endParaRPr lang="cs-CZ" sz="1600" kern="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Very personal style </a:t>
            </a:r>
            <a:r>
              <a:rPr lang="cs-CZ" sz="1600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600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gardens, sculpture &amp; decorative arts</a:t>
            </a:r>
            <a:endParaRPr lang="cs-CZ" sz="1600" kern="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endParaRPr lang="cs-CZ" sz="1600" kern="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endParaRPr lang="cs-CZ" sz="1600" kern="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endParaRPr lang="cs-CZ" sz="1600" kern="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endParaRPr lang="cs-CZ" sz="1600" kern="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endParaRPr lang="cs-CZ" sz="1600" kern="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endParaRPr lang="cs-CZ" sz="1600" kern="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endParaRPr lang="cs-CZ" sz="1600" kern="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endParaRPr lang="cs-CZ" sz="1600" kern="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endParaRPr lang="cs-CZ" sz="1600" kern="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endParaRPr lang="cs-CZ" sz="1600" kern="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endParaRPr lang="cs-CZ" sz="1600" kern="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endParaRPr lang="cs-CZ" sz="1600" kern="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endParaRPr lang="cs-CZ" sz="1600" kern="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endParaRPr lang="cs-CZ" sz="1600" kern="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endParaRPr lang="cs-CZ" sz="1600" kern="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endParaRPr lang="cs-CZ" sz="1600" kern="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0" indent="0">
              <a:spcBef>
                <a:spcPts val="12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None/>
            </a:pPr>
            <a:r>
              <a:rPr lang="cs-CZ" altLang="cs-CZ" sz="1200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*</a:t>
            </a:r>
            <a:r>
              <a:rPr lang="en-GB" sz="1200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200" kern="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Eusebi</a:t>
            </a:r>
            <a:r>
              <a:rPr lang="en-GB" sz="1200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200" kern="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Güell</a:t>
            </a:r>
            <a:r>
              <a:rPr lang="en-GB" sz="1200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assigned the works to </a:t>
            </a:r>
            <a:r>
              <a:rPr lang="en-GB" sz="1200" kern="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Gaudí</a:t>
            </a:r>
            <a:endParaRPr lang="en-GB" altLang="cs-CZ" sz="1200" kern="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64" name="Picture 6" descr="http://www.puretravel.com/blog/wp-content/uploads/2013/08/Architect-Antoni-Gaudi-created-the-modernist-Park-Guell-in-Barcelon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3" r="6835"/>
          <a:stretch/>
        </p:blipFill>
        <p:spPr bwMode="auto">
          <a:xfrm>
            <a:off x="144000" y="1872000"/>
            <a:ext cx="2497639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52" descr="http://static.thousandwonders.net/Casa.Batll%C3%B3.original.1542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1" r="9210"/>
          <a:stretch/>
        </p:blipFill>
        <p:spPr bwMode="auto">
          <a:xfrm>
            <a:off x="2772000" y="1872000"/>
            <a:ext cx="2184114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34" descr="http://news.spainhouses.net/wp-content/uploads/Casa-Vicen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155" y="1872000"/>
            <a:ext cx="154443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2" descr="https://aberishablog.files.wordpress.com/2013/03/guell-palace-antoni-gaudi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6" t="32148" b="10925"/>
          <a:stretch/>
        </p:blipFill>
        <p:spPr bwMode="auto">
          <a:xfrm>
            <a:off x="6732240" y="1872000"/>
            <a:ext cx="2246181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56" descr="http://cdn.c.photoshelter.com/img-get/I00008rehck77GN0/s/860/688/Colonia-Guell-17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0" b="13735"/>
          <a:stretch/>
        </p:blipFill>
        <p:spPr bwMode="auto">
          <a:xfrm>
            <a:off x="5721500" y="4176000"/>
            <a:ext cx="3256921" cy="23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36" descr="https://upload.wikimedia.org/wikipedia/commons/thumb/1/1c/SF_-_lago.jpg/800px-SF_-_lago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13"/>
          <a:stretch/>
        </p:blipFill>
        <p:spPr bwMode="auto">
          <a:xfrm>
            <a:off x="3420000" y="4176000"/>
            <a:ext cx="2146918" cy="23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2" descr="Milà 28-2-1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" y="4176000"/>
            <a:ext cx="3121329" cy="23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Zástupný symbol pro text 2"/>
          <p:cNvSpPr txBox="1">
            <a:spLocks/>
          </p:cNvSpPr>
          <p:nvPr/>
        </p:nvSpPr>
        <p:spPr bwMode="auto">
          <a:xfrm>
            <a:off x="452371" y="1872000"/>
            <a:ext cx="972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SzPct val="100000"/>
              <a:buNone/>
            </a:pPr>
            <a:r>
              <a:rPr lang="en-GB" sz="1200" b="1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Park </a:t>
            </a:r>
            <a:r>
              <a:rPr lang="en-GB" sz="1200" b="1" kern="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Güell</a:t>
            </a:r>
            <a:endParaRPr lang="en-GB" altLang="cs-CZ" sz="1200" kern="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72" name="Zástupný symbol pro text 2"/>
          <p:cNvSpPr txBox="1">
            <a:spLocks/>
          </p:cNvSpPr>
          <p:nvPr/>
        </p:nvSpPr>
        <p:spPr bwMode="auto">
          <a:xfrm>
            <a:off x="7200000" y="3816000"/>
            <a:ext cx="1188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SzPct val="100000"/>
              <a:buNone/>
            </a:pPr>
            <a:r>
              <a:rPr lang="en-GB" sz="1200" b="1" kern="0" dirty="0" err="1" smtClean="0">
                <a:effectLst/>
                <a:latin typeface="Constantia" panose="02030602050306030303" pitchFamily="18" charset="0"/>
              </a:rPr>
              <a:t>Güell</a:t>
            </a:r>
            <a:r>
              <a:rPr lang="en-GB" sz="1200" b="1" kern="0" dirty="0" smtClean="0">
                <a:effectLst/>
                <a:latin typeface="Constantia" panose="02030602050306030303" pitchFamily="18" charset="0"/>
              </a:rPr>
              <a:t> Palace</a:t>
            </a:r>
            <a:endParaRPr lang="en-GB" altLang="cs-CZ" sz="1200" kern="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73" name="Zástupný symbol pro text 2"/>
          <p:cNvSpPr txBox="1">
            <a:spLocks/>
          </p:cNvSpPr>
          <p:nvPr/>
        </p:nvSpPr>
        <p:spPr bwMode="auto">
          <a:xfrm>
            <a:off x="6481200" y="4176000"/>
            <a:ext cx="1944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SzPct val="100000"/>
              <a:buNone/>
            </a:pPr>
            <a:r>
              <a:rPr lang="en-GB" sz="1200" b="1" kern="0" dirty="0" smtClean="0">
                <a:effectLst/>
                <a:latin typeface="Constantia" panose="02030602050306030303" pitchFamily="18" charset="0"/>
              </a:rPr>
              <a:t>Crypt in Colonia </a:t>
            </a:r>
            <a:r>
              <a:rPr lang="en-GB" sz="1200" b="1" kern="0" dirty="0" err="1" smtClean="0">
                <a:effectLst/>
                <a:latin typeface="Constantia" panose="02030602050306030303" pitchFamily="18" charset="0"/>
              </a:rPr>
              <a:t>Güell</a:t>
            </a:r>
            <a:endParaRPr lang="en-GB" altLang="cs-CZ" sz="1200" kern="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74" name="Zástupný symbol pro text 2"/>
          <p:cNvSpPr txBox="1">
            <a:spLocks/>
          </p:cNvSpPr>
          <p:nvPr/>
        </p:nvSpPr>
        <p:spPr bwMode="auto">
          <a:xfrm>
            <a:off x="3708000" y="6257614"/>
            <a:ext cx="1584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SzPct val="100000"/>
              <a:buNone/>
            </a:pPr>
            <a:r>
              <a:rPr lang="en-GB" sz="1200" b="1" kern="0" dirty="0" smtClean="0">
                <a:effectLst/>
                <a:latin typeface="Constantia" panose="02030602050306030303" pitchFamily="18" charset="0"/>
              </a:rPr>
              <a:t>La </a:t>
            </a:r>
            <a:r>
              <a:rPr lang="en-GB" sz="1200" b="1" kern="0" dirty="0" err="1" smtClean="0">
                <a:effectLst/>
                <a:latin typeface="Constantia" panose="02030602050306030303" pitchFamily="18" charset="0"/>
              </a:rPr>
              <a:t>Sagrada</a:t>
            </a:r>
            <a:r>
              <a:rPr lang="en-GB" sz="1200" b="1" kern="0" dirty="0" smtClean="0">
                <a:effectLst/>
                <a:latin typeface="Constantia" panose="02030602050306030303" pitchFamily="18" charset="0"/>
              </a:rPr>
              <a:t> </a:t>
            </a:r>
            <a:r>
              <a:rPr lang="en-GB" sz="1200" b="1" kern="0" dirty="0" err="1" smtClean="0">
                <a:effectLst/>
                <a:latin typeface="Constantia" panose="02030602050306030303" pitchFamily="18" charset="0"/>
              </a:rPr>
              <a:t>Familia</a:t>
            </a:r>
            <a:r>
              <a:rPr lang="cs-CZ" sz="1200" b="1" kern="0" dirty="0" smtClean="0">
                <a:effectLst/>
                <a:latin typeface="Constantia" panose="02030602050306030303" pitchFamily="18" charset="0"/>
              </a:rPr>
              <a:t> </a:t>
            </a:r>
            <a:r>
              <a:rPr lang="en-GB" sz="1200" b="1" kern="0" dirty="0" smtClean="0">
                <a:effectLst/>
                <a:latin typeface="Constantia" panose="02030602050306030303" pitchFamily="18" charset="0"/>
              </a:rPr>
              <a:t> </a:t>
            </a:r>
            <a:endParaRPr lang="cs-CZ" sz="1600" kern="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75" name="Zástupný symbol pro text 2"/>
          <p:cNvSpPr txBox="1">
            <a:spLocks/>
          </p:cNvSpPr>
          <p:nvPr/>
        </p:nvSpPr>
        <p:spPr bwMode="auto">
          <a:xfrm>
            <a:off x="5400000" y="3816000"/>
            <a:ext cx="1080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SzPct val="100000"/>
              <a:buNone/>
            </a:pPr>
            <a:r>
              <a:rPr lang="en-GB" sz="1200" b="1" kern="0" dirty="0" smtClean="0">
                <a:effectLst/>
                <a:latin typeface="Constantia" panose="02030602050306030303" pitchFamily="18" charset="0"/>
              </a:rPr>
              <a:t>Casa </a:t>
            </a:r>
            <a:r>
              <a:rPr lang="en-GB" sz="1200" b="1" kern="0" dirty="0" err="1" smtClean="0">
                <a:effectLst/>
                <a:latin typeface="Constantia" panose="02030602050306030303" pitchFamily="18" charset="0"/>
              </a:rPr>
              <a:t>Vicens</a:t>
            </a:r>
            <a:endParaRPr lang="en-GB" altLang="cs-CZ" sz="1200" kern="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76" name="Zástupný symbol pro text 2"/>
          <p:cNvSpPr txBox="1">
            <a:spLocks/>
          </p:cNvSpPr>
          <p:nvPr/>
        </p:nvSpPr>
        <p:spPr bwMode="auto">
          <a:xfrm>
            <a:off x="2173639" y="4176000"/>
            <a:ext cx="936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SzPct val="100000"/>
              <a:buNone/>
            </a:pPr>
            <a:r>
              <a:rPr lang="en-GB" sz="1200" b="1" kern="0" dirty="0" smtClean="0">
                <a:effectLst/>
                <a:latin typeface="Constantia" panose="02030602050306030303" pitchFamily="18" charset="0"/>
              </a:rPr>
              <a:t>Casa Mila</a:t>
            </a:r>
            <a:endParaRPr lang="en-GB" altLang="cs-CZ" sz="1200" kern="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78" name="Zástupný symbol pro text 2"/>
          <p:cNvSpPr txBox="1">
            <a:spLocks/>
          </p:cNvSpPr>
          <p:nvPr/>
        </p:nvSpPr>
        <p:spPr bwMode="auto">
          <a:xfrm>
            <a:off x="2880000" y="1872000"/>
            <a:ext cx="1080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SzPct val="100000"/>
              <a:buNone/>
            </a:pPr>
            <a:r>
              <a:rPr lang="en-GB" sz="1200" b="1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Casa </a:t>
            </a:r>
            <a:r>
              <a:rPr lang="en-GB" sz="1200" b="1" kern="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Batlló</a:t>
            </a:r>
            <a:r>
              <a:rPr lang="en-GB" sz="1200" b="1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endParaRPr lang="en-GB" altLang="cs-CZ" sz="1200" kern="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1128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Palau de la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Música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Catalana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and Hospital de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Sant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Pau, Barcelona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656792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Art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Nouveau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Lluís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Domènech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Montaner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(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early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20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century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Steel-framed structure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full of light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space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26636" name="Picture 12" descr="http://www.palaumusica.cat/images/220830/image_gallery_close_u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" t="1197" r="13151" b="5742"/>
          <a:stretch/>
        </p:blipFill>
        <p:spPr bwMode="auto">
          <a:xfrm>
            <a:off x="216000" y="1512000"/>
            <a:ext cx="2088232" cy="348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48" name="Picture 24" descr="https://upload.wikimedia.org/wikipedia/commons/2/24/Hospital_de_Sant_Pau_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8" b="8218"/>
          <a:stretch/>
        </p:blipFill>
        <p:spPr bwMode="auto">
          <a:xfrm>
            <a:off x="216000" y="5076000"/>
            <a:ext cx="2448000" cy="1656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50" name="Picture 26" descr="http://barcelona-home.com/blog/wp-content/upload/2013/12/feature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" t="11084" r="4336"/>
          <a:stretch/>
        </p:blipFill>
        <p:spPr bwMode="auto">
          <a:xfrm>
            <a:off x="5040000" y="4248000"/>
            <a:ext cx="3888000" cy="25064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barcelona-home.com/blog/wp-content/upload/2013/10/palau-de-la-musica-catalana-inside-concert-hal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" r="2597" b="10813"/>
          <a:stretch/>
        </p:blipFill>
        <p:spPr bwMode="auto">
          <a:xfrm>
            <a:off x="5040000" y="1222572"/>
            <a:ext cx="3888432" cy="29079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52" name="Picture 28" descr="http://cdn.guideandgo.com/shopgroups/GuideAndGo/img/product_images/extra_large_images/Palau-de-la-musica-Catalana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3" t="37362" r="33323" b="15097"/>
          <a:stretch/>
        </p:blipFill>
        <p:spPr bwMode="auto">
          <a:xfrm>
            <a:off x="2879784" y="4982230"/>
            <a:ext cx="1944216" cy="17795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56" name="Picture 32" descr="http://i1.trekearth.com/photos/60250/palau_musica_catalane_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0" r="20488"/>
          <a:stretch/>
        </p:blipFill>
        <p:spPr bwMode="auto">
          <a:xfrm>
            <a:off x="2520000" y="1620000"/>
            <a:ext cx="2304000" cy="32371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827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Archaeological Ensemble of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Tárraco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869132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Tárraco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(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Tarragona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 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centre of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all the Roman Iberian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provinces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Most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remains fragmentary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many preserved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beneath more recent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buildings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Remains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the walls,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Aqueduct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amphitheatre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circus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36870" name="Picture 6" descr="https://upload.wikimedia.org/wikipedia/commons/thumb/1/1b/Tarragona_-_Circo_romano_14.JPG/1280px-Tarragona_-_Circo_romano_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" t="10885" r="1489" b="7600"/>
          <a:stretch/>
        </p:blipFill>
        <p:spPr bwMode="auto">
          <a:xfrm>
            <a:off x="3852000" y="1800000"/>
            <a:ext cx="1440000" cy="9204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2" name="Picture 8" descr="Muralles romanes (Tarragona) - 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" b="10321"/>
          <a:stretch/>
        </p:blipFill>
        <p:spPr bwMode="auto">
          <a:xfrm>
            <a:off x="5412991" y="1800000"/>
            <a:ext cx="3582713" cy="230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4" name="Picture 10" descr="https://upload.wikimedia.org/wikipedia/commons/thumb/a/ad/Amphitheatre_of_Tarragona_02.jpg/1920px-Amphitheatre_of_Tarragona_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0" r="11596"/>
          <a:stretch/>
        </p:blipFill>
        <p:spPr bwMode="auto">
          <a:xfrm>
            <a:off x="155576" y="4212000"/>
            <a:ext cx="5136012" cy="24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6" name="Picture 12" descr="http://i222.photobucket.com/albums/dd295/daibai25/tarraco.jpg?t=123732942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32"/>
          <a:stretch/>
        </p:blipFill>
        <p:spPr bwMode="auto">
          <a:xfrm>
            <a:off x="5472000" y="4212000"/>
            <a:ext cx="3523704" cy="24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8" name="Picture 14" descr="http://www.worldreviewer.com/_images/69/61/69613d9eff6b15399e7973a537d34c9b/archaeological-ensem-440x298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9"/>
          <a:stretch/>
        </p:blipFill>
        <p:spPr bwMode="auto">
          <a:xfrm>
            <a:off x="155575" y="1800000"/>
            <a:ext cx="3575095" cy="230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82" name="Picture 18" descr="https://s-media-cache-ak0.pinimg.com/736x/b9/1e/fb/b91efb9f653c1db6df8a9a53b265c85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18051"/>
          <a:stretch/>
        </p:blipFill>
        <p:spPr bwMode="auto">
          <a:xfrm>
            <a:off x="3851588" y="2808000"/>
            <a:ext cx="1440000" cy="1296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ástupný symbol pro text 2"/>
          <p:cNvSpPr txBox="1">
            <a:spLocks/>
          </p:cNvSpPr>
          <p:nvPr/>
        </p:nvSpPr>
        <p:spPr bwMode="auto">
          <a:xfrm>
            <a:off x="6394347" y="6372000"/>
            <a:ext cx="1620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SzPct val="100000"/>
              <a:buNone/>
            </a:pPr>
            <a:r>
              <a:rPr lang="cs-CZ" sz="1200" b="1" kern="0" dirty="0" smtClean="0">
                <a:effectLst/>
                <a:latin typeface="Constantia" panose="02030602050306030303" pitchFamily="18" charset="0"/>
              </a:rPr>
              <a:t>El Pont </a:t>
            </a:r>
            <a:r>
              <a:rPr lang="cs-CZ" sz="1200" b="1" kern="0" dirty="0" err="1" smtClean="0">
                <a:effectLst/>
                <a:latin typeface="Constantia" panose="02030602050306030303" pitchFamily="18" charset="0"/>
              </a:rPr>
              <a:t>del</a:t>
            </a:r>
            <a:r>
              <a:rPr lang="cs-CZ" sz="1200" b="1" kern="0" dirty="0" smtClean="0">
                <a:effectLst/>
                <a:latin typeface="Constantia" panose="02030602050306030303" pitchFamily="18" charset="0"/>
              </a:rPr>
              <a:t> </a:t>
            </a:r>
            <a:r>
              <a:rPr lang="cs-CZ" sz="1200" b="1" kern="0" dirty="0" err="1" smtClean="0">
                <a:effectLst/>
                <a:latin typeface="Constantia" panose="02030602050306030303" pitchFamily="18" charset="0"/>
              </a:rPr>
              <a:t>Diable</a:t>
            </a:r>
            <a:endParaRPr lang="en-GB" altLang="cs-CZ" sz="1200" kern="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0531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Poblet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Monastery</a:t>
            </a:r>
            <a:r>
              <a:rPr lang="en-GB" sz="2800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232856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Founded by Cistercians in 1151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lands conquered from Moors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One of the largest monasteries in Spain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Fortified royal residence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Pantheon of the kings of Catalonia &amp;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Aragon</a:t>
            </a:r>
            <a:endParaRPr lang="en-GB" altLang="cs-CZ" sz="20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37890" name="Picture 2" descr="https://upload.wikimedia.org/wikipedia/commons/thumb/7/78/Poblet-Reial_Monestir_de_Poblet_15.JPG/800px-Poblet-Reial_Monestir_de_Poblet_1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t="527" r="6139" b="931"/>
          <a:stretch/>
        </p:blipFill>
        <p:spPr bwMode="auto">
          <a:xfrm>
            <a:off x="3924000" y="2232000"/>
            <a:ext cx="1836000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https://upload.wikimedia.org/wikipedia/commons/thumb/5/55/Tombs_of_Ferdinand_I_of_Aragon_and_Eleanor_of_Albuquerque_-_Monastery_of_Poblet_-_Catalonia_2014.JPG/1280px-Tombs_of_Ferdinand_I_of_Aragon_and_Eleanor_of_Albuquerque_-_Monastery_of_Poblet_-_Catalonia_20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6" t="7061" r="15507" b="7479"/>
          <a:stretch/>
        </p:blipFill>
        <p:spPr bwMode="auto">
          <a:xfrm>
            <a:off x="3924000" y="5163151"/>
            <a:ext cx="1836000" cy="15062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8" name="Picture 10" descr="http://www.paradoxplace.com/Photo%20Pages/Spain/Navarre_Aragon_Catalonia/Catalonia/Poblet/Images/800/Facade-Jun06-D9703sAR8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5" r="13508" b="17151"/>
          <a:stretch/>
        </p:blipFill>
        <p:spPr bwMode="auto">
          <a:xfrm>
            <a:off x="180096" y="2088000"/>
            <a:ext cx="3600000" cy="23192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02" name="Picture 14" descr="http://medomed.org/wp-content/uploads/2012/12/monasterio_-Poble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1" t="198" b="1591"/>
          <a:stretch/>
        </p:blipFill>
        <p:spPr bwMode="auto">
          <a:xfrm>
            <a:off x="5868144" y="1548000"/>
            <a:ext cx="3060000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04" name="Picture 16" descr="https://farm9.staticflickr.com/8337/8253079966_01003ee219_b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" t="419" r="2347" b="12356"/>
          <a:stretch/>
        </p:blipFill>
        <p:spPr bwMode="auto">
          <a:xfrm>
            <a:off x="180000" y="4500007"/>
            <a:ext cx="3636000" cy="21693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06" name="Picture 18" descr="http://www.the-world-heritage-sites.com/pics/poblet-monastery-interior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3" r="11828" b="9816"/>
          <a:stretch/>
        </p:blipFill>
        <p:spPr bwMode="auto">
          <a:xfrm>
            <a:off x="5868000" y="4104000"/>
            <a:ext cx="3096488" cy="2565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923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La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Lonja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de la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Seda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de Valencia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520888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Lonja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de la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Seda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=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Silk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Exchange in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English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Group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buildings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1482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-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1533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late Gothic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Demonstrates the power &amp; wealth of Valencia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60000" indent="0">
              <a:spcBef>
                <a:spcPts val="0"/>
              </a:spcBef>
              <a:buClr>
                <a:srgbClr val="C00000"/>
              </a:buClr>
              <a:buSzPct val="100000"/>
              <a:buNone/>
            </a:pP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important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Mediterranean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European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merchant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city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endParaRPr lang="en-GB" altLang="cs-CZ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38918" name="Picture 6" descr="https://upload.wikimedia.org/wikipedia/commons/thumb/4/4d/VALENCIA_ES_Lonja_inside.jpg/800px-VALENCIA_ES_Lonja_insid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44000"/>
            <a:ext cx="1872000" cy="280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0" name="Picture 8" descr="http://fedepesca.org/wp-content/uploads/2015/04/fachada-lonj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14"/>
          <a:stretch/>
        </p:blipFill>
        <p:spPr bwMode="auto">
          <a:xfrm>
            <a:off x="186616" y="2052000"/>
            <a:ext cx="4140000" cy="2673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2" name="Picture 10" descr="http://guias-viajar.com/wp-content/uploads/2014/05/fotos-valencia-lonja-seda-0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00" y="4005064"/>
            <a:ext cx="4140000" cy="26804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6" name="Picture 14" descr="http://babilonia61.com/wp-content/uploads/2014/12/La-Lonja-de-la-seda-o-Loggia-dei-mercanti-Valencia-finestra-con-entrata-principal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216" y="1044000"/>
            <a:ext cx="2107784" cy="280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8" name="Picture 16" descr="http://upload.wikimedia.org/wikipedia/commons/9/9f/La_Lonja_de_Zaragoza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" t="7694" b="3819"/>
          <a:stretch/>
        </p:blipFill>
        <p:spPr bwMode="auto">
          <a:xfrm>
            <a:off x="924616" y="4860000"/>
            <a:ext cx="2664000" cy="18513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1842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Rock Art of the Mediterranean Basin on the Iberian Peninsula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872816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Over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750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examples of prehistoric rock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art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From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geometric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shapes to scenes of men hunting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animals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The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corpus of mural paintings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largest in Europe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39938" name="Picture 2" descr="http://upload.wikimedia.org/wikipedia/commons/4/4d/El_pla_de_Petracos_des_de_l%27interior_de_la_cov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7" t="4697" b="14510"/>
          <a:stretch/>
        </p:blipFill>
        <p:spPr bwMode="auto">
          <a:xfrm>
            <a:off x="5580000" y="1513819"/>
            <a:ext cx="3384000" cy="23273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http://www.spainisculture.com/export/sites/cultura/multimedia/galerias/monumentos/pena_escrita_fuencaliente_t1300161.jpg_130697309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8" r="20542" b="26964"/>
          <a:stretch/>
        </p:blipFill>
        <p:spPr bwMode="auto">
          <a:xfrm>
            <a:off x="288000" y="4572001"/>
            <a:ext cx="2496104" cy="2097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4" name="Picture 8" descr="http://www.hellovisitspain.com/aplicacion/web/uploads/spovmedia/cat_12/de_1297_6_0_CovesdelaSaltadora%28F%2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" r="417"/>
          <a:stretch/>
        </p:blipFill>
        <p:spPr bwMode="auto">
          <a:xfrm>
            <a:off x="2771800" y="1800000"/>
            <a:ext cx="2628488" cy="20412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8" name="Picture 12" descr="https://merak66.files.wordpress.com/2008/04/pinturas-de-la-cueva-de-la-valltorta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" y="1800000"/>
            <a:ext cx="2268000" cy="26606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50" name="Picture 14" descr="https://upload.wikimedia.org/wikipedia/commons/6/6d/Art_rupestre_Chimiachas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1" t="895" r="17764" b="12542"/>
          <a:stretch/>
        </p:blipFill>
        <p:spPr bwMode="auto">
          <a:xfrm>
            <a:off x="5992147" y="4003110"/>
            <a:ext cx="2971853" cy="26662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52" name="Picture 16" descr="http://www.rupestre.it/images/abcie001_04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" t="7242" r="-110"/>
          <a:stretch/>
        </p:blipFill>
        <p:spPr bwMode="auto">
          <a:xfrm>
            <a:off x="2952000" y="4007609"/>
            <a:ext cx="2880320" cy="26617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6461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err="1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Mudejar</a:t>
            </a:r>
            <a:r>
              <a:rPr lang="en-GB" sz="2800" b="1" dirty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 Architecture of Aragon 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157650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Developed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 12 century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influenced by Islamic tradition, applied until early 17 century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Refined &amp; inventive use of brick &amp; glazed tiles, especially in belfries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4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churches in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Teruel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2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churches &amp; remains of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Zaragora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palace &amp;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3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other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churches in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surroundings</a:t>
            </a:r>
            <a:endParaRPr lang="en-GB" altLang="cs-CZ" sz="20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40964" name="Picture 4" descr="https://upload.wikimedia.org/wikipedia/commons/thumb/a/aa/Utebo_-_Torre_de_la_iglesia_Editada.jpg/320px-Utebo_-_Torre_de_la_iglesia_Editada.jpg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2"/>
          <a:stretch/>
        </p:blipFill>
        <p:spPr bwMode="auto">
          <a:xfrm>
            <a:off x="7416000" y="1831798"/>
            <a:ext cx="1584000" cy="48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0" name="Picture 10" descr="https://upload.wikimedia.org/wikipedia/commons/thumb/8/81/Torre_de_San_Pedro%2C_Teruel%2C_Espa%C3%B1a%2C_2014-01-10%2C_DD_01.JPG/800px-Torre_de_San_Pedro%2C_Teruel%2C_Espa%C3%B1a%2C_2014-01-10%2C_DD_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4" t="7713" r="10838" b="24422"/>
          <a:stretch/>
        </p:blipFill>
        <p:spPr bwMode="auto">
          <a:xfrm>
            <a:off x="2037312" y="4068000"/>
            <a:ext cx="1757808" cy="266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2" name="Picture 12" descr="https://upload.wikimedia.org/wikipedia/commons/5/52/Torre_de_San_Mart%C3%ADn_%28Teruel%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0" t="2629" r="11118" b="19799"/>
          <a:stretch/>
        </p:blipFill>
        <p:spPr bwMode="auto">
          <a:xfrm>
            <a:off x="144000" y="4068000"/>
            <a:ext cx="1760950" cy="266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8" name="Picture 18" descr="https://upload.wikimedia.org/wikipedia/commons/thumb/4/41/Zaragoza-La-Seo-1.JPG/1280px-Zaragoza-La-Seo-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9" t="7579" b="22444"/>
          <a:stretch/>
        </p:blipFill>
        <p:spPr bwMode="auto">
          <a:xfrm>
            <a:off x="5357903" y="5400000"/>
            <a:ext cx="1908000" cy="13281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4" name="Picture 24" descr="http://www.myworldshots.com/p1/m/Spain/Zaragoza/Spain-Zaragoza-panoramic-view-of-Aljaferia-Palace-1416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" r="414" b="13014"/>
          <a:stretch/>
        </p:blipFill>
        <p:spPr bwMode="auto">
          <a:xfrm>
            <a:off x="143052" y="1846214"/>
            <a:ext cx="3816000" cy="20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0" name="Picture 30" descr="http://www.spainisculture.com/export/sites/cultura/multimedia/galerias/rutas_culturales/torre_mudejar_teruel_t4400041.jpg_1306973099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9" t="31986" r="19439"/>
          <a:stretch/>
        </p:blipFill>
        <p:spPr bwMode="auto">
          <a:xfrm>
            <a:off x="5357903" y="4068000"/>
            <a:ext cx="1908000" cy="12048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2" descr="http://4.bp.blogspot.com/-Wm_ogCfOOKU/T0uzKXISBJI/AAAAAAAAKP0/LUV465qv0ik/s1600/Teruel+towers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5" r="50443" b="16860"/>
          <a:stretch/>
        </p:blipFill>
        <p:spPr bwMode="auto">
          <a:xfrm>
            <a:off x="3927482" y="4068000"/>
            <a:ext cx="1330550" cy="266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imborrio Mudéjar Catedral de Teruel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" b="13165"/>
          <a:stretch/>
        </p:blipFill>
        <p:spPr bwMode="auto">
          <a:xfrm>
            <a:off x="4104000" y="1843849"/>
            <a:ext cx="3132000" cy="20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142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Historic Walled Town of Cuenca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520888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Built by Moors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Caliphate of Cordoba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8 century)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Conquered by Castilians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(12 century)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Royal town &amp; bishopric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Cathedral – first Gothic in Spain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Casas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colgadas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(houses hanging over edge of cliff)</a:t>
            </a:r>
            <a:endParaRPr lang="en-GB" altLang="cs-CZ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44038" name="Picture 6" descr="https://upload.wikimedia.org/wikipedia/commons/thumb/d/dd/Catedral_cuenca.jpg/1280px-Catedral_cuenc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" r="3325" b="2773"/>
          <a:stretch/>
        </p:blipFill>
        <p:spPr bwMode="auto">
          <a:xfrm>
            <a:off x="3780000" y="3168008"/>
            <a:ext cx="2484000" cy="19396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8" name="Picture 16" descr="https://upload.wikimedia.org/wikipedia/commons/thumb/9/95/Casacolgantecuenca.jpg/800px-Casacolgantecuenc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7" b="23046"/>
          <a:stretch/>
        </p:blipFill>
        <p:spPr bwMode="auto">
          <a:xfrm>
            <a:off x="6408000" y="3996000"/>
            <a:ext cx="2628000" cy="23749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50" name="Picture 18" descr="https://upload.wikimedia.org/wikipedia/commons/thumb/c/c7/Museo_de_Arte_Abstracto_Espa%C3%B1ol_en_Cuenca.jpg/1280px-Museo_de_Arte_Abstracto_Espa%C3%B1ol_en_Cuenc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8" t="21338" r="14171" b="6828"/>
          <a:stretch/>
        </p:blipFill>
        <p:spPr bwMode="auto">
          <a:xfrm>
            <a:off x="3780000" y="5184000"/>
            <a:ext cx="2484000" cy="15521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54" name="Picture 22" descr="https://upload.wikimedia.org/wikipedia/commons/thumb/9/93/Cuenca_Convento_de_las_carmelitas.JPG/1280px-Cuenca_Convento_de_las_carmelita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" t="20785" r="14831" b="8646"/>
          <a:stretch/>
        </p:blipFill>
        <p:spPr bwMode="auto">
          <a:xfrm>
            <a:off x="180000" y="4572001"/>
            <a:ext cx="3492000" cy="2169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4" descr="https://upload.wikimedia.org/wikipedia/commons/thumb/7/76/Cuenca_castillo_1.JPG/1280px-Cuenca_castillo_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180" b="23302"/>
          <a:stretch/>
        </p:blipFill>
        <p:spPr bwMode="auto">
          <a:xfrm>
            <a:off x="180000" y="2412000"/>
            <a:ext cx="3492000" cy="20954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View of Los Canónigos, Casas Colgadas (in the foreground), San Pablo Bridge (bottom left) and Downtown Cuenca (background), as seen from Palomera highway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10" t="14256" b="14372"/>
          <a:stretch/>
        </p:blipFill>
        <p:spPr bwMode="auto">
          <a:xfrm>
            <a:off x="4860032" y="980728"/>
            <a:ext cx="3960000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8661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Nature &amp; rural tourism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880928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Mostly mountainous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Inner Plateau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Meseta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Central, 45 per cent) 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Cliffs, beaches, bays, capes &amp; coves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Balearic Islands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Volcanic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Canary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Islands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4104" name="Picture 8" descr="https://upload.wikimedia.org/wikipedia/commons/2/22/SotresPanoram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4" r="9387"/>
          <a:stretch/>
        </p:blipFill>
        <p:spPr bwMode="auto">
          <a:xfrm>
            <a:off x="4752000" y="998498"/>
            <a:ext cx="4248000" cy="20164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static.panoramio.com/photos/large/1886006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77"/>
          <a:stretch/>
        </p:blipFill>
        <p:spPr bwMode="auto">
          <a:xfrm>
            <a:off x="180000" y="2124000"/>
            <a:ext cx="4356000" cy="1974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s-media-cache-ak0.pinimg.com/736x/ca/10/5e/ca105e88fe040eea8ecf80dd9f76f68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43" t="21796"/>
          <a:stretch/>
        </p:blipFill>
        <p:spPr bwMode="auto">
          <a:xfrm>
            <a:off x="7308000" y="3133621"/>
            <a:ext cx="1692000" cy="2085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s://www.colourbox.com/preview/8418925-pirate-coast-cliff-cave-at-menorca-island-spai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00" y="3143436"/>
            <a:ext cx="2412000" cy="361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://hany.info/data/galerie/spanelsko-mallorca-balearske-ostrovy-cala-d-or-santanyi-pobrezi-skaly-stredozemni-more/full/01-spanelsko-mallorca-balearske-ostrovy-cala-d-or-santanyi-pobrezi-skaly-stredozemni-more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5" t="2447" b="2920"/>
          <a:stretch/>
        </p:blipFill>
        <p:spPr bwMode="auto">
          <a:xfrm>
            <a:off x="7308000" y="5280939"/>
            <a:ext cx="1692000" cy="1480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http://www.minutex.cz/bin/userfiles/image/staty/kanarske-ostrovy/lanzarote-velka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5"/>
          <a:stretch/>
        </p:blipFill>
        <p:spPr bwMode="auto">
          <a:xfrm>
            <a:off x="180000" y="4212000"/>
            <a:ext cx="4356000" cy="25494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ástupný symbol pro text 2"/>
          <p:cNvSpPr txBox="1">
            <a:spLocks/>
          </p:cNvSpPr>
          <p:nvPr/>
        </p:nvSpPr>
        <p:spPr bwMode="auto">
          <a:xfrm>
            <a:off x="3096000" y="4203493"/>
            <a:ext cx="1250666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SzPct val="100000"/>
              <a:buNone/>
            </a:pPr>
            <a:r>
              <a:rPr lang="en-GB" sz="1200" b="1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Canary Islands</a:t>
            </a:r>
            <a:endParaRPr lang="en-GB" sz="1200" b="1" kern="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2323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University and Historic Precinct of </a:t>
            </a:r>
            <a:r>
              <a:rPr lang="en-GB" sz="2800" b="1" dirty="0" err="1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Alcalá</a:t>
            </a:r>
            <a:r>
              <a:rPr lang="en-GB" sz="2800" b="1" dirty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 de Henares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944824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Founded by Cardinal Jiménez de Cisneros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16 century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First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planned university city in the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world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Birthplace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Miguel de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Cervantes</a:t>
            </a:r>
          </a:p>
        </p:txBody>
      </p:sp>
      <p:pic>
        <p:nvPicPr>
          <p:cNvPr id="46086" name="Picture 6" descr="https://upload.wikimedia.org/wikipedia/commons/thumb/9/9c/Palacio_laredo.jpg/800px-Palacio_lared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4" b="955"/>
          <a:stretch/>
        </p:blipFill>
        <p:spPr bwMode="auto">
          <a:xfrm>
            <a:off x="180000" y="1800000"/>
            <a:ext cx="1980000" cy="2535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ástupný symbol pro text 2"/>
          <p:cNvSpPr txBox="1">
            <a:spLocks/>
          </p:cNvSpPr>
          <p:nvPr/>
        </p:nvSpPr>
        <p:spPr bwMode="auto">
          <a:xfrm>
            <a:off x="539110" y="3951072"/>
            <a:ext cx="1224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SzPct val="100000"/>
              <a:buFont typeface="Wingdings" panose="05000000000000000000" pitchFamily="2" charset="2"/>
              <a:buNone/>
            </a:pPr>
            <a:r>
              <a:rPr lang="cs-CZ" sz="1200" b="1" kern="0" dirty="0" err="1" smtClean="0">
                <a:solidFill>
                  <a:srgbClr val="FFFFFF"/>
                </a:solidFill>
                <a:effectLst/>
                <a:latin typeface="Constantia" panose="02030602050306030303" pitchFamily="18" charset="0"/>
              </a:rPr>
              <a:t>Laredo</a:t>
            </a:r>
            <a:r>
              <a:rPr lang="cs-CZ" sz="1200" b="1" kern="0" dirty="0" smtClean="0">
                <a:solidFill>
                  <a:srgbClr val="FFFFFF"/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200" b="1" kern="0" dirty="0" err="1" smtClean="0">
                <a:solidFill>
                  <a:srgbClr val="FFFFFF"/>
                </a:solidFill>
                <a:effectLst/>
                <a:latin typeface="Constantia" panose="02030602050306030303" pitchFamily="18" charset="0"/>
              </a:rPr>
              <a:t>Palace</a:t>
            </a:r>
            <a:endParaRPr lang="en-GB" altLang="cs-CZ" sz="1200" kern="0" dirty="0" smtClean="0">
              <a:solidFill>
                <a:srgbClr val="DADADA">
                  <a:lumMod val="10000"/>
                </a:srgb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46092" name="Picture 12" descr="https://midlifecrisisgapyear.files.wordpress.com/2011/05/28-may-11-0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2" t="10563" r="6665" b="14416"/>
          <a:stretch/>
        </p:blipFill>
        <p:spPr bwMode="auto">
          <a:xfrm>
            <a:off x="2304000" y="2772000"/>
            <a:ext cx="3101536" cy="201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ástupný symbol pro text 2"/>
          <p:cNvSpPr txBox="1">
            <a:spLocks/>
          </p:cNvSpPr>
          <p:nvPr/>
        </p:nvSpPr>
        <p:spPr bwMode="auto">
          <a:xfrm>
            <a:off x="2618947" y="2736000"/>
            <a:ext cx="936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SzPct val="100000"/>
              <a:buFont typeface="Wingdings" panose="05000000000000000000" pitchFamily="2" charset="2"/>
              <a:buNone/>
            </a:pPr>
            <a:r>
              <a:rPr lang="cs-CZ" sz="1200" b="1" kern="0" dirty="0" smtClean="0">
                <a:solidFill>
                  <a:srgbClr val="FFFFFF"/>
                </a:solidFill>
                <a:effectLst/>
                <a:latin typeface="Constantia" panose="02030602050306030303" pitchFamily="18" charset="0"/>
              </a:rPr>
              <a:t>University</a:t>
            </a:r>
            <a:endParaRPr lang="en-GB" altLang="cs-CZ" sz="1200" kern="0" dirty="0" smtClean="0">
              <a:solidFill>
                <a:srgbClr val="DADADA">
                  <a:lumMod val="10000"/>
                </a:srgb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46094" name="Picture 14" descr="http://2.bp.blogspot.com/_KCuHoU9QBUU/TAIowBYhnkI/AAAAAAAAjP8/-KHzhSkckg8/s1600/Picture%2520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7"/>
          <a:stretch/>
        </p:blipFill>
        <p:spPr bwMode="auto">
          <a:xfrm>
            <a:off x="5548127" y="2772000"/>
            <a:ext cx="3451955" cy="201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6" name="Picture 16" descr="http://www.dream-alcala.com/wp-content/uploads/2013/08/Palacio-Arzobispal-0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6" t="12464" r="11340" b="16845"/>
          <a:stretch/>
        </p:blipFill>
        <p:spPr bwMode="auto">
          <a:xfrm>
            <a:off x="6151344" y="4895999"/>
            <a:ext cx="2848738" cy="183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00" name="Picture 20" descr="https://upload.wikimedia.org/wikipedia/commons/thumb/6/65/Plaza_de_Cervantes,_Alcal%C3%A1_de_Henares,_Espa%C3%B1a_%2810%29.JPG/250px-Plaza_de_Cervantes,_Alcal%C3%A1_de_Henares,_Espa%C3%B1a_%2810%2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2" b="6015"/>
          <a:stretch/>
        </p:blipFill>
        <p:spPr bwMode="auto">
          <a:xfrm>
            <a:off x="180000" y="4500000"/>
            <a:ext cx="1800000" cy="2231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02" name="Picture 22" descr="http://cge.pages.tcnj.edu/files/2013/01/Calle-Mayor-de-Alcala-de-Henares-a2363407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8" t="5392" r="8184" b="9968"/>
          <a:stretch/>
        </p:blipFill>
        <p:spPr bwMode="auto">
          <a:xfrm>
            <a:off x="7344082" y="972000"/>
            <a:ext cx="1656000" cy="16945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06" name="Picture 26" descr="http://www.dream-alcala.com/wp-content/uploads/2013/06/MercadoMedieval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2"/>
          <a:stretch/>
        </p:blipFill>
        <p:spPr bwMode="auto">
          <a:xfrm>
            <a:off x="3384000" y="4895999"/>
            <a:ext cx="2628160" cy="183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ástupný symbol pro text 2"/>
          <p:cNvSpPr txBox="1">
            <a:spLocks/>
          </p:cNvSpPr>
          <p:nvPr/>
        </p:nvSpPr>
        <p:spPr bwMode="auto">
          <a:xfrm>
            <a:off x="405561" y="4510876"/>
            <a:ext cx="1548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SzPct val="100000"/>
              <a:buFont typeface="Wingdings" panose="05000000000000000000" pitchFamily="2" charset="2"/>
              <a:buNone/>
            </a:pPr>
            <a:r>
              <a:rPr lang="cs-CZ" sz="1200" b="1" kern="0" dirty="0" smtClean="0">
                <a:solidFill>
                  <a:srgbClr val="FFFFFF"/>
                </a:solidFill>
                <a:effectLst/>
                <a:latin typeface="Constantia" panose="02030602050306030303" pitchFamily="18" charset="0"/>
              </a:rPr>
              <a:t>Plaza de Cervantes</a:t>
            </a:r>
            <a:endParaRPr lang="en-GB" altLang="cs-CZ" sz="1200" kern="0" dirty="0" smtClean="0">
              <a:solidFill>
                <a:srgbClr val="DADADA">
                  <a:lumMod val="10000"/>
                </a:srgb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50178" name="Picture 2" descr="http://www.azureazure.com/files/Images/Bulletins/Travel/alcala_henares/Alcala-Henares-0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9" t="8633" r="41913"/>
          <a:stretch/>
        </p:blipFill>
        <p:spPr bwMode="auto">
          <a:xfrm>
            <a:off x="2094270" y="4993809"/>
            <a:ext cx="1173291" cy="15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Zástupný symbol pro text 2"/>
          <p:cNvSpPr txBox="1">
            <a:spLocks/>
          </p:cNvSpPr>
          <p:nvPr/>
        </p:nvSpPr>
        <p:spPr bwMode="auto">
          <a:xfrm>
            <a:off x="7353657" y="4891009"/>
            <a:ext cx="1548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SzPct val="100000"/>
              <a:buFont typeface="Wingdings" panose="05000000000000000000" pitchFamily="2" charset="2"/>
              <a:buNone/>
            </a:pPr>
            <a:r>
              <a:rPr lang="en-GB" sz="1200" b="1" kern="0" dirty="0" smtClean="0">
                <a:solidFill>
                  <a:srgbClr val="FFFFFF"/>
                </a:solidFill>
                <a:effectLst/>
                <a:latin typeface="Constantia" panose="02030602050306030303" pitchFamily="18" charset="0"/>
              </a:rPr>
              <a:t>Archbishop Palace</a:t>
            </a:r>
            <a:endParaRPr lang="en-GB" altLang="cs-CZ" sz="1200" kern="0" dirty="0" smtClean="0">
              <a:solidFill>
                <a:srgbClr val="DADADA">
                  <a:lumMod val="10000"/>
                </a:srgb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51202" name="Picture 2" descr="https://upload.wikimedia.org/wikipedia/commons/8/87/Quijote_and_Sancho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" t="16328" r="5743"/>
          <a:stretch/>
        </p:blipFill>
        <p:spPr bwMode="auto">
          <a:xfrm>
            <a:off x="5092138" y="1202516"/>
            <a:ext cx="2124000" cy="14664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0472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Aranjuez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Cultural Landscape</a:t>
            </a:r>
            <a:r>
              <a:rPr lang="en-GB" sz="2800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188287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Relationships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between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nature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human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activities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winding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watercourses &amp; geometric landscape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design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Royal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Palace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16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-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mid-18 centuries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Extensive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pleasure gardens</a:t>
            </a:r>
            <a:endParaRPr lang="en-GB" altLang="cs-CZ" sz="20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49154" name="Picture 2" descr="Palacio Real de Aranjuez (5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7" t="27877" r="4278" b="22162"/>
          <a:stretch/>
        </p:blipFill>
        <p:spPr bwMode="auto">
          <a:xfrm>
            <a:off x="4356104" y="1227825"/>
            <a:ext cx="4680000" cy="13785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8" name="Picture 6" descr="https://upload.wikimedia.org/wikipedia/commons/thumb/1/14/Kioscos_chinescos_aranjuez.jpg/1280px-Kioscos_chinescos_aranjuez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32"/>
          <a:stretch/>
        </p:blipFill>
        <p:spPr bwMode="auto">
          <a:xfrm>
            <a:off x="144000" y="4700665"/>
            <a:ext cx="2916000" cy="2058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6" name="Picture 14" descr="https://upload.wikimedia.org/wikipedia/commons/b/b3/Fountain_of_Apollo,_Island_Garden,_Aranjuez,_Spai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7" t="14642" r="19648"/>
          <a:stretch/>
        </p:blipFill>
        <p:spPr bwMode="auto">
          <a:xfrm>
            <a:off x="6624104" y="2736000"/>
            <a:ext cx="2409572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70" name="Picture 18" descr="http://whc.unesco.org/document/127521"/>
          <p:cNvPicPr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3" b="197"/>
          <a:stretch/>
        </p:blipFill>
        <p:spPr bwMode="auto">
          <a:xfrm>
            <a:off x="3384000" y="4811992"/>
            <a:ext cx="1944000" cy="1944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72" name="Picture 20" descr="http://2ca54c85d3f608494402-1c6b4b69d2498d95ab6e291a3fb28b64.r36.cf1.rackcdn.com/135/1/larg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9" t="9009" r="14336" b="222"/>
          <a:stretch/>
        </p:blipFill>
        <p:spPr bwMode="auto">
          <a:xfrm>
            <a:off x="144000" y="2060848"/>
            <a:ext cx="3096344" cy="2495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76" name="Picture 24" descr="https://farm3.staticflickr.com/2439/3676691270_5413db959a_b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0" t="6231" r="384" b="10130"/>
          <a:stretch/>
        </p:blipFill>
        <p:spPr bwMode="auto">
          <a:xfrm>
            <a:off x="3347864" y="2736000"/>
            <a:ext cx="3168352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78" name="Picture 26" descr="https://c2.staticflickr.com/8/7719/17006266630_3c0fbf8e9f_b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8" r="9845" b="10281"/>
          <a:stretch/>
        </p:blipFill>
        <p:spPr bwMode="auto">
          <a:xfrm>
            <a:off x="5505677" y="4811992"/>
            <a:ext cx="3522115" cy="194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9553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Historic City of Toledo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808920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Founded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by Romans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Capital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Visigothic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Kingdom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Fortress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Emirate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Cordoba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(in Muslim Spain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endParaRPr lang="cs-CZ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Outpost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Christian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kingdoms fighting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Moors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Temporarily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capital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Spain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16 century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Combine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Christian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Muslim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Jewish influence</a:t>
            </a:r>
            <a:endParaRPr lang="en-GB" altLang="cs-CZ" sz="20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48134" name="Picture 6" descr="https://upload.wikimedia.org/wikipedia/commons/2/26/Toledo_Skyline_Panorama,_Spain_-_Dec_20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3" t="371" r="3699" b="3637"/>
          <a:stretch/>
        </p:blipFill>
        <p:spPr bwMode="auto">
          <a:xfrm>
            <a:off x="4716016" y="1908000"/>
            <a:ext cx="4284000" cy="2220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6" name="Picture 8" descr="https://upload.wikimedia.org/wikipedia/commons/thumb/a/a8/Circo_Romano_-_Roman_Circus_at_Toledo%2C_Spain.jpg/1280px-Circo_Romano_-_Roman_Circus_at_Toledo%2C_Spai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6" t="30871" r="5074"/>
          <a:stretch/>
        </p:blipFill>
        <p:spPr bwMode="auto">
          <a:xfrm>
            <a:off x="4113188" y="4415780"/>
            <a:ext cx="4392000" cy="22640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8" name="Picture 10" descr="https://upload.wikimedia.org/wikipedia/commons/thumb/9/9b/1_Puerta_de_Bisagra_toledo_2014.jpg/1280px-1_Puerta_de_Bisagra_toledo_201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1" r="31329" b="3148"/>
          <a:stretch/>
        </p:blipFill>
        <p:spPr bwMode="auto">
          <a:xfrm>
            <a:off x="532356" y="2880000"/>
            <a:ext cx="3348000" cy="26113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ástupný symbol pro text 2"/>
          <p:cNvSpPr txBox="1">
            <a:spLocks/>
          </p:cNvSpPr>
          <p:nvPr/>
        </p:nvSpPr>
        <p:spPr bwMode="auto">
          <a:xfrm>
            <a:off x="6012160" y="6427789"/>
            <a:ext cx="1224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SzPct val="100000"/>
              <a:buFont typeface="Wingdings" panose="05000000000000000000" pitchFamily="2" charset="2"/>
              <a:buNone/>
            </a:pPr>
            <a:r>
              <a:rPr lang="cs-CZ" sz="1200" b="1" kern="0" dirty="0" smtClean="0">
                <a:solidFill>
                  <a:srgbClr val="FFFFFF"/>
                </a:solidFill>
                <a:effectLst/>
                <a:latin typeface="Constantia" panose="02030602050306030303" pitchFamily="18" charset="0"/>
              </a:rPr>
              <a:t>Roman </a:t>
            </a:r>
            <a:r>
              <a:rPr lang="cs-CZ" sz="1200" b="1" kern="0" dirty="0" err="1" smtClean="0">
                <a:solidFill>
                  <a:srgbClr val="FFFFFF"/>
                </a:solidFill>
                <a:effectLst/>
                <a:latin typeface="Constantia" panose="02030602050306030303" pitchFamily="18" charset="0"/>
              </a:rPr>
              <a:t>circus</a:t>
            </a:r>
            <a:endParaRPr lang="en-GB" altLang="cs-CZ" sz="1200" kern="0" dirty="0" smtClean="0">
              <a:solidFill>
                <a:srgbClr val="DADADA">
                  <a:lumMod val="10000"/>
                </a:srgb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15" name="Zástupný symbol pro text 2"/>
          <p:cNvSpPr txBox="1">
            <a:spLocks/>
          </p:cNvSpPr>
          <p:nvPr/>
        </p:nvSpPr>
        <p:spPr bwMode="auto">
          <a:xfrm>
            <a:off x="797252" y="5184000"/>
            <a:ext cx="2088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SzPct val="100000"/>
              <a:buFont typeface="Wingdings" panose="05000000000000000000" pitchFamily="2" charset="2"/>
              <a:buNone/>
            </a:pPr>
            <a:r>
              <a:rPr lang="cs-CZ" sz="1200" b="1" kern="0" dirty="0" err="1" smtClean="0">
                <a:solidFill>
                  <a:srgbClr val="FFFFFF"/>
                </a:solidFill>
                <a:effectLst/>
                <a:latin typeface="Constantia" panose="02030602050306030303" pitchFamily="18" charset="0"/>
              </a:rPr>
              <a:t>Puerta</a:t>
            </a:r>
            <a:r>
              <a:rPr lang="cs-CZ" sz="1200" b="1" kern="0" dirty="0" smtClean="0">
                <a:solidFill>
                  <a:srgbClr val="FFFFFF"/>
                </a:solidFill>
                <a:effectLst/>
                <a:latin typeface="Constantia" panose="02030602050306030303" pitchFamily="18" charset="0"/>
              </a:rPr>
              <a:t> de </a:t>
            </a:r>
            <a:r>
              <a:rPr lang="cs-CZ" sz="1200" b="1" kern="0" dirty="0" err="1" smtClean="0">
                <a:solidFill>
                  <a:srgbClr val="FFFFFF"/>
                </a:solidFill>
                <a:effectLst/>
                <a:latin typeface="Constantia" panose="02030602050306030303" pitchFamily="18" charset="0"/>
              </a:rPr>
              <a:t>Bisagra</a:t>
            </a:r>
            <a:r>
              <a:rPr lang="cs-CZ" sz="1200" b="1" kern="0" dirty="0" smtClean="0">
                <a:solidFill>
                  <a:srgbClr val="FFFFFF"/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000" b="1" kern="0" dirty="0" smtClean="0">
                <a:solidFill>
                  <a:srgbClr val="FFFFFF"/>
                </a:solidFill>
                <a:effectLst/>
                <a:latin typeface="Constantia" panose="02030602050306030303" pitchFamily="18" charset="0"/>
              </a:rPr>
              <a:t>(Muslim)</a:t>
            </a:r>
            <a:endParaRPr lang="en-GB" altLang="cs-CZ" sz="1000" kern="0" dirty="0" smtClean="0">
              <a:solidFill>
                <a:srgbClr val="DADADA">
                  <a:lumMod val="10000"/>
                </a:srgbClr>
              </a:solidFill>
              <a:effectLst/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3758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Monastery and Site of the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Escurial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, Madrid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448880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The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Escurial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Monastery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16 century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On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 plan in the form of a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grill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60000" indent="0">
              <a:spcBef>
                <a:spcPts val="0"/>
              </a:spcBef>
              <a:buClr>
                <a:srgbClr val="C00000"/>
              </a:buClr>
              <a:buSzPct val="100000"/>
              <a:buNone/>
            </a:pP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instrument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the martyrdom of Saint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Lawrence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Cloister, seminary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church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Residence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the King of Spain</a:t>
            </a:r>
            <a:endParaRPr lang="en-GB" alt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53252" name="Picture 4" descr="Vista aerea del Monasterio de El Escoria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3" t="22618" r="4416"/>
          <a:stretch/>
        </p:blipFill>
        <p:spPr bwMode="auto">
          <a:xfrm>
            <a:off x="4824000" y="1022334"/>
            <a:ext cx="4176000" cy="23408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60" name="Picture 12" descr="http://www.corbisimages.com/images/Corbis-AW001192.jpg?size=67&amp;uid=f8f664fe-77a2-482c-a3f4-0173233c170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00" y="3603266"/>
            <a:ext cx="3960000" cy="26602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://upload.wikimedia.org/wikipedia/commons/5/5c/EscorialBibliotec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" r="2226"/>
          <a:stretch/>
        </p:blipFill>
        <p:spPr bwMode="auto">
          <a:xfrm>
            <a:off x="180000" y="2680173"/>
            <a:ext cx="4536016" cy="3583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643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Old Town of Segovia and its Aqueduct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304864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Alcázar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palace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11 century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Gothic cathedral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16 century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endParaRPr lang="en-GB" altLang="cs-CZ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Roman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aqueduct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about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50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AD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marL="648000" lvl="1" indent="-216000">
              <a:spcBef>
                <a:spcPts val="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Remarkably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well preserved</a:t>
            </a:r>
            <a:endParaRPr lang="cs-CZ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648000" lvl="1" indent="-216000">
              <a:spcBef>
                <a:spcPts val="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Two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tiers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arches </a:t>
            </a:r>
            <a:endParaRPr lang="cs-CZ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4" name="AutoShape 6" descr="https://upload.wikimedia.org/wikipedia/commons/thumb/f/f2/Alc%C3%A1zar_de_Segovia_1-7-07.JPG/1280px-Alc%C3%A1zar_de_Segovia_1-7-07.JPG"/>
          <p:cNvSpPr>
            <a:spLocks noChangeAspect="1" noChangeArrowheads="1"/>
          </p:cNvSpPr>
          <p:nvPr/>
        </p:nvSpPr>
        <p:spPr bwMode="auto">
          <a:xfrm>
            <a:off x="142935" y="-2628784"/>
            <a:ext cx="7343775" cy="547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4280" name="Picture 8" descr="https://upload.wikimedia.org/wikipedia/commons/thumb/4/4e/AcueductoSegovia_edit1.jpg/1280px-AcueductoSegovia_edit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8"/>
          <a:stretch/>
        </p:blipFill>
        <p:spPr bwMode="auto">
          <a:xfrm>
            <a:off x="288000" y="2348864"/>
            <a:ext cx="4543333" cy="37685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6" name="Picture 14" descr="http://www.the-world-heritage-sites.com/pics/cathedral-of-segovi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7"/>
          <a:stretch/>
        </p:blipFill>
        <p:spPr bwMode="auto">
          <a:xfrm>
            <a:off x="5076000" y="4032000"/>
            <a:ext cx="3780000" cy="26333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92" name="Picture 20" descr="http://www.hotelinfantaisabel.com/static/galerias/hotel/06-hotel-segovia-sercotel-infanta-isabel-alcaza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00" y="1044000"/>
            <a:ext cx="3780000" cy="2835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8331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Old Town of Ávila with its Extra-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Muros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Churches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2096952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Founded in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11 century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protected Spanish territories from Moors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Birthplace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Saint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Teresa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Gothic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cathedral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defensive wall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11 c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marL="360000" indent="0">
              <a:spcBef>
                <a:spcPts val="0"/>
              </a:spcBef>
              <a:buClr>
                <a:srgbClr val="C00000"/>
              </a:buClr>
              <a:buSzPct val="100000"/>
              <a:buNone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82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semi-circular towers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nine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gates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55300" name="Picture 4" descr="https://upload.wikimedia.org/wikipedia/commons/thumb/3/3c/Puerta_del_alcazar.jpg/1280px-Puerta_del_alcaza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9"/>
          <a:stretch/>
        </p:blipFill>
        <p:spPr bwMode="auto">
          <a:xfrm>
            <a:off x="720000" y="4140000"/>
            <a:ext cx="3600000" cy="25561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6" name="Picture 10" descr="https://upload.wikimedia.org/wikipedia/commons/thumb/d/db/%C3%81vila._Catedral_1.JPG/1280px-%C3%81vila._Catedral_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1"/>
          <a:stretch/>
        </p:blipFill>
        <p:spPr bwMode="auto">
          <a:xfrm>
            <a:off x="5004000" y="1476000"/>
            <a:ext cx="3600000" cy="23876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8" name="Picture 12" descr="https://upload.wikimedia.org/wikipedia/commons/3/32/Avila_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5" t="35804"/>
          <a:stretch/>
        </p:blipFill>
        <p:spPr bwMode="auto">
          <a:xfrm>
            <a:off x="360000" y="2052000"/>
            <a:ext cx="4320000" cy="19744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12" name="Picture 16" descr="https://upload.wikimedia.org/wikipedia/commons/thumb/9/9c/%C3%81vila._Bas%C3%ADlica_de_los_Santos_Hermanos_M%C3%A1rtires%2C_Vicente%2C_Sabina_y_Cristeta_1.JPG/1280px-%C3%81vila._Bas%C3%ADlica_de_los_Santos_Hermanos_M%C3%A1rtires%2C_Vicente%2C_Sabina_y_Cristeta_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0" t="4273" b="6324"/>
          <a:stretch/>
        </p:blipFill>
        <p:spPr bwMode="auto">
          <a:xfrm>
            <a:off x="5004000" y="4032000"/>
            <a:ext cx="3600000" cy="26634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ástupný symbol pro text 2"/>
          <p:cNvSpPr txBox="1">
            <a:spLocks/>
          </p:cNvSpPr>
          <p:nvPr/>
        </p:nvSpPr>
        <p:spPr bwMode="auto">
          <a:xfrm>
            <a:off x="6300000" y="6408000"/>
            <a:ext cx="1044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SzPct val="100000"/>
              <a:buFont typeface="Wingdings" panose="05000000000000000000" pitchFamily="2" charset="2"/>
              <a:buNone/>
            </a:pPr>
            <a:r>
              <a:rPr lang="cs-CZ" sz="1200" b="1" kern="0" dirty="0" smtClean="0">
                <a:solidFill>
                  <a:srgbClr val="FFFFFF"/>
                </a:solidFill>
                <a:effectLst/>
                <a:latin typeface="Constantia" panose="02030602050306030303" pitchFamily="18" charset="0"/>
              </a:rPr>
              <a:t>San </a:t>
            </a:r>
            <a:r>
              <a:rPr lang="cs-CZ" sz="1200" b="1" kern="0" dirty="0" err="1" smtClean="0">
                <a:solidFill>
                  <a:srgbClr val="FFFFFF"/>
                </a:solidFill>
                <a:effectLst/>
                <a:latin typeface="Constantia" panose="02030602050306030303" pitchFamily="18" charset="0"/>
              </a:rPr>
              <a:t>Vicente</a:t>
            </a:r>
            <a:endParaRPr lang="en-GB" altLang="cs-CZ" sz="1000" kern="0" dirty="0" smtClean="0">
              <a:solidFill>
                <a:srgbClr val="DADADA">
                  <a:lumMod val="10000"/>
                </a:srgbClr>
              </a:solidFill>
              <a:effectLst/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0274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Old City of Salamanca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998040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Conquered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by Carthaginians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3 c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then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ruled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by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Romans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later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by Moors (until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11 c) 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University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Salamanca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1218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oldest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Spain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47112" name="Picture 8" descr="https://upload.wikimedia.org/wikipedia/commons/thumb/7/78/Iglesia_San_Esteban_Salamanca.jpg/800px-Iglesia_San_Esteban_Salamanc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7" r="8257" b="3708"/>
          <a:stretch/>
        </p:blipFill>
        <p:spPr bwMode="auto">
          <a:xfrm>
            <a:off x="3960000" y="1548001"/>
            <a:ext cx="2245533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4" name="Picture 10" descr="https://upload.wikimedia.org/wikipedia/commons/thumb/c/c3/Patio_Palacio_Salinas_%28Salamanca%29.jpg/1280px-Patio_Palacio_Salinas_%28Salamanca%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36" b="16935"/>
          <a:stretch/>
        </p:blipFill>
        <p:spPr bwMode="auto">
          <a:xfrm>
            <a:off x="217203" y="1548001"/>
            <a:ext cx="3600000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8" name="Picture 14" descr="https://upload.wikimedia.org/wikipedia/commons/thumb/c/c9/Vista_de_la_catedral_de_salamanca.JPG/800px-Vista_de_la_catedral_de_salamanc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71" r="11890" b="8159"/>
          <a:stretch/>
        </p:blipFill>
        <p:spPr bwMode="auto">
          <a:xfrm>
            <a:off x="6372000" y="1262328"/>
            <a:ext cx="2556000" cy="28056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26" name="Picture 22" descr="http://www.the-world-heritage-sites.com/pics/plaza-mayor-salamanc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23"/>
          <a:stretch/>
        </p:blipFill>
        <p:spPr bwMode="auto">
          <a:xfrm>
            <a:off x="3960000" y="4212000"/>
            <a:ext cx="4968000" cy="2494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34" name="Picture 30" descr="http://asdeu.eu/wp-content/uploads/2015/06/University-salamanca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6" t="6464" r="5275" b="2839"/>
          <a:stretch/>
        </p:blipFill>
        <p:spPr bwMode="auto">
          <a:xfrm>
            <a:off x="216000" y="4212000"/>
            <a:ext cx="3600000" cy="24960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ástupný symbol pro text 2"/>
          <p:cNvSpPr txBox="1">
            <a:spLocks/>
          </p:cNvSpPr>
          <p:nvPr/>
        </p:nvSpPr>
        <p:spPr bwMode="auto">
          <a:xfrm>
            <a:off x="373463" y="4221088"/>
            <a:ext cx="1224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SzPct val="100000"/>
              <a:buNone/>
            </a:pPr>
            <a:r>
              <a:rPr lang="cs-CZ" sz="1200" b="1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University</a:t>
            </a:r>
            <a:endParaRPr lang="en-GB" altLang="cs-CZ" sz="1200" kern="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4362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504887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On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the banks of the rivers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Agueda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and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Côa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Continuous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human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settlement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from the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Palaeolithic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Age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Hundreds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panels with thousands of animal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figures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Around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640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Siega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Verde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5,000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Côa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Valley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Carved over several millennia</a:t>
            </a:r>
            <a:endParaRPr lang="en-GB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Prehistoric Rock Art Sites in </a:t>
            </a:r>
            <a:r>
              <a:rPr lang="en-GB" sz="2800" b="1" dirty="0" err="1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Siega</a:t>
            </a:r>
            <a:r>
              <a:rPr lang="en-GB" sz="2800" b="1" dirty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 Verde and </a:t>
            </a:r>
            <a:r>
              <a:rPr lang="en-GB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the </a:t>
            </a:r>
            <a:r>
              <a:rPr lang="en-GB" sz="2800" b="1" dirty="0" err="1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Côa</a:t>
            </a:r>
            <a:r>
              <a:rPr lang="en-GB" sz="2800" b="1" dirty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Valley</a:t>
            </a:r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cs-CZ" sz="2000" b="1" dirty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(</a:t>
            </a:r>
            <a:r>
              <a:rPr lang="cs-CZ" sz="2000" b="1" dirty="0" err="1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Spain</a:t>
            </a:r>
            <a:r>
              <a:rPr lang="cs-CZ" sz="20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)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1026" name="Picture 2" descr="http://javiersevillano.es/VillardeArganan/Imagenes/siega_verde_cierv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000" y="3204000"/>
            <a:ext cx="2036841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elpuentedeltiempo.com/imagftp/im127Pintura_Rupestre_Ciudad_Rodrigo_Siega_Ver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000" y="5050264"/>
            <a:ext cx="3024000" cy="17026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depauw.edu/learn/adelantado/issue3/images/secretos_clip_image01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9" t="13436" r="4600" b="11542"/>
          <a:stretch/>
        </p:blipFill>
        <p:spPr bwMode="auto">
          <a:xfrm>
            <a:off x="216000" y="2376001"/>
            <a:ext cx="3312000" cy="21892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hemeroteca.elimparcial.es/2014/07/31/www.elimparcial.es/fotos/1/siega_verde_salamanc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56" y="4695878"/>
            <a:ext cx="3312000" cy="19951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static.wixstatic.com/media/373490_019e8b1e0bb34ef3ba6a7a77b48455bf.jpg_srz_400_300_85_22_0.50_1.20_0.00_jpg_srz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1" r="13134" b="2291"/>
          <a:stretch/>
        </p:blipFill>
        <p:spPr bwMode="auto">
          <a:xfrm>
            <a:off x="6120000" y="2732973"/>
            <a:ext cx="2628000" cy="21727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://www.visitcentrodeportugal.com.pt/wp-content/uploads/2013/03/foz-coa-vale-2-832x46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7"/>
          <a:stretch/>
        </p:blipFill>
        <p:spPr bwMode="auto">
          <a:xfrm>
            <a:off x="5904000" y="967056"/>
            <a:ext cx="3060000" cy="16213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4535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Old Town of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Cáceres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2171700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Blend of Roman, Islamic, Northern Gothic &amp; Italian Renaissance styles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About 30 towers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(Muslim)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Torre del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Bujaco</a:t>
            </a:r>
            <a:endParaRPr lang="en-GB" altLang="cs-CZ" sz="20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56328" name="Picture 8" descr="http://www.inedito.com/en/assets/caceres/images/ruta-torre-de-bujac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52"/>
          <a:stretch/>
        </p:blipFill>
        <p:spPr bwMode="auto">
          <a:xfrm>
            <a:off x="612000" y="3672000"/>
            <a:ext cx="2211449" cy="30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2" name="Picture 12" descr="https://upload.wikimedia.org/wikipedia/commons/thumb/f/f2/Concatedral_de_Caceres.JPG/1280px-Concatedral_de_Cacere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0"/>
          <a:stretch/>
        </p:blipFill>
        <p:spPr bwMode="auto">
          <a:xfrm>
            <a:off x="5256000" y="4339068"/>
            <a:ext cx="3300200" cy="23929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4" name="Picture 14" descr="https://upload.wikimedia.org/wikipedia/commons/d/db/C%C3%A1ceres_old_town_201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" t="20924" b="-1"/>
          <a:stretch/>
        </p:blipFill>
        <p:spPr bwMode="auto">
          <a:xfrm>
            <a:off x="4284000" y="1224000"/>
            <a:ext cx="4561366" cy="29600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40" name="Picture 20" descr="http://media-cdn.tripadvisor.com/media/photo-s/02/2e/e6/ee/casco-antiguo-de-caceres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5" r="6902"/>
          <a:stretch/>
        </p:blipFill>
        <p:spPr bwMode="auto">
          <a:xfrm>
            <a:off x="3132000" y="4320000"/>
            <a:ext cx="1815177" cy="24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46" name="Picture 26" descr="http://cache3.asset-cache.net/gc/494964815-caceres-extremadura-spain-gettyimages.jpg?v=1&amp;c=IWSAsset&amp;k=2&amp;d=cmpbfDnT6HmvVNzwLVxn8SxDg3gHBI0i0OW9adnnRgkIm16XODw4tPLddO2mfXEb7x8vQpcKvVSfn2GKyr1etw%3D%3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6" r="8425" b="38162"/>
          <a:stretch/>
        </p:blipFill>
        <p:spPr bwMode="auto">
          <a:xfrm>
            <a:off x="341795" y="1548000"/>
            <a:ext cx="3816424" cy="19908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7578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Royal Monastery of Santa </a:t>
            </a:r>
            <a:r>
              <a:rPr lang="en-GB" sz="2800" b="1" dirty="0" err="1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María</a:t>
            </a:r>
            <a:r>
              <a:rPr lang="en-GB" sz="2800" b="1" dirty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 de Guadalupe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872816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Statue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Virgin Mary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found on the bank of Guadalupe River (13 century)</a:t>
            </a:r>
          </a:p>
          <a:p>
            <a:pPr marL="360000" indent="0">
              <a:spcBef>
                <a:spcPts val="0"/>
              </a:spcBef>
              <a:buClr>
                <a:srgbClr val="C00000"/>
              </a:buClr>
              <a:buSzPct val="100000"/>
              <a:buNone/>
            </a:pP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apparently hidden there by local inhabitants from Moorish invaders in 714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Chapel built on the site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  <a:ea typeface="Segoe UI Symbol" panose="020B0502040204020203" pitchFamily="34" charset="0"/>
              </a:rPr>
              <a:t>→ developed into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  <a:ea typeface="Segoe UI Symbol" panose="020B0502040204020203" pitchFamily="34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Royal Monastery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57346" name="Picture 2" descr="Cloister of the Real Monasterio de Santa María"/>
          <p:cNvPicPr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0" t="2128" r="8560" b="14843"/>
          <a:stretch/>
        </p:blipFill>
        <p:spPr bwMode="auto">
          <a:xfrm>
            <a:off x="6038456" y="4428000"/>
            <a:ext cx="2880320" cy="227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8" name="Picture 4" descr="https://upload.wikimedia.org/wikipedia/commons/thumb/e/ea/Monasterio_de_Guadalupe.jpg/1280px-Monasterio_de_Guadalup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4" b="11063"/>
          <a:stretch/>
        </p:blipFill>
        <p:spPr bwMode="auto">
          <a:xfrm>
            <a:off x="216000" y="1728000"/>
            <a:ext cx="4320000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6" name="Picture 12" descr="http://swco.ttu.edu/medieval/images/ologspain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000" y="4566207"/>
            <a:ext cx="2160000" cy="20016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8" name="Picture 14" descr="http://whc.unesco.org/uploads/thumbs/site_0665_0009-750-0-2013120217305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7" b="13521"/>
          <a:stretch/>
        </p:blipFill>
        <p:spPr bwMode="auto">
          <a:xfrm>
            <a:off x="4716000" y="1728000"/>
            <a:ext cx="4202776" cy="25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60" name="Picture 16" descr="https://midlifecrisisgapyear.files.wordpress.com/2011/05/27-may-11-00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2" t="7695" b="9589"/>
          <a:stretch/>
        </p:blipFill>
        <p:spPr bwMode="auto">
          <a:xfrm>
            <a:off x="216000" y="4428000"/>
            <a:ext cx="3276440" cy="22780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0881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Winter </a:t>
            </a:r>
            <a:r>
              <a:rPr lang="cs-CZ" sz="2800" b="1" dirty="0" err="1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tourism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944824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High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mountains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excellent ski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resorts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Pyr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é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é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es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Central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System (Sistema Central),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Iberian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System (Sistema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Ibérico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Sierra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Nevada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5122" name="Picture 2" descr="http://www.firotour.cz/public/ee/1/80/12392_52525_spanelsko_2_v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00" y="4392000"/>
            <a:ext cx="3600000" cy="23589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radynacestu.cz/img/w-900,h-750/2015-02-05/1769951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00" y="1872000"/>
            <a:ext cx="3600000" cy="2397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img4.onthesnow.com/image/la/85/8514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4" r="4858"/>
          <a:stretch/>
        </p:blipFill>
        <p:spPr bwMode="auto">
          <a:xfrm>
            <a:off x="216000" y="2484000"/>
            <a:ext cx="4896544" cy="3743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8932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Archaeological Ensemble of Mérida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880928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Founded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25 BC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colony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called Emerita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Augusta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veterans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the army of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Augustus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Capital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Lusitania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province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Preserves most Roman monuments in Spain</a:t>
            </a:r>
          </a:p>
          <a:p>
            <a:pPr marL="576000" lvl="1" indent="-216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Bridge over the Guadiana River (longest of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all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Roman bridges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marL="576000" lvl="1" indent="-216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Forum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including the triumphal Arch of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Trajan</a:t>
            </a:r>
            <a:endParaRPr lang="cs-CZ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576000" lvl="1" indent="-216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Amphitheatre, theatre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Circus Maximus</a:t>
            </a:r>
            <a:endParaRPr lang="en-GB" altLang="cs-CZ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60418" name="Picture 2" descr="Merida Roman Theatr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225" y="4345031"/>
            <a:ext cx="5148000" cy="2379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6" name="Picture 10" descr="https://upload.wikimedia.org/wikipedia/commons/thumb/e/e7/Puente_romano_m%C3%A9rida.jpg/1280px-Puente_romano_m%C3%A9rid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6" t="43165" r="8261" b="14661"/>
          <a:stretch/>
        </p:blipFill>
        <p:spPr bwMode="auto">
          <a:xfrm>
            <a:off x="216000" y="2564903"/>
            <a:ext cx="3924000" cy="16561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8" name="Picture 12" descr="http://1.bp.blogspot.com/-GxKX_aqKII8/VM0-5vPBRwI/AAAAAAAAXto/p-JubKgdgHw/s1600/SPAIN%2B-%2BArchaeological%2BEnsemble%2Bof%2BM%C3%A9rid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6706"/>
          <a:stretch/>
        </p:blipFill>
        <p:spPr bwMode="auto">
          <a:xfrm>
            <a:off x="5868000" y="1251211"/>
            <a:ext cx="3060000" cy="18392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34" name="Picture 18" descr="https://dinneratmidnight.files.wordpress.com/2010/12/southernspain-9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22"/>
          <a:stretch/>
        </p:blipFill>
        <p:spPr bwMode="auto">
          <a:xfrm>
            <a:off x="6432450" y="3441631"/>
            <a:ext cx="2495550" cy="30088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s://upload.wikimedia.org/wikipedia/commons/thumb/0/0b/Templo_de_Diana_M%C3%A9rida.JPG/1280px-Templo_de_Diana_M%C3%A9rida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0"/>
          <a:stretch/>
        </p:blipFill>
        <p:spPr bwMode="auto">
          <a:xfrm>
            <a:off x="4224225" y="2670996"/>
            <a:ext cx="1980000" cy="14439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8241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Heritage of Mercury</a:t>
            </a: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.</a:t>
            </a:r>
            <a:endParaRPr lang="cs-CZ" sz="2800" b="1" dirty="0" smtClean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Almadén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cs-CZ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(</a:t>
            </a:r>
            <a:r>
              <a:rPr lang="cs-CZ" sz="20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Spain</a:t>
            </a:r>
            <a:r>
              <a:rPr lang="cs-CZ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) </a:t>
            </a: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and Idrija</a:t>
            </a:r>
            <a:r>
              <a:rPr lang="cs-CZ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cs-CZ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(</a:t>
            </a:r>
            <a:r>
              <a:rPr lang="cs-CZ" sz="20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Slovenia</a:t>
            </a:r>
            <a:r>
              <a:rPr lang="cs-CZ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)</a:t>
            </a:r>
            <a:endParaRPr lang="en-GB" sz="20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160848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Mining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sites of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Almadén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mercury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(quicksilver)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extracted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since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antiquity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60000" indent="0">
              <a:spcBef>
                <a:spcPts val="0"/>
              </a:spcBef>
              <a:buClr>
                <a:srgbClr val="C00000"/>
              </a:buClr>
              <a:buSzPct val="100000"/>
              <a:buNone/>
            </a:pP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Idrija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mercury first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found in 1490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AD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Retamar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Castle, religious buildings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traditional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dwellings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Together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two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largest mercury mines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operational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until recent times</a:t>
            </a:r>
            <a:endParaRPr lang="en-GB" altLang="cs-CZ" sz="20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62470" name="Picture 6" descr="https://europa.eu/workingforyou/sites/workforyou/files/6-regio_almaden_920x5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" b="4446"/>
          <a:stretch/>
        </p:blipFill>
        <p:spPr bwMode="auto">
          <a:xfrm>
            <a:off x="4932000" y="3996000"/>
            <a:ext cx="3924000" cy="20946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2" name="Picture 8" descr="https://s-media-cache-ak0.pinimg.com/736x/b6/f4/5c/b6f45c2b02f7452bcba5a3b109f9824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" r="10810"/>
          <a:stretch/>
        </p:blipFill>
        <p:spPr bwMode="auto">
          <a:xfrm>
            <a:off x="360000" y="2232000"/>
            <a:ext cx="4399520" cy="3238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4" name="Picture 10" descr="http://www.sberatelmineralu.cz/media/catalog/product/cache/2/image/9df78eab33525d08d6e5fb8d27136e95/8/6/86_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0" r="25090"/>
          <a:stretch/>
        </p:blipFill>
        <p:spPr bwMode="auto">
          <a:xfrm>
            <a:off x="5688000" y="2043199"/>
            <a:ext cx="2412000" cy="17985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1154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Historic Centre of Cordoba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793640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Greatest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glory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after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the Moorish conquest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8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century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300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mosques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innumerable palaces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public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buildings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60000" indent="0">
              <a:spcBef>
                <a:spcPts val="0"/>
              </a:spcBef>
              <a:buClr>
                <a:srgbClr val="C00000"/>
              </a:buClr>
              <a:buSzPct val="100000"/>
              <a:buNone/>
            </a:pP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rival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Constantinople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Damascus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Baghdad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Catholic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church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7 century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converted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into a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mosque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</a:rPr>
              <a:t>→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Great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Mosque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</a:rPr>
              <a:t>→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Roman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Catholic cathedral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13 century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Alcázar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de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los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Reyes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Cristianos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Torre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Fortaleza de la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Calahorra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63490" name="Picture 2" descr="Mezquita de Córdoba desde el aire (Córdoba, España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000" y="3380236"/>
            <a:ext cx="4968000" cy="32986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8" name="Picture 10" descr="https://upload.wikimedia.org/wikipedia/commons/thumb/e/e0/Torre_de_la_Calahorra.jpg/800px-Torre_de_la_Calahorr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7" b="1997"/>
          <a:stretch/>
        </p:blipFill>
        <p:spPr bwMode="auto">
          <a:xfrm>
            <a:off x="407011" y="2954251"/>
            <a:ext cx="3060000" cy="3724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0" name="Picture 12" descr="https://upload.wikimedia.org/wikipedia/commons/thumb/c/c6/33_-_Alc%C3%A1zar_de_los_Reyes_Cristianos.jpg/1280px-33_-_Alc%C3%A1zar_de_los_Reyes_Cristiano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4" r="20873" b="8687"/>
          <a:stretch/>
        </p:blipFill>
        <p:spPr bwMode="auto">
          <a:xfrm>
            <a:off x="5868144" y="1008000"/>
            <a:ext cx="2700000" cy="22534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ástupný symbol pro text 2"/>
          <p:cNvSpPr txBox="1">
            <a:spLocks/>
          </p:cNvSpPr>
          <p:nvPr/>
        </p:nvSpPr>
        <p:spPr bwMode="auto">
          <a:xfrm>
            <a:off x="6804000" y="2952000"/>
            <a:ext cx="1044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SzPct val="100000"/>
              <a:buFont typeface="Wingdings" panose="05000000000000000000" pitchFamily="2" charset="2"/>
              <a:buNone/>
            </a:pPr>
            <a:r>
              <a:rPr lang="cs-CZ" sz="1200" b="1" kern="0" dirty="0" err="1" smtClean="0">
                <a:solidFill>
                  <a:srgbClr val="FFFFFF"/>
                </a:solidFill>
                <a:effectLst/>
                <a:latin typeface="Constantia" panose="02030602050306030303" pitchFamily="18" charset="0"/>
              </a:rPr>
              <a:t>Alcázar</a:t>
            </a:r>
            <a:endParaRPr lang="en-GB" altLang="cs-CZ" sz="1000" kern="0" dirty="0" smtClean="0">
              <a:solidFill>
                <a:srgbClr val="DADADA">
                  <a:lumMod val="10000"/>
                </a:srgbClr>
              </a:solidFill>
              <a:effectLst/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3189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Cathedral,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Alcázar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and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Archivo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de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Indias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in Seville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544979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Testimony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civilisation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Almohads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(ruled Spain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until the </a:t>
            </a:r>
            <a:r>
              <a:rPr lang="en-GB" sz="14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Reconquest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Christian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Andalusia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Alcázar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Palace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complex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previous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Moorish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Palace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12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-17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century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Five-nave Cathedral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15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century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tomb of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Columbus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Giralda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minaret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masterpiece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4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Almohad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architecture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General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Archive of the Indies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documents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relating to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colonisation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Americas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endParaRPr lang="en-GB" altLang="cs-CZ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64514" name="Picture 2" descr="https://upload.wikimedia.org/wikipedia/commons/thumb/1/18/View_from_Alc%C3%A1zar_on_Giralda_%287077900543%29.jpg/800px-View_from_Alc%C3%A1zar_on_Giralda_%287077900543%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7" t="3247" r="31675" b="34959"/>
          <a:stretch/>
        </p:blipFill>
        <p:spPr bwMode="auto">
          <a:xfrm>
            <a:off x="7277608" y="1250356"/>
            <a:ext cx="1620000" cy="33104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22" name="Picture 10" descr="https://upload.wikimedia.org/wikipedia/commons/thumb/d/d5/Tumba_de_Colon-Sevilla.jpg/800px-Tumba_de_Colon-Sevill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85" b="26969"/>
          <a:stretch/>
        </p:blipFill>
        <p:spPr bwMode="auto">
          <a:xfrm>
            <a:off x="2808000" y="4983019"/>
            <a:ext cx="2520000" cy="17108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38" name="Picture 26" descr="https://jenniferteacher2point0.files.wordpress.com/2012/03/seville-cathedra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91"/>
          <a:stretch/>
        </p:blipFill>
        <p:spPr bwMode="auto">
          <a:xfrm>
            <a:off x="3888000" y="2376000"/>
            <a:ext cx="3132000" cy="21847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44" name="Picture 32" descr="https://upload.wikimedia.org/wikipedia/commons/5/58/Seville_alcazar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"/>
          <a:stretch/>
        </p:blipFill>
        <p:spPr bwMode="auto">
          <a:xfrm>
            <a:off x="252000" y="4971435"/>
            <a:ext cx="2393222" cy="16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50" name="Picture 38" descr="http://blog.hihostels.com/wp-content/uploads/2015/03/af12305-11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5"/>
          <a:stretch/>
        </p:blipFill>
        <p:spPr bwMode="auto">
          <a:xfrm>
            <a:off x="252000" y="2376000"/>
            <a:ext cx="3384000" cy="24598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52" name="Picture 40" descr="http://www.visitasevilla.es/sites/default/files/archivo_de_indias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3"/>
          <a:stretch/>
        </p:blipFill>
        <p:spPr bwMode="auto">
          <a:xfrm>
            <a:off x="5473532" y="4725144"/>
            <a:ext cx="3456000" cy="1968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2233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Doñana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National Park</a:t>
            </a:r>
            <a:r>
              <a:rPr lang="en-GB" sz="2800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900000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Andalusia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right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bank of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Guadalquivir &amp;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its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delta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on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the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Atlantic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Lagoons,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marshlands,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dunes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scrub woodland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maquis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Threatened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bird species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wintering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500,000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water fowl</a:t>
            </a:r>
            <a:endParaRPr lang="en-GB" altLang="cs-CZ" sz="20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65544" name="Picture 8" descr="http://www.spain-holiday.com/blog/wp-content/uploads/2011/04/donana_web_036917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1800000"/>
            <a:ext cx="4140000" cy="2411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6" name="Picture 10" descr="http://tripandtravelblog.com/wp-content/uploads/2013/07/Do%C3%B1ana-National-Par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4368061"/>
            <a:ext cx="4140000" cy="23287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8" name="Picture 12" descr="http://www.eyeonspain.com/userfiles/image/mac75/coto-de-doana-5c6799ad-c6c3-4986-b50d-752c26194ea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2" r="40558" b="25355"/>
          <a:stretch/>
        </p:blipFill>
        <p:spPr bwMode="auto">
          <a:xfrm>
            <a:off x="4716000" y="4234326"/>
            <a:ext cx="4140000" cy="24624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50" name="Picture 14" descr="http://www.eyeonspain.com/userfiles/image/mac75/tumblr_m8dndkrnnh1rsftq9o1_128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33"/>
          <a:stretch/>
        </p:blipFill>
        <p:spPr bwMode="auto">
          <a:xfrm>
            <a:off x="4716000" y="1800000"/>
            <a:ext cx="4140000" cy="23364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9729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Alhambra,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Generalife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and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Albayzín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, Granada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944824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Alhambra &amp;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Albaycín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medieval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part of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Granada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on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two neighbouring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hills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above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modern town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Generalife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palace 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gardens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former residence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emirs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</p:txBody>
      </p:sp>
      <p:sp>
        <p:nvSpPr>
          <p:cNvPr id="5" name="AutoShape 4" descr="https://upload.wikimedia.org/wikipedia/commons/thumb/c/cf/Alhambra_evening_panorama_Mirador_San_Nicolas_sRGB-1.jpg/1920px-Alhambra_evening_panorama_Mirador_San_Nicolas_sRGB-1.jpg"/>
          <p:cNvSpPr>
            <a:spLocks noChangeAspect="1" noChangeArrowheads="1"/>
          </p:cNvSpPr>
          <p:nvPr/>
        </p:nvSpPr>
        <p:spPr bwMode="auto">
          <a:xfrm>
            <a:off x="307975" y="-1173163"/>
            <a:ext cx="12992100" cy="276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8622" name="Picture 14" descr="https://upload.wikimedia.org/wikipedia/commons/c/cb/Alhambra_Granada_desde_Albaici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6" t="37347" r="12925"/>
          <a:stretch/>
        </p:blipFill>
        <p:spPr bwMode="auto">
          <a:xfrm>
            <a:off x="468000" y="1548000"/>
            <a:ext cx="3960440" cy="2345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0" name="Picture 22" descr="https://upload.wikimedia.org/wikipedia/commons/e/e7/Roofs_Albayzin_Granada_Spai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2" r="5333"/>
          <a:stretch/>
        </p:blipFill>
        <p:spPr bwMode="auto">
          <a:xfrm>
            <a:off x="468000" y="4068000"/>
            <a:ext cx="3960000" cy="26487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0" name="Picture 42" descr="http://www.canvas-of-light.com/wp-content/uploads/2013/05/20130502-CoLP-0516-Edit-smal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9"/>
          <a:stretch/>
        </p:blipFill>
        <p:spPr bwMode="auto">
          <a:xfrm>
            <a:off x="4788000" y="4238017"/>
            <a:ext cx="3960000" cy="24787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6" name="Picture 48" descr="http://www.viajegranada.com/userfiles/viajegranada.com/imgs/viajes_generalif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1" b="7884"/>
          <a:stretch/>
        </p:blipFill>
        <p:spPr bwMode="auto">
          <a:xfrm>
            <a:off x="4788000" y="1512000"/>
            <a:ext cx="3960000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7910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Renaissance Monumental Ensembles </a:t>
            </a: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of</a:t>
            </a:r>
            <a:endParaRPr lang="cs-CZ" sz="2800" b="1" dirty="0" smtClean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  <a:p>
            <a:pPr eaLnBrk="1" hangingPunct="1"/>
            <a:r>
              <a:rPr lang="en-GB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Úbeda</a:t>
            </a: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and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Baeza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656792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Urban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shape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dates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back to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Moorish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9 century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Reconquest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in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13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century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16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century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Renaissance renovation 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69636" name="Picture 4" descr="http://dickschmitt.com/travels/spain/Jaen_province/Ubeda/images/2008_10_19_Spain_Ubeda-272_fountain_plaza_Vasquez_de_molina%2010-19-2008%204-44-15%20P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5" r="17949" b="3848"/>
          <a:stretch/>
        </p:blipFill>
        <p:spPr bwMode="auto">
          <a:xfrm>
            <a:off x="6876000" y="1512000"/>
            <a:ext cx="2091463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8" name="Picture 6" descr="http://www.spainisculture.com/export/sites/cultura/multimedia/galerias/monumentos/hospital_santiago_ubeda_t2300293.jpg_130697309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6" r="8720"/>
          <a:stretch/>
        </p:blipFill>
        <p:spPr bwMode="auto">
          <a:xfrm>
            <a:off x="2885835" y="1512000"/>
            <a:ext cx="3862374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0" name="Picture 8" descr="http://artificis.com/wp-content/uploads/2013/10/Hospital_de_Santiag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9" t="-243" r="16708" b="1953"/>
          <a:stretch/>
        </p:blipFill>
        <p:spPr bwMode="auto">
          <a:xfrm>
            <a:off x="180000" y="1512000"/>
            <a:ext cx="2592288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6" name="Picture 14" descr="https://upload.wikimedia.org/wikipedia/commons/2/21/Baeza_0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9" r="15039" b="9356"/>
          <a:stretch/>
        </p:blipFill>
        <p:spPr bwMode="auto">
          <a:xfrm>
            <a:off x="180000" y="4140000"/>
            <a:ext cx="3168352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8" name="Picture 16" descr="http://dickschmitt.com/travels/spain/Jaen_province/Baeza/images/2008_10_20_spain_baeza_palacio_de_jabalquinto-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63"/>
          <a:stretch/>
        </p:blipFill>
        <p:spPr bwMode="auto">
          <a:xfrm>
            <a:off x="5176177" y="4140000"/>
            <a:ext cx="3812394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ástupný symbol pro text 2"/>
          <p:cNvSpPr txBox="1">
            <a:spLocks/>
          </p:cNvSpPr>
          <p:nvPr/>
        </p:nvSpPr>
        <p:spPr bwMode="auto">
          <a:xfrm>
            <a:off x="396000" y="1545488"/>
            <a:ext cx="684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SzPct val="100000"/>
              <a:buNone/>
            </a:pPr>
            <a:r>
              <a:rPr lang="cs-CZ" altLang="cs-CZ" sz="1200" b="1" kern="0" dirty="0" err="1" smtClean="0">
                <a:effectLst/>
                <a:latin typeface="Constantia" panose="02030602050306030303" pitchFamily="18" charset="0"/>
              </a:rPr>
              <a:t>Úbeda</a:t>
            </a:r>
            <a:endParaRPr lang="en-GB" altLang="cs-CZ" sz="1200" b="1" kern="0" dirty="0" smtClean="0">
              <a:effectLst/>
              <a:latin typeface="Constantia" panose="02030602050306030303" pitchFamily="18" charset="0"/>
            </a:endParaRPr>
          </a:p>
        </p:txBody>
      </p:sp>
      <p:sp>
        <p:nvSpPr>
          <p:cNvPr id="18" name="Zástupný symbol pro text 2"/>
          <p:cNvSpPr txBox="1">
            <a:spLocks/>
          </p:cNvSpPr>
          <p:nvPr/>
        </p:nvSpPr>
        <p:spPr bwMode="auto">
          <a:xfrm>
            <a:off x="432000" y="4140000"/>
            <a:ext cx="684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SzPct val="100000"/>
              <a:buNone/>
            </a:pPr>
            <a:r>
              <a:rPr lang="cs-CZ" altLang="cs-CZ" sz="1200" b="1" kern="0" dirty="0" err="1" smtClean="0">
                <a:effectLst/>
                <a:latin typeface="Constantia" panose="02030602050306030303" pitchFamily="18" charset="0"/>
              </a:rPr>
              <a:t>Baeza</a:t>
            </a:r>
            <a:endParaRPr lang="en-GB" altLang="cs-CZ" sz="1200" b="1" kern="0" dirty="0" smtClean="0">
              <a:effectLst/>
              <a:latin typeface="Constantia" panose="02030602050306030303" pitchFamily="18" charset="0"/>
            </a:endParaRPr>
          </a:p>
        </p:txBody>
      </p:sp>
      <p:pic>
        <p:nvPicPr>
          <p:cNvPr id="69650" name="Picture 18" descr="http://dickschmitt.com/travels/spain/Jaen_province/Baeza/large_images/Baeza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38" t="13681" r="5475"/>
          <a:stretch/>
        </p:blipFill>
        <p:spPr bwMode="auto">
          <a:xfrm>
            <a:off x="3474000" y="4140000"/>
            <a:ext cx="1572447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0785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Palmeral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of Elche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656792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Orchards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date palms with elaborate ancient irrigation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systems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laid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in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10 century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Palmeral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(palm groves)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Arab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agricultural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practices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(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North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Africa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</a:rPr>
              <a:t>→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on European continent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70658" name="Picture 2" descr="Arcoiris en el Palmeral de Elch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9"/>
          <a:stretch/>
        </p:blipFill>
        <p:spPr bwMode="auto">
          <a:xfrm>
            <a:off x="252000" y="1548000"/>
            <a:ext cx="3674581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4" name="Picture 8" descr="http://www.spainisculture.com/export/sites/cultura/multimedia/galerias/destinos/palmera_elche_t0300337.jpg_130697309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5"/>
          <a:stretch/>
        </p:blipFill>
        <p:spPr bwMode="auto">
          <a:xfrm>
            <a:off x="252000" y="4176000"/>
            <a:ext cx="5098409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6" name="Picture 10" descr="http://www.spaincenter.org/turismo-spain/comunidad-valenciana/alicante/fotos/elche-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000" y="4176000"/>
            <a:ext cx="3360000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70" name="Picture 14" descr="http://elchesemueve.com/images/patrimonios/palmera-imperial-elch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4"/>
          <a:stretch/>
        </p:blipFill>
        <p:spPr bwMode="auto">
          <a:xfrm>
            <a:off x="4079528" y="1548000"/>
            <a:ext cx="4824472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0864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Ibiza, Biodiversity and Culture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016832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Fortified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Upper Town (Alta Vila) 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Renaissance military architecture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Archaeological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sites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at Sa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Caleta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(settlement)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Puig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des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Molins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(necropolis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71692" name="Picture 12" descr="http://www.puntadive.com/wp-content/uploads/tortug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9" t="6062" b="23042"/>
          <a:stretch/>
        </p:blipFill>
        <p:spPr bwMode="auto">
          <a:xfrm>
            <a:off x="6912000" y="4145932"/>
            <a:ext cx="1944000" cy="11804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4" name="Picture 14" descr="http://www.alexinwanderland.com/wp-content/uploads/2011/08/IMG_0160_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 t="6148" r="22084" b="41914"/>
          <a:stretch/>
        </p:blipFill>
        <p:spPr bwMode="auto">
          <a:xfrm>
            <a:off x="6912000" y="5441931"/>
            <a:ext cx="1944000" cy="122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2" name="Picture 22" descr="http://balearsculturaltour.net/imagenes/ruta/itinerario/sa-caleta-tol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7" r="6105"/>
          <a:stretch/>
        </p:blipFill>
        <p:spPr bwMode="auto">
          <a:xfrm>
            <a:off x="4608000" y="1512000"/>
            <a:ext cx="4248496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2" name="Picture 32" descr="https://upload.wikimedia.org/wikipedia/commons/0/06/ForbysIbizaTown_0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5" t="23902" b="4923"/>
          <a:stretch/>
        </p:blipFill>
        <p:spPr bwMode="auto">
          <a:xfrm>
            <a:off x="252000" y="1512000"/>
            <a:ext cx="4181858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4" name="Picture 34" descr="http://www.carhirex.com/sites/carhirex.com/files/content/ibiza_car_hire_3_0.jpg"/>
          <p:cNvPicPr>
            <a:picLocks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51" r="4042"/>
          <a:stretch/>
        </p:blipFill>
        <p:spPr bwMode="auto">
          <a:xfrm>
            <a:off x="4608000" y="4147200"/>
            <a:ext cx="2206888" cy="1180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6" name="Picture 36" descr="http://lh4.ggpht.com/_xDR1pd9Mcak/TKfT5UUTx0I/AAAAAAAAFH0/l2si2luaayo/s576/PA02029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6" t="17812" r="19421" b="26503"/>
          <a:stretch/>
        </p:blipFill>
        <p:spPr bwMode="auto">
          <a:xfrm>
            <a:off x="4608000" y="5443200"/>
            <a:ext cx="2206800" cy="12241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6" descr="http://www.ibiza5sentidos.es/wp-content/gallery/necropolis-puig-des-molins/necropolispuigmolins1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" t="20591" r="6601"/>
          <a:stretch/>
        </p:blipFill>
        <p:spPr bwMode="auto">
          <a:xfrm>
            <a:off x="252000" y="4145931"/>
            <a:ext cx="4183200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8281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Cultural Landscape of the Serra de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Tramuntana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656792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Mountain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range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north-western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coast of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Majorca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Transformed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by millennia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agricultural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activities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72708" name="Picture 4" descr="http://www.blogcdn.com/news.travel.aol.com/media/2011/06/flickrserradetramuntan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3" r="27210"/>
          <a:stretch/>
        </p:blipFill>
        <p:spPr bwMode="auto">
          <a:xfrm>
            <a:off x="324000" y="4356000"/>
            <a:ext cx="2199155" cy="21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2" name="Picture 8" descr="http://tabippo.net/wp-content/uploads/5108940488_aa0abce425_z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3"/>
          <a:stretch/>
        </p:blipFill>
        <p:spPr bwMode="auto">
          <a:xfrm>
            <a:off x="324000" y="1548000"/>
            <a:ext cx="4140000" cy="2584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4" name="Picture 10" descr="http://www.familyholiday.net/wp-content/uploads/2014/05/Living-in-a-Paradise-The-Serra-de-Tramuntana-of-Mallorca-UNESCO-World-Heritage_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0" y="1548000"/>
            <a:ext cx="4140000" cy="25856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6" name="Picture 12" descr="http://passportto.iberostar.com/wp-content/uploads/2015/03/ESP_La-Serra-de-Tramuntan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9" r="4387"/>
          <a:stretch/>
        </p:blipFill>
        <p:spPr bwMode="auto">
          <a:xfrm>
            <a:off x="2736000" y="4356000"/>
            <a:ext cx="6084200" cy="21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1626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Cultural tourism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304880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Crossroads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several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civilisations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number of historical cities &amp; towns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Madrid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(1992),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Salamanca 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2002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),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Santiago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2000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Barcelona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Seville, Granada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Oviedo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Bilbao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European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Capital of Culture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San </a:t>
            </a:r>
            <a:r>
              <a:rPr lang="en-GB" sz="1600" b="1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Sebastián</a:t>
            </a:r>
            <a:r>
              <a:rPr lang="en-GB" sz="1600" b="1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(2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016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Thirteen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UNESCO cities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27652" name="Picture 4" descr="https://anotherheader.files.wordpress.com/2010/11/dsc_374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5" t="6713" r="17249"/>
          <a:stretch/>
        </p:blipFill>
        <p:spPr bwMode="auto">
          <a:xfrm>
            <a:off x="432000" y="2160000"/>
            <a:ext cx="3960000" cy="21242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6" name="Picture 18" descr="http://hqworld.net/gallery/data/media/46/zubizuri_bridge__bilbao__spai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8" t="15007" b="17168"/>
          <a:stretch/>
        </p:blipFill>
        <p:spPr bwMode="auto">
          <a:xfrm>
            <a:off x="4896000" y="4311381"/>
            <a:ext cx="3780000" cy="23456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8" name="Picture 20" descr="http://mostbeautifulplacesintheworld.org/wp-content/uploads/2013/05/Guggenheim-Museum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28" r="26353" b="19026"/>
          <a:stretch/>
        </p:blipFill>
        <p:spPr bwMode="auto">
          <a:xfrm>
            <a:off x="432000" y="4428000"/>
            <a:ext cx="3960000" cy="22322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https://travelsuntranslated.files.wordpress.com/2014/02/dscn168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1" t="4080" b="29463"/>
          <a:stretch/>
        </p:blipFill>
        <p:spPr bwMode="auto">
          <a:xfrm>
            <a:off x="4896000" y="1764000"/>
            <a:ext cx="3780000" cy="24022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865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San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Cristóbal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de La </a:t>
            </a: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Laguna</a:t>
            </a:r>
            <a:r>
              <a:rPr lang="cs-CZ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cs-CZ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(</a:t>
            </a:r>
            <a:r>
              <a:rPr lang="cs-CZ" sz="20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Canary</a:t>
            </a:r>
            <a:r>
              <a:rPr lang="cs-CZ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cs-CZ" sz="20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islands</a:t>
            </a:r>
            <a:r>
              <a:rPr lang="cs-CZ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)</a:t>
            </a:r>
            <a:r>
              <a:rPr lang="en-GB" sz="2000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endParaRPr lang="en-GB" sz="20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232856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Original unplanned Upper Town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Lower Town – first ideal city-territory according to philosophical principles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Large number of churches &amp; convents</a:t>
            </a:r>
            <a:endParaRPr lang="en-GB" alt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74754" name="Picture 2" descr="https://upload.wikimedia.org/wikipedia/commons/thumb/4/42/La_Laguna_BW_10.JPG/800px-La_Laguna_BW_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" t="19126" b="15136"/>
          <a:stretch/>
        </p:blipFill>
        <p:spPr bwMode="auto">
          <a:xfrm>
            <a:off x="6480000" y="1872000"/>
            <a:ext cx="2367674" cy="23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6" name="Picture 4" descr="La Laguna BW 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0" t="22087" r="18818" b="17434"/>
          <a:stretch/>
        </p:blipFill>
        <p:spPr bwMode="auto">
          <a:xfrm>
            <a:off x="252000" y="1870463"/>
            <a:ext cx="2512052" cy="23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70" name="Picture 18" descr="http://mw2.google.com/mw-panoramio/photos/medium/32840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82"/>
          <a:stretch/>
        </p:blipFill>
        <p:spPr bwMode="auto">
          <a:xfrm>
            <a:off x="2988000" y="1872000"/>
            <a:ext cx="3320100" cy="23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72" name="Picture 20" descr="http://mw2.google.com/mw-panoramio/photos/medium/46868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4"/>
          <a:stretch/>
        </p:blipFill>
        <p:spPr bwMode="auto">
          <a:xfrm>
            <a:off x="4680000" y="4370754"/>
            <a:ext cx="3733716" cy="23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76" name="Picture 24" descr="http://www.gipweb.es/provincia-santacruzdetenerife/localidades-santacruzdetenerife/archivos_provincias/sancristobaldelalaguna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" r="3419"/>
          <a:stretch/>
        </p:blipFill>
        <p:spPr bwMode="auto">
          <a:xfrm>
            <a:off x="720000" y="4370754"/>
            <a:ext cx="3734128" cy="23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8658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Teide National </a:t>
            </a: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Park</a:t>
            </a:r>
            <a:r>
              <a:rPr lang="cs-CZ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cs-CZ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(</a:t>
            </a:r>
            <a:r>
              <a:rPr lang="cs-CZ" sz="20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tenerife</a:t>
            </a:r>
            <a:r>
              <a:rPr lang="cs-CZ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)</a:t>
            </a:r>
            <a:r>
              <a:rPr lang="en-GB" sz="2800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520888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Mount Teide stratovolcano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(highest Spanish peak – 3,718 metres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endParaRPr lang="en-GB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Rises 7,500 m above the ocean floor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Spectacular environment 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‘Sea of clouds’ forms its impressive background</a:t>
            </a:r>
            <a:endParaRPr lang="en-GB" sz="20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20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66562" name="Picture 2" descr="http://www.eyeonspain.com/userfiles/image/mac75/TeideNevad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" t="12388" r="11919" b="9929"/>
          <a:stretch/>
        </p:blipFill>
        <p:spPr bwMode="auto">
          <a:xfrm>
            <a:off x="252000" y="2124000"/>
            <a:ext cx="4159419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6" name="Picture 6" descr="http://www.htmlhelp.com/%7Eliam/Tenerife/Teide/Roque-Cinchado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"/>
          <a:stretch/>
        </p:blipFill>
        <p:spPr bwMode="auto">
          <a:xfrm>
            <a:off x="4644000" y="3600000"/>
            <a:ext cx="4320000" cy="30959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8" name="Picture 8" descr="https://flywithstan.files.wordpress.com/2014/12/img_474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6" t="18472" r="4968" b="4582"/>
          <a:stretch/>
        </p:blipFill>
        <p:spPr bwMode="auto">
          <a:xfrm>
            <a:off x="4644000" y="1224000"/>
            <a:ext cx="432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72" name="Picture 12" descr="https://upload.wikimedia.org/wikipedia/commons/thumb/9/95/Eidechsen_Teide.jpg/1024px-Eidechsen_Teid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9" t="29922" b="-1"/>
          <a:stretch/>
        </p:blipFill>
        <p:spPr bwMode="auto">
          <a:xfrm>
            <a:off x="1053709" y="4774105"/>
            <a:ext cx="2556000" cy="19218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9303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Garajonay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National Park 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872816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Island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La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Gomera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Canary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Islands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archipelago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Approximately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70 per cent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covered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by laurel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forest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60000" indent="0">
              <a:spcBef>
                <a:spcPts val="0"/>
              </a:spcBef>
              <a:buClr>
                <a:srgbClr val="C00000"/>
              </a:buClr>
              <a:buSzPct val="100000"/>
              <a:buNone/>
            </a:pP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vegetation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from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Tertiary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period that disappeared from mainland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Europe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endParaRPr lang="en-GB" altLang="cs-CZ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67586" name="Picture 2" descr="http://www.eyeonspain.com/userfiles/image/mac75/317192_bc291b1f1fc9dc0700b029e262368e63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1745444"/>
            <a:ext cx="4320000" cy="24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8" name="Picture 4" descr="http://www.eyeonspain.com/userfiles/image/mac75/garajonay_national_park_forest_la_gomera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4" b="17232"/>
          <a:stretch/>
        </p:blipFill>
        <p:spPr bwMode="auto">
          <a:xfrm>
            <a:off x="180000" y="4362730"/>
            <a:ext cx="4320000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0" name="Picture 6" descr="http://www.eyeonspain.com/userfiles/image/mac75/slideGarajonay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0" y="4365104"/>
            <a:ext cx="4320000" cy="223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2" name="Picture 8" descr="http://www.eyeonspain.com/userfiles/image/mac75/3291931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52"/>
          <a:stretch/>
        </p:blipFill>
        <p:spPr bwMode="auto">
          <a:xfrm>
            <a:off x="4644000" y="1726982"/>
            <a:ext cx="4320000" cy="24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5043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1656000"/>
            <a:ext cx="9144000" cy="2556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908000"/>
            <a:ext cx="9144000" cy="20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6600" b="1" dirty="0" smtClean="0">
                <a:solidFill>
                  <a:srgbClr val="FFFFFF"/>
                </a:solidFill>
                <a:latin typeface="Algerian" panose="04020705040A02060702" pitchFamily="82" charset="0"/>
              </a:rPr>
              <a:t>Thank you for attention</a:t>
            </a:r>
            <a:endParaRPr lang="en-GB" sz="6600" b="1" dirty="0">
              <a:solidFill>
                <a:srgbClr val="FFFFFF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9382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err="1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festivals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944824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Many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festivals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patron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saints, legends, local customs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folklore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San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Fermín in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Pamplona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encierro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(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running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the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bulls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7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-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14 July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8:00 am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28674" name="Picture 2" descr="http://www.gittimgezdimgordum.com/wp-content/uploads/2013/07/4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3" b="13687"/>
          <a:stretch/>
        </p:blipFill>
        <p:spPr bwMode="auto">
          <a:xfrm>
            <a:off x="3132000" y="1512000"/>
            <a:ext cx="2880000" cy="16289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http://www.eyeonspain.com/userfiles/image/mac75/Pamplon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" t="8123" r="3445" b="4252"/>
          <a:stretch/>
        </p:blipFill>
        <p:spPr bwMode="auto">
          <a:xfrm>
            <a:off x="3272179" y="3240000"/>
            <a:ext cx="2592000" cy="1580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96" name="Picture 24" descr="http://sanfermines.net/images/fotos/encierro-curva-mercaderes-0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180"/>
          <a:stretch/>
        </p:blipFill>
        <p:spPr bwMode="auto">
          <a:xfrm>
            <a:off x="144000" y="1836000"/>
            <a:ext cx="2880000" cy="18090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702" name="Picture 30" descr="http://www.bestourism.com/img/items/big/1400/Las-Fallas-in-Valencia-Spain_Corrida-during-the-festival_561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2" t="555" b="1968"/>
          <a:stretch/>
        </p:blipFill>
        <p:spPr bwMode="auto">
          <a:xfrm>
            <a:off x="6120000" y="4752000"/>
            <a:ext cx="2880000" cy="19980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708" name="Picture 36" descr="http://www.moustachemagazine.com/wp-content/uploads/2013/11/Feria-dancing_2236227b.jpg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000" y="4910497"/>
            <a:ext cx="2880000" cy="1839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710" name="Picture 38" descr="http://persepolissl.com/fa/wp-content/uploads/2014/06/Los-Angeles-Flamenco-Dancer-1-pic-1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8" t="8601" r="2521" b="2911"/>
          <a:stretch/>
        </p:blipFill>
        <p:spPr bwMode="auto">
          <a:xfrm>
            <a:off x="247149" y="3846319"/>
            <a:ext cx="2664000" cy="24028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8" descr="https://www.robertharding.com/blog/wp-content/uploads/2015/01/817-20081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1" t="6728" r="4299" b="14590"/>
          <a:stretch/>
        </p:blipFill>
        <p:spPr bwMode="auto">
          <a:xfrm>
            <a:off x="6120000" y="976418"/>
            <a:ext cx="2880000" cy="17111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0" descr="http://www.runawaytours.biz/wp-content/uploads/flamencoresweb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" t="3898" r="442"/>
          <a:stretch/>
        </p:blipFill>
        <p:spPr bwMode="auto">
          <a:xfrm>
            <a:off x="6263856" y="2808000"/>
            <a:ext cx="2592288" cy="183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9338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err="1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madrid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253026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Romans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(2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00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BC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Visigoths,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Muslis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(9 c)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Christians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(1085)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El Prado – museum &amp; art gallery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Royal Palace of Madrid (Baroque)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Convent of Las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Descalzas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Reales</a:t>
            </a:r>
            <a:endParaRPr lang="en-GB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9220" name="Picture 4" descr="http://spanelsko.in/wp-content/uploads/2014/01/M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" r="4133"/>
          <a:stretch/>
        </p:blipFill>
        <p:spPr bwMode="auto">
          <a:xfrm>
            <a:off x="180000" y="2124000"/>
            <a:ext cx="3095856" cy="21762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upload.wikimedia.org/wikipedia/commons/thumb/4/44/Plaza_Mayor_de_Madrid_06.jpg/1280px-Plaza_Mayor_de_Madrid_0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85" b="9063"/>
          <a:stretch/>
        </p:blipFill>
        <p:spPr bwMode="auto">
          <a:xfrm>
            <a:off x="180001" y="4428000"/>
            <a:ext cx="3095856" cy="21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ttps://upload.wikimedia.org/wikipedia/commons/thumb/f/f3/Palacio_de_Comunicaciones_-_07.jpg/1280px-Palacio_de_Comunicaciones_-_0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2" t="15792" r="16005" b="7951"/>
          <a:stretch/>
        </p:blipFill>
        <p:spPr bwMode="auto">
          <a:xfrm>
            <a:off x="5907769" y="2109610"/>
            <a:ext cx="3094975" cy="220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https://upload.wikimedia.org/wikipedia/commons/thumb/b/b2/Plaza_de_Canalejas_%28Madrid%29_08.jpg/800px-Plaza_de_Canalejas_%28Madrid%29_0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0" t="8995" r="8087" b="12257"/>
          <a:stretch/>
        </p:blipFill>
        <p:spPr bwMode="auto">
          <a:xfrm>
            <a:off x="3420000" y="1425263"/>
            <a:ext cx="2304000" cy="2879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8" name="Picture 22" descr="Puente de Toledo - 130903 21140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5" t="15805" r="15496" b="14512"/>
          <a:stretch/>
        </p:blipFill>
        <p:spPr bwMode="auto">
          <a:xfrm>
            <a:off x="5868000" y="4428000"/>
            <a:ext cx="3096488" cy="21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0" name="Picture 24" descr="https://upload.wikimedia.org/wikipedia/commons/thumb/7/79/Palacio_Longoria_%28Madrid%29_16.jpg/1280px-Palacio_Longoria_%28Madrid%29_1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8" t="5428" r="22416" b="15687"/>
          <a:stretch/>
        </p:blipFill>
        <p:spPr bwMode="auto">
          <a:xfrm>
            <a:off x="3420000" y="4428000"/>
            <a:ext cx="2304000" cy="22326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ástupný symbol pro text 2"/>
          <p:cNvSpPr txBox="1">
            <a:spLocks/>
          </p:cNvSpPr>
          <p:nvPr/>
        </p:nvSpPr>
        <p:spPr bwMode="auto">
          <a:xfrm>
            <a:off x="6336500" y="2160000"/>
            <a:ext cx="828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SzPct val="100000"/>
              <a:buNone/>
            </a:pPr>
            <a:r>
              <a:rPr lang="en-GB" sz="1200" b="1" kern="0" dirty="0" smtClean="0">
                <a:effectLst/>
                <a:latin typeface="Constantia" panose="02030602050306030303" pitchFamily="18" charset="0"/>
              </a:rPr>
              <a:t>City Hall</a:t>
            </a:r>
            <a:endParaRPr lang="en-GB" sz="1200" b="1" kern="0" dirty="0">
              <a:effectLst/>
              <a:latin typeface="Constantia" panose="02030602050306030303" pitchFamily="18" charset="0"/>
            </a:endParaRPr>
          </a:p>
        </p:txBody>
      </p:sp>
      <p:sp>
        <p:nvSpPr>
          <p:cNvPr id="20" name="Zástupný symbol pro text 2"/>
          <p:cNvSpPr txBox="1">
            <a:spLocks/>
          </p:cNvSpPr>
          <p:nvPr/>
        </p:nvSpPr>
        <p:spPr bwMode="auto">
          <a:xfrm>
            <a:off x="1235765" y="4463272"/>
            <a:ext cx="1080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SzPct val="100000"/>
              <a:buNone/>
            </a:pPr>
            <a:r>
              <a:rPr lang="cs-CZ" sz="1200" b="1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Plaza </a:t>
            </a:r>
            <a:r>
              <a:rPr lang="cs-CZ" sz="1200" b="1" kern="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Mayor</a:t>
            </a:r>
            <a:endParaRPr lang="en-GB" sz="1200" b="1" kern="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21" name="Zástupný symbol pro text 2"/>
          <p:cNvSpPr txBox="1">
            <a:spLocks/>
          </p:cNvSpPr>
          <p:nvPr/>
        </p:nvSpPr>
        <p:spPr bwMode="auto">
          <a:xfrm>
            <a:off x="3773712" y="1440000"/>
            <a:ext cx="1404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SzPct val="100000"/>
              <a:buNone/>
            </a:pPr>
            <a:r>
              <a:rPr lang="en-GB" sz="1200" b="1" dirty="0" err="1">
                <a:effectLst/>
                <a:latin typeface="Constantia" panose="02030602050306030303" pitchFamily="18" charset="0"/>
              </a:rPr>
              <a:t>Canalejas</a:t>
            </a:r>
            <a:r>
              <a:rPr lang="en-GB" sz="1200" b="1" dirty="0">
                <a:effectLst/>
                <a:latin typeface="Constantia" panose="02030602050306030303" pitchFamily="18" charset="0"/>
              </a:rPr>
              <a:t> </a:t>
            </a:r>
            <a:r>
              <a:rPr lang="en-GB" sz="1200" b="1" dirty="0" smtClean="0">
                <a:effectLst/>
                <a:latin typeface="Constantia" panose="02030602050306030303" pitchFamily="18" charset="0"/>
              </a:rPr>
              <a:t>Square</a:t>
            </a:r>
            <a:endParaRPr lang="en-GB" sz="1200" b="1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31746" name="Picture 2" descr="San Jerónimo el Real Church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1" t="14631" r="18072" b="11743"/>
          <a:stretch/>
        </p:blipFill>
        <p:spPr bwMode="auto">
          <a:xfrm>
            <a:off x="6375256" y="165610"/>
            <a:ext cx="2160000" cy="18376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ástupný symbol pro text 2"/>
          <p:cNvSpPr txBox="1">
            <a:spLocks/>
          </p:cNvSpPr>
          <p:nvPr/>
        </p:nvSpPr>
        <p:spPr bwMode="auto">
          <a:xfrm>
            <a:off x="6556857" y="138736"/>
            <a:ext cx="1116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SzPct val="100000"/>
              <a:buNone/>
            </a:pPr>
            <a:r>
              <a:rPr lang="cs-CZ" sz="1200" b="1" kern="0" dirty="0" smtClean="0">
                <a:effectLst/>
                <a:latin typeface="Constantia" panose="02030602050306030303" pitchFamily="18" charset="0"/>
              </a:rPr>
              <a:t>Saint </a:t>
            </a:r>
            <a:r>
              <a:rPr lang="cs-CZ" sz="1200" b="1" kern="0" dirty="0" err="1" smtClean="0">
                <a:effectLst/>
                <a:latin typeface="Constantia" panose="02030602050306030303" pitchFamily="18" charset="0"/>
              </a:rPr>
              <a:t>Jerome</a:t>
            </a:r>
            <a:endParaRPr lang="en-GB" sz="1200" b="1" kern="0" dirty="0">
              <a:effectLst/>
              <a:latin typeface="Constantia" panose="02030602050306030303" pitchFamily="18" charset="0"/>
            </a:endParaRPr>
          </a:p>
        </p:txBody>
      </p:sp>
      <p:sp>
        <p:nvSpPr>
          <p:cNvPr id="24" name="Zástupný symbol pro text 2"/>
          <p:cNvSpPr txBox="1">
            <a:spLocks/>
          </p:cNvSpPr>
          <p:nvPr/>
        </p:nvSpPr>
        <p:spPr bwMode="auto">
          <a:xfrm>
            <a:off x="6556857" y="4464000"/>
            <a:ext cx="1440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SzPct val="100000"/>
              <a:buNone/>
            </a:pPr>
            <a:r>
              <a:rPr lang="en-GB" sz="1200" b="1" kern="0" dirty="0" smtClean="0">
                <a:effectLst/>
                <a:latin typeface="Constantia" panose="02030602050306030303" pitchFamily="18" charset="0"/>
              </a:rPr>
              <a:t>Bridge of Toledo</a:t>
            </a:r>
            <a:endParaRPr lang="en-GB" sz="1200" b="1" kern="0" dirty="0">
              <a:effectLst/>
              <a:latin typeface="Constantia" panose="02030602050306030303" pitchFamily="18" charset="0"/>
            </a:endParaRPr>
          </a:p>
        </p:txBody>
      </p:sp>
      <p:sp>
        <p:nvSpPr>
          <p:cNvPr id="25" name="Zástupný symbol pro text 2"/>
          <p:cNvSpPr txBox="1">
            <a:spLocks/>
          </p:cNvSpPr>
          <p:nvPr/>
        </p:nvSpPr>
        <p:spPr bwMode="auto">
          <a:xfrm>
            <a:off x="1271765" y="2160000"/>
            <a:ext cx="1008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SzPct val="100000"/>
              <a:buNone/>
            </a:pPr>
            <a:r>
              <a:rPr lang="cs-CZ" sz="1200" b="1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City Centre</a:t>
            </a:r>
            <a:endParaRPr lang="en-GB" sz="1200" b="1" kern="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26" name="Zástupný symbol pro text 2"/>
          <p:cNvSpPr txBox="1">
            <a:spLocks/>
          </p:cNvSpPr>
          <p:nvPr/>
        </p:nvSpPr>
        <p:spPr bwMode="auto">
          <a:xfrm>
            <a:off x="3839217" y="6385447"/>
            <a:ext cx="1440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SzPct val="100000"/>
              <a:buNone/>
            </a:pPr>
            <a:r>
              <a:rPr lang="en-GB" sz="1200" b="1" kern="0" dirty="0" smtClean="0">
                <a:effectLst/>
                <a:latin typeface="Constantia" panose="02030602050306030303" pitchFamily="18" charset="0"/>
              </a:rPr>
              <a:t>Longoria Palace</a:t>
            </a:r>
            <a:endParaRPr lang="en-GB" sz="1200" b="1" kern="0" dirty="0">
              <a:effectLst/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3147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Unesco</a:t>
            </a: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world heritage sites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 txBox="1">
            <a:spLocks/>
          </p:cNvSpPr>
          <p:nvPr/>
        </p:nvSpPr>
        <p:spPr bwMode="auto">
          <a:xfrm>
            <a:off x="0" y="900000"/>
            <a:ext cx="9036496" cy="9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b="1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39 cultural sites, three natural sites</a:t>
            </a:r>
            <a:endParaRPr lang="cs-CZ" sz="1600" b="1" kern="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b="1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Two of cultural-natural character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b="1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One transboundary with Portugal, two with France, one with Slovenia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endParaRPr lang="cs-CZ" sz="1600" b="1" kern="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endParaRPr lang="en-GB" sz="1600" b="1" kern="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9" name="Picture 2" descr="https://upload.wikimedia.org/wikipedia/commons/thumb/7/7c/Castell_de_Cardona.JPG/1280px-Castell_de_Cardon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1" t="19976" r="16338" b="24804"/>
          <a:stretch/>
        </p:blipFill>
        <p:spPr bwMode="auto">
          <a:xfrm>
            <a:off x="3168000" y="1872000"/>
            <a:ext cx="3495358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s://upload.wikimedia.org/wikipedia/commons/thumb/1/1f/Iglesia_de_San_Pedro%2C_Teruel%2C_Espa%C3%B1a%2C_2014-01-10%2C_DD_11-12_HDR.JPG/1280px-Iglesia_de_San_Pedro%2C_Teruel%2C_Espa%C3%B1a%2C_2014-01-10%2C_DD_11-12_HD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4" r="18732" b="7405"/>
          <a:stretch/>
        </p:blipFill>
        <p:spPr bwMode="auto">
          <a:xfrm>
            <a:off x="6819020" y="1872000"/>
            <a:ext cx="2146908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4" descr="https://upload.wikimedia.org/wikipedia/commons/f/f1/Teruel_-_Iglesia_de_San_Pedro_0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8" b="10574"/>
          <a:stretch/>
        </p:blipFill>
        <p:spPr bwMode="auto">
          <a:xfrm>
            <a:off x="3491880" y="4180368"/>
            <a:ext cx="3091523" cy="230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s://upload.wikimedia.org/wikipedia/commons/b/bc/Moorish_Palace_Arches_in_the_Alcazar_in_Seville_%28UNESCO_World_Heritage_Site%29._Seville,_Andalusia,_Spain,_Southwestern_Europe-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4" r="10075" b="8993"/>
          <a:stretch/>
        </p:blipFill>
        <p:spPr bwMode="auto">
          <a:xfrm>
            <a:off x="144000" y="4176299"/>
            <a:ext cx="3214199" cy="230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upload.wikimedia.org/wikipedia/commons/thumb/3/3e/Estancias_testero_norte_aljaferia.jpg/1280px-Estancias_testero_norte_aljaferia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" r="33469" b="7125"/>
          <a:stretch/>
        </p:blipFill>
        <p:spPr bwMode="auto">
          <a:xfrm>
            <a:off x="6712032" y="4176299"/>
            <a:ext cx="2253896" cy="230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 descr="https://upload.wikimedia.org/wikipedia/commons/5/58/Claustro_mud%C3%A9jar_de_la_Iglesia_de_San_Pedro,_Teruel,_Arag%C3%B3n,_Espa%C3%B1a_-_2009042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2" r="7236"/>
          <a:stretch/>
        </p:blipFill>
        <p:spPr bwMode="auto">
          <a:xfrm>
            <a:off x="144001" y="1872000"/>
            <a:ext cx="2843824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7537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232856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Lighthouse at entrance to La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Coruña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harbour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Late 1 century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(Romans)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34 metre high Tower on 57 metre high rock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21 metres added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(18 century)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Tower </a:t>
            </a:r>
            <a:r>
              <a:rPr lang="en-GB" sz="2800" b="1" dirty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of Hercules</a:t>
            </a:r>
            <a:r>
              <a:rPr lang="en-GB" sz="2800" dirty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 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6148" name="Picture 4" descr="https://upload.wikimedia.org/wikipedia/commons/8/80/Torre_de_H%C3%A9rcules_-_DivesGallaecia2012-6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1" t="7691" r="16656" b="3823"/>
          <a:stretch/>
        </p:blipFill>
        <p:spPr bwMode="auto">
          <a:xfrm>
            <a:off x="6012160" y="4176000"/>
            <a:ext cx="2844168" cy="24189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www.pxleyes.com/images/users/m/mqtrf/508/fullsize/4b26c1baadee4_mediu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8" t="19237" r="33596" b="7665"/>
          <a:stretch/>
        </p:blipFill>
        <p:spPr bwMode="auto">
          <a:xfrm>
            <a:off x="2844132" y="1980000"/>
            <a:ext cx="1944000" cy="194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http://whc.unesco.org/uploads/thumbs/site_1312_0001-750-0-2015110516094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9" r="12622"/>
          <a:stretch/>
        </p:blipFill>
        <p:spPr bwMode="auto">
          <a:xfrm>
            <a:off x="288000" y="2484000"/>
            <a:ext cx="2376264" cy="3743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http://i314.photobucket.com/albums/ll407/hercon/torre-de-hercules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3" t="2595" r="10549" b="8918"/>
          <a:stretch/>
        </p:blipFill>
        <p:spPr bwMode="auto">
          <a:xfrm>
            <a:off x="4968000" y="1080000"/>
            <a:ext cx="3888000" cy="28626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4" name="Picture 18" descr="http://www.galicia.info/uploads/1/8/4/8/18489470/8768006_orig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0" t="14348" r="15513"/>
          <a:stretch/>
        </p:blipFill>
        <p:spPr bwMode="auto">
          <a:xfrm>
            <a:off x="2808000" y="4176000"/>
            <a:ext cx="3024136" cy="24747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5918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Štěrbina">
  <a:themeElements>
    <a:clrScheme name="Štěrbina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Štěrbina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Štěrbina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těrbina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11249</TotalTime>
  <Words>2065</Words>
  <Application>Microsoft Office PowerPoint</Application>
  <PresentationFormat>Předvádění na obrazovce (4:3)</PresentationFormat>
  <Paragraphs>298</Paragraphs>
  <Slides>53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61" baseType="lpstr">
      <vt:lpstr>Algerian</vt:lpstr>
      <vt:lpstr>Arial</vt:lpstr>
      <vt:lpstr>Calibri</vt:lpstr>
      <vt:lpstr>Constantia</vt:lpstr>
      <vt:lpstr>Segoe UI Symbol</vt:lpstr>
      <vt:lpstr>Tahoma</vt:lpstr>
      <vt:lpstr>Wingdings</vt:lpstr>
      <vt:lpstr>Štěrbina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Spain</dc:title>
  <dc:creator>PC</dc:creator>
  <cp:lastModifiedBy>Dluhošová Radmila</cp:lastModifiedBy>
  <cp:revision>319</cp:revision>
  <dcterms:created xsi:type="dcterms:W3CDTF">2014-10-19T12:29:13Z</dcterms:created>
  <dcterms:modified xsi:type="dcterms:W3CDTF">2016-01-23T13:58:58Z</dcterms:modified>
</cp:coreProperties>
</file>