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89" r:id="rId3"/>
    <p:sldId id="613" r:id="rId4"/>
    <p:sldId id="579" r:id="rId5"/>
    <p:sldId id="580" r:id="rId6"/>
    <p:sldId id="621" r:id="rId7"/>
    <p:sldId id="622" r:id="rId8"/>
    <p:sldId id="614" r:id="rId9"/>
    <p:sldId id="581" r:id="rId10"/>
    <p:sldId id="582" r:id="rId11"/>
    <p:sldId id="583" r:id="rId12"/>
    <p:sldId id="584" r:id="rId13"/>
    <p:sldId id="615" r:id="rId14"/>
    <p:sldId id="585" r:id="rId15"/>
    <p:sldId id="623" r:id="rId16"/>
    <p:sldId id="586" r:id="rId17"/>
    <p:sldId id="624" r:id="rId18"/>
    <p:sldId id="616" r:id="rId19"/>
    <p:sldId id="587" r:id="rId20"/>
    <p:sldId id="588" r:id="rId21"/>
    <p:sldId id="589" r:id="rId22"/>
    <p:sldId id="625" r:id="rId23"/>
    <p:sldId id="590" r:id="rId24"/>
    <p:sldId id="617" r:id="rId25"/>
    <p:sldId id="591" r:id="rId26"/>
    <p:sldId id="592" r:id="rId27"/>
    <p:sldId id="626" r:id="rId28"/>
    <p:sldId id="593" r:id="rId29"/>
    <p:sldId id="618" r:id="rId30"/>
    <p:sldId id="595" r:id="rId31"/>
    <p:sldId id="596" r:id="rId32"/>
    <p:sldId id="619" r:id="rId33"/>
    <p:sldId id="597" r:id="rId34"/>
    <p:sldId id="598" r:id="rId35"/>
    <p:sldId id="599" r:id="rId36"/>
    <p:sldId id="600" r:id="rId37"/>
    <p:sldId id="601" r:id="rId38"/>
    <p:sldId id="602" r:id="rId39"/>
    <p:sldId id="603" r:id="rId40"/>
    <p:sldId id="620" r:id="rId41"/>
    <p:sldId id="604" r:id="rId42"/>
    <p:sldId id="605" r:id="rId43"/>
    <p:sldId id="606" r:id="rId44"/>
    <p:sldId id="607" r:id="rId45"/>
    <p:sldId id="608" r:id="rId46"/>
    <p:sldId id="57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6"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18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389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402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6707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58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6570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41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815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427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90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662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87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181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971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17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826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815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10/1/2023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20364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B42D80C-6458-49E5-99F4-1FF28EE7EDB7}"/>
              </a:ext>
            </a:extLst>
          </p:cNvPr>
          <p:cNvPicPr>
            <a:picLocks noChangeAspect="1"/>
          </p:cNvPicPr>
          <p:nvPr/>
        </p:nvPicPr>
        <p:blipFill rotWithShape="1">
          <a:blip r:embed="rId2">
            <a:alphaModFix amt="10000"/>
            <a:extLst>
              <a:ext uri="{BEBA8EAE-BF5A-486C-A8C5-ECC9F3942E4B}">
                <a14:imgProps xmlns:a14="http://schemas.microsoft.com/office/drawing/2010/main">
                  <a14:imgLayer r:embed="rId3">
                    <a14:imgEffect>
                      <a14:colorTemperature colorTemp="5900"/>
                    </a14:imgEffect>
                    <a14:imgEffect>
                      <a14:saturation sat="95000"/>
                    </a14:imgEffect>
                    <a14:imgEffect>
                      <a14:brightnessContrast bright="-2000"/>
                    </a14:imgEffect>
                  </a14:imgLayer>
                </a14:imgProps>
              </a:ext>
              <a:ext uri="{28A0092B-C50C-407E-A947-70E740481C1C}">
                <a14:useLocalDpi xmlns:a14="http://schemas.microsoft.com/office/drawing/2010/main" val="0"/>
              </a:ext>
            </a:extLst>
          </a:blip>
          <a:srcRect t="5691" b="15274"/>
          <a:stretch/>
        </p:blipFill>
        <p:spPr>
          <a:xfrm>
            <a:off x="0" y="0"/>
            <a:ext cx="12204000" cy="7233920"/>
          </a:xfrm>
          <a:prstGeom prst="rect">
            <a:avLst/>
          </a:prstGeom>
        </p:spPr>
      </p:pic>
      <p:sp>
        <p:nvSpPr>
          <p:cNvPr id="7" name="Nadpis 1">
            <a:extLst>
              <a:ext uri="{FF2B5EF4-FFF2-40B4-BE49-F238E27FC236}">
                <a16:creationId xmlns:a16="http://schemas.microsoft.com/office/drawing/2014/main" id="{7F41B8C1-FD79-44FE-9654-6B0EFC54A72E}"/>
              </a:ext>
            </a:extLst>
          </p:cNvPr>
          <p:cNvSpPr txBox="1">
            <a:spLocks/>
          </p:cNvSpPr>
          <p:nvPr/>
        </p:nvSpPr>
        <p:spPr>
          <a:xfrm>
            <a:off x="0" y="838661"/>
            <a:ext cx="12204000" cy="5400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cs-CZ" b="1" dirty="0">
                <a:solidFill>
                  <a:schemeClr val="accent3">
                    <a:lumMod val="50000"/>
                  </a:schemeClr>
                </a:solidFill>
                <a:latin typeface="Constantia" panose="02030602050306030303" pitchFamily="18" charset="0"/>
              </a:rPr>
              <a:t>Segmenty kulturního turismu</a:t>
            </a:r>
          </a:p>
          <a:p>
            <a:r>
              <a:rPr lang="cs-CZ" b="1" dirty="0">
                <a:solidFill>
                  <a:schemeClr val="accent3">
                    <a:lumMod val="50000"/>
                  </a:schemeClr>
                </a:solidFill>
                <a:latin typeface="Constantia" panose="02030602050306030303" pitchFamily="18" charset="0"/>
              </a:rPr>
              <a:t> </a:t>
            </a:r>
            <a:r>
              <a:rPr lang="cs-CZ" sz="3600" b="1" dirty="0">
                <a:solidFill>
                  <a:schemeClr val="accent3">
                    <a:lumMod val="50000"/>
                  </a:schemeClr>
                </a:solidFill>
                <a:latin typeface="Constantia" panose="02030602050306030303" pitchFamily="18" charset="0"/>
              </a:rPr>
              <a:t>s akcentem na poznání</a:t>
            </a:r>
          </a:p>
          <a:p>
            <a:r>
              <a:rPr lang="cs-CZ" b="1" dirty="0">
                <a:solidFill>
                  <a:schemeClr val="accent3">
                    <a:lumMod val="50000"/>
                  </a:schemeClr>
                </a:solidFill>
                <a:latin typeface="Constantia" panose="02030602050306030303" pitchFamily="18" charset="0"/>
              </a:rPr>
              <a:t> historie</a:t>
            </a:r>
          </a:p>
          <a:p>
            <a:r>
              <a:rPr lang="cs-CZ" b="1" dirty="0">
                <a:solidFill>
                  <a:schemeClr val="accent3">
                    <a:lumMod val="50000"/>
                  </a:schemeClr>
                </a:solidFill>
                <a:latin typeface="Constantia" panose="02030602050306030303" pitchFamily="18" charset="0"/>
              </a:rPr>
              <a:t>Památek</a:t>
            </a:r>
          </a:p>
          <a:p>
            <a:r>
              <a:rPr lang="cs-CZ" b="1" dirty="0">
                <a:solidFill>
                  <a:schemeClr val="accent3">
                    <a:lumMod val="50000"/>
                  </a:schemeClr>
                </a:solidFill>
                <a:latin typeface="Constantia" panose="02030602050306030303" pitchFamily="18" charset="0"/>
              </a:rPr>
              <a:t> </a:t>
            </a:r>
            <a:r>
              <a:rPr lang="cs-CZ" sz="3600" b="1" dirty="0">
                <a:solidFill>
                  <a:schemeClr val="accent3">
                    <a:lumMod val="50000"/>
                  </a:schemeClr>
                </a:solidFill>
                <a:latin typeface="Constantia" panose="02030602050306030303" pitchFamily="18" charset="0"/>
              </a:rPr>
              <a:t>a</a:t>
            </a:r>
          </a:p>
          <a:p>
            <a:r>
              <a:rPr lang="cs-CZ" b="1" dirty="0">
                <a:solidFill>
                  <a:schemeClr val="accent3">
                    <a:lumMod val="50000"/>
                  </a:schemeClr>
                </a:solidFill>
                <a:latin typeface="Constantia" panose="02030602050306030303" pitchFamily="18" charset="0"/>
              </a:rPr>
              <a:t> kulturního dědictví</a:t>
            </a:r>
          </a:p>
        </p:txBody>
      </p:sp>
    </p:spTree>
    <p:extLst>
      <p:ext uri="{BB962C8B-B14F-4D97-AF65-F5344CB8AC3E}">
        <p14:creationId xmlns:p14="http://schemas.microsoft.com/office/powerpoint/2010/main" val="234233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Současnost hradů a zámků</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Současná role hradů &amp; zámků:</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ulturně-výchovná – cílem osobní rozvoj návštěvníka; zpřístupněny veřejnosti za vstupné</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omerční – pronájem prostor pro filmování, konference, svatební obřady; zámecké hotely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právně-reprezentační – objekty v rukou soukromníků, nepřístupné veřejnosti, využívané k soukromým aktivitám</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Cíl památkové péče – uchování kulturních hodnot x cíl turismu – dosažení zisku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v</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yužívání hradů &amp; zámků v turismu může být v rozporu se zásadami péče o zpřístupněné památky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nelze upravovat památky pro potřeby návštěvníků na úkor autentických dispozic</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nelze implementovat bezbariérový přístup, hygienické zázemí, předepsanou šířku schodišť apod. </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Režim památky &amp; míra zpřístupnění nesmí památku ohrozit</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Kulturní události by měly zapadat do památkového záměru sestaveného s ohledem na historii</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Koncerty, festivaly,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divadelní představení</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Speciální akce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Dobývaní hradu Švihov</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O</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živla strašidla na zámku Jezeří</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Lesnické</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a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Sokolnické</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slavnosti</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na </a:t>
            </a:r>
            <a:r>
              <a:rPr lang="cs-CZ" sz="8000" i="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Sovinci</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MinionPro-Regular"/>
                <a:cs typeface="Times New Roman" panose="02020603050405020304" pitchFamily="18" charset="0"/>
              </a:rPr>
              <a:t>Hefaiston</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na </a:t>
            </a:r>
            <a:r>
              <a:rPr lang="cs-CZ" sz="8000" i="1" cap="none" dirty="0" err="1">
                <a:solidFill>
                  <a:schemeClr val="accent3">
                    <a:lumMod val="50000"/>
                  </a:schemeClr>
                </a:solidFill>
                <a:effectLst/>
                <a:latin typeface="Constantia" panose="02030602050306030303" pitchFamily="18" charset="0"/>
                <a:ea typeface="MinionPro-Regular"/>
                <a:cs typeface="Times New Roman" panose="02020603050405020304" pitchFamily="18" charset="0"/>
              </a:rPr>
              <a:t>Helfštýn</a:t>
            </a:r>
            <a:r>
              <a:rPr lang="cs-CZ" sz="8000" i="1"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ě</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t>
            </a:r>
            <a:endParaRPr lang="cs-CZ" sz="8000" i="1"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407627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Služby na hradech a zámcích</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628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Expozice – exponáty v jejich přirozeném prostředí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odborná a </a:t>
            </a:r>
            <a:r>
              <a:rPr lang="cs-CZ" sz="8000" cap="none" dirty="0">
                <a:solidFill>
                  <a:schemeClr val="accent3">
                    <a:lumMod val="50000"/>
                  </a:schemeClr>
                </a:solidFill>
                <a:effectLst/>
                <a:latin typeface="Constantia" panose="02030602050306030303" pitchFamily="18" charset="0"/>
                <a:ea typeface="Calibri" panose="020F0502020204030204" pitchFamily="34" charset="0"/>
              </a:rPr>
              <a:t>historicky věrohodná prezentace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rPr>
              <a:t>zprostředkující správný obraz o památce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autentická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odpovídající době, na kterou odkazuje; dlouhá historie objektů → výběr období závisí na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tvůrci expozice</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zachovalém mobiliáři a dostupných pramenech</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Důraz na kvalitu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prezentace objektu před vlastní návštěvou (internet, TIC, propagační materiály)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arkoviště, úschovny, pokladny, sociální zařízení, informace o nabídce, letáky, suvenýry, občerstvení)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áklad – zaměstnanci, zejména průvodci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Trendy</a:t>
            </a:r>
          </a:p>
          <a:p>
            <a:pPr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využití silných příběhů &amp; osobností z historie objektu</a:t>
            </a:r>
          </a:p>
          <a:p>
            <a:pPr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individualizace produktu (přizpůsobení návštěvníkovi)</a:t>
            </a:r>
          </a:p>
          <a:p>
            <a:pPr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největší rezervy – uzpůsobení nabídky dětskému návštěvníkovi</a:t>
            </a:r>
          </a:p>
          <a:p>
            <a:pPr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kostýmované prohlídky, noční prohlídky </a:t>
            </a:r>
          </a:p>
        </p:txBody>
      </p:sp>
    </p:spTree>
    <p:extLst>
      <p:ext uri="{BB962C8B-B14F-4D97-AF65-F5344CB8AC3E}">
        <p14:creationId xmlns:p14="http://schemas.microsoft.com/office/powerpoint/2010/main" val="122321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sz="3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Jsme zemí bohatou na hrady</a:t>
            </a:r>
            <a:r>
              <a:rPr lang="cs-CZ" sz="3600" b="1" cap="none" dirty="0">
                <a:solidFill>
                  <a:schemeClr val="accent3">
                    <a:lumMod val="50000"/>
                  </a:schemeClr>
                </a:solidFill>
                <a:effectLst/>
                <a:latin typeface="Constantia" panose="02030602050306030303" pitchFamily="18" charset="0"/>
                <a:ea typeface="Calibri" panose="020F0502020204030204" pitchFamily="34" charset="0"/>
              </a:rPr>
              <a:t> a zámky…</a:t>
            </a:r>
            <a:endParaRPr lang="cs-CZ" b="1" dirty="0">
              <a:solidFill>
                <a:schemeClr val="accent3">
                  <a:lumMod val="50000"/>
                </a:schemeClr>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cca </a:t>
            </a:r>
            <a:r>
              <a:rPr lang="cs-CZ" sz="8000" cap="none" dirty="0">
                <a:solidFill>
                  <a:schemeClr val="accent3">
                    <a:lumMod val="50000"/>
                  </a:schemeClr>
                </a:solidFill>
                <a:effectLst/>
                <a:latin typeface="Constantia" panose="02030602050306030303" pitchFamily="18" charset="0"/>
                <a:ea typeface="Calibri" panose="020F0502020204030204" pitchFamily="34" charset="0"/>
              </a:rPr>
              <a:t>2.000 hradů &amp; zámků (z různých období), každý desátý přístupný veřejnosti</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Nejstarší hrad – Přimda (počátek 12. století)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Nejmladší hrad – Švihov (konec 15. století)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Nejvýznamnější hrad – Karlštejn;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postaven 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 úschovu říšských klenotů, českých korunovačních klenotů, svatých reliktů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Největší český hrad – Pražský hrad; největší moravský hrad –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Helfštýn</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Nejkrásnější český hrad – Křivoklát; nejkrásnější moravský – Pernštejn</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ejnavštěvovanější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ražský hrad, Lednice, Český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rumlov, Hluboká &amp; Karlštejn; zříceniny – Trosky,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Střekov</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Hukvaldy, Štramberk, Trosky &amp; Rábí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ejnavštěvovanější v Moravskoslezském kraji (2022) – Slezskoostravský hrad, Štramberská </a:t>
            </a:r>
            <a:r>
              <a:rPr lang="cs-CZ" sz="8000"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T</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rúba</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Čechy – Konopiště, Zvíkov, Kokořín, Bezděz, Opočno, Orlík</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orava – Bítov, Bouzov, Špilberk, Buchlov, Pernštejn, Velké Losiny, Vranov, Kroměříž</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Projekt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NPÚ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výzkum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&amp;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prezentace odkazu šlechtických rodů Zemí Koruny české</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2023 – 13. ročník</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Harrachové</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hlavní objekty oslav –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rádek u Nechanic &amp; Janovice u Rýmařova </a:t>
            </a:r>
            <a:endParaRPr lang="cs-CZ" sz="78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13768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urbánní turismus</a:t>
            </a:r>
            <a:endParaRPr lang="cs-CZ" dirty="0">
              <a:solidFill>
                <a:schemeClr val="accent3">
                  <a:lumMod val="50000"/>
                </a:schemeClr>
              </a:solidFill>
            </a:endParaRPr>
          </a:p>
        </p:txBody>
      </p:sp>
    </p:spTree>
    <p:extLst>
      <p:ext uri="{BB962C8B-B14F-4D97-AF65-F5344CB8AC3E}">
        <p14:creationId xmlns:p14="http://schemas.microsoft.com/office/powerpoint/2010/main" val="348163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Urbánní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Hlavní cíl – zážitek z návštěvy zaměřené na historické &amp; kulturní atraktivity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Multifunkční entity schopné absorbovat množství návštěvníků, využívajících městskou infrastrukturu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Primární nabídka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ulturně-historický potenciál – historické jádro, architektonické &amp; sakrální památky, hrady, zámky</a:t>
            </a:r>
            <a:endPar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řírodní potenciál – geografická poloha, klimatické &amp; hydrologické podmínky, existence lázní, botanické &amp; zoologické zahrady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Sekundární nabídka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ubytovací</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&amp;</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stravovací zařízení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kulturní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 historické instituce (muzea, galerie)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turistická infrastruktura (TIC, herny, společensko-zábavní centra, veletržní &amp; kongresová centra)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sociální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technická infrastruktura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Oblíbené aktivity – návštěva muzeí, divadel, parků, zoologických zahrad, tematických parků, aquaparků &amp; dalších kulturních, sportovních &amp; rekreačních zařízení, nákupní možnosti</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Spojen s event turismem &amp; kongresovým turisme (MICE)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Historická města – „klasický“ městský turismus (46), ostatní města – „klasický“ městský turismus (135), města s dominancí lázeňské funkce (18), města s dominancí horského turismu (33), města s dominancí letní rekreace u vody (25)</a:t>
            </a:r>
          </a:p>
          <a:p>
            <a:pPr marL="0" indent="0">
              <a:lnSpc>
                <a:spcPct val="107000"/>
              </a:lnSpc>
              <a:spcBef>
                <a:spcPts val="0"/>
              </a:spcBef>
              <a:spcAft>
                <a:spcPts val="600"/>
              </a:spcAft>
              <a:buClr>
                <a:schemeClr val="accent3">
                  <a:lumMod val="50000"/>
                </a:schemeClr>
              </a:buClr>
              <a:buNone/>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01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normAutofit/>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Městská památková rezervace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Nařízení vlády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Chráněné území s kompaktní historickou zástavbou bez rušivých novodobých stavebních zásahů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Nejčastěji historická jádra středověkého původu (např. Český Krumlov, Telč, Kutná Hora)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rPr>
              <a:t>Významné stavby z 19. &amp; 1. poloviny 20. století (Brno, Plzeň, Nové Město pražské)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Specifické &amp; funkčně vyhraněné celky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bastionové</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pevnosti Terezín &amp; Josefov)</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39 MPR</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Nejstarší – Jindřichův Hradec, Kutná Hora, Slavonice, Tábor &amp; Žatec (1961)</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Nejmladší – Terezín (1992)</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Brno, České Budějovice, Český Krumlov, Domažlice, Horšovský Týn, Hradec Králové, Cheb, Jičín, Jihlava, Josefov, Kadaň, Kolín, Kroměříž, Lipník nad Bečvou, Litoměřice, Litomyšl, Loket, Mikulov, Moravská Třebová, Nové Město nad Metují, Nový Jičín, Olomouc, Pardubice, Pelhřimov, Plzeň, Praha, Prachatice, Příbor, Štramberk, Telč, Třeboň, Úštěk, Znojmo</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Největší – Pražská MPR (cca 1.330 objektů); Brno &amp; Olomouc (stovky objektů)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F</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rantiškovy Lázně (zapsané 1992, zrušené 2017), Horní Slavkov (zapsaný 1952, zrušený 1961)</a:t>
            </a: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196079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Městská památková zóna</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Vyhláška Ministerstva kultury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Ú</a:t>
            </a:r>
            <a:r>
              <a:rPr lang="cs-CZ" sz="8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zemí sídelního útvaru s menším podílem kulturních památek</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Uchování charakteru sídla, případná nová zástavba nesmí způsobit narušení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255 (nové vyhlašovány i v současnosti)</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Dobře dochovaný půdorys &amp; hmotovou skladbu;</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ALE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architektonický obraz ne tak ucelený jako MPR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středověká městská jádra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renesanční města (Horní Blatná, Jiřetín pod Jedlovou)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barokní &amp; klasicistní města (Nový Bor, Jablonec nad Nisou)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lázeňská města (Karlovy Vary, Mariánské Lázně, Luhačovice)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průmyslové celky (Vítkovice, Přívoz)</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čtvrti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nájemních bytů (Karlín, Vinohrady, Vršovice, Žižkov, Nusle)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novodobé obytné &amp; vilové čtvrti 20. století (Lochotín &amp;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Bezovka</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Plzni, Ořechovka &amp; Baba v Praze)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d</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ělnické kolonie (Brumov)</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poválečná</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sídliště (Poruba –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sorela</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oravskoslezský kraj – Bílovec, Bruntál, Brušperk, Budišov nad Budišovkou, Český Těšín, Frenštát pod Radhoštěm, Frýdek, Fulnek, Hlučín, Hradec nad Moravicí, Karviná, Místek, Moravská Ostrava, Odry, Opava, Poruba, Přívoz, Rýmařov, Vítkovice</a:t>
            </a:r>
          </a:p>
        </p:txBody>
      </p:sp>
    </p:spTree>
    <p:extLst>
      <p:ext uri="{BB962C8B-B14F-4D97-AF65-F5344CB8AC3E}">
        <p14:creationId xmlns:p14="http://schemas.microsoft.com/office/powerpoint/2010/main" val="177099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normAutofit/>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Sdružení historických sídel</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Sdružení historických sídel Čech, Moravy a Slezska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dobrovolná, zájmová, nevládní organizace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195 měst s památkovou rezervací nebo zónou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Činnost – uchování, ochrana &amp; trvalá využitelnost kulturního dědictví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péče o program regenerace MPR &amp; MPZ</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cena za nejlepší přípravu a realizaci programu – právo používat titul </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Historické město roku</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organizace </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Dnů evropského dědictví</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Dnů otevřených dveří památek</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European</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Heritage</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Days</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p>
          <a:p>
            <a:pPr marL="468000" lvl="1">
              <a:lnSpc>
                <a:spcPct val="107000"/>
              </a:lnSpc>
              <a:spcBef>
                <a:spcPts val="0"/>
              </a:spcBef>
              <a:spcAft>
                <a:spcPts val="1500"/>
              </a:spcAft>
              <a:buClr>
                <a:schemeClr val="accent3">
                  <a:lumMod val="50000"/>
                </a:schemeClr>
              </a:buClr>
              <a:buFont typeface="Wingdings" panose="05000000000000000000" pitchFamily="2" charset="2"/>
              <a:buChar char="§"/>
            </a:pPr>
            <a:r>
              <a:rPr lang="cs-CZ" sz="7800" i="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Brány památek dokořán</a:t>
            </a:r>
            <a:r>
              <a:rPr lang="cs-CZ" sz="78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 zpřístupnění památek – Mezinárodní den památek a sídel (18. dubna) </a:t>
            </a:r>
          </a:p>
          <a:p>
            <a:pPr marL="0" indent="0">
              <a:lnSpc>
                <a:spcPct val="107000"/>
              </a:lnSpc>
              <a:spcBef>
                <a:spcPts val="0"/>
              </a:spcBef>
              <a:spcAft>
                <a:spcPts val="600"/>
              </a:spcAft>
              <a:buClr>
                <a:schemeClr val="accent3">
                  <a:lumMod val="50000"/>
                </a:schemeClr>
              </a:buClr>
              <a:buNone/>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Hlavní trend v ČR po roce 1989 – nárůst počtu zahraničních návštěvníků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70 % – navštěvuje Prahu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lázeňská města – Karlovy Vary, Mariánské Lázně &amp; Františkovy Lázně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významná historická města – Český Krumlov, Plzeň, České Budějovice &amp; Cheb</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veletržní město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B</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rno</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horská střediska – Harrachov &amp; Rokytnice nad Jizerou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turistická atraktivnost &amp; geografická poloha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blízkost pro německou &amp; rakouskou klientelu – dlouhodobě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ejvýznamnějším zahraniční hosté</a:t>
            </a:r>
          </a:p>
        </p:txBody>
      </p:sp>
    </p:spTree>
    <p:extLst>
      <p:ext uri="{BB962C8B-B14F-4D97-AF65-F5344CB8AC3E}">
        <p14:creationId xmlns:p14="http://schemas.microsoft.com/office/powerpoint/2010/main" val="102737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rurální turismus</a:t>
            </a:r>
            <a:endParaRPr lang="cs-CZ" dirty="0">
              <a:solidFill>
                <a:schemeClr val="accent3">
                  <a:lumMod val="50000"/>
                </a:schemeClr>
              </a:solidFill>
            </a:endParaRPr>
          </a:p>
        </p:txBody>
      </p:sp>
    </p:spTree>
    <p:extLst>
      <p:ext uri="{BB962C8B-B14F-4D97-AF65-F5344CB8AC3E}">
        <p14:creationId xmlns:p14="http://schemas.microsoft.com/office/powerpoint/2010/main" val="285642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Rurální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Různý přístup k definování venkovského prostoru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 ČR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počet obyvatel (do 2.000) &amp; využití pro zemědělství, lesnictví &amp; ochranu přírodního dědictví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Počátek 19. století – zájem o pobyt na venkově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vznik průmyslových měst (hluk, špína, stres)</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Bohatší vrstvy – zejména jízda na koni, lov zvěře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Počátek 20. století – intenzivnější rozvoj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rozvoj tzv. druhého bydlení / druhých domovů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60. &amp; 70. léta – velký rozvoj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kratší pracovní doba, změny ve struktuře volného času (dvoudenní víkend &amp; delší dovolená), růst reálných příjmů + obliba chataření &amp; chalupaření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 roce 1990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lternativa k masovému turismu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touha po individualitě, odlišnosti ad.</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Ubytování v soukromí nebo menších hromadných ubytovacích zařízeních</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Rozvoj venkovského turismu souvisí s rozvojem venkova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budování pěších turistických tras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cyklotras</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rozvoj farem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alternativního zemědělství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budování místních muzeí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skanzenů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rozvoj tradičních řemesel</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Tichá, klidná krajina, čistý vzduch, pracovní aktivity, zvyky </a:t>
            </a:r>
            <a:r>
              <a:rPr lang="cs-CZ" sz="74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folklór, příroda</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řírodní prostředí &amp; kulturní dědictví – architektura, festivaly, tradiční gastronomie apod.</a:t>
            </a: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97104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a:solidFill>
            <a:schemeClr val="accent3">
              <a:lumMod val="40000"/>
              <a:lumOff val="60000"/>
            </a:schemeClr>
          </a:solidFill>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Kulturně-historický potenciál</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Klíčový motiv kulturního turismu – seznámení s historií, architekturou &amp; kulturou → KT spojen s </a:t>
            </a:r>
            <a:r>
              <a:rPr lang="cs-CZ" sz="8000" b="1"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kulturně-historickým potenciálem / kulturně-historickými předpoklady</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území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Kulturně-historický potenciál – rozsáhlý &amp; různorodý</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kulturně-historické památky – doklady historického vývoje, způsobu života &amp; prostředí společnosti</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nejdůležitější složka kulturně-historického potenciálu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významně se podílí na rozvoji turismu</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projev tvůrčích schopností &amp; práce člověka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movité &amp; nemovité &amp; jejich soubory </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historická</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umělecká, vědecká nebo technická hodnota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vztah k významným osobnostem </a:t>
            </a:r>
            <a:r>
              <a:rPr lang="cs-CZ" sz="7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historickým událostem</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40.000 nemovitých kulturních památek, 362 NKP, 570 PR nebo PZ</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doklad významu památek pro turismus – návštěvnost</a:t>
            </a:r>
          </a:p>
          <a:p>
            <a:pPr marL="936000" lvl="3">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sledována u objektů veřejně přístupných za vstupné,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2019</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326 objektů, 15 mil návštěvníků</a:t>
            </a:r>
          </a:p>
          <a:p>
            <a:pPr marL="936000" lvl="3">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běžně nepřístupné objekty – </a:t>
            </a:r>
            <a:r>
              <a:rPr lang="cs-CZ" sz="8000" b="1"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Dny evropského kulturního dědictví</a:t>
            </a:r>
            <a:r>
              <a:rPr lang="cs-CZ" sz="8000" cap="none" dirty="0">
                <a:solidFill>
                  <a:schemeClr val="accent3">
                    <a:lumMod val="50000"/>
                  </a:schemeClr>
                </a:solidFill>
                <a:effectLst/>
                <a:latin typeface="Constantia" panose="02030602050306030303" pitchFamily="18" charset="0"/>
                <a:ea typeface="MinionPro-Regular"/>
                <a:cs typeface="Times New Roman" panose="02020603050405020304" pitchFamily="18" charset="0"/>
              </a:rPr>
              <a:t>, 2. víkend v záři</a:t>
            </a:r>
            <a:endParaRPr lang="cs-CZ" sz="8000" dirty="0">
              <a:solidFill>
                <a:schemeClr val="accent3">
                  <a:lumMod val="50000"/>
                </a:schemeClr>
              </a:solidFill>
              <a:latin typeface="Constantia" panose="02030602050306030303"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kulturní zařízení (muzea, galerie, památníky, divadla apod.)</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společenské akce a události – kulturní, církevní, sportovní, zábavní (filmové festivaly, divadelní přehlídky, hudební festivaly &amp; soutěže, náboženská shromáždění &amp; slavnosti apod.)</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46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Primární nabídka</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3999"/>
            <a:ext cx="11772000" cy="4875019"/>
          </a:xfrm>
        </p:spPr>
        <p:txBody>
          <a:bodyPr>
            <a:normAutofit fontScale="5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Turisticky nejhodnotnější venkovská krajina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Přírodní potenciál</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podhorské oblasti (Šumava, Krkonoše, Lužické Hory, Orlické Hory, Jeseníky, Bílé Karpaty)</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vodní plochy (Třeboňsko, Máchovo jezero, Seč, Vranovská přehrada)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vodní</a:t>
            </a: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toky (Berounka, Vltava, Sázava)</a:t>
            </a:r>
          </a:p>
          <a:p>
            <a:pPr marL="684000" lvl="2">
              <a:lnSpc>
                <a:spcPct val="107000"/>
              </a:lnSpc>
              <a:spcBef>
                <a:spcPts val="0"/>
              </a:spcBef>
              <a:spcAft>
                <a:spcPts val="12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oblasti</a:t>
            </a: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krasových jevů (Moravský kras, Český kras, Javoříčské jeskyně)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Kulturně-historický potenciál</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vesnické památkové rezervace &amp; vesnické památkové zóny</a:t>
            </a:r>
          </a:p>
          <a:p>
            <a:pPr marL="936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j</a:t>
            </a: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ižní Čechy, Plzeňsko, Kokořínsko, České Středohoří, Český ráj, Slovácko</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národní kulturní památky církevní, technické, vojenské</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hrady, zámky, tvrze &amp; zříceniny</a:t>
            </a:r>
          </a:p>
          <a:p>
            <a:pPr marL="684000" lvl="2">
              <a:lnSpc>
                <a:spcPct val="107000"/>
              </a:lnSpc>
              <a:spcBef>
                <a:spcPts val="0"/>
              </a:spcBef>
              <a:spcAft>
                <a:spcPts val="12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lidová architektura</a:t>
            </a:r>
          </a:p>
          <a:p>
            <a:pPr marL="230400" lvl="2">
              <a:lnSpc>
                <a:spcPct val="107000"/>
              </a:lnSpc>
              <a:spcBef>
                <a:spcPts val="0"/>
              </a:spcBef>
              <a:spcAft>
                <a:spcPts val="600"/>
              </a:spcAft>
              <a:buClr>
                <a:schemeClr val="accent3">
                  <a:lumMod val="50000"/>
                </a:schemeClr>
              </a:buClr>
              <a:buFont typeface="Wingdings" panose="05000000000000000000" pitchFamily="2" charset="2"/>
              <a:buChar char="§"/>
            </a:pPr>
            <a:r>
              <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Ochrana vesnické architektury – muzeum v přírodě/skanzen NEBO prohlášení kulturní památkou</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endParaRPr lang="cs-CZ" sz="3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46536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Chráněná území</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Autofit/>
          </a:bodyPr>
          <a:lstStyle/>
          <a:p>
            <a:pPr>
              <a:lnSpc>
                <a:spcPct val="10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Vesnická památková rezervace – </a:t>
            </a: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ejlepší zachované soubory lidové architektury – vláda;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61</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ejstarší – areál historických vinných sklepů Plže u obce Petrov (1983)</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statní vyhlášeny v roce 1995</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VPR H</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olašovice na seznamu UNESCO (1998) – soubor hospodářských usedlostí selského baroka, neporušené půdorysné řešení, parcelace &amp; struktura zástavby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Moravskoslezský kraj – Heřmanovice (okres Bruntál) &amp; Lipina (okres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pava)</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Vesnická památková zóna – menší počet památkově chráněných objektů – MK;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215</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ejstarší – vyhlášeny v roce 1990</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Moravskoslezský kraj – Karlova Studánka, Malá Morávka, Petrovice, </a:t>
            </a:r>
            <a:r>
              <a:rPr lang="cs-CZ" sz="2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Piskořov</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Stará Ves-Žďárský Potok (okres Bruntál) &amp; Komorní Lhotka (okres Frýdek-Místek</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Sepětí s přírodním prostředím ovlivňujícím použité stavební materiály, podobu zástavby; velké rozdíly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mohutné patrové roubené &amp; </a:t>
            </a:r>
            <a:r>
              <a:rPr lang="cs-CZ" sz="2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polohrázděné</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domy – západní &amp; severní Čechy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zděné dvorce selského baroka – jižní Čechy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hliněné domy – jižní Morava</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skromné roubenky –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alašsko, Podkrkonoší</a:t>
            </a:r>
          </a:p>
        </p:txBody>
      </p:sp>
    </p:spTree>
    <p:extLst>
      <p:ext uri="{BB962C8B-B14F-4D97-AF65-F5344CB8AC3E}">
        <p14:creationId xmlns:p14="http://schemas.microsoft.com/office/powerpoint/2010/main" val="165438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Muzea v přírodě</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Zemská jubilejní výstava (1891) – „česká chalupa“ – idealizovaná stavba lidového obydlí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velký ohlas</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Národopisná výstava českoslovanská (1895) – výstavní dědina – lidové stavby národopisných oblastí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Muzea v přírodě –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 volných proluk původní historické vesnice přenášeny zánikem ohrožené stavby;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ově zakládaná – stavby přenesené z okolí nebo repliky vybraných objektů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ČR – 11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skanzenů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ejrozsáhlejší &amp; nejstarší – Valašské muzeum v přírodě v Rožnově pod Radhoštěm (1925) – </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Dřevěné městečko,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alašská dědina, Mlýnskou dolina, Pustevny (Maměnka &amp; Libušín, NKP)</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nejmladší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ápadočeský skanzen v Chanovicích (záchranný, 1994)</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Soubor lidových staveb a řemesel Vysočina (Hlinsko &amp; Veselý kopec)</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olabské národopisné muzeum Přerov nad Labem (záchranné muzeum)</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árodopisné muzeum v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T</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řebízi (středočeská vesnice, z části funguje jako skanzen)</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středočeské vesnice v Kouřimi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vesnice jihovýchodní Moravy ve Strážnici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Soubor lidových staveb východní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ané v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Rymici</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olešova (mnohé objekty obydleny)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lidové architektury Českého středohoří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ubrnice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Hanácký skanzen v </a:t>
            </a:r>
            <a:r>
              <a:rPr lang="cs-CZ" sz="8000"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říkazích</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lomouce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vesnických staveb středního Povltaví ve Vysokém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hlumci</a:t>
            </a:r>
          </a:p>
        </p:txBody>
      </p:sp>
    </p:spTree>
    <p:extLst>
      <p:ext uri="{BB962C8B-B14F-4D97-AF65-F5344CB8AC3E}">
        <p14:creationId xmlns:p14="http://schemas.microsoft.com/office/powerpoint/2010/main" val="180839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Typy rurálního turismu</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rgbClr val="C00000"/>
                </a:solidFill>
                <a:effectLst/>
                <a:latin typeface="Constantia" panose="02030602050306030303" pitchFamily="18" charset="0"/>
                <a:ea typeface="Calibri" panose="020F0502020204030204" pitchFamily="34" charset="0"/>
                <a:cs typeface="Times New Roman" panose="02020603050405020304" pitchFamily="18" charset="0"/>
              </a:rPr>
              <a:t>Vícedenní pobyt &amp; rekreační aktivity na venkově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udržitelný, šetrný, zelený turismus (</a:t>
            </a: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green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Agroturismus</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farmářský 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přímým vztah k zemědělským pracím; pobyt &amp; strava na venkovských statcích; hospodářská zvířata, objekty &amp; movitosti; pomoc při senoseči, žních, pastvě zvířat, úklidu stájí; stravování založeno na vlastních produktech; vyjížďky na koních, rybaření, houbaření &amp; sběru lesních plodin + sportovní aktivity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Ekoagroturismus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ekologicky hospodařící farmy produkující bio-produkty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Ekoturismus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poznávání přírody – přírodní rezervace, národní parky, chráněné krajinné oblast; pěší turistika; trasy pro jedno a vícedenní pochody; </a:t>
            </a:r>
            <a:r>
              <a:rPr lang="cs-CZ" sz="8000" cap="none" dirty="0">
                <a:solidFill>
                  <a:srgbClr val="C00000"/>
                </a:solidFill>
                <a:effectLst/>
                <a:latin typeface="Constantia" panose="02030602050306030303" pitchFamily="18" charset="0"/>
                <a:ea typeface="Calibri" panose="020F0502020204030204" pitchFamily="34" charset="0"/>
                <a:cs typeface="Times New Roman" panose="02020603050405020304" pitchFamily="18" charset="0"/>
              </a:rPr>
              <a:t>značení turistických tras nejlepší v Evropě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Cykloturismus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přírodní oblasti, kolem řek, horské oblasti; turismus „pro všechny“; cyklotrasy napříč téměř celým územím ČR; </a:t>
            </a:r>
            <a:r>
              <a:rPr lang="cs-CZ" sz="8000" cap="none" dirty="0">
                <a:solidFill>
                  <a:srgbClr val="C00000"/>
                </a:solidFill>
                <a:effectLst/>
                <a:latin typeface="Constantia" panose="02030602050306030303" pitchFamily="18" charset="0"/>
                <a:ea typeface="Calibri" panose="020F0502020204030204" pitchFamily="34" charset="0"/>
                <a:cs typeface="Times New Roman" panose="02020603050405020304" pitchFamily="18" charset="0"/>
              </a:rPr>
              <a:t>značení na vysoké úrovni &amp; počet stále roste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Vodní 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šetrný k prostředí, nenáročný, dostupný, pocit dobrodružství &amp; zábava; oblíbený zejména na Vltavě, Lužnici, Berounce, Sázavě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Dobrodružný/adrenalinový 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bez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pevně daného programu; neočekávanost, existence nepředvídatelného rizika &amp; nebezpečí; </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tvrdý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horolezecké výstupy,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raftování</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na divokých řekách, armádní kurzy přežití, skoky padákem), </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měkký</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pozorování velryb, safari v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frice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Motiv – zdánlivě přílišná bezpečnost, nuda, potřeba adrenalinu, posílení sebedůvěry, překonání strachu, posílení vlastní vůle apod.</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Pěší &amp; </a:t>
            </a:r>
            <a:r>
              <a:rPr lang="cs-CZ" sz="82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hippoturistika</a:t>
            </a:r>
            <a:r>
              <a:rPr lang="cs-CZ" sz="82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cykloturismus, vinařský turismus ALE i kulturně poznávací turismus</a:t>
            </a: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128904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industriální turismus</a:t>
            </a:r>
            <a:endParaRPr lang="cs-CZ" dirty="0">
              <a:solidFill>
                <a:schemeClr val="accent3">
                  <a:lumMod val="50000"/>
                </a:schemeClr>
              </a:solidFill>
            </a:endParaRPr>
          </a:p>
        </p:txBody>
      </p:sp>
    </p:spTree>
    <p:extLst>
      <p:ext uri="{BB962C8B-B14F-4D97-AF65-F5344CB8AC3E}">
        <p14:creationId xmlns:p14="http://schemas.microsoft.com/office/powerpoint/2010/main" val="246277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Industriální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736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Zážitky &amp; poznání v historickém kontextu místa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Bývalé industriální oblasti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průmyslové &amp; technické památky báňského, hutního, strojírenského, potravinářského, textilního &amp; dalších průmyslů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objekty železniční, silniční &amp; vodní dopravní infrastruktury</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Doklad lidského &amp; technologického pokroku spojeného s uzavíráním starých výrobních prostor</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21. století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průmyslové oblasti &amp; areály nevyužity, chátrají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brownfields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regenerace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transformace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hledání nových funkcí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Velký potenciál transformace na turisticky atraktivní objekty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Muzea, galerie, nákupní centra, restaurace ad.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Uchování odkazu průmyslové činnosti, zachování tradice </a:t>
            </a:r>
            <a:r>
              <a:rPr lang="cs-CZ" sz="80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&amp;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poskytování autentického zážitku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Nejvhodnější využití – kombinace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kulturně společenského charakteru – </a:t>
            </a:r>
            <a:r>
              <a:rPr lang="cs-CZ" sz="7800" cap="none" dirty="0">
                <a:solidFill>
                  <a:schemeClr val="accent3">
                    <a:lumMod val="50000"/>
                  </a:schemeClr>
                </a:solidFill>
                <a:effectLst/>
                <a:latin typeface="Constantia" panose="02030602050306030303" pitchFamily="18" charset="0"/>
                <a:ea typeface="Calibri" panose="020F0502020204030204" pitchFamily="34" charset="0"/>
              </a:rPr>
              <a:t>výstavy, kulturní </a:t>
            </a:r>
            <a:r>
              <a:rPr lang="cs-CZ" sz="72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rPr>
              <a:t>společenské akce, koncerty, přednášky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samostatné prohlídkové trasy – prezentace se zachováním autenticity „posledního dne“</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Odkaz průmyslových činností formuje identitu místa, je zdrojem hrdosti destinace</a:t>
            </a:r>
          </a:p>
          <a:p>
            <a:pPr marL="2304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bízí edukativní </a:t>
            </a:r>
            <a:r>
              <a:rPr lang="cs-CZ" sz="80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&amp;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kulturní zážitky spojené s průmyslovou výrobou </a:t>
            </a:r>
            <a:r>
              <a:rPr lang="cs-CZ" sz="80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&amp;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historickým kontextem</a:t>
            </a: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1052285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Industriální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14000"/>
          </a:xfrm>
        </p:spPr>
        <p:txBody>
          <a:bodyPr>
            <a:normAutofit fontScale="25000" lnSpcReduction="20000"/>
          </a:bodyPr>
          <a:lstStyle/>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Archeologické památky předindustriálního dolování</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Bývalé industriální oblasti </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ýrobky &amp; výrobní prostředky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hmotné nemovité památky – výrobní &amp; tovární budovy &amp; komplexy, dělnické kolonie &amp; satelity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hmotné movité památky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trojní &amp; technická zařízení</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nehmotné památky – pracovní poměry &amp; podmínky, rituály, tradice</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Fungující společnosti, továrny &amp; výrobny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seznámení s procesem výroby &amp; stěžejními produkty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očátky – cca 1900 – francouzská vinařství &amp; čokoládovny, řecké výrobny krajek, holandské sýrárny</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propagace produktů, vyjádření hrdosti na kulturní dědictví</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Dopravní památky </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utomobily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ávody veteránů</a:t>
            </a:r>
          </a:p>
          <a:p>
            <a:pPr marL="468000" lvl="1">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laky – přeprava turistů (zubačka Tanvald – Kořenov – Harrachov, Osoblažská úzkokolejka Třemešná ve Slezsku – Osoblaha, Posázavský Pacifik Praha – Čerčany, Sklářská lokálka Kamenický Šenov – Česká Kamenice, Podřipský motoráček,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odkrušnohorský motoráček</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Vojenské památky – opevňovací systémy v pohraničí</a:t>
            </a:r>
          </a:p>
          <a:p>
            <a:pPr>
              <a:lnSpc>
                <a:spcPct val="107000"/>
              </a:lnSpc>
              <a:spcBef>
                <a:spcPts val="0"/>
              </a:spcBef>
              <a:spcAft>
                <a:spcPts val="5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Rozhledny – původně strážní, obranné &amp; vojenské věže, první „k rozhlížení“ počátek 19. století; nejstarší 1801 v Uherčicích; rozhledna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leť 1825 (původně Josefova věž, kníže Josef Schwarzenberg)</a:t>
            </a:r>
          </a:p>
          <a:p>
            <a:pPr marL="10800">
              <a:lnSpc>
                <a:spcPct val="107000"/>
              </a:lnSpc>
              <a:spcBef>
                <a:spcPts val="0"/>
              </a:spcBef>
              <a:spcAft>
                <a:spcPts val="5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Clr>
                <a:schemeClr val="accent3">
                  <a:lumMod val="50000"/>
                </a:schemeClr>
              </a:buClr>
              <a:buNone/>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endParaRPr lang="cs-CZ" sz="8000" cap="none"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278801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Destinace Industriálního turismu</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Baťův Zlín, třeboňské rybnikářství, industriální soubory v Ostravě, papírna ve Velkých Losinách, horský hotel a televizní vysílač Ještěd, město chmele Žatec, hornická kulturní krajina Krušnohoří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European</a:t>
            </a:r>
            <a:r>
              <a:rPr lang="cs-CZ" sz="8000" b="1"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Route </a:t>
            </a:r>
            <a:r>
              <a:rPr lang="cs-CZ" sz="8000" b="1" i="1"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a:t>
            </a:r>
            <a:r>
              <a:rPr lang="cs-CZ" sz="8000" b="1"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a:t>
            </a:r>
            <a:r>
              <a:rPr lang="cs-CZ" sz="8000" b="1"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b="1"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Industrial</a:t>
            </a:r>
            <a:r>
              <a:rPr lang="cs-CZ" sz="8000" b="1"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b="1"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Heritage</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cca 300 průmyslových lokalit, 14 tematických tras </a:t>
            </a:r>
            <a:endPar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Anchor</a:t>
            </a:r>
            <a:r>
              <a:rPr lang="cs-CZ" sz="78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8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Points</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cca 100</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Dolní Vítkovice</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Důl Michal v Ostravě</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pivovar Prazdroj v Plzni</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Stará čistírna odpadních vod v Praze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Další významné v ČR</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odní mlýn v Bartošovicích, Muzeum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T</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atra v Kopřivnici, Expozice klobouků v Novém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J</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ičíně, Vodní mlýn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Wesselsky</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Odrách, Vagonářské muzeum ve Studénce, Muzeum břidlice v Budišově nad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B</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udišovkou, Kanál Carla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Weisshuhna</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Hradci nad Moravicí, Slezská Harta, Expozice Hedva Český brokát v Rýmařově, Osoblažská úzkokolejka</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koněspřežky</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Českých Budějovicích, Muzeum Schwarzenberského plavebního kanálu ve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Chvalšinách</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Muzeum skla a bižuterie v Jablonci nad Nisou, ŠKODA muzeum v Mladé Boleslavi, Železniční muzeum v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Jaromĕři</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Elektrárna královského města v Písku, Vodní mlýn ve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Slupi</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Sklárny Moser v Karlových Varech, Museum historických vozů BMW v Brně, Obuvnické muzeum ve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líně</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endParaRPr lang="cs-CZ" sz="8000" cap="none"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93641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Nejnavštěvovanější památky</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08000"/>
            <a:ext cx="11520000" cy="6048232"/>
          </a:xfrm>
        </p:spPr>
        <p:txBody>
          <a:bodyPr>
            <a:normAutofit fontScale="25000" lnSpcReduction="20000"/>
          </a:bodyPr>
          <a:lstStyle/>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Dolní oblast Vítkovice</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1828-1998</a:t>
            </a:r>
            <a:endPar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komplex těžké průmyslové výroby – důl Hlubina, koksovna &amp; vysoká pec Vítkovických železáren (NKP)</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vzdělávací, kulturní &amp; společenské centrum s mezinárodním přesahem –ateliéry, klubovny, místnosti pro výuku, prezentační prostory, promítací sály, kluby, kavárna</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prohlídkové okruhy – důl, těžní věž, strojovna</a:t>
            </a:r>
          </a:p>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Petřínská rozhledna </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lub českých turistů, Světová výstava v Paříži 1889, České středohoří &amp; Říp</a:t>
            </a:r>
          </a:p>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Pivovar plzeňský Prazdroj </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1842, prohlídka historických sklepů, degustace nefiltrovaného &amp; nepasterizovaného piva z ležáckých dubových sudů</a:t>
            </a:r>
          </a:p>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Národní technické muzeum Praha</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1908</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expozice – </a:t>
            </a:r>
            <a:r>
              <a:rPr lang="cs-CZ" sz="76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design, astronomie, doprava, fotografie, hornictví, hutnictví, chemie, měření času, domácí technika, televizní studio, tiskařství…</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vývoj technických oborů, přírodních &amp; exaktních věd &amp; průmyslu na našem území</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NW </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Präsident</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(NKP, nejstarší vyrobený u nás), Tatra 80 (NKP, vůz T. G. Masaryka), Tatra 87 (NKP, Hanzelka &amp; Zikmund), salonní vůz císaře Františka Josefa, letoun Jana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ašpara…</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obočka Plasy (stavitelské dědictví) &amp; Chomutov (železniční depozitář)</a:t>
            </a:r>
          </a:p>
          <a:p>
            <a:pPr>
              <a:lnSpc>
                <a:spcPct val="107000"/>
              </a:lnSpc>
              <a:spcBef>
                <a:spcPts val="0"/>
              </a:spcBef>
              <a:spcAft>
                <a:spcPts val="400"/>
              </a:spcAft>
              <a:buClr>
                <a:schemeClr val="accent3">
                  <a:lumMod val="50000"/>
                </a:schemeClr>
              </a:buClr>
              <a:buFont typeface="Wingdings" panose="05000000000000000000" pitchFamily="2" charset="2"/>
              <a:buChar char="§"/>
            </a:pP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Národní zemědělské muzeum </a:t>
            </a:r>
            <a:r>
              <a:rPr lang="cs-CZ" sz="76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6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raha</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založeno </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1918, první sbírky už po </a:t>
            </a:r>
            <a:r>
              <a:rPr lang="cs-CZ" sz="76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J</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ubilejní výstavě 1891</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historie zemědělství, rybářství, lesnictví, myslivosti &amp; gastronomie, ochrany půdy &amp; vody v krajině</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výstavní prostor na střeše &amp; na dvoře (expozice s živými hospodářskými zvířaty)</a:t>
            </a:r>
          </a:p>
          <a:p>
            <a:pPr marL="468000" lvl="1">
              <a:lnSpc>
                <a:spcPct val="107000"/>
              </a:lnSpc>
              <a:spcBef>
                <a:spcPts val="0"/>
              </a:spcBef>
              <a:spcAft>
                <a:spcPts val="400"/>
              </a:spcAft>
              <a:buClr>
                <a:schemeClr val="accent3">
                  <a:lumMod val="50000"/>
                </a:schemeClr>
              </a:buClr>
              <a:buFont typeface="Wingdings" panose="05000000000000000000" pitchFamily="2" charset="2"/>
              <a:buChar char="§"/>
            </a:pP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pobočka Čáslav (zemědělská technika), </a:t>
            </a:r>
            <a:r>
              <a:rPr lang="cs-CZ" sz="7600"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76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ačina</a:t>
            </a:r>
            <a:r>
              <a:rPr lang="cs-CZ" sz="76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(český venkov), Ohrada (lesnictví, myslivost &amp; rybářství), Valtice (vinařství, zahradnictví &amp; životní prostředí), Ostrava (potraviny &amp; zemědělské stroje)</a:t>
            </a:r>
          </a:p>
          <a:p>
            <a:pPr>
              <a:lnSpc>
                <a:spcPct val="107000"/>
              </a:lnSpc>
              <a:spcBef>
                <a:spcPts val="0"/>
              </a:spcBef>
              <a:spcAft>
                <a:spcPts val="4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206253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montánní turismus</a:t>
            </a:r>
            <a:endParaRPr lang="cs-CZ" dirty="0">
              <a:solidFill>
                <a:schemeClr val="accent3">
                  <a:lumMod val="50000"/>
                </a:schemeClr>
              </a:solidFill>
            </a:endParaRPr>
          </a:p>
        </p:txBody>
      </p:sp>
    </p:spTree>
    <p:extLst>
      <p:ext uri="{BB962C8B-B14F-4D97-AF65-F5344CB8AC3E}">
        <p14:creationId xmlns:p14="http://schemas.microsoft.com/office/powerpoint/2010/main" val="125840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Náboženský turismus</a:t>
            </a:r>
            <a:endParaRPr lang="cs-CZ" dirty="0">
              <a:solidFill>
                <a:schemeClr val="accent3">
                  <a:lumMod val="50000"/>
                </a:schemeClr>
              </a:solidFill>
            </a:endParaRPr>
          </a:p>
        </p:txBody>
      </p:sp>
    </p:spTree>
    <p:extLst>
      <p:ext uri="{BB962C8B-B14F-4D97-AF65-F5344CB8AC3E}">
        <p14:creationId xmlns:p14="http://schemas.microsoft.com/office/powerpoint/2010/main" val="3028971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Montánní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Součást industriálního turismu; forma dobrodružného turismu (pocity při pobytu v podzemí)</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Motivace – objevování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ového KD, poznávání památek &amp; stop po hornické činnosti, návštěva hornických muzeí &amp; skanzenů, autentické zážitky,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úcta k lidskému intelektu, vztah k přírodě</a:t>
            </a:r>
            <a:endPar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Vznik spojený s ekonomickými &amp; sociálními změnami v  oblastech těžby &amp; se zavíráním dolů</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Pozůstatky po těžbě &amp; doprovodných činnostech</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doly, štoly, šachty, lomy, odvaly, odkaliště, saliny, haldy,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sejpy</a:t>
            </a:r>
            <a:endPar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těžební stroje &amp; budovy (provozní báňské objekty, hornické kolonie, hospody)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komunikace (železnice, silnice, vodní štoly, kanály)</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Rekultivace </a:t>
            </a:r>
            <a:r>
              <a:rPr lang="cs-CZ" sz="80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vznik parků &amp; rekreačních zón pro účely rekreace, volného času, turistiky, vzdělání</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Zachování hornických památek, obnovení &amp; oživení hornických zvyků, tradic, kultury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ČR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cca 100</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montánních památek (povrchová &amp; podpovrchová těžba, rudy &amp; uhlí)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Nejvýznamnější hornická místa – Ostravsko, Mostecko, Jáchymovsko, Příbramsko, Krušnohoří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Turistické atrakce vznikají i ve funkčních dolech &amp; lomech – Uhelné safari v Mostě</a:t>
            </a: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1513006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destinace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ornický region </a:t>
            </a: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Erzgebirge</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/Krušnohoří</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 2019 UNESCO, 17 Sasko, 5 ČR</a:t>
            </a:r>
            <a:endPar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soustavná těžba &amp; zpracování rud – 12.-20. století (stříbro, cín, kobalt, železo, uran)</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montánní památky v nadzemí &amp; podzemí + hustá síť horních měst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Jáchymov, Abertamy – Boží Dar – Horní Blatná, Krupka,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Mědník</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Rudá věž smrti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Vykmanově</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vliv regionu na celosvětový rozvoj hornictví &amp; hutnictví včetně legislativy, administrativy, školství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Důl Michal</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 Ostrava (NKP),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Anchor</a:t>
            </a: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Point </a:t>
            </a:r>
            <a:endParaRPr lang="cs-CZ" sz="8000" i="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muzeum s expozicí posledního dne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Cesta havíře do práce</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známkovna, řetízková šatna, koupelna, administrativní budova, lampovna, těžní budova, strojovna, dispečink, ředitelna, kanceláře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Landek</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Park Ostrava</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důl Anselm (nejstarší ostravská šachta), hornické muzeum (největší u nás), prohlídka podzemí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vrch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Landek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(NPP)</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Údolí ztracených štol</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Zlaté Hory,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naučná stezka, historické dobývání zlata,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způsob zpracování &amp; zdejší přírodě</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zlatokopecký skanzen, repliky středověkého vybavení, pozůstatky po dobývání zlata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repliky vodou poháněných hornických mlýnů, hornického srubu, tavící pece, strážní věže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závodiště</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se soutěžními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klajmy</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tradice založená 1993</a:t>
            </a: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1888149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temný turismus</a:t>
            </a:r>
            <a:endParaRPr lang="cs-CZ" dirty="0">
              <a:solidFill>
                <a:schemeClr val="accent3">
                  <a:lumMod val="50000"/>
                </a:schemeClr>
              </a:solidFill>
            </a:endParaRPr>
          </a:p>
        </p:txBody>
      </p:sp>
    </p:spTree>
    <p:extLst>
      <p:ext uri="{BB962C8B-B14F-4D97-AF65-F5344CB8AC3E}">
        <p14:creationId xmlns:p14="http://schemas.microsoft.com/office/powerpoint/2010/main" val="2871426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TEMNÝ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900000"/>
            <a:ext cx="11556000" cy="5940000"/>
          </a:xfrm>
        </p:spPr>
        <p:txBody>
          <a:bodyPr>
            <a:noAutofit/>
          </a:bodyPr>
          <a:lstStyle/>
          <a:p>
            <a:pPr>
              <a:lnSpc>
                <a:spcPct val="87000"/>
              </a:lnSpc>
              <a:spcBef>
                <a:spcPts val="0"/>
              </a:spcBef>
              <a:spcAft>
                <a:spcPts val="500"/>
              </a:spcAft>
              <a:buClr>
                <a:schemeClr val="accent3">
                  <a:lumMod val="50000"/>
                </a:schemeClr>
              </a:buClr>
              <a:buFont typeface="Wingdings" panose="05000000000000000000" pitchFamily="2" charset="2"/>
              <a:buChar char="§"/>
            </a:pP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Dark</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Black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Grief</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(zármutek),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Disaster</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endPar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Místa konfliktů, věznění, mučení, vraždění &amp; zabíjení, hřbitovy →</a:t>
            </a:r>
          </a:p>
          <a:p>
            <a:pPr marL="684000" indent="0">
              <a:lnSpc>
                <a:spcPct val="87000"/>
              </a:lnSpc>
              <a:spcBef>
                <a:spcPts val="0"/>
              </a:spcBef>
              <a:spcAft>
                <a:spcPts val="500"/>
              </a:spcAft>
              <a:buClr>
                <a:schemeClr val="accent3">
                  <a:lumMod val="50000"/>
                </a:schemeClr>
              </a:buClr>
              <a:buNone/>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spojená se smrtí, bolestí, utrpením, neštěstím, strachem, zármutkem</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Místa zasažená přírodní katastrofou</a:t>
            </a:r>
          </a:p>
          <a:p>
            <a:pPr>
              <a:lnSpc>
                <a:spcPct val="8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Založen </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 autenticitě místa &amp; silném emocionálním zážitku</a:t>
            </a:r>
          </a:p>
          <a:p>
            <a:pPr>
              <a:lnSpc>
                <a:spcPct val="87000"/>
              </a:lnSpc>
              <a:spcBef>
                <a:spcPts val="0"/>
              </a:spcBef>
              <a:spcAft>
                <a:spcPts val="5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Times New Roman" panose="02020603050405020304" pitchFamily="18" charset="0"/>
              </a:rPr>
              <a:t>Motivy ?  </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úcta, respekt, pieta, pokora, duchovní naplnění</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historická hodnota místa, zájmem o historii, touha po poznání &amp; vzdělávání se</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intelektuální &amp; kulturní zájem (touha pochopit, co se stalo)</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osobní vztah k tragédii (přeživší, příbuzní obětí, svědci)</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součást poznávacího turismu – návštěva „temného“ místa jen jeden z mnoha cílů</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prožitek strachu &amp; ohrožení, vzrušení z blízkosti smrti, voyeurismus (místa válečných konfliktů)</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„nečekaný“ – Schindlerův seznam (1993) odstartoval obnovený zájem o památky holocaustu</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zábava – spojena s dávno minulými událostmi (středověké mučírny, místa spojená  s legendárními &amp; mytologickými postavami – hrabě Dracula), atrakce – strašidelné hrady, domy hrůzy</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motivy se často prolínají, propojují s jinými formami turismu, zejména s poznávacím &amp; vzdělávacím</a:t>
            </a:r>
          </a:p>
          <a:p>
            <a:pPr marL="468000" lvl="1">
              <a:lnSpc>
                <a:spcPct val="87000"/>
              </a:lnSpc>
              <a:spcBef>
                <a:spcPts val="0"/>
              </a:spcBef>
              <a:spcAft>
                <a:spcPts val="5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Jak se to mohlo stát? Může se to opakovat? Kdy?</a:t>
            </a:r>
          </a:p>
        </p:txBody>
      </p:sp>
    </p:spTree>
    <p:extLst>
      <p:ext uri="{BB962C8B-B14F-4D97-AF65-F5344CB8AC3E}">
        <p14:creationId xmlns:p14="http://schemas.microsoft.com/office/powerpoint/2010/main" val="418272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Typy temného turismu</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1815 bitva u Waterloo sledována šlechtou, 1861 americká občanská válka – den po bitvě prodávána návštěva bitevního pole, 1. CK specializovaná na temný turismus – výlety do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Lakehurstu</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(1937)</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i="1" cap="none" dirty="0">
                <a:solidFill>
                  <a:schemeClr val="accent3">
                    <a:lumMod val="50000"/>
                  </a:schemeClr>
                </a:solidFill>
                <a:effectLst/>
                <a:latin typeface="Constantia" panose="02030602050306030303" pitchFamily="18" charset="0"/>
                <a:ea typeface="Times New Roman" panose="02020603050405020304" pitchFamily="18" charset="0"/>
              </a:rPr>
              <a:t>Holocaust </a:t>
            </a:r>
            <a:r>
              <a:rPr lang="cs-CZ" sz="8000" b="1" i="1" cap="none" dirty="0" err="1">
                <a:solidFill>
                  <a:schemeClr val="accent3">
                    <a:lumMod val="50000"/>
                  </a:schemeClr>
                </a:solidFill>
                <a:effectLst/>
                <a:latin typeface="Constantia" panose="02030602050306030303" pitchFamily="18" charset="0"/>
                <a:ea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i="1" cap="none" dirty="0" err="1">
                <a:solidFill>
                  <a:schemeClr val="accent3">
                    <a:lumMod val="50000"/>
                  </a:schemeClr>
                </a:solidFill>
                <a:effectLst/>
                <a:latin typeface="Constantia" panose="02030602050306030303" pitchFamily="18" charset="0"/>
                <a:ea typeface="Times New Roman" panose="02020603050405020304" pitchFamily="18" charset="0"/>
              </a:rPr>
              <a:t>Genocide</a:t>
            </a:r>
            <a:r>
              <a:rPr lang="cs-CZ" sz="8000" b="1" i="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i="1" cap="none" dirty="0" err="1">
                <a:solidFill>
                  <a:schemeClr val="accent3">
                    <a:lumMod val="50000"/>
                  </a:schemeClr>
                </a:solidFill>
                <a:effectLst/>
                <a:latin typeface="Constantia" panose="02030602050306030303" pitchFamily="18" charset="0"/>
                <a:ea typeface="Times New Roman" panose="02020603050405020304" pitchFamily="18" charset="0"/>
              </a:rPr>
              <a:t>Tourism</a:t>
            </a:r>
            <a:r>
              <a:rPr lang="cs-CZ" sz="8000" b="1" i="1" cap="none" dirty="0">
                <a:solidFill>
                  <a:schemeClr val="accent3">
                    <a:lumMod val="50000"/>
                  </a:schemeClr>
                </a:solidFill>
                <a:effectLst/>
                <a:latin typeface="Constantia" panose="02030602050306030303" pitchFamily="18" charset="0"/>
                <a:ea typeface="Times New Roman" panose="02020603050405020304" pitchFamily="18" charset="0"/>
              </a:rPr>
              <a:t>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na nejtemnějším okraji spektra temného turismu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koncentrační a vyhlazovací tábory – místa genocidy, hrůzy &amp; smrti, ukazují utrpení konkrétních lidí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Times New Roman" panose="02020603050405020304" pitchFamily="18" charset="0"/>
              </a:rPr>
              <a:t>c</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íl – vzdělání, připomínání si tragických událostí, pieta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Válečný turismus</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War</a:t>
            </a:r>
            <a:r>
              <a:rPr lang="cs-CZ" sz="8000" i="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bývalé, případně aktivní válečné zóny nebo bojiště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prohlídka bojišť, památníků, vzrušení na nebezpečných &amp; zakázaných místech ALE i voyeurismus</a:t>
            </a: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Pomnik</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Powstania</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Warszawskiego</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&amp;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Pomnik</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Bohaterów</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Getta</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w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Warszawie</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Mamayev</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Kurgan</a:t>
            </a:r>
            <a:endParaRPr lang="cs-CZ" sz="8000" cap="none" dirty="0">
              <a:solidFill>
                <a:schemeClr val="accent3">
                  <a:lumMod val="50000"/>
                </a:schemeClr>
              </a:solidFill>
              <a:effectLst/>
              <a:latin typeface="Constantia" panose="02030602050306030303" pitchFamily="18" charset="0"/>
              <a:ea typeface="Times New Roman" panose="02020603050405020304" pitchFamily="18" charset="0"/>
            </a:endParaRPr>
          </a:p>
          <a:p>
            <a:pPr marL="684000" lvl="2">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Hastings</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Gettysburg</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Waterloo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rekonstrukce bitev – bitva u Slavkova 2019 cca 1.100 „vojáků“ &amp; cca 30.000 diváků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Katastrofický turismus</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Disaster</a:t>
            </a:r>
            <a:r>
              <a:rPr lang="cs-CZ" sz="8000" i="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místa zasažena přírodní katastrofou – povodeň, erupce sopky, tsunami, hurikán…</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pomoc místním &amp; postižené oblasti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místa zasažena důsledky lidské činnosti –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Ground</a:t>
            </a:r>
            <a:r>
              <a:rPr lang="cs-CZ" sz="8000" i="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Times New Roman" panose="02020603050405020304" pitchFamily="18" charset="0"/>
              </a:rPr>
              <a:t>Zero</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11. 9. 2001, Černobyl 26. 4. 1986</a:t>
            </a:r>
          </a:p>
          <a:p>
            <a:pPr marL="239400" lvl="1" indent="0">
              <a:lnSpc>
                <a:spcPct val="107000"/>
              </a:lnSpc>
              <a:spcBef>
                <a:spcPts val="0"/>
              </a:spcBef>
              <a:spcAft>
                <a:spcPts val="500"/>
              </a:spcAft>
              <a:buClr>
                <a:schemeClr val="accent3">
                  <a:lumMod val="50000"/>
                </a:schemeClr>
              </a:buClr>
              <a:buNone/>
            </a:pPr>
            <a:endParaRPr lang="cs-CZ" sz="8000" cap="none" dirty="0">
              <a:solidFill>
                <a:schemeClr val="accent3">
                  <a:lumMod val="50000"/>
                </a:schemeClr>
              </a:solidFill>
              <a:effectLst/>
              <a:latin typeface="Constantia" panose="02030602050306030303" pitchFamily="18" charset="0"/>
              <a:ea typeface="Times New Roman" panose="02020603050405020304" pitchFamily="18" charset="0"/>
            </a:endParaRPr>
          </a:p>
        </p:txBody>
      </p:sp>
    </p:spTree>
    <p:extLst>
      <p:ext uri="{BB962C8B-B14F-4D97-AF65-F5344CB8AC3E}">
        <p14:creationId xmlns:p14="http://schemas.microsoft.com/office/powerpoint/2010/main" val="228787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Památníky 1. </a:t>
            </a:r>
            <a:r>
              <a:rPr lang="cs-CZ" b="1" cap="none" dirty="0">
                <a:solidFill>
                  <a:schemeClr val="accent3">
                    <a:lumMod val="50000"/>
                  </a:schemeClr>
                </a:solidFill>
                <a:latin typeface="Constantia" panose="02030602050306030303" pitchFamily="18" charset="0"/>
                <a:cs typeface="Times New Roman" panose="02020603050405020304" pitchFamily="18" charset="0"/>
              </a:rPr>
              <a:t>a</a:t>
            </a:r>
            <a:r>
              <a:rPr lang="cs-CZ" b="1" dirty="0">
                <a:solidFill>
                  <a:schemeClr val="accent3">
                    <a:lumMod val="50000"/>
                  </a:schemeClr>
                </a:solidFill>
                <a:latin typeface="Constantia" panose="02030602050306030303" pitchFamily="18" charset="0"/>
                <a:cs typeface="Times New Roman" panose="02020603050405020304" pitchFamily="18" charset="0"/>
              </a:rPr>
              <a:t> 2. světové války</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Autofit/>
          </a:bodyPr>
          <a:lstStyle/>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Menin</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Gate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Memorial</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to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the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Missing</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v </a:t>
            </a:r>
            <a:r>
              <a:rPr lang="cs-CZ" sz="2000" cap="none" dirty="0" err="1">
                <a:solidFill>
                  <a:schemeClr val="accent3">
                    <a:lumMod val="50000"/>
                  </a:schemeClr>
                </a:solidFill>
                <a:effectLst/>
                <a:latin typeface="Constantia" panose="02030602050306030303" pitchFamily="18" charset="0"/>
                <a:ea typeface="Times New Roman" panose="02020603050405020304" pitchFamily="18" charset="0"/>
              </a:rPr>
              <a:t>Ypres</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(Belgie) – </a:t>
            </a:r>
            <a:r>
              <a:rPr lang="cs-CZ" sz="2000" cap="none" dirty="0">
                <a:solidFill>
                  <a:schemeClr val="accent3">
                    <a:lumMod val="50000"/>
                  </a:schemeClr>
                </a:solidFill>
                <a:latin typeface="Constantia" panose="02030602050306030303" pitchFamily="18" charset="0"/>
                <a:ea typeface="Times New Roman" panose="02020603050405020304" pitchFamily="18" charset="0"/>
              </a:rPr>
              <a:t>přip</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omínka desetitisíců vojáků, fronta jen pár km tam &amp; zpátky; duben 1915 – poprvé vyzkoušen chemický bojový plyn (chlór) &amp; 1917 yperit</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Thiepval</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Memorial</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to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the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Missing</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of</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the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Somme</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(Francie) – věnovaný památce více než 70.000 britských &amp; jihoafrických vojáků padlých/pohřešovaných během bitev na </a:t>
            </a:r>
            <a:r>
              <a:rPr lang="cs-CZ" sz="2000" cap="none" dirty="0" err="1">
                <a:solidFill>
                  <a:schemeClr val="accent3">
                    <a:lumMod val="50000"/>
                  </a:schemeClr>
                </a:solidFill>
                <a:effectLst/>
                <a:latin typeface="Constantia" panose="02030602050306030303" pitchFamily="18" charset="0"/>
                <a:ea typeface="Times New Roman" panose="02020603050405020304" pitchFamily="18" charset="0"/>
              </a:rPr>
              <a:t>Sommě</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v letech 1915-1918</a:t>
            </a:r>
          </a:p>
          <a:p>
            <a:pPr>
              <a:lnSpc>
                <a:spcPct val="87000"/>
              </a:lnSpc>
              <a:spcBef>
                <a:spcPts val="0"/>
              </a:spcBef>
              <a:spcAft>
                <a:spcPts val="1200"/>
              </a:spcAft>
              <a:buClr>
                <a:schemeClr val="accent3">
                  <a:lumMod val="50000"/>
                </a:schemeClr>
              </a:buClr>
              <a:buFont typeface="Wingdings" panose="05000000000000000000" pitchFamily="2" charset="2"/>
              <a:buChar char="§"/>
            </a:pP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Mémorial</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de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Verdun</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(Francie) – věnován památce padlých obou stran (francouzské &amp; pruské), bitva 10 měsíců, padlo cca 700.000 vojáků – verdunský mlýnek na maso; krajina plná kráterů;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Ossuaire</a:t>
            </a:r>
            <a:r>
              <a:rPr lang="cs-CZ" sz="2000" b="1" cap="none" dirty="0">
                <a:solidFill>
                  <a:schemeClr val="accent3">
                    <a:lumMod val="50000"/>
                  </a:schemeClr>
                </a:solidFill>
                <a:effectLst/>
                <a:latin typeface="Constantia" panose="02030602050306030303" pitchFamily="18" charset="0"/>
                <a:ea typeface="Times New Roman" panose="02020603050405020304" pitchFamily="18" charset="0"/>
              </a:rPr>
              <a:t> de </a:t>
            </a:r>
            <a:r>
              <a:rPr lang="cs-CZ" sz="2000" b="1" cap="none" dirty="0" err="1">
                <a:solidFill>
                  <a:schemeClr val="accent3">
                    <a:lumMod val="50000"/>
                  </a:schemeClr>
                </a:solidFill>
                <a:effectLst/>
                <a:latin typeface="Constantia" panose="02030602050306030303" pitchFamily="18" charset="0"/>
                <a:ea typeface="Times New Roman" panose="02020603050405020304" pitchFamily="18" charset="0"/>
              </a:rPr>
              <a:t>Douaumont</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 </a:t>
            </a:r>
            <a:r>
              <a:rPr lang="cs-CZ" sz="2000" cap="none" dirty="0">
                <a:solidFill>
                  <a:schemeClr val="accent3">
                    <a:lumMod val="50000"/>
                  </a:schemeClr>
                </a:solidFill>
                <a:latin typeface="Constantia" panose="02030602050306030303" pitchFamily="18" charset="0"/>
                <a:ea typeface="Times New Roman" panose="02020603050405020304" pitchFamily="18" charset="0"/>
              </a:rPr>
              <a:t>v</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 kostnici ostatky cca 130.000 vojáků bez rozdílu národnosti</a:t>
            </a:r>
          </a:p>
          <a:p>
            <a:pPr marL="239400" lvl="1" indent="0">
              <a:lnSpc>
                <a:spcPct val="87000"/>
              </a:lnSpc>
              <a:spcBef>
                <a:spcPts val="0"/>
              </a:spcBef>
              <a:spcAft>
                <a:spcPts val="600"/>
              </a:spcAft>
              <a:buClr>
                <a:schemeClr val="accent3">
                  <a:lumMod val="50000"/>
                </a:schemeClr>
              </a:buClr>
              <a:buNone/>
            </a:pPr>
            <a:r>
              <a:rPr lang="cs-CZ" sz="2000" b="1" cap="none" dirty="0">
                <a:solidFill>
                  <a:schemeClr val="accent3">
                    <a:lumMod val="50000"/>
                  </a:schemeClr>
                </a:solidFill>
                <a:latin typeface="Constantia" panose="02030602050306030303" pitchFamily="18" charset="0"/>
                <a:ea typeface="Times New Roman" panose="02020603050405020304" pitchFamily="18" charset="0"/>
              </a:rPr>
              <a:t>***************************************************************************************************</a:t>
            </a:r>
            <a:endParaRPr lang="cs-CZ" sz="2000" b="1" cap="none" dirty="0">
              <a:solidFill>
                <a:schemeClr val="accent3">
                  <a:lumMod val="50000"/>
                </a:schemeClr>
              </a:solidFill>
              <a:effectLst/>
              <a:latin typeface="Constantia" panose="02030602050306030303" pitchFamily="18" charset="0"/>
              <a:ea typeface="Times New Roman" panose="02020603050405020304" pitchFamily="18" charset="0"/>
            </a:endParaRP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Osvětim-</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březinka</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Auschwitz-Birkenau</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 síť vyhlazovacích táborů,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hlavní místo nacistického konečného řešení židovské otázky; zabito až 1,5 milionu lidí, 90 % byli židé z celé okupované Evropy</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Muzeum Anny Frankové</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v Amsterdamu – v domě, kde se s rodiči a sestrou během okupace 2 roky skrývala; po odhalení transportováni do Osvětimi a Bergen-</a:t>
            </a:r>
            <a:r>
              <a:rPr lang="cs-CZ" cap="none" dirty="0" err="1">
                <a:solidFill>
                  <a:schemeClr val="accent3">
                    <a:lumMod val="50000"/>
                  </a:schemeClr>
                </a:solidFill>
                <a:effectLst/>
                <a:latin typeface="Constantia" panose="02030602050306030303" pitchFamily="18" charset="0"/>
                <a:ea typeface="Times New Roman" panose="02020603050405020304" pitchFamily="18" charset="0"/>
              </a:rPr>
              <a:t>Belsenu</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kde Anna zemřela; její deník se stal jedním ze symbolů tragického osudu milionů židů zavražděných nacisty</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Oradour-sur-Glane</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 </a:t>
            </a:r>
            <a:r>
              <a:rPr lang="cs-CZ" cap="none" dirty="0">
                <a:solidFill>
                  <a:schemeClr val="accent3">
                    <a:lumMod val="50000"/>
                  </a:schemeClr>
                </a:solidFill>
                <a:latin typeface="Constantia" panose="02030602050306030303" pitchFamily="18" charset="0"/>
                <a:ea typeface="Times New Roman" panose="02020603050405020304" pitchFamily="18" charset="0"/>
              </a:rPr>
              <a:t>francouzská vesnice </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uzavřena německou armádou v červnu 1944, 643 obyvatel (včetně žen a děti) zmasakrováno; po válce postavena nová, původní udržována jako trvalý památník</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Pearl</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latin typeface="Constantia" panose="02030602050306030303" pitchFamily="18" charset="0"/>
                <a:ea typeface="Times New Roman" panose="02020603050405020304" pitchFamily="18" charset="0"/>
              </a:rPr>
              <a:t>H</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arbour</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Memorial</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 USS </a:t>
            </a:r>
            <a:r>
              <a:rPr lang="cs-CZ" cap="none" dirty="0">
                <a:solidFill>
                  <a:schemeClr val="accent3">
                    <a:lumMod val="50000"/>
                  </a:schemeClr>
                </a:solidFill>
                <a:latin typeface="Constantia" panose="02030602050306030303" pitchFamily="18" charset="0"/>
                <a:ea typeface="Times New Roman" panose="02020603050405020304" pitchFamily="18" charset="0"/>
              </a:rPr>
              <a:t>A</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rizona je hrobem 1.177 námořníků</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Hiroshima</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Peace</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b="1" cap="none" dirty="0" err="1">
                <a:solidFill>
                  <a:schemeClr val="accent3">
                    <a:lumMod val="50000"/>
                  </a:schemeClr>
                </a:solidFill>
                <a:effectLst/>
                <a:latin typeface="Constantia" panose="02030602050306030303" pitchFamily="18" charset="0"/>
                <a:ea typeface="Times New Roman" panose="02020603050405020304" pitchFamily="18" charset="0"/>
              </a:rPr>
              <a:t>Memorial</a:t>
            </a:r>
            <a:r>
              <a:rPr lang="cs-CZ" b="1" cap="none" dirty="0">
                <a:solidFill>
                  <a:schemeClr val="accent3">
                    <a:lumMod val="50000"/>
                  </a:schemeClr>
                </a:solidFill>
                <a:effectLst/>
                <a:latin typeface="Constantia" panose="02030602050306030303" pitchFamily="18" charset="0"/>
                <a:ea typeface="Times New Roman" panose="02020603050405020304" pitchFamily="18" charset="0"/>
              </a:rPr>
              <a:t> Park</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 věnován odkazu Hirošimy &amp; památce až 140.000 obětí bomby, na pusté planině po výbuchu (6. 8. 1945); symbol zkázy – </a:t>
            </a:r>
            <a:r>
              <a:rPr lang="cs-CZ" i="1" cap="none" dirty="0">
                <a:solidFill>
                  <a:schemeClr val="accent3">
                    <a:lumMod val="50000"/>
                  </a:schemeClr>
                </a:solidFill>
                <a:effectLst/>
                <a:latin typeface="Constantia" panose="02030602050306030303" pitchFamily="18" charset="0"/>
                <a:ea typeface="Times New Roman" panose="02020603050405020304" pitchFamily="18" charset="0"/>
              </a:rPr>
              <a:t>A-Bomb Dome</a:t>
            </a:r>
            <a:r>
              <a:rPr lang="cs-CZ" cap="none" dirty="0">
                <a:solidFill>
                  <a:schemeClr val="accent3">
                    <a:lumMod val="50000"/>
                  </a:schemeClr>
                </a:solidFill>
                <a:effectLst/>
                <a:latin typeface="Constantia" panose="02030602050306030303" pitchFamily="18" charset="0"/>
                <a:ea typeface="Times New Roman" panose="02020603050405020304" pitchFamily="18" charset="0"/>
              </a:rPr>
              <a:t> (kostra budovy prefektury)</a:t>
            </a:r>
          </a:p>
          <a:p>
            <a:pPr marL="468000" lvl="1">
              <a:lnSpc>
                <a:spcPct val="87000"/>
              </a:lnSpc>
              <a:spcBef>
                <a:spcPts val="0"/>
              </a:spcBef>
              <a:spcAft>
                <a:spcPts val="800"/>
              </a:spcAft>
              <a:buClr>
                <a:schemeClr val="accent3">
                  <a:lumMod val="50000"/>
                </a:schemeClr>
              </a:buClr>
              <a:buFont typeface="Wingdings" panose="05000000000000000000" pitchFamily="2" charset="2"/>
              <a:buChar char="§"/>
            </a:pPr>
            <a:endParaRPr lang="cs-CZ" sz="2000" cap="none" dirty="0">
              <a:solidFill>
                <a:schemeClr val="accent3">
                  <a:lumMod val="50000"/>
                </a:schemeClr>
              </a:solidFill>
              <a:effectLst/>
              <a:latin typeface="Constantia" panose="02030602050306030303" pitchFamily="18" charset="0"/>
              <a:ea typeface="Times New Roman" panose="02020603050405020304" pitchFamily="18" charset="0"/>
            </a:endParaRPr>
          </a:p>
        </p:txBody>
      </p:sp>
    </p:spTree>
    <p:extLst>
      <p:ext uri="{BB962C8B-B14F-4D97-AF65-F5344CB8AC3E}">
        <p14:creationId xmlns:p14="http://schemas.microsoft.com/office/powerpoint/2010/main" val="2210382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Další destinace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Muzeum genocidy </a:t>
            </a: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rPr>
              <a:t>Tuol</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rPr>
              <a:t>Sleng</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 v Phnompenhu</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(Kambodža)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připomínka tisíců lidí zabitých</a:t>
            </a:r>
            <a:r>
              <a:rPr lang="cs-CZ" sz="8000" cap="none" dirty="0">
                <a:solidFill>
                  <a:schemeClr val="accent3">
                    <a:lumMod val="50000"/>
                  </a:schemeClr>
                </a:solidFill>
                <a:latin typeface="Constantia" panose="02030602050306030303" pitchFamily="18" charset="0"/>
                <a:ea typeface="Times New Roman" panose="02020603050405020304" pitchFamily="18" charset="0"/>
              </a:rPr>
              <a:t> Rudými Khmery 1975-1979</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5 budov komplexu střední školy přeměněno na vězení &amp; výslechové středisko tzv.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Security</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prison</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21</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Tuol</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sleng</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 Strychnin </a:t>
            </a:r>
            <a:r>
              <a:rPr lang="cs-CZ" sz="8000" cap="none" dirty="0" err="1">
                <a:solidFill>
                  <a:schemeClr val="accent3">
                    <a:lumMod val="50000"/>
                  </a:schemeClr>
                </a:solidFill>
                <a:latin typeface="Constantia" panose="02030602050306030303" pitchFamily="18" charset="0"/>
                <a:ea typeface="Times New Roman" panose="02020603050405020304" pitchFamily="18" charset="0"/>
              </a:rPr>
              <a:t>H</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ill</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 Kopec jedovatých stromů – jen jedno ze 150 popravčích center v zemi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odhadovaných cca 20.000 lidí uvězněných v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Tuol</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Sleng</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 známo pouze sedm přeživších</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rPr>
              <a:t>Choeung</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b="1" cap="none" dirty="0" err="1">
                <a:solidFill>
                  <a:schemeClr val="accent3">
                    <a:lumMod val="50000"/>
                  </a:schemeClr>
                </a:solidFill>
                <a:latin typeface="Constantia" panose="02030602050306030303" pitchFamily="18" charset="0"/>
                <a:ea typeface="Times New Roman" panose="02020603050405020304" pitchFamily="18" charset="0"/>
              </a:rPr>
              <a:t>E</a:t>
            </a:r>
            <a:r>
              <a:rPr lang="cs-CZ" sz="8000" b="1" cap="none" dirty="0" err="1">
                <a:solidFill>
                  <a:schemeClr val="accent3">
                    <a:lumMod val="50000"/>
                  </a:schemeClr>
                </a:solidFill>
                <a:effectLst/>
                <a:latin typeface="Constantia" panose="02030602050306030303" pitchFamily="18" charset="0"/>
                <a:ea typeface="Times New Roman" panose="02020603050405020304" pitchFamily="18" charset="0"/>
              </a:rPr>
              <a:t>k</a:t>
            </a: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bývalý sad, masový hrob obětí režimu, nejznámější z cca 300 „vražedných polí“; více než milion obětí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Hřbitovy</a:t>
            </a:r>
            <a:endParaRPr lang="cs-CZ" sz="8000" cap="none" dirty="0">
              <a:solidFill>
                <a:schemeClr val="accent3">
                  <a:lumMod val="50000"/>
                </a:schemeClr>
              </a:solidFill>
              <a:effectLst/>
              <a:latin typeface="Constantia" panose="02030602050306030303" pitchFamily="18" charset="0"/>
              <a:ea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místa odpočinku slavných osobností i „obyčejných“ lidí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rozměr historický i umělecký, charakter parků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Père-lachaise</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(Paříž) – 2 miliony návštěvníků ročně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Times New Roman" panose="02020603050405020304" pitchFamily="18" charset="0"/>
              </a:rPr>
              <a:t>Žaláře, věznice, mučírny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autentické místo – Alcatraz (Al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Capone</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Špilberk (Václav Babinský)</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uměle vytvořená atrakce, zábavní centra hrůzy – </a:t>
            </a:r>
            <a:r>
              <a:rPr lang="cs-CZ" sz="8000" cap="none" dirty="0" err="1">
                <a:solidFill>
                  <a:schemeClr val="accent3">
                    <a:lumMod val="50000"/>
                  </a:schemeClr>
                </a:solidFill>
                <a:effectLst/>
                <a:latin typeface="Constantia" panose="02030602050306030303" pitchFamily="18" charset="0"/>
                <a:ea typeface="Times New Roman" panose="02020603050405020304" pitchFamily="18" charset="0"/>
              </a:rPr>
              <a:t>Dungeon</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 v Londýně</a:t>
            </a:r>
          </a:p>
          <a:p>
            <a:pPr>
              <a:lnSpc>
                <a:spcPct val="107000"/>
              </a:lnSpc>
              <a:spcBef>
                <a:spcPts val="0"/>
              </a:spcBef>
              <a:spcAft>
                <a:spcPts val="6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Times New Roman" panose="02020603050405020304" pitchFamily="18" charset="0"/>
            </a:endParaRPr>
          </a:p>
        </p:txBody>
      </p:sp>
    </p:spTree>
    <p:extLst>
      <p:ext uri="{BB962C8B-B14F-4D97-AF65-F5344CB8AC3E}">
        <p14:creationId xmlns:p14="http://schemas.microsoft.com/office/powerpoint/2010/main" val="3116581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Katastrofický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828000"/>
            <a:ext cx="11520000" cy="6012000"/>
          </a:xfrm>
        </p:spPr>
        <p:txBody>
          <a:bodyPr>
            <a:noAutofit/>
          </a:bodyPr>
          <a:lstStyle/>
          <a:p>
            <a:pPr>
              <a:lnSpc>
                <a:spcPct val="87000"/>
              </a:lnSpc>
              <a:spcBef>
                <a:spcPts val="0"/>
              </a:spcBef>
              <a:spcAft>
                <a:spcPts val="800"/>
              </a:spcAft>
              <a:buClr>
                <a:schemeClr val="accent3">
                  <a:lumMod val="50000"/>
                </a:schemeClr>
              </a:buClr>
              <a:buFont typeface="Wingdings" panose="05000000000000000000" pitchFamily="2" charset="2"/>
              <a:buChar char="§"/>
            </a:pP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Pompeje</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„matka“ destinací katastrofické turistiky – 79</a:t>
            </a:r>
          </a:p>
          <a:p>
            <a:pPr marL="468000" lvl="1">
              <a:lnSpc>
                <a:spcPct val="87000"/>
              </a:lnSpc>
              <a:spcBef>
                <a:spcPts val="0"/>
              </a:spcBef>
              <a:spcAft>
                <a:spcPts val="8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Vesuvu zničil &amp; pohřbil město pod vrstvou popela &amp; pemzy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budovy, předměty, fresky zachovány</a:t>
            </a:r>
          </a:p>
          <a:p>
            <a:pPr marL="468000" lvl="1">
              <a:lnSpc>
                <a:spcPct val="87000"/>
              </a:lnSpc>
              <a:spcBef>
                <a:spcPts val="0"/>
              </a:spcBef>
              <a:spcAft>
                <a:spcPts val="8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na pláži cca 300 koster lidí; odlitky lidských postav v popelu</a:t>
            </a:r>
          </a:p>
          <a:p>
            <a:pPr>
              <a:lnSpc>
                <a:spcPct val="87000"/>
              </a:lnSpc>
              <a:spcBef>
                <a:spcPts val="0"/>
              </a:spcBef>
              <a:spcAft>
                <a:spcPts val="8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Podmořské </a:t>
            </a:r>
            <a:r>
              <a:rPr lang="cs-CZ" sz="1900" b="1" cap="none" dirty="0" err="1">
                <a:solidFill>
                  <a:schemeClr val="accent3">
                    <a:lumMod val="50000"/>
                  </a:schemeClr>
                </a:solidFill>
                <a:effectLst/>
                <a:latin typeface="Constantia" panose="02030602050306030303" pitchFamily="18" charset="0"/>
                <a:ea typeface="Times New Roman" panose="02020603050405020304" pitchFamily="18" charset="0"/>
              </a:rPr>
              <a:t>megazemětřesení</a:t>
            </a: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 v Indickém oceánu</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tsunami</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2004</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série ničivých tsunami – 230.000 mrtvých ve 14 zemích, zaplavené pobřežní oblasti (30m vlny)</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do postižených zemí cestovali lidé pomáhat (Indonésie, Srí Lanka, Indie, Thajsko; ostrov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Phuket</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Hurikán Katrina</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New Orleans 2005</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latin typeface="Constantia" panose="02030602050306030303" pitchFamily="18" charset="0"/>
                <a:ea typeface="Times New Roman" panose="02020603050405020304" pitchFamily="18" charset="0"/>
              </a:rPr>
              <a:t>zaplaveno</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80 % měst, zničeno cca 200.000 domů, cca 800.000 obyvatel </a:t>
            </a:r>
            <a:r>
              <a:rPr lang="cs-CZ" sz="1900" cap="none" dirty="0">
                <a:solidFill>
                  <a:schemeClr val="accent3">
                    <a:lumMod val="50000"/>
                  </a:schemeClr>
                </a:solidFill>
                <a:latin typeface="Constantia" panose="02030602050306030303" pitchFamily="18" charset="0"/>
                <a:ea typeface="Times New Roman" panose="02020603050405020304" pitchFamily="18" charset="0"/>
              </a:rPr>
              <a:t>bez domova</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druhý den záplav nabízeny výlety do zasažených míst</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Podmořské </a:t>
            </a:r>
            <a:r>
              <a:rPr lang="cs-CZ" sz="1900" b="1" cap="none" dirty="0" err="1">
                <a:solidFill>
                  <a:schemeClr val="accent3">
                    <a:lumMod val="50000"/>
                  </a:schemeClr>
                </a:solidFill>
                <a:effectLst/>
                <a:latin typeface="Constantia" panose="02030602050306030303" pitchFamily="18" charset="0"/>
                <a:ea typeface="Times New Roman" panose="02020603050405020304" pitchFamily="18" charset="0"/>
              </a:rPr>
              <a:t>megazemětřesení</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u obřeží </a:t>
            </a:r>
            <a:r>
              <a:rPr lang="cs-CZ" sz="1900" b="1" cap="none" dirty="0" err="1">
                <a:solidFill>
                  <a:schemeClr val="accent3">
                    <a:lumMod val="50000"/>
                  </a:schemeClr>
                </a:solidFill>
                <a:latin typeface="Constantia" panose="02030602050306030303" pitchFamily="18" charset="0"/>
                <a:ea typeface="Times New Roman" panose="02020603050405020304" pitchFamily="18" charset="0"/>
              </a:rPr>
              <a:t>T</a:t>
            </a:r>
            <a:r>
              <a:rPr lang="cs-CZ" sz="1900" b="1" cap="none" dirty="0" err="1">
                <a:solidFill>
                  <a:schemeClr val="accent3">
                    <a:lumMod val="50000"/>
                  </a:schemeClr>
                </a:solidFill>
                <a:effectLst/>
                <a:latin typeface="Constantia" panose="02030602050306030303" pitchFamily="18" charset="0"/>
                <a:ea typeface="Times New Roman" panose="02020603050405020304" pitchFamily="18" charset="0"/>
              </a:rPr>
              <a:t>óhoku</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tsunami</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2011</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vlny 40m, 10 km do vnitrozemí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havárie jaderné elektrárny Fukušima</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CK pořádají jednodenní výlety do Fukušimy a města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Namie</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Atol </a:t>
            </a:r>
            <a:r>
              <a:rPr lang="cs-CZ" sz="1900" b="1" cap="none" dirty="0" err="1">
                <a:solidFill>
                  <a:schemeClr val="accent3">
                    <a:lumMod val="50000"/>
                  </a:schemeClr>
                </a:solidFill>
                <a:latin typeface="Constantia" panose="02030602050306030303" pitchFamily="18" charset="0"/>
                <a:ea typeface="Times New Roman" panose="02020603050405020304" pitchFamily="18" charset="0"/>
              </a:rPr>
              <a:t>B</a:t>
            </a:r>
            <a:r>
              <a:rPr lang="cs-CZ" sz="1900" b="1" cap="none" dirty="0" err="1">
                <a:solidFill>
                  <a:schemeClr val="accent3">
                    <a:lumMod val="50000"/>
                  </a:schemeClr>
                </a:solidFill>
                <a:effectLst/>
                <a:latin typeface="Constantia" panose="02030602050306030303" pitchFamily="18" charset="0"/>
                <a:ea typeface="Times New Roman" panose="02020603050405020304" pitchFamily="18" charset="0"/>
              </a:rPr>
              <a:t>ikini</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(Marshallovy ostrovy v Pacifiku) – po druhé světové válce</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latin typeface="Constantia" panose="02030602050306030303" pitchFamily="18" charset="0"/>
                <a:ea typeface="Times New Roman" panose="02020603050405020304" pitchFamily="18" charset="0"/>
              </a:rPr>
              <a:t>americké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jaderné testovací místo, km široký kráter, rozsáhlá kontaminace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přesídlení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obyvatel</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latin typeface="Constantia" panose="02030602050306030303" pitchFamily="18" charset="0"/>
                <a:ea typeface="Times New Roman" panose="02020603050405020304" pitchFamily="18" charset="0"/>
              </a:rPr>
              <a:t>B</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ikiny </a:t>
            </a:r>
            <a:r>
              <a:rPr lang="cs-CZ" sz="1900" cap="none" dirty="0">
                <a:solidFill>
                  <a:schemeClr val="accent3">
                    <a:lumMod val="50000"/>
                  </a:schemeClr>
                </a:solidFill>
                <a:latin typeface="Constantia" panose="02030602050306030303" pitchFamily="18" charset="0"/>
                <a:ea typeface="Times New Roman" panose="02020603050405020304" pitchFamily="18" charset="0"/>
              </a:rPr>
              <a:t>stále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kontaminované ALE potápěči mohou zkoumat vraky lodí sloužících jako cíle</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1900" b="1" cap="none" dirty="0">
                <a:solidFill>
                  <a:schemeClr val="accent3">
                    <a:lumMod val="50000"/>
                  </a:schemeClr>
                </a:solidFill>
                <a:effectLst/>
                <a:latin typeface="Constantia" panose="02030602050306030303" pitchFamily="18" charset="0"/>
                <a:ea typeface="Times New Roman" panose="02020603050405020304" pitchFamily="18" charset="0"/>
              </a:rPr>
              <a:t>Černobylská elektrárna</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1986</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tisíce dlouhodobých úmrtí, vysídlení cca 350.000 obyvatel z Černobylu </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&amp; P</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ripjati, stržena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Kopachi</a:t>
            </a:r>
            <a:endParaRPr lang="cs-CZ" sz="1900" cap="none" dirty="0">
              <a:solidFill>
                <a:schemeClr val="accent3">
                  <a:lumMod val="50000"/>
                </a:schemeClr>
              </a:solidFill>
              <a:effectLst/>
              <a:latin typeface="Constantia" panose="02030602050306030303" pitchFamily="18" charset="0"/>
              <a:ea typeface="Times New Roman" panose="02020603050405020304" pitchFamily="18" charset="0"/>
            </a:endParaRP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CK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Soloeast</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Travel</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 trasa v zakázané zóně, k reaktoru č. 4, pozůstatkům </a:t>
            </a:r>
            <a:r>
              <a:rPr lang="cs-CZ" sz="1900" cap="none" dirty="0" err="1">
                <a:solidFill>
                  <a:schemeClr val="accent3">
                    <a:lumMod val="50000"/>
                  </a:schemeClr>
                </a:solidFill>
                <a:latin typeface="Constantia" panose="02030602050306030303" pitchFamily="18" charset="0"/>
                <a:ea typeface="Times New Roman" panose="02020603050405020304" pitchFamily="18" charset="0"/>
              </a:rPr>
              <a:t>K</a:t>
            </a:r>
            <a:r>
              <a:rPr lang="cs-CZ" sz="1900" cap="none" dirty="0" err="1">
                <a:solidFill>
                  <a:schemeClr val="accent3">
                    <a:lumMod val="50000"/>
                  </a:schemeClr>
                </a:solidFill>
                <a:effectLst/>
                <a:latin typeface="Constantia" panose="02030602050306030303" pitchFamily="18" charset="0"/>
                <a:ea typeface="Times New Roman" panose="02020603050405020304" pitchFamily="18" charset="0"/>
              </a:rPr>
              <a:t>opachi</a:t>
            </a:r>
            <a:r>
              <a:rPr lang="cs-CZ" sz="1900" cap="none" dirty="0">
                <a:solidFill>
                  <a:schemeClr val="accent3">
                    <a:lumMod val="50000"/>
                  </a:schemeClr>
                </a:solidFill>
                <a:effectLst/>
                <a:latin typeface="Constantia" panose="02030602050306030303" pitchFamily="18" charset="0"/>
                <a:ea typeface="Times New Roman" panose="02020603050405020304" pitchFamily="18" charset="0"/>
              </a:rPr>
              <a:t>, Červenému lesu</a:t>
            </a:r>
          </a:p>
        </p:txBody>
      </p:sp>
    </p:spTree>
    <p:extLst>
      <p:ext uri="{BB962C8B-B14F-4D97-AF65-F5344CB8AC3E}">
        <p14:creationId xmlns:p14="http://schemas.microsoft.com/office/powerpoint/2010/main" val="513253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Destinace v české republice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972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Slavkov/</a:t>
            </a:r>
            <a:r>
              <a:rPr lang="cs-CZ" sz="8000" b="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Austerlitz</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1805, bitva tří císařů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Mohyla míru na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Prackém</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kopci, pomníky, kříže, kapličky &amp; hromadné hroby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Santon</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 Tvarožné) – na kopci malá bílá kaple,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od kopcem historické rekonstrukce bitvy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Památník </a:t>
            </a: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T</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erezín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založen 1947</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uctění památky obětí nacistické genocidy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ghetto pro tisíce převážně českých židů, Malá pevnost – věznice gestapa od 1940</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ghetta v bývalé terezínské škole, Národní hřbitov před pevností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Lidice</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&amp; </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Ležáky</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osady vyhlazené nacisty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L</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idice vypáleny 10. 6. 1942, muži zastřeleni, ženy do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Ravensbrücku</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děti germanizace /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Chelmno</a:t>
            </a:r>
            <a:endPar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L</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ežáky vypáleny 24. 6. 1942, muži a ženy byli zastřeleni, děti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Chelmno</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2 dívky válku přežily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Pravoslavný kostel svatých </a:t>
            </a: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onstantina a </a:t>
            </a: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etoděje</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úkryt parašutistů skupiny </a:t>
            </a: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Anthropoid</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atentát na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R</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einharda </a:t>
            </a: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eydricha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Naučná stezka Jáchymovské peklo</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1950 – 18 vězeňských táborů kolem dolů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vězni komunistického režimu nuceni těžit uranovou rudu (do 1961 cca 65.000 lidí)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H</a:t>
            </a: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řbitovní kaple Všech svatých</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Sedlci – kostnice; výzdoba &amp; vybavení (lustr, oltář, monstrance)</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Velké Losiny, Špilberk, Muzeum útrpného práva v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Če</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ském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rumlově,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Crypta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Capuccinorum</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Brno</a:t>
            </a:r>
          </a:p>
          <a:p>
            <a:pPr marL="239400" lvl="1" indent="0">
              <a:lnSpc>
                <a:spcPct val="107000"/>
              </a:lnSpc>
              <a:spcBef>
                <a:spcPts val="0"/>
              </a:spcBef>
              <a:spcAft>
                <a:spcPts val="600"/>
              </a:spcAft>
              <a:buClr>
                <a:schemeClr val="accent3">
                  <a:lumMod val="50000"/>
                </a:schemeClr>
              </a:buClr>
              <a:buNone/>
            </a:pPr>
            <a:endPar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44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Pamětní místa</a:t>
            </a:r>
            <a:endParaRPr lang="cs-CZ" b="1" dirty="0">
              <a:solidFill>
                <a:srgbClr val="C00000"/>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Vychází z místní kultury, řídí se určitými pravidly – daná kulturou, etikou, místem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Fascinace temnými místy je mnohými považována za kontroverzní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Etický aspekt – je správné, aby cílem návštěvy bylo prohlížení si míst spojených se smrtí a utrpením?</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Důležité zejména u nedávných neštěstí a katastrof týkajících se žijících lidí nebo jejich potomků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rPr>
              <a:t>Události před staletími vnímáme jako historii, která se nás osobně netýká; nad pocity smutku &amp; soucitu převládá zájem, zvědavost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rPr>
              <a:t>V Sedlci cítíme tíseň, údiv &amp; obdiv nad výzdobou, než abychom se dojímali nad smrtí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Zpřístupnění míst spojených s lidským neštěstím či katastrofou – vždy musí být spojeno s pietou &amp; vzděláváním</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2011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průzkum v Muzeu </a:t>
            </a:r>
            <a:r>
              <a:rPr lang="cs-CZ" sz="8000"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uschwitz-Birkenau</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Motivy – seznámení se s historií tábora (33 %), prokázání úcty obětem (20 %), zvědavost (13 %), soucit s obětmi války (10 %)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Pocity z návštěvy – smutek (64 %), reflexe, zamyšlení (54 %), dojetí (37 %), bezmoc (28 %), soucit (22 %), zlost, vztek (15 %), hněv (13 %), nenávist (11 %), žádné pocity (5 %)</a:t>
            </a:r>
          </a:p>
        </p:txBody>
      </p:sp>
    </p:spTree>
    <p:extLst>
      <p:ext uri="{BB962C8B-B14F-4D97-AF65-F5344CB8AC3E}">
        <p14:creationId xmlns:p14="http://schemas.microsoft.com/office/powerpoint/2010/main" val="115264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Náboženský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Pamětihodnosti, historické události &amp; aktuální dění spojené s náboženstvím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religous</a:t>
            </a: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náboženský turismus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cestování věřících z náboženských důvodů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návštěva posvátných míst, památek, shromáždění u příležitosti náboženských svátků a výročí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motiv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duchovní prožitek</a:t>
            </a:r>
          </a:p>
          <a:p>
            <a:pPr marL="10800">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poutní turismus</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místo zázraku, výjimečného jevu nebo zjevení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místo spojené s významnými osobnostmi daného náboženství</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cíl - posilnění víry prostřednictvím cesty na posvátné místo,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esta &amp; pobyt věnovány modlitbám</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motiv – prosba o uzdravení (poděkování), odpuštění hříchu, pokání</a:t>
            </a:r>
          </a:p>
          <a:p>
            <a:pPr marL="468000" lvl="1">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aktivní zapojení do náboženských obřadů</a:t>
            </a:r>
          </a:p>
          <a:p>
            <a:pPr marL="468000" lvl="1">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organizovaná skupinová účast – respektování náboženských, společenských a kulturních zvyklostí, zajištění speciálních stravovacích, ubytovacích, dopravních &amp; průvodcovských služeb; společné modlitby &amp; zpěv, setkání na místních farnostech</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církevní/sakrální turismus</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návštěva sakrálních památek bez náboženské motivace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otiv – historická, architektonická &amp; kulturní hodnota památky či místa</a:t>
            </a: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677060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err="1">
                <a:solidFill>
                  <a:schemeClr val="accent3">
                    <a:lumMod val="50000"/>
                  </a:schemeClr>
                </a:solidFill>
                <a:effectLst/>
                <a:latin typeface="Times New Roman" panose="02020603050405020304" pitchFamily="18" charset="0"/>
                <a:ea typeface="Times New Roman" panose="02020603050405020304" pitchFamily="18" charset="0"/>
              </a:rPr>
              <a:t>gastroturismus</a:t>
            </a:r>
            <a:endParaRPr lang="cs-CZ" dirty="0">
              <a:solidFill>
                <a:schemeClr val="accent3">
                  <a:lumMod val="50000"/>
                </a:schemeClr>
              </a:solidFill>
            </a:endParaRPr>
          </a:p>
        </p:txBody>
      </p:sp>
    </p:spTree>
    <p:extLst>
      <p:ext uri="{BB962C8B-B14F-4D97-AF65-F5344CB8AC3E}">
        <p14:creationId xmlns:p14="http://schemas.microsoft.com/office/powerpoint/2010/main" val="648424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err="1">
                <a:solidFill>
                  <a:schemeClr val="accent3">
                    <a:lumMod val="50000"/>
                  </a:schemeClr>
                </a:solidFill>
                <a:latin typeface="Constantia" panose="02030602050306030303" pitchFamily="18" charset="0"/>
                <a:cs typeface="Times New Roman" panose="02020603050405020304" pitchFamily="18" charset="0"/>
              </a:rPr>
              <a:t>gastroturismus</a:t>
            </a:r>
            <a:endParaRPr lang="cs-CZ" b="1" dirty="0">
              <a:solidFill>
                <a:schemeClr val="accent3">
                  <a:lumMod val="50000"/>
                </a:schemeClr>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Autofit/>
          </a:bodyPr>
          <a:lstStyle/>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Jídlo = důležitá součást cestování</a:t>
            </a: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 s</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travovací služby </a:t>
            </a: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základní turistické služby</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ALE jídlo může být samo o sobě cílem, významným nebo hlavním motivem cestování</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Gastronomie – významná součást všech kultur, </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autentická &amp; tradiční součástí kulturního dědictví</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Neukotvenost</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terminologie –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culinary</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food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gastronomy/</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gastronomic</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tourism</a:t>
            </a:r>
            <a:endPar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87000"/>
              </a:lnSpc>
              <a:spcBef>
                <a:spcPts val="0"/>
              </a:spcBef>
              <a:spcAft>
                <a:spcPts val="600"/>
              </a:spcAft>
              <a:buClr>
                <a:schemeClr val="accent3">
                  <a:lumMod val="50000"/>
                </a:schemeClr>
              </a:buClr>
              <a:buFont typeface="Wingdings" panose="05000000000000000000" pitchFamily="2" charset="2"/>
              <a:buChar char="§"/>
            </a:pP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World</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food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travel</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association</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doporučuje termín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food </a:t>
            </a:r>
            <a:r>
              <a:rPr lang="cs-CZ"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travel</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(cestování za jídlem)</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Kulinářský turismus</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nebo </a:t>
            </a:r>
            <a:r>
              <a:rPr lang="cs-CZ"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gastronomický turismus</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chápány jako synonyma</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otiv – dosažení zvláštních, jedinečných a nezapomenutelných kulinárních zážitků;  seznámení se s gastronomickými tradicemi &amp; stravovací zvyky destinace (blízké i vzdálené)</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Účast na akcích zahrnujících přípravu, prezentaci &amp; konzumaci pokrmů</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Návštěva restaurací, vinic &amp; původních „domovů“ určitých pokrmů</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Kurzy vaření</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Nakupování na místních farmářských trzích, farmářských obchodech</a:t>
            </a:r>
            <a:endPar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8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Jedním z kritérií při výběru prázdninové destinace</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Prolíná se s poznávacím, kulturním &amp; </a:t>
            </a:r>
            <a:r>
              <a:rPr lang="cs-CZ" sz="2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zážitkovým turismem</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Specifický trend počátku tisíciletí</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endParaRPr lang="cs-CZ" cap="none"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120391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aktivity</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Návštěva podniků veřejného stravování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doporučována v průvodcích, na turistických portálech, webových stránkách</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gurmetské</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luxusní restaurace, špičková gastronomie, bezchybná obsluha (michelinská hvězda)</a:t>
            </a:r>
            <a:endPar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historické – dlouhá historie, vlastní nezaměnitelné recepty, název – známá značka; kavárna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sacher</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tradiční – autentická atmosféra, tradiční místní speciality, původnost &amp; dlouhá tradice receptů, „bezejmenné“ hostince &amp; lidové restaurace, pohostinnost, poctivá kuchyně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zážitkové – jsou zvláštní &amp; výjimečné, prožitek uspokojující všechny smysly; originalita ve vybavení, aranžmá stolu, nabízeném sortimentu, způsobu přípravy či podávání jídel, obsluze, tematickém programu, hudební produkci</a:t>
            </a:r>
            <a:endParaRPr lang="cs-CZ" sz="144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2304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b="1"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Návštěva gastronomických akcí a událostí</a:t>
            </a:r>
          </a:p>
          <a:p>
            <a:pPr marL="468000" lvl="2">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zvyšují návštěvnost i image destinace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velké, spíše kulturní akce – bohatý kulturní program, prezentace pokrmů &amp; nápojů – jen jedna z částí programu; vinobraní, pivní festivaly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menší akce – prezentace regionálních produktů; košty </a:t>
            </a:r>
            <a:r>
              <a:rPr lang="cs-CZ" sz="8000" cap="none" dirty="0">
                <a:solidFill>
                  <a:schemeClr val="accent3">
                    <a:lumMod val="50000"/>
                  </a:schemeClr>
                </a:solidFill>
                <a:latin typeface="Constantia" panose="02030602050306030303" pitchFamily="18" charset="0"/>
                <a:ea typeface="MinionPro-Regular"/>
                <a:cs typeface="Times New Roman" panose="02020603050405020304" pitchFamily="18" charset="0"/>
              </a:rPr>
              <a:t>slivovice, ovocných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knedlíků, slavnosti chřestu, </a:t>
            </a:r>
            <a:r>
              <a:rPr lang="cs-CZ" sz="8000" cap="none" dirty="0">
                <a:solidFill>
                  <a:schemeClr val="accent3">
                    <a:lumMod val="50000"/>
                  </a:schemeClr>
                </a:solidFill>
                <a:latin typeface="Constantia" panose="02030602050306030303" pitchFamily="18" charset="0"/>
                <a:ea typeface="MinionPro-Regular"/>
                <a:cs typeface="Times New Roman" panose="02020603050405020304" pitchFamily="18" charset="0"/>
              </a:rPr>
              <a:t>zabijačky, masopust, hody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specializované gastronomické eventy – ochutnávka jídel &amp; nápojů dominantní, </a:t>
            </a:r>
            <a:r>
              <a:rPr lang="cs-CZ" sz="8000" i="1" cap="none" dirty="0" err="1">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Oktoberfest</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 v Mnichově, </a:t>
            </a:r>
            <a:r>
              <a:rPr lang="cs-CZ" sz="8000" i="1" cap="none" dirty="0">
                <a:solidFill>
                  <a:schemeClr val="accent3">
                    <a:lumMod val="50000"/>
                  </a:schemeClr>
                </a:solidFill>
                <a:latin typeface="Constantia" panose="02030602050306030303" pitchFamily="18" charset="0"/>
                <a:ea typeface="MinionPro-Regular"/>
                <a:cs typeface="Times New Roman" panose="02020603050405020304" pitchFamily="18" charset="0"/>
              </a:rPr>
              <a:t>Znojemské vinobraní</a:t>
            </a:r>
            <a:r>
              <a:rPr lang="cs-CZ" sz="8000" cap="none" dirty="0">
                <a:solidFill>
                  <a:schemeClr val="accent3">
                    <a:lumMod val="50000"/>
                  </a:schemeClr>
                </a:solidFill>
                <a:latin typeface="Constantia" panose="02030602050306030303" pitchFamily="18" charset="0"/>
                <a:ea typeface="MinionPro-Regular"/>
                <a:cs typeface="Times New Roman" panose="02020603050405020304" pitchFamily="18" charset="0"/>
              </a:rPr>
              <a:t>, </a:t>
            </a:r>
            <a:r>
              <a:rPr lang="cs-CZ" sz="8000" i="1" cap="none" dirty="0">
                <a:solidFill>
                  <a:schemeClr val="accent3">
                    <a:lumMod val="50000"/>
                  </a:schemeClr>
                </a:solidFill>
                <a:latin typeface="Constantia" panose="02030602050306030303" pitchFamily="18" charset="0"/>
                <a:ea typeface="MinionPro-Regular"/>
                <a:cs typeface="Times New Roman" panose="02020603050405020304" pitchFamily="18" charset="0"/>
              </a:rPr>
              <a:t>Vizovické trnkobraní</a:t>
            </a:r>
            <a:r>
              <a:rPr lang="cs-CZ" sz="8000" cap="none" dirty="0">
                <a:solidFill>
                  <a:schemeClr val="accent3">
                    <a:lumMod val="50000"/>
                  </a:schemeClr>
                </a:solidFill>
                <a:latin typeface="Constantia" panose="02030602050306030303" pitchFamily="18" charset="0"/>
                <a:ea typeface="MinionPro-Regular"/>
                <a:cs typeface="Times New Roman" panose="02020603050405020304" pitchFamily="18" charset="0"/>
              </a:rPr>
              <a:t>, </a:t>
            </a:r>
            <a:r>
              <a:rPr lang="cs-CZ" sz="8000" i="1" cap="none" dirty="0">
                <a:solidFill>
                  <a:schemeClr val="accent3">
                    <a:lumMod val="50000"/>
                  </a:schemeClr>
                </a:solidFill>
                <a:latin typeface="Constantia" panose="02030602050306030303" pitchFamily="18" charset="0"/>
                <a:ea typeface="MinionPro-Regular"/>
                <a:cs typeface="Times New Roman" panose="02020603050405020304" pitchFamily="18" charset="0"/>
              </a:rPr>
              <a:t>Prague food Festival</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2068355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aktivity</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Autofit/>
          </a:bodyPr>
          <a:lstStyle/>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Exkurze do potravinářských provozů</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spojené s ochutnávkou &amp; možností nákupu produktu</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Palírny whisky (Skotsko, Irsko), čokoládovny &amp; pivovary (Belgie), sýrárny (Holandsko)</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alé farmy – výroba sýrů, moštů, marmelád, uzenářských výrobků &amp; dalších domácích produktů</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ČR – </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pivovary &amp; vinné sklepy</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Návštěvy</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gastronomických muzeí</a:t>
            </a:r>
            <a:endPar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Muzeum perníku v Pardubicích, Muzeum olomouckých tvarůžků v Lošticích, Muzeum perníku v Toruni (Polsko), Museum der </a:t>
            </a:r>
            <a:r>
              <a:rPr lang="cs-CZ" sz="2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Brotkultur</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v Ulmu (Německo), Gastronomické muzeum v Praze</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Farmářské trhy</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možnost zakoupení původních místních produktů, malebnost, autentičnost, bezprostřednost, možnost setkání s místním obyvatelstvem</a:t>
            </a:r>
          </a:p>
          <a:p>
            <a:pPr>
              <a:lnSpc>
                <a:spcPct val="87000"/>
              </a:lnSpc>
              <a:spcBef>
                <a:spcPts val="0"/>
              </a:spcBef>
              <a:spcAft>
                <a:spcPts val="600"/>
              </a:spcAft>
              <a:buClr>
                <a:schemeClr val="accent3">
                  <a:lumMod val="50000"/>
                </a:schemeClr>
              </a:buClr>
              <a:buFont typeface="Wingdings" panose="05000000000000000000" pitchFamily="2" charset="2"/>
              <a:buChar char="§"/>
            </a:pP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Specializované gastronomické zájezdy (CK)</a:t>
            </a:r>
          </a:p>
          <a:p>
            <a:pPr marL="468000">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poznání kulinárního dědictví – Francie,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I</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tálie,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Ř</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ecko, Portugalsko, Španělsko, Maroko, Vietnam, Kambodža, Peru, Argentina…</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kurzy vaření –  Francie, </a:t>
            </a: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I</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tálie, Portugalsko, Španělsko, Argentina</a:t>
            </a:r>
          </a:p>
          <a:p>
            <a:pPr marL="468000" lvl="1">
              <a:lnSpc>
                <a:spcPct val="8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pro</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cházky po místních farmářských trzích, zájezdy do vinařství, exkurze do místních restaurací </a:t>
            </a:r>
          </a:p>
        </p:txBody>
      </p:sp>
    </p:spTree>
    <p:extLst>
      <p:ext uri="{BB962C8B-B14F-4D97-AF65-F5344CB8AC3E}">
        <p14:creationId xmlns:p14="http://schemas.microsoft.com/office/powerpoint/2010/main" val="4147083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Vinařský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184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Založen na degustaci, konzumaci &amp; nákupu vína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Vinice, vinařství, restaurace známých nabídkou jedinečných </a:t>
            </a:r>
            <a:r>
              <a:rPr lang="cs-CZ" sz="8000" cap="none" dirty="0">
                <a:solidFill>
                  <a:schemeClr val="accent3">
                    <a:lumMod val="50000"/>
                  </a:schemeClr>
                </a:solidFill>
                <a:effectLst/>
                <a:latin typeface="Constantia" panose="02030602050306030303" pitchFamily="18" charset="0"/>
                <a:ea typeface="AGaramond-Regular"/>
              </a:rPr>
              <a:t>vín</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Vinařské festivaly, kurzy ochutnávek vín, párování pokrmů s víny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Times New Roman" panose="02020603050405020304" pitchFamily="18" charset="0"/>
              </a:rPr>
              <a:t>Hlavní </a:t>
            </a:r>
            <a:r>
              <a:rPr lang="cs-CZ" sz="8000" cap="none" dirty="0">
                <a:solidFill>
                  <a:schemeClr val="accent3">
                    <a:lumMod val="50000"/>
                  </a:schemeClr>
                </a:solidFill>
                <a:effectLst/>
                <a:latin typeface="Constantia" panose="02030602050306030303" pitchFamily="18" charset="0"/>
                <a:ea typeface="Times New Roman" panose="02020603050405020304" pitchFamily="18" charset="0"/>
              </a:rPr>
              <a:t>motivy – touha ochutnat víno, získat o něm znalosti, zažít vinařské prostředí (setkání s vinařem, prohlídka sklepů &amp; vinic), pobyt ve venkovském prostředí, sladit pokrm &amp; víno, pobavit se, užít si vinařskou kulturu, užít si zdravotní přínosy vína...</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Moravské vinařské stezky</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cca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1.200 km dlouhá síť mezi Znojmem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&amp;</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Uherským Hradištěm</a:t>
            </a: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možn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ost jedno i vícedenních výletů za poznáním folkloru, vína &amp; památek</a:t>
            </a: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Festival otevřených sklepů</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ěkolikrát do roka, několik sousedních vinařských obcí společně, bohatý doprovodný program</a:t>
            </a:r>
          </a:p>
          <a:p>
            <a:pPr marL="684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filosofie – zachování autenticity prostředí, kontakty s místními,  kvalitní služby, pohostinnost místních</a:t>
            </a:r>
          </a:p>
        </p:txBody>
      </p:sp>
    </p:spTree>
    <p:extLst>
      <p:ext uri="{BB962C8B-B14F-4D97-AF65-F5344CB8AC3E}">
        <p14:creationId xmlns:p14="http://schemas.microsoft.com/office/powerpoint/2010/main" val="1181065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Gastronomické destinace</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táty, regiony, menší lokality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Žebříčky (oficiální i neoficiální) nejvýznamnějších destinací</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Francie &amp; Itálie</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 vysoce rozvinuté &amp; respektované kuchyně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78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Itálie – domov hnutí </a:t>
            </a:r>
            <a:r>
              <a:rPr lang="cs-CZ" sz="78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Slow</a:t>
            </a:r>
            <a:r>
              <a:rPr lang="cs-CZ" sz="7800" i="1"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Food</a:t>
            </a:r>
            <a:r>
              <a:rPr lang="cs-CZ" sz="78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 vážit si kulinární kultury, kulinárního dědictví,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chránit </a:t>
            </a:r>
            <a:r>
              <a:rPr lang="cs-CZ" sz="72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oceňovat místní produkty, věnovat přípravě </a:t>
            </a:r>
            <a:r>
              <a:rPr lang="cs-CZ" sz="72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&amp; </a:t>
            </a:r>
            <a:r>
              <a:rPr lang="cs-CZ" sz="78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konzumaci adekvátní čas, bojovat proti globalizaci</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Řecko, Španělsko, Mexiko, Čína, Thajsko, Indie, Thajsko</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Pokrmy/potraviny spojený lokalitou </a:t>
            </a:r>
            <a:r>
              <a:rPr lang="cs-CZ" sz="8000" cap="none" dirty="0">
                <a:solidFill>
                  <a:schemeClr val="accent3">
                    <a:lumMod val="50000"/>
                  </a:schemeClr>
                </a:solidFill>
                <a:effectLst/>
                <a:latin typeface="Times New Roman" panose="02020603050405020304" pitchFamily="18" charset="0"/>
                <a:ea typeface="AGaramond-Regular"/>
                <a:cs typeface="Times New Roman" panose="02020603050405020304" pitchFamily="18" charset="0"/>
              </a:rPr>
              <a:t>→ </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destinace </a:t>
            </a:r>
            <a:r>
              <a:rPr lang="cs-CZ" sz="8000"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gastroturismu</a:t>
            </a:r>
            <a:endPar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endParaRP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klobásy (Maďarsko), sýry (Holandsko), javorový sirup (Nová Anglie, Kanada), hovězí maso (Argentina), t</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apas (Španělsko), pizza &amp; pasta (Itálie)</a:t>
            </a:r>
            <a:endPar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endParaRPr>
          </a:p>
          <a:p>
            <a:pPr marL="468000">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vafle (Bruggy, Belgie), </a:t>
            </a:r>
            <a:r>
              <a:rPr lang="cs-CZ" sz="80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gelato</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(Řím, Itálie), </a:t>
            </a:r>
            <a:r>
              <a:rPr lang="cs-CZ" sz="80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sacher</a:t>
            </a:r>
            <a:r>
              <a:rPr lang="cs-CZ" sz="8000" i="1"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a:t>
            </a:r>
            <a:r>
              <a:rPr lang="cs-CZ" sz="80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tort</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telecí řízek (Vídeň, Rakousko), </a:t>
            </a:r>
            <a:r>
              <a:rPr lang="cs-CZ" sz="8000" i="1" cap="none" dirty="0" err="1">
                <a:solidFill>
                  <a:schemeClr val="accent3">
                    <a:lumMod val="50000"/>
                  </a:schemeClr>
                </a:solidFill>
                <a:effectLst/>
                <a:latin typeface="Constantia" panose="02030602050306030303" pitchFamily="18" charset="0"/>
                <a:ea typeface="AGaramond-Regular"/>
                <a:cs typeface="Times New Roman" panose="02020603050405020304" pitchFamily="18" charset="0"/>
              </a:rPr>
              <a:t>bratwurst</a:t>
            </a:r>
            <a:r>
              <a:rPr lang="cs-CZ" sz="8000" cap="none" dirty="0">
                <a:solidFill>
                  <a:schemeClr val="accent3">
                    <a:lumMod val="50000"/>
                  </a:schemeClr>
                </a:solidFill>
                <a:effectLst/>
                <a:latin typeface="Constantia" panose="02030602050306030303" pitchFamily="18" charset="0"/>
                <a:ea typeface="AGaramond-Regular"/>
                <a:cs typeface="Times New Roman" panose="02020603050405020304" pitchFamily="18" charset="0"/>
              </a:rPr>
              <a:t> (Berlín, Německo)</a:t>
            </a:r>
            <a:endPar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ČR – dlouhá tradice pivovarnictví &amp; vinařství, tradiční národopisné oblasti se speciálními pokrmy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Pokrmy, nápoje &amp; gastronomické produkty obecně – oblíbená součástí řady akcí – trhy, jarmarky, hody, poutě, vinobraní,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chmelobraní</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dožínky, výlovy rybníků, městské slavnosti, historické slavnosti, svátky (sv. Martin)</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Kuchyně jednotlivých evropských zemí je stejně pestrá &amp; rozmanitá jako jejich kultura</a:t>
            </a:r>
          </a:p>
        </p:txBody>
      </p:sp>
    </p:spTree>
    <p:extLst>
      <p:ext uri="{BB962C8B-B14F-4D97-AF65-F5344CB8AC3E}">
        <p14:creationId xmlns:p14="http://schemas.microsoft.com/office/powerpoint/2010/main" val="1763166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534000" y="1280464"/>
            <a:ext cx="11124000" cy="2448000"/>
          </a:xfrm>
        </p:spPr>
        <p:txBody>
          <a:bodyPr>
            <a:noAutofit/>
          </a:bodyPr>
          <a:lstStyle/>
          <a:p>
            <a:pPr>
              <a:lnSpc>
                <a:spcPct val="150000"/>
              </a:lnSpc>
            </a:pPr>
            <a:r>
              <a:rPr lang="cs-CZ" sz="7200" b="1" dirty="0">
                <a:solidFill>
                  <a:schemeClr val="accent3">
                    <a:lumMod val="50000"/>
                  </a:schemeClr>
                </a:solidFill>
                <a:effectLst/>
                <a:latin typeface="Times New Roman" panose="02020603050405020304" pitchFamily="18" charset="0"/>
                <a:ea typeface="Times New Roman" panose="02020603050405020304" pitchFamily="18" charset="0"/>
              </a:rPr>
              <a:t>Děkuji za pozornost</a:t>
            </a:r>
            <a:endParaRPr lang="cs-CZ" sz="7200" dirty="0">
              <a:solidFill>
                <a:schemeClr val="accent3">
                  <a:lumMod val="50000"/>
                </a:schemeClr>
              </a:solidFill>
            </a:endParaRPr>
          </a:p>
        </p:txBody>
      </p:sp>
    </p:spTree>
    <p:extLst>
      <p:ext uri="{BB962C8B-B14F-4D97-AF65-F5344CB8AC3E}">
        <p14:creationId xmlns:p14="http://schemas.microsoft.com/office/powerpoint/2010/main" val="368550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poutní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fontScale="25000" lnSpcReduction="20000"/>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Křesťanský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počátky </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 středověku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Hlavní motiv – cesta &amp; rozjímání během cesty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Dnes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i nevěřící – pouť = odpoutání se od shonu, ruchu &amp; stresu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Camino</a:t>
            </a: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de Santiago</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Svatojakubská cesta</a:t>
            </a:r>
            <a:endPar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hrob svatého Jakuba Staršího v katedrále v Santiagu de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Compostela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(Španělsko), první pouť 951</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podél cesty – orientační kameny, kamenné kříže, boží muka, kaple, kostely, kláštery, studánky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síť 12 poutních cest z Itálie, Francie &amp; Portugalska, prochází i Českou republikou</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Via </a:t>
            </a:r>
            <a:r>
              <a:rPr lang="cs-CZ" sz="8000" i="1"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Francigena</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Cesta Franků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 </a:t>
            </a: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Cantenbury</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 Říma – hrob apoštola Petra, cca 1.900 km, 3 měsíce pěšky přes Francii &amp; Švýcarsko</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sz="8000" i="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Cyrilometodějská stezka</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na Velehrad z pěti směrů</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J</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ablunkov – Pustevny – </a:t>
            </a: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vatý Hostýn</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S</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kalka u Trenčína – Uherské Hradiště</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Šaštín</a:t>
            </a: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 Kopčany – Mikulčice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Levý Hradec (u Prahy) – Sázava – Křtiny</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8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Svatý Kopeček – Olomouc – Kroměříž </a:t>
            </a:r>
            <a:endParaRPr lang="cs-CZ" sz="8000"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291162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poutní turismus v </a:t>
            </a:r>
            <a:r>
              <a:rPr lang="cs-CZ" b="1" dirty="0" err="1">
                <a:solidFill>
                  <a:schemeClr val="accent3">
                    <a:lumMod val="50000"/>
                  </a:schemeClr>
                </a:solidFill>
                <a:latin typeface="Constantia" panose="02030602050306030303" pitchFamily="18" charset="0"/>
                <a:cs typeface="Times New Roman" panose="02020603050405020304" pitchFamily="18" charset="0"/>
              </a:rPr>
              <a:t>čr</a:t>
            </a:r>
            <a:endParaRPr lang="cs-CZ" b="1" dirty="0">
              <a:solidFill>
                <a:schemeClr val="accent3">
                  <a:lumMod val="50000"/>
                </a:schemeClr>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200 synagog, 100 pravoslavných, 660 evangelických &amp; 6.685 římskokatolických staveb</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Poutní místa –  Svatý Hostýn (Morava), Svatá Hora u Příbrami (Čechy)</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Národní poutě – Velehrad, Stará Boleslav</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Sakrální památky s největším potenciálem pro náboženský turismus:</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katedrála svatého Víta v Praze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bazilika svatého Václava ve Staré Boleslavi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cisterciácký klášter a poutní kostel svatého Jana Nepomuckého na Zelené hoře</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katedrála svatého Václava v Olomouci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bazilika svatého Prokopa v Třebíči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relikviář svatého Maura v Bečově nad Teplou</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Velká synagoga v Plzni</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židovská města v Praze, Mikulově &amp; Třebíči</a:t>
            </a:r>
          </a:p>
        </p:txBody>
      </p:sp>
    </p:spTree>
    <p:extLst>
      <p:ext uri="{BB962C8B-B14F-4D97-AF65-F5344CB8AC3E}">
        <p14:creationId xmlns:p14="http://schemas.microsoft.com/office/powerpoint/2010/main" val="33684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err="1">
                <a:solidFill>
                  <a:schemeClr val="accent3">
                    <a:lumMod val="50000"/>
                  </a:schemeClr>
                </a:solidFill>
                <a:latin typeface="Constantia" panose="02030602050306030303" pitchFamily="18" charset="0"/>
                <a:cs typeface="Times New Roman" panose="02020603050405020304" pitchFamily="18" charset="0"/>
              </a:rPr>
              <a:t>Unwto</a:t>
            </a:r>
            <a:endParaRPr lang="cs-CZ" b="1" dirty="0">
              <a:solidFill>
                <a:schemeClr val="accent3">
                  <a:lumMod val="50000"/>
                </a:schemeClr>
              </a:solidFill>
              <a:latin typeface="Constantia" panose="02030602050306030303"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a:bodyPr>
          <a:lstStyle/>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Nábožensky motivované cesty – cca 330 milionů osob (až 700 milionů cest)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Cca 170 milionů křesťanských poutníků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Cca 3/4 lidí cestují pravidelně &amp; opakovaně</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TimesNewRomanPS-BoldMT"/>
                <a:cs typeface="Times New Roman" panose="02020603050405020304" pitchFamily="18" charset="0"/>
              </a:rPr>
              <a:t>Křesťanská poutní místa – </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Řím (Itálie), Vatikán, Lurdy (Francie),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Fátima</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(Portugalsko), </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Santiago de </a:t>
            </a: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Compostela</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(Španělsko),</a:t>
            </a:r>
            <a:r>
              <a:rPr lang="cs-CZ" b="1"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Medžugorje</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(Bosna a Hercegovina),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Cz</a:t>
            </a: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ę</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stochowa</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(Polsko),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Mariazell</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(Rakousko), </a:t>
            </a:r>
            <a:r>
              <a:rPr lang="cs-CZ" cap="none" dirty="0" err="1">
                <a:solidFill>
                  <a:schemeClr val="accent3">
                    <a:lumMod val="50000"/>
                  </a:schemeClr>
                </a:solidFill>
                <a:effectLst/>
                <a:latin typeface="Constantia" panose="02030602050306030303" pitchFamily="18" charset="0"/>
                <a:ea typeface="TimesNewRomanPSMT"/>
                <a:cs typeface="Times New Roman" panose="02020603050405020304" pitchFamily="18" charset="0"/>
              </a:rPr>
              <a:t>Šaštín</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 (Slovensko) </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Muslimská poutní místa – Mekka a Medina (Saudská Arábie), místa spojená s </a:t>
            </a:r>
            <a:r>
              <a:rPr lang="cs-CZ" cap="none" dirty="0">
                <a:solidFill>
                  <a:schemeClr val="accent3">
                    <a:lumMod val="50000"/>
                  </a:schemeClr>
                </a:solidFill>
                <a:latin typeface="Constantia" panose="02030602050306030303" pitchFamily="18" charset="0"/>
                <a:ea typeface="TimesNewRomanPSMT"/>
                <a:cs typeface="Times New Roman" panose="02020603050405020304" pitchFamily="18" charset="0"/>
              </a:rPr>
              <a:t>M</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ohamedem; p</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ouze  věřící (pro nevěřícího je téměř nereálné se tam dostat)</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Největší poutní místo světa – </a:t>
            </a:r>
            <a:r>
              <a:rPr lang="cs-CZ" cap="none" dirty="0">
                <a:solidFill>
                  <a:schemeClr val="accent3">
                    <a:lumMod val="50000"/>
                  </a:schemeClr>
                </a:solidFill>
                <a:latin typeface="Constantia" panose="02030602050306030303" pitchFamily="18" charset="0"/>
                <a:ea typeface="Calibri" panose="020F0502020204030204" pitchFamily="34" charset="0"/>
                <a:cs typeface="Times New Roman" panose="02020603050405020304" pitchFamily="18" charset="0"/>
              </a:rPr>
              <a:t>G</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uadalupe (Mexiko), ročně cca 50 miliónů poutníků</a:t>
            </a:r>
          </a:p>
          <a:p>
            <a:pPr>
              <a:lnSpc>
                <a:spcPct val="107000"/>
              </a:lnSpc>
              <a:spcBef>
                <a:spcPts val="0"/>
              </a:spcBef>
              <a:spcAft>
                <a:spcPts val="6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Svatá země (Izrael a Palestina), zejména </a:t>
            </a:r>
            <a:r>
              <a:rPr lang="cs-CZ" cap="none" dirty="0">
                <a:solidFill>
                  <a:schemeClr val="accent3">
                    <a:lumMod val="50000"/>
                  </a:schemeClr>
                </a:solidFill>
                <a:latin typeface="Constantia" panose="02030602050306030303" pitchFamily="18" charset="0"/>
                <a:ea typeface="TimesNewRomanPSMT"/>
                <a:cs typeface="Times New Roman" panose="02020603050405020304" pitchFamily="18" charset="0"/>
              </a:rPr>
              <a:t>J</a:t>
            </a:r>
            <a:r>
              <a:rPr lang="cs-CZ"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eruzalém; posvátné místo pro </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křesťany – země Ježíše Krista (</a:t>
            </a:r>
            <a:r>
              <a:rPr lang="cs-CZ" sz="2000"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Betlém, Nazaret</a:t>
            </a:r>
            <a:r>
              <a:rPr lang="cs-CZ" sz="2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TimesNewRomanPSMT"/>
                <a:cs typeface="Times New Roman" panose="02020603050405020304" pitchFamily="18" charset="0"/>
              </a:rPr>
              <a:t>ž</a:t>
            </a:r>
            <a:r>
              <a:rPr lang="cs-CZ" sz="2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idy – Zaslíbená země, Jeruzalémský chrám</a:t>
            </a:r>
          </a:p>
          <a:p>
            <a:pPr marL="468000" lvl="1">
              <a:lnSpc>
                <a:spcPct val="107000"/>
              </a:lnSpc>
              <a:spcBef>
                <a:spcPts val="0"/>
              </a:spcBef>
              <a:spcAft>
                <a:spcPts val="6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latin typeface="Constantia" panose="02030602050306030303" pitchFamily="18" charset="0"/>
                <a:ea typeface="TimesNewRomanPSMT"/>
                <a:cs typeface="Times New Roman" panose="02020603050405020304" pitchFamily="18" charset="0"/>
              </a:rPr>
              <a:t>m</a:t>
            </a:r>
            <a:r>
              <a:rPr lang="cs-CZ" sz="2000" cap="none" dirty="0">
                <a:solidFill>
                  <a:schemeClr val="accent3">
                    <a:lumMod val="50000"/>
                  </a:schemeClr>
                </a:solidFill>
                <a:effectLst/>
                <a:latin typeface="Constantia" panose="02030602050306030303" pitchFamily="18" charset="0"/>
                <a:ea typeface="TimesNewRomanPSMT"/>
                <a:cs typeface="Times New Roman" panose="02020603050405020304" pitchFamily="18" charset="0"/>
              </a:rPr>
              <a:t>uslimy – Chrámová hora – Skalní dóm, Mohamed </a:t>
            </a:r>
            <a:r>
              <a:rPr lang="cs-CZ" sz="2000" cap="none" dirty="0">
                <a:solidFill>
                  <a:schemeClr val="accent3">
                    <a:lumMod val="50000"/>
                  </a:schemeClr>
                </a:solidFill>
                <a:effectLst/>
                <a:latin typeface="Constantia" panose="02030602050306030303" pitchFamily="18" charset="0"/>
              </a:rPr>
              <a:t>vystoupil do nebe (setkal se s předchůdci, proroky Abrahámem, Mojžíšem a Ježíšem)</a:t>
            </a:r>
          </a:p>
        </p:txBody>
      </p:sp>
    </p:spTree>
    <p:extLst>
      <p:ext uri="{BB962C8B-B14F-4D97-AF65-F5344CB8AC3E}">
        <p14:creationId xmlns:p14="http://schemas.microsoft.com/office/powerpoint/2010/main" val="317536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2C09-854C-474D-95F1-EBC5D78EBBD1}"/>
              </a:ext>
            </a:extLst>
          </p:cNvPr>
          <p:cNvSpPr>
            <a:spLocks noGrp="1"/>
          </p:cNvSpPr>
          <p:nvPr>
            <p:ph type="ctrTitle"/>
          </p:nvPr>
        </p:nvSpPr>
        <p:spPr>
          <a:xfrm>
            <a:off x="930000" y="1300784"/>
            <a:ext cx="10332000" cy="1908000"/>
          </a:xfrm>
        </p:spPr>
        <p:txBody>
          <a:bodyPr>
            <a:noAutofit/>
          </a:bodyPr>
          <a:lstStyle/>
          <a:p>
            <a:pPr>
              <a:lnSpc>
                <a:spcPct val="150000"/>
              </a:lnSpc>
            </a:pPr>
            <a:r>
              <a:rPr lang="cs-CZ" sz="4800" b="1" dirty="0" err="1">
                <a:solidFill>
                  <a:schemeClr val="accent3">
                    <a:lumMod val="50000"/>
                  </a:schemeClr>
                </a:solidFill>
                <a:effectLst/>
                <a:latin typeface="Times New Roman" panose="02020603050405020304" pitchFamily="18" charset="0"/>
                <a:ea typeface="Times New Roman" panose="02020603050405020304" pitchFamily="18" charset="0"/>
              </a:rPr>
              <a:t>kastelologický</a:t>
            </a:r>
            <a:r>
              <a:rPr lang="cs-CZ" sz="4800" b="1" dirty="0">
                <a:solidFill>
                  <a:schemeClr val="accent3">
                    <a:lumMod val="50000"/>
                  </a:schemeClr>
                </a:solidFill>
                <a:effectLst/>
                <a:latin typeface="Times New Roman" panose="02020603050405020304" pitchFamily="18" charset="0"/>
                <a:ea typeface="Times New Roman" panose="02020603050405020304" pitchFamily="18" charset="0"/>
              </a:rPr>
              <a:t> turismus</a:t>
            </a:r>
            <a:endParaRPr lang="cs-CZ" dirty="0">
              <a:solidFill>
                <a:schemeClr val="accent3">
                  <a:lumMod val="50000"/>
                </a:schemeClr>
              </a:solidFill>
            </a:endParaRPr>
          </a:p>
        </p:txBody>
      </p:sp>
    </p:spTree>
    <p:extLst>
      <p:ext uri="{BB962C8B-B14F-4D97-AF65-F5344CB8AC3E}">
        <p14:creationId xmlns:p14="http://schemas.microsoft.com/office/powerpoint/2010/main" val="62106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DF97D-BA7F-47A5-B696-ECA10C87D765}"/>
              </a:ext>
            </a:extLst>
          </p:cNvPr>
          <p:cNvSpPr>
            <a:spLocks noGrp="1"/>
          </p:cNvSpPr>
          <p:nvPr>
            <p:ph type="title"/>
          </p:nvPr>
        </p:nvSpPr>
        <p:spPr>
          <a:xfrm>
            <a:off x="324000" y="72000"/>
            <a:ext cx="11520000" cy="972000"/>
          </a:xfrm>
        </p:spPr>
        <p:txBody>
          <a:bodyPr/>
          <a:lstStyle/>
          <a:p>
            <a:r>
              <a:rPr lang="cs-CZ" b="1" dirty="0">
                <a:solidFill>
                  <a:schemeClr val="accent3">
                    <a:lumMod val="50000"/>
                  </a:schemeClr>
                </a:solidFill>
                <a:latin typeface="Constantia" panose="02030602050306030303" pitchFamily="18" charset="0"/>
                <a:cs typeface="Times New Roman" panose="02020603050405020304" pitchFamily="18" charset="0"/>
              </a:rPr>
              <a:t>KASTELOLOGICKÝ TURISMUS</a:t>
            </a:r>
          </a:p>
        </p:txBody>
      </p:sp>
      <p:sp>
        <p:nvSpPr>
          <p:cNvPr id="3" name="Zástupný obsah 2">
            <a:extLst>
              <a:ext uri="{FF2B5EF4-FFF2-40B4-BE49-F238E27FC236}">
                <a16:creationId xmlns:a16="http://schemas.microsoft.com/office/drawing/2014/main" id="{48A6C2AC-62E3-4A51-A100-3A0946803A90}"/>
              </a:ext>
            </a:extLst>
          </p:cNvPr>
          <p:cNvSpPr>
            <a:spLocks noGrp="1"/>
          </p:cNvSpPr>
          <p:nvPr>
            <p:ph sz="quarter" idx="13"/>
          </p:nvPr>
        </p:nvSpPr>
        <p:spPr>
          <a:xfrm>
            <a:off x="324000" y="1044000"/>
            <a:ext cx="11520000" cy="5832000"/>
          </a:xfrm>
        </p:spPr>
        <p:txBody>
          <a:bodyPr>
            <a:normAutofit/>
          </a:bodyPr>
          <a:lstStyle/>
          <a:p>
            <a:pPr>
              <a:lnSpc>
                <a:spcPct val="107000"/>
              </a:lnSpc>
              <a:spcBef>
                <a:spcPts val="0"/>
              </a:spcBef>
              <a:spcAft>
                <a:spcPts val="8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Hrady, zámky, lovecké zámečky, zříceniny, tvrze – velká umělecká &amp; historická hodnota </a:t>
            </a:r>
            <a:r>
              <a:rPr lang="cs-CZ"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jejich uchování je ve veřejném zájmu</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Považovány za součást tzv. vysoké kultury </a:t>
            </a:r>
            <a:r>
              <a:rPr lang="cs-CZ"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dotovány ze státního rozpočtu</a:t>
            </a:r>
          </a:p>
          <a:p>
            <a:pPr>
              <a:lnSpc>
                <a:spcPct val="107000"/>
              </a:lnSpc>
              <a:spcBef>
                <a:spcPts val="0"/>
              </a:spcBef>
              <a:spcAft>
                <a:spcPts val="800"/>
              </a:spcAft>
              <a:buClr>
                <a:schemeClr val="accent3">
                  <a:lumMod val="50000"/>
                </a:schemeClr>
              </a:buClr>
              <a:buFont typeface="Wingdings" panose="05000000000000000000" pitchFamily="2" charset="2"/>
              <a:buChar char="§"/>
            </a:pP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Zájem návštěvníků od 18./19. století </a:t>
            </a:r>
            <a:r>
              <a:rPr lang="cs-CZ"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cap="none"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ka</a:t>
            </a: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stelologický</a:t>
            </a:r>
            <a:r>
              <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 turismus jeden z nejstarších typů </a:t>
            </a:r>
            <a:r>
              <a:rPr lang="cs-CZ" cap="none" dirty="0" err="1">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rPr>
              <a:t>turism</a:t>
            </a:r>
            <a:endParaRPr lang="cs-CZ" cap="none" dirty="0">
              <a:solidFill>
                <a:schemeClr val="accent3">
                  <a:lumMod val="50000"/>
                </a:schemeClr>
              </a:solidFill>
              <a:effectLst/>
              <a:latin typeface="Constantia" panose="02030602050306030303"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První hrady – opevněné panské sídlo; obranná, strážní, reprezentativní &amp; obytná funkce</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12. století – dřevěné</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13. století – kamenné, původně jednoduché, později renovovány &amp; rozšiřovány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15. století – vyšší nároky na komfort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cs typeface="Times New Roman" panose="02020603050405020304" pitchFamily="18" charset="0"/>
              </a:rPr>
              <a:t>→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některé přestavovány na zámky</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16. století – </a:t>
            </a:r>
            <a:r>
              <a:rPr lang="cs-CZ" sz="2000" cap="none" dirty="0">
                <a:solidFill>
                  <a:schemeClr val="accent3">
                    <a:lumMod val="50000"/>
                  </a:schemeClr>
                </a:solidFill>
                <a:latin typeface="Constantia" panose="02030602050306030303" pitchFamily="18" charset="0"/>
                <a:ea typeface="Times New Roman" panose="02020603050405020304" pitchFamily="18" charset="0"/>
              </a:rPr>
              <a:t>konec </a:t>
            </a: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výstavby i přestavby hradů</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Poslední postavený – Švihov, poslední přestavěný – Křivoklát</a:t>
            </a:r>
          </a:p>
          <a:p>
            <a:pPr marL="468000" lvl="1">
              <a:lnSpc>
                <a:spcPct val="107000"/>
              </a:lnSpc>
              <a:spcBef>
                <a:spcPts val="0"/>
              </a:spcBef>
              <a:spcAft>
                <a:spcPts val="800"/>
              </a:spcAft>
              <a:buClr>
                <a:schemeClr val="accent3">
                  <a:lumMod val="50000"/>
                </a:schemeClr>
              </a:buClr>
              <a:buFont typeface="Wingdings" panose="05000000000000000000" pitchFamily="2" charset="2"/>
              <a:buChar char="§"/>
            </a:pPr>
            <a:r>
              <a:rPr lang="cs-CZ" sz="2000" cap="none" dirty="0">
                <a:solidFill>
                  <a:schemeClr val="accent3">
                    <a:lumMod val="50000"/>
                  </a:schemeClr>
                </a:solidFill>
                <a:effectLst/>
                <a:latin typeface="Constantia" panose="02030602050306030303" pitchFamily="18" charset="0"/>
                <a:ea typeface="Times New Roman" panose="02020603050405020304" pitchFamily="18" charset="0"/>
              </a:rPr>
              <a:t>Zámek – volně stojící reprezentativní budova, výstavná, umělecky zdobená, obklopená přírodním prostředím, zahradou, parkem</a:t>
            </a:r>
          </a:p>
          <a:p>
            <a:pPr>
              <a:lnSpc>
                <a:spcPct val="107000"/>
              </a:lnSpc>
              <a:spcBef>
                <a:spcPts val="0"/>
              </a:spcBef>
              <a:spcAft>
                <a:spcPts val="800"/>
              </a:spcAft>
              <a:buClr>
                <a:schemeClr val="accent3">
                  <a:lumMod val="50000"/>
                </a:schemeClr>
              </a:buClr>
              <a:buFont typeface="Wingdings" panose="05000000000000000000" pitchFamily="2" charset="2"/>
              <a:buChar char="§"/>
            </a:pPr>
            <a:endParaRPr lang="cs-CZ" dirty="0">
              <a:solidFill>
                <a:schemeClr val="accent3">
                  <a:lumMod val="50000"/>
                </a:schemeClr>
              </a:solidFill>
              <a:latin typeface="Constantia" panose="02030602050306030303" pitchFamily="18" charset="0"/>
            </a:endParaRPr>
          </a:p>
        </p:txBody>
      </p:sp>
    </p:spTree>
    <p:extLst>
      <p:ext uri="{BB962C8B-B14F-4D97-AF65-F5344CB8AC3E}">
        <p14:creationId xmlns:p14="http://schemas.microsoft.com/office/powerpoint/2010/main" val="364395128"/>
      </p:ext>
    </p:extLst>
  </p:cSld>
  <p:clrMapOvr>
    <a:masterClrMapping/>
  </p:clrMapOvr>
</p:sld>
</file>

<file path=ppt/theme/theme1.xml><?xml version="1.0" encoding="utf-8"?>
<a:theme xmlns:a="http://schemas.openxmlformats.org/drawingml/2006/main" name="Kapka">
  <a:themeElements>
    <a:clrScheme name="Kapk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Kapk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k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Wisp</Template>
  <TotalTime>20994</TotalTime>
  <Words>6405</Words>
  <Application>Microsoft Office PowerPoint</Application>
  <PresentationFormat>Širokoúhlá obrazovka</PresentationFormat>
  <Paragraphs>526</Paragraphs>
  <Slides>46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46</vt:i4>
      </vt:variant>
    </vt:vector>
  </HeadingPairs>
  <TitlesOfParts>
    <vt:vector size="52" baseType="lpstr">
      <vt:lpstr>Arial</vt:lpstr>
      <vt:lpstr>Constantia</vt:lpstr>
      <vt:lpstr>Times New Roman</vt:lpstr>
      <vt:lpstr>Tw Cen MT</vt:lpstr>
      <vt:lpstr>Wingdings</vt:lpstr>
      <vt:lpstr>Kapka</vt:lpstr>
      <vt:lpstr>Prezentace aplikace PowerPoint</vt:lpstr>
      <vt:lpstr>Kulturně-historický potenciál</vt:lpstr>
      <vt:lpstr>Náboženský turismus</vt:lpstr>
      <vt:lpstr>Náboženský turismus</vt:lpstr>
      <vt:lpstr>poutní turismus</vt:lpstr>
      <vt:lpstr>poutní turismus v čr</vt:lpstr>
      <vt:lpstr>Unwto</vt:lpstr>
      <vt:lpstr>kastelologický turismus</vt:lpstr>
      <vt:lpstr>KASTELOLOGICKÝ TURISMUS</vt:lpstr>
      <vt:lpstr>Současnost hradů a zámků</vt:lpstr>
      <vt:lpstr>Služby na hradech a zámcích</vt:lpstr>
      <vt:lpstr>Jsme zemí bohatou na hrady a zámky…</vt:lpstr>
      <vt:lpstr>urbánní turismus</vt:lpstr>
      <vt:lpstr>Urbánní turismus</vt:lpstr>
      <vt:lpstr>Městská památková rezervace</vt:lpstr>
      <vt:lpstr>Městská památková zóna</vt:lpstr>
      <vt:lpstr>Sdružení historických sídel</vt:lpstr>
      <vt:lpstr>rurální turismus</vt:lpstr>
      <vt:lpstr>Rurální turismus</vt:lpstr>
      <vt:lpstr>Primární nabídka</vt:lpstr>
      <vt:lpstr>Chráněná území</vt:lpstr>
      <vt:lpstr>Muzea v přírodě</vt:lpstr>
      <vt:lpstr>Typy rurálního turismu</vt:lpstr>
      <vt:lpstr>industriální turismus</vt:lpstr>
      <vt:lpstr>Industriální turismus</vt:lpstr>
      <vt:lpstr>Industriální turismus</vt:lpstr>
      <vt:lpstr>Destinace Industriálního turismu</vt:lpstr>
      <vt:lpstr>Nejnavštěvovanější památky</vt:lpstr>
      <vt:lpstr>montánní turismus</vt:lpstr>
      <vt:lpstr>Montánní turismus</vt:lpstr>
      <vt:lpstr>destinace</vt:lpstr>
      <vt:lpstr>temný turismus</vt:lpstr>
      <vt:lpstr>TEMNÝ TURISMUS</vt:lpstr>
      <vt:lpstr>Typy temného turismu</vt:lpstr>
      <vt:lpstr>Památníky 1. a 2. světové války</vt:lpstr>
      <vt:lpstr>Další destinace</vt:lpstr>
      <vt:lpstr>Katastrofický turismus</vt:lpstr>
      <vt:lpstr>Destinace v české republice</vt:lpstr>
      <vt:lpstr>Pamětní místa</vt:lpstr>
      <vt:lpstr>gastroturismus</vt:lpstr>
      <vt:lpstr>gastroturismus</vt:lpstr>
      <vt:lpstr>aktivity</vt:lpstr>
      <vt:lpstr>aktivity</vt:lpstr>
      <vt:lpstr>Vinařský turismus</vt:lpstr>
      <vt:lpstr>Gastronomické destinace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Radmila Dluhošová</dc:creator>
  <cp:lastModifiedBy>Radmila Dluhošová</cp:lastModifiedBy>
  <cp:revision>431</cp:revision>
  <dcterms:created xsi:type="dcterms:W3CDTF">2023-09-18T21:08:40Z</dcterms:created>
  <dcterms:modified xsi:type="dcterms:W3CDTF">2023-10-03T23:30:12Z</dcterms:modified>
</cp:coreProperties>
</file>