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9" r:id="rId3"/>
    <p:sldId id="264" r:id="rId4"/>
    <p:sldId id="257" r:id="rId5"/>
    <p:sldId id="260" r:id="rId6"/>
    <p:sldId id="299" r:id="rId7"/>
    <p:sldId id="258" r:id="rId8"/>
    <p:sldId id="289" r:id="rId9"/>
    <p:sldId id="261" r:id="rId10"/>
    <p:sldId id="265" r:id="rId11"/>
    <p:sldId id="293" r:id="rId12"/>
    <p:sldId id="291" r:id="rId13"/>
    <p:sldId id="262" r:id="rId14"/>
    <p:sldId id="296" r:id="rId15"/>
    <p:sldId id="266" r:id="rId16"/>
    <p:sldId id="267" r:id="rId17"/>
    <p:sldId id="268" r:id="rId18"/>
    <p:sldId id="301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94" r:id="rId27"/>
    <p:sldId id="295" r:id="rId28"/>
    <p:sldId id="300" r:id="rId29"/>
    <p:sldId id="290" r:id="rId30"/>
    <p:sldId id="288" r:id="rId31"/>
    <p:sldId id="270" r:id="rId32"/>
    <p:sldId id="271" r:id="rId33"/>
    <p:sldId id="272" r:id="rId34"/>
    <p:sldId id="273" r:id="rId35"/>
    <p:sldId id="274" r:id="rId36"/>
    <p:sldId id="276" r:id="rId37"/>
    <p:sldId id="275" r:id="rId38"/>
    <p:sldId id="277" r:id="rId39"/>
    <p:sldId id="278" r:id="rId40"/>
    <p:sldId id="279" r:id="rId41"/>
    <p:sldId id="297" r:id="rId42"/>
    <p:sldId id="263" r:id="rId43"/>
    <p:sldId id="298" r:id="rId4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7AA63B-C117-297B-A934-9C9540025043}" v="190" dt="2023-11-13T11:12:36.762"/>
    <p1510:client id="{753408E7-BFFB-852F-973F-EB5852D23861}" v="31" dt="2023-11-14T16:44:05.903"/>
    <p1510:client id="{7FE9DA96-DA00-1541-9254-BA5AF16773C4}" v="557" dt="2023-11-12T18:09:26.951"/>
    <p1510:client id="{DE7A8544-1713-F8A6-355A-E32EC4FDDCA0}" v="93" dt="2023-11-13T19:42:46.8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7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9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5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2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3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51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8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4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0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4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4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3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DA29CF3-8B8B-4DDF-A19B-72E0059DD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0" y="744909"/>
            <a:ext cx="7627374" cy="2755374"/>
          </a:xfrm>
        </p:spPr>
        <p:txBody>
          <a:bodyPr anchor="b">
            <a:normAutofit/>
          </a:bodyPr>
          <a:lstStyle/>
          <a:p>
            <a:r>
              <a:rPr lang="cs-CZ">
                <a:ea typeface="Calibri Light"/>
                <a:cs typeface="Calibri Light"/>
              </a:rPr>
              <a:t>Vybrané problematické jevy českého pravopisu</a:t>
            </a:r>
            <a:endParaRPr lang="cs-CZ">
              <a:cs typeface="Sabon Next LT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C96D671-CB09-4A40-87DE-E5042068B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167025" y="76200"/>
            <a:ext cx="3997615" cy="6816079"/>
            <a:chOff x="8059620" y="41922"/>
            <a:chExt cx="3997615" cy="6816077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21A0628A-CD3B-450E-BF5A-04678A41E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E96386AA-8B39-4EAE-8E84-F62C12CCE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3" name="TextovéPole 2">
            <a:extLst>
              <a:ext uri="{FF2B5EF4-FFF2-40B4-BE49-F238E27FC236}">
                <a16:creationId xmlns:a16="http://schemas.microsoft.com/office/drawing/2014/main" id="{2ED632FF-9177-1E28-FC0F-7B0FD930587B}"/>
              </a:ext>
            </a:extLst>
          </p:cNvPr>
          <p:cNvSpPr txBox="1"/>
          <p:nvPr/>
        </p:nvSpPr>
        <p:spPr>
          <a:xfrm>
            <a:off x="290285" y="6331857"/>
            <a:ext cx="1763486" cy="3778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Jitka Janáková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FA2D9D82-13AA-672A-C311-53FEBAF01AA2}"/>
              </a:ext>
            </a:extLst>
          </p:cNvPr>
          <p:cNvSpPr/>
          <p:nvPr/>
        </p:nvSpPr>
        <p:spPr>
          <a:xfrm>
            <a:off x="4355224" y="2988881"/>
            <a:ext cx="3481551" cy="107730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4666BE-7AA1-E0DE-64C5-66E807B0A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Hláska a písmeno, hranice slov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146B23-F55E-896C-E2C9-876EE2C4B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i="1" dirty="0"/>
              <a:t>ů </a:t>
            </a:r>
            <a:r>
              <a:rPr lang="cs-CZ" dirty="0"/>
              <a:t>nebo </a:t>
            </a:r>
            <a:r>
              <a:rPr lang="cs-CZ" i="1" dirty="0"/>
              <a:t>ú</a:t>
            </a:r>
            <a:r>
              <a:rPr lang="cs-CZ" dirty="0"/>
              <a:t>?</a:t>
            </a:r>
          </a:p>
          <a:p>
            <a:endParaRPr lang="cs-CZ" dirty="0"/>
          </a:p>
          <a:p>
            <a:pPr marL="0" indent="0" algn="ctr">
              <a:buNone/>
            </a:pPr>
            <a:r>
              <a:rPr lang="cs-CZ" sz="3600" dirty="0">
                <a:solidFill>
                  <a:srgbClr val="00B050"/>
                </a:solidFill>
              </a:rPr>
              <a:t>kůra X kúra</a:t>
            </a:r>
          </a:p>
          <a:p>
            <a:pPr marL="0" indent="0" algn="ctr">
              <a:buNone/>
            </a:pPr>
            <a:r>
              <a:rPr lang="cs-CZ" dirty="0"/>
              <a:t>citronová kůra                                                léčebná kúra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Příklady dalších přejatých slov: </a:t>
            </a:r>
            <a:r>
              <a:rPr lang="cs-CZ" sz="2400" i="1" dirty="0">
                <a:ea typeface="+mn-lt"/>
                <a:cs typeface="+mn-lt"/>
              </a:rPr>
              <a:t>múza, medúza, túje, túra</a:t>
            </a:r>
            <a:r>
              <a:rPr lang="cs-CZ" sz="2400" i="1">
                <a:ea typeface="+mn-lt"/>
                <a:cs typeface="+mn-lt"/>
              </a:rPr>
              <a:t>, trubadúr, </a:t>
            </a:r>
            <a:r>
              <a:rPr lang="cs-CZ" sz="2400" i="1" dirty="0">
                <a:ea typeface="+mn-lt"/>
                <a:cs typeface="+mn-lt"/>
              </a:rPr>
              <a:t>manikúra, pedikúra, ragú, iglú</a:t>
            </a:r>
            <a:endParaRPr lang="cs-CZ" sz="2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2938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7102190-C0A1-4788-99F6-6A2F54444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821F602-B65F-4D39-86B7-9ED5C1735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A5465FF-E08C-4ECD-9AE2-1D48873ECC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B5FAB37-BB0D-41A8-A5C8-65ADE0F00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4C3869-8D69-DF47-CF2C-DEA8E3C7C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223" y="1881351"/>
            <a:ext cx="4408459" cy="201897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/>
              <a:t>Psaní předpon </a:t>
            </a:r>
            <a:r>
              <a:rPr lang="en-US" i="1"/>
              <a:t>s(e)-</a:t>
            </a:r>
            <a:r>
              <a:rPr lang="en-US"/>
              <a:t>, </a:t>
            </a:r>
            <a:r>
              <a:rPr lang="en-US" i="1"/>
              <a:t>z(e)-</a:t>
            </a:r>
            <a:endParaRPr lang="en-US"/>
          </a:p>
        </p:txBody>
      </p:sp>
      <p:pic>
        <p:nvPicPr>
          <p:cNvPr id="4" name="Zástupný obsah 3" descr="Obsah obrázku text, snímek obrazovky, květina&#10;&#10;Popis se vygeneroval automaticky.">
            <a:extLst>
              <a:ext uri="{FF2B5EF4-FFF2-40B4-BE49-F238E27FC236}">
                <a16:creationId xmlns:a16="http://schemas.microsoft.com/office/drawing/2014/main" id="{FB3038CD-CF30-784E-6B7C-D388B6F465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0473" y="1976308"/>
            <a:ext cx="4911766" cy="348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0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Zástupný obsah 3" descr="Obsah obrázku text, snímek obrazovky, Písmo&#10;&#10;Popis se vygeneroval automaticky.">
            <a:extLst>
              <a:ext uri="{FF2B5EF4-FFF2-40B4-BE49-F238E27FC236}">
                <a16:creationId xmlns:a16="http://schemas.microsoft.com/office/drawing/2014/main" id="{3DEB536A-142F-684A-39FF-04F4C1882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t="462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52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3FF2FA-4266-9952-1D7A-7D69BD7D6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Psaní předpon </a:t>
            </a:r>
            <a:r>
              <a:rPr lang="cs-CZ" i="1"/>
              <a:t>s(e)-</a:t>
            </a:r>
            <a:r>
              <a:rPr lang="cs-CZ"/>
              <a:t>, </a:t>
            </a:r>
            <a:r>
              <a:rPr lang="cs-CZ" i="1"/>
              <a:t>z(e)-</a:t>
            </a:r>
            <a:endParaRPr lang="cs-CZ"/>
          </a:p>
          <a:p>
            <a:endParaRPr lang="cs-CZ" b="1" i="1">
              <a:latin typeface="Avenir Next LT Pro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DF3C99-9910-EDAC-A7BA-58DD1175F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/>
              <a:t>Ve slovech přejatých: </a:t>
            </a:r>
            <a:r>
              <a:rPr lang="cs-CZ" i="1"/>
              <a:t>z(e)-</a:t>
            </a:r>
            <a:r>
              <a:rPr lang="cs-CZ"/>
              <a:t> u </a:t>
            </a:r>
            <a:r>
              <a:rPr lang="cs-CZ">
                <a:ea typeface="+mn-lt"/>
                <a:cs typeface="+mn-lt"/>
              </a:rPr>
              <a:t>sloves zakončených na </a:t>
            </a:r>
            <a:r>
              <a:rPr lang="cs-CZ" i="1">
                <a:ea typeface="+mn-lt"/>
                <a:cs typeface="+mn-lt"/>
              </a:rPr>
              <a:t>‑ovat (aktualizovat, kopírovat, kombinovat, kompletovat, komplikovat, kontaktovat, konstruovat)</a:t>
            </a:r>
          </a:p>
          <a:p>
            <a:r>
              <a:rPr lang="cs-CZ">
                <a:ea typeface="+mn-lt"/>
                <a:cs typeface="+mn-lt"/>
              </a:rPr>
              <a:t>U některých z nich lze zvolit i předponu </a:t>
            </a:r>
            <a:r>
              <a:rPr lang="cs-CZ" i="1">
                <a:ea typeface="+mn-lt"/>
                <a:cs typeface="+mn-lt"/>
              </a:rPr>
              <a:t>s‑</a:t>
            </a:r>
            <a:r>
              <a:rPr lang="cs-CZ">
                <a:ea typeface="+mn-lt"/>
                <a:cs typeface="+mn-lt"/>
              </a:rPr>
              <a:t> </a:t>
            </a:r>
            <a:endParaRPr lang="cs-CZ" i="1">
              <a:ea typeface="+mn-lt"/>
              <a:cs typeface="+mn-lt"/>
            </a:endParaRPr>
          </a:p>
          <a:p>
            <a:pPr algn="ctr"/>
            <a:r>
              <a:rPr lang="cs-CZ" b="1" i="1">
                <a:ea typeface="+mn-lt"/>
                <a:cs typeface="+mn-lt"/>
              </a:rPr>
              <a:t>ze</a:t>
            </a:r>
            <a:r>
              <a:rPr lang="cs-CZ" i="1">
                <a:ea typeface="+mn-lt"/>
                <a:cs typeface="+mn-lt"/>
              </a:rPr>
              <a:t>stylizovat</a:t>
            </a:r>
            <a:r>
              <a:rPr lang="cs-CZ">
                <a:ea typeface="+mn-lt"/>
                <a:cs typeface="+mn-lt"/>
              </a:rPr>
              <a:t> </a:t>
            </a:r>
            <a:r>
              <a:rPr lang="cs-CZ" i="1">
                <a:ea typeface="+mn-lt"/>
                <a:cs typeface="+mn-lt"/>
              </a:rPr>
              <a:t>i</a:t>
            </a:r>
            <a:r>
              <a:rPr lang="cs-CZ">
                <a:ea typeface="+mn-lt"/>
                <a:cs typeface="+mn-lt"/>
              </a:rPr>
              <a:t> </a:t>
            </a:r>
            <a:r>
              <a:rPr lang="cs-CZ" b="1" i="1">
                <a:ea typeface="+mn-lt"/>
                <a:cs typeface="+mn-lt"/>
              </a:rPr>
              <a:t>se</a:t>
            </a:r>
            <a:r>
              <a:rPr lang="cs-CZ" i="1">
                <a:ea typeface="+mn-lt"/>
                <a:cs typeface="+mn-lt"/>
              </a:rPr>
              <a:t>stylizovat, </a:t>
            </a:r>
          </a:p>
          <a:p>
            <a:pPr algn="ctr"/>
            <a:r>
              <a:rPr lang="cs-CZ" b="1" i="1">
                <a:ea typeface="+mn-lt"/>
                <a:cs typeface="+mn-lt"/>
              </a:rPr>
              <a:t>z</a:t>
            </a:r>
            <a:r>
              <a:rPr lang="cs-CZ" i="1">
                <a:ea typeface="+mn-lt"/>
                <a:cs typeface="+mn-lt"/>
              </a:rPr>
              <a:t>kontaktovat</a:t>
            </a:r>
            <a:r>
              <a:rPr lang="cs-CZ">
                <a:ea typeface="+mn-lt"/>
                <a:cs typeface="+mn-lt"/>
              </a:rPr>
              <a:t> </a:t>
            </a:r>
            <a:r>
              <a:rPr lang="cs-CZ" i="1">
                <a:ea typeface="+mn-lt"/>
                <a:cs typeface="+mn-lt"/>
              </a:rPr>
              <a:t>i</a:t>
            </a:r>
            <a:r>
              <a:rPr lang="cs-CZ">
                <a:ea typeface="+mn-lt"/>
                <a:cs typeface="+mn-lt"/>
              </a:rPr>
              <a:t> </a:t>
            </a:r>
            <a:r>
              <a:rPr lang="cs-CZ" b="1" i="1" err="1">
                <a:ea typeface="+mn-lt"/>
                <a:cs typeface="+mn-lt"/>
              </a:rPr>
              <a:t>s</a:t>
            </a:r>
            <a:r>
              <a:rPr lang="cs-CZ" i="1" err="1">
                <a:ea typeface="+mn-lt"/>
                <a:cs typeface="+mn-lt"/>
              </a:rPr>
              <a:t>kontaktovat</a:t>
            </a:r>
            <a:r>
              <a:rPr lang="cs-CZ" i="1">
                <a:ea typeface="+mn-lt"/>
                <a:cs typeface="+mn-lt"/>
              </a:rPr>
              <a:t>, </a:t>
            </a:r>
            <a:endParaRPr lang="cs-CZ">
              <a:ea typeface="+mn-lt"/>
              <a:cs typeface="+mn-lt"/>
            </a:endParaRPr>
          </a:p>
          <a:p>
            <a:pPr algn="ctr"/>
            <a:r>
              <a:rPr lang="cs-CZ" b="1" i="1">
                <a:ea typeface="+mn-lt"/>
                <a:cs typeface="+mn-lt"/>
              </a:rPr>
              <a:t>z</a:t>
            </a:r>
            <a:r>
              <a:rPr lang="cs-CZ" i="1">
                <a:ea typeface="+mn-lt"/>
                <a:cs typeface="+mn-lt"/>
              </a:rPr>
              <a:t>kompletovat</a:t>
            </a:r>
            <a:r>
              <a:rPr lang="cs-CZ">
                <a:ea typeface="+mn-lt"/>
                <a:cs typeface="+mn-lt"/>
              </a:rPr>
              <a:t> </a:t>
            </a:r>
            <a:r>
              <a:rPr lang="cs-CZ" i="1">
                <a:ea typeface="+mn-lt"/>
                <a:cs typeface="+mn-lt"/>
              </a:rPr>
              <a:t>i</a:t>
            </a:r>
            <a:r>
              <a:rPr lang="cs-CZ">
                <a:ea typeface="+mn-lt"/>
                <a:cs typeface="+mn-lt"/>
              </a:rPr>
              <a:t> </a:t>
            </a:r>
            <a:r>
              <a:rPr lang="cs-CZ" b="1" i="1" err="1">
                <a:ea typeface="+mn-lt"/>
                <a:cs typeface="+mn-lt"/>
              </a:rPr>
              <a:t>s</a:t>
            </a:r>
            <a:r>
              <a:rPr lang="cs-CZ" i="1" err="1">
                <a:ea typeface="+mn-lt"/>
                <a:cs typeface="+mn-lt"/>
              </a:rPr>
              <a:t>kompletovat</a:t>
            </a:r>
            <a:r>
              <a:rPr lang="cs-CZ" i="1">
                <a:ea typeface="+mn-lt"/>
                <a:cs typeface="+mn-lt"/>
              </a:rPr>
              <a:t>, </a:t>
            </a:r>
            <a:endParaRPr lang="cs-CZ">
              <a:ea typeface="+mn-lt"/>
              <a:cs typeface="+mn-lt"/>
            </a:endParaRPr>
          </a:p>
          <a:p>
            <a:pPr algn="ctr"/>
            <a:r>
              <a:rPr lang="cs-CZ" b="1" i="1">
                <a:ea typeface="+mn-lt"/>
                <a:cs typeface="+mn-lt"/>
              </a:rPr>
              <a:t>z</a:t>
            </a:r>
            <a:r>
              <a:rPr lang="cs-CZ" i="1">
                <a:ea typeface="+mn-lt"/>
                <a:cs typeface="+mn-lt"/>
              </a:rPr>
              <a:t>montovat i</a:t>
            </a:r>
            <a:r>
              <a:rPr lang="cs-CZ">
                <a:ea typeface="+mn-lt"/>
                <a:cs typeface="+mn-lt"/>
              </a:rPr>
              <a:t> </a:t>
            </a:r>
            <a:r>
              <a:rPr lang="cs-CZ" b="1" i="1">
                <a:ea typeface="+mn-lt"/>
                <a:cs typeface="+mn-lt"/>
              </a:rPr>
              <a:t>s</a:t>
            </a:r>
            <a:r>
              <a:rPr lang="cs-CZ" i="1">
                <a:ea typeface="+mn-lt"/>
                <a:cs typeface="+mn-lt"/>
              </a:rPr>
              <a:t>montovat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442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4EDBA2-E203-497D-AB28-73A06B2DF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0803BB8-5406-470B-B62A-E9655DE096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12C3203-0987-4CF5-AA8C-5FBB11C70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208314F-75BD-7C7C-2591-0FE7523F4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122"/>
            <a:ext cx="5757379" cy="1701443"/>
          </a:xfrm>
        </p:spPr>
        <p:txBody>
          <a:bodyPr>
            <a:normAutofit/>
          </a:bodyPr>
          <a:lstStyle/>
          <a:p>
            <a:r>
              <a:rPr lang="cs-CZ">
                <a:cs typeface="Sabon Next LT"/>
              </a:rPr>
              <a:t>Psaní </a:t>
            </a:r>
            <a:r>
              <a:rPr lang="cs-CZ" i="1">
                <a:cs typeface="Sabon Next LT"/>
              </a:rPr>
              <a:t>i</a:t>
            </a:r>
            <a:r>
              <a:rPr lang="cs-CZ">
                <a:cs typeface="Sabon Next LT"/>
              </a:rPr>
              <a:t>/</a:t>
            </a:r>
            <a:r>
              <a:rPr lang="cs-CZ" i="1">
                <a:cs typeface="Sabon Next LT"/>
              </a:rPr>
              <a:t>y</a:t>
            </a:r>
            <a:r>
              <a:rPr lang="cs-CZ">
                <a:cs typeface="Sabon Next LT"/>
              </a:rPr>
              <a:t> po písmenu </a:t>
            </a:r>
            <a:r>
              <a:rPr lang="cs-CZ" i="1">
                <a:cs typeface="Sabon Next LT"/>
              </a:rPr>
              <a:t>c 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9AE6D3-189D-F6A1-8D18-B4345BC17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1653"/>
            <a:ext cx="5339160" cy="21431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800" b="1"/>
              <a:t>y</a:t>
            </a:r>
            <a:r>
              <a:rPr lang="cs-CZ" sz="1800"/>
              <a:t>: plurál neživotných maskulin, </a:t>
            </a:r>
            <a:r>
              <a:rPr lang="cs-CZ" sz="1800">
                <a:ea typeface="+mn-lt"/>
                <a:cs typeface="+mn-lt"/>
              </a:rPr>
              <a:t>skloňujících se podle vzoru </a:t>
            </a:r>
            <a:r>
              <a:rPr lang="cs-CZ" sz="1800"/>
              <a:t> </a:t>
            </a:r>
            <a:r>
              <a:rPr lang="cs-CZ" sz="1800">
                <a:ea typeface="+mn-lt"/>
                <a:cs typeface="+mn-lt"/>
              </a:rPr>
              <a:t>„hrad“</a:t>
            </a:r>
            <a:r>
              <a:rPr lang="cs-CZ" sz="1800"/>
              <a:t> (</a:t>
            </a:r>
            <a:r>
              <a:rPr lang="cs-CZ" sz="1800" i="1">
                <a:ea typeface="+mn-lt"/>
                <a:cs typeface="+mn-lt"/>
              </a:rPr>
              <a:t>tácy</a:t>
            </a:r>
            <a:r>
              <a:rPr lang="cs-CZ" sz="1800">
                <a:ea typeface="+mn-lt"/>
                <a:cs typeface="+mn-lt"/>
              </a:rPr>
              <a:t>, </a:t>
            </a:r>
            <a:r>
              <a:rPr lang="cs-CZ" sz="1800" i="1" err="1">
                <a:ea typeface="+mn-lt"/>
                <a:cs typeface="+mn-lt"/>
              </a:rPr>
              <a:t>hospicy</a:t>
            </a:r>
            <a:r>
              <a:rPr lang="cs-CZ" sz="1800" i="1">
                <a:ea typeface="+mn-lt"/>
                <a:cs typeface="+mn-lt"/>
              </a:rPr>
              <a:t>, trucy, </a:t>
            </a:r>
            <a:r>
              <a:rPr lang="cs-CZ" sz="1800" err="1">
                <a:ea typeface="+mn-lt"/>
                <a:cs typeface="+mn-lt"/>
              </a:rPr>
              <a:t>nespis</a:t>
            </a:r>
            <a:r>
              <a:rPr lang="cs-CZ" sz="1800" i="1">
                <a:ea typeface="+mn-lt"/>
                <a:cs typeface="+mn-lt"/>
              </a:rPr>
              <a:t>. kecy)</a:t>
            </a:r>
            <a:endParaRPr lang="cs-CZ" sz="1800">
              <a:ea typeface="+mn-lt"/>
              <a:cs typeface="+mn-lt"/>
            </a:endParaRPr>
          </a:p>
          <a:p>
            <a:r>
              <a:rPr lang="cs-CZ" sz="1800" b="1">
                <a:ea typeface="+mn-lt"/>
                <a:cs typeface="+mn-lt"/>
              </a:rPr>
              <a:t>i</a:t>
            </a:r>
            <a:r>
              <a:rPr lang="cs-CZ" sz="1800">
                <a:ea typeface="+mn-lt"/>
                <a:cs typeface="+mn-lt"/>
              </a:rPr>
              <a:t>: v koncovkách podstatných jmen skloňujících se podle vzoru „předseda“ a „žena“ (</a:t>
            </a:r>
            <a:r>
              <a:rPr lang="cs-CZ" sz="1800" i="1">
                <a:ea typeface="+mn-lt"/>
                <a:cs typeface="+mn-lt"/>
              </a:rPr>
              <a:t>skici</a:t>
            </a:r>
            <a:r>
              <a:rPr lang="cs-CZ" sz="1800">
                <a:ea typeface="+mn-lt"/>
                <a:cs typeface="+mn-lt"/>
              </a:rPr>
              <a:t>, jména </a:t>
            </a:r>
            <a:r>
              <a:rPr lang="cs-CZ" sz="1800" i="1">
                <a:ea typeface="+mn-lt"/>
                <a:cs typeface="+mn-lt"/>
              </a:rPr>
              <a:t>Vašica - Vašici</a:t>
            </a:r>
            <a:r>
              <a:rPr lang="cs-CZ" sz="1800">
                <a:ea typeface="+mn-lt"/>
                <a:cs typeface="+mn-lt"/>
              </a:rPr>
              <a:t>, </a:t>
            </a:r>
            <a:r>
              <a:rPr lang="cs-CZ" sz="1800" i="1">
                <a:ea typeface="+mn-lt"/>
                <a:cs typeface="+mn-lt"/>
              </a:rPr>
              <a:t>Vinca – Vinci)</a:t>
            </a:r>
          </a:p>
        </p:txBody>
      </p:sp>
      <p:pic>
        <p:nvPicPr>
          <p:cNvPr id="4" name="Obrázek 3" descr="Obsah obrázku text, snímek obrazovky, číslo, Písmo&#10;&#10;Popis se vygeneroval automaticky.">
            <a:extLst>
              <a:ext uri="{FF2B5EF4-FFF2-40B4-BE49-F238E27FC236}">
                <a16:creationId xmlns:a16="http://schemas.microsoft.com/office/drawing/2014/main" id="{29585F53-B92D-8A8B-A86B-EDC2F7F21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8868" y="218929"/>
            <a:ext cx="3868568" cy="3335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Obsah obrázku text, snímek obrazovky, Písmo, číslo&#10;&#10;Popis se vygeneroval automaticky.">
            <a:extLst>
              <a:ext uri="{FF2B5EF4-FFF2-40B4-BE49-F238E27FC236}">
                <a16:creationId xmlns:a16="http://schemas.microsoft.com/office/drawing/2014/main" id="{D55274EA-A156-E718-1106-4C31DF309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1625" y="3645941"/>
            <a:ext cx="3813053" cy="3089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4307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585949-794A-5DA3-3A1C-C3C481866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Pravopis a výslovnost přejatých slov se </a:t>
            </a:r>
            <a:r>
              <a:rPr lang="cs-CZ" i="1"/>
              <a:t>s</a:t>
            </a:r>
            <a:r>
              <a:rPr lang="cs-CZ"/>
              <a:t> – </a:t>
            </a:r>
            <a:r>
              <a:rPr lang="cs-CZ" i="1"/>
              <a:t>z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9EBA04-88EE-21C8-02C4-939A0C829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679" y="2052010"/>
            <a:ext cx="10635940" cy="41169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b="1">
                <a:ea typeface="+mn-lt"/>
                <a:cs typeface="+mn-lt"/>
              </a:rPr>
              <a:t>Dublety stylově rovnocenné</a:t>
            </a:r>
          </a:p>
          <a:p>
            <a:pPr marL="0" indent="0">
              <a:buNone/>
            </a:pPr>
            <a:endParaRPr lang="cs-CZ">
              <a:ea typeface="+mn-lt"/>
              <a:cs typeface="+mn-lt"/>
            </a:endParaRPr>
          </a:p>
          <a:p>
            <a:r>
              <a:rPr lang="cs-CZ" sz="2400">
                <a:ea typeface="+mn-lt"/>
                <a:cs typeface="+mn-lt"/>
              </a:rPr>
              <a:t>Ve slovech zakončených </a:t>
            </a:r>
            <a:r>
              <a:rPr lang="cs-CZ" sz="2400" b="1">
                <a:ea typeface="+mn-lt"/>
                <a:cs typeface="+mn-lt"/>
              </a:rPr>
              <a:t>v 1. p</a:t>
            </a:r>
            <a:r>
              <a:rPr lang="cs-CZ" sz="2400">
                <a:ea typeface="+mn-lt"/>
                <a:cs typeface="+mn-lt"/>
              </a:rPr>
              <a:t>. na skupinu vyslovovanou [</a:t>
            </a:r>
            <a:r>
              <a:rPr lang="cs-CZ" sz="2400" i="1">
                <a:ea typeface="+mn-lt"/>
                <a:cs typeface="+mn-lt"/>
              </a:rPr>
              <a:t>‑</a:t>
            </a:r>
            <a:r>
              <a:rPr lang="cs-CZ" sz="2400" i="1" err="1">
                <a:ea typeface="+mn-lt"/>
                <a:cs typeface="+mn-lt"/>
              </a:rPr>
              <a:t>ns</a:t>
            </a:r>
            <a:r>
              <a:rPr lang="cs-CZ" sz="2400" i="1">
                <a:ea typeface="+mn-lt"/>
                <a:cs typeface="+mn-lt"/>
              </a:rPr>
              <a:t>, ‑</a:t>
            </a:r>
            <a:r>
              <a:rPr lang="cs-CZ" sz="2400" i="1" err="1">
                <a:ea typeface="+mn-lt"/>
                <a:cs typeface="+mn-lt"/>
              </a:rPr>
              <a:t>rs</a:t>
            </a:r>
            <a:r>
              <a:rPr lang="cs-CZ" sz="2400" i="1">
                <a:ea typeface="+mn-lt"/>
                <a:cs typeface="+mn-lt"/>
              </a:rPr>
              <a:t>, ‑</a:t>
            </a:r>
            <a:r>
              <a:rPr lang="cs-CZ" sz="2400" i="1" err="1">
                <a:ea typeface="+mn-lt"/>
                <a:cs typeface="+mn-lt"/>
              </a:rPr>
              <a:t>ls</a:t>
            </a:r>
            <a:r>
              <a:rPr lang="cs-CZ" sz="2400">
                <a:ea typeface="+mn-lt"/>
                <a:cs typeface="+mn-lt"/>
              </a:rPr>
              <a:t>], v ostatních pádech a ve slovech odvozených se skupinou vyslovovanou [</a:t>
            </a:r>
            <a:r>
              <a:rPr lang="cs-CZ" sz="2400" i="1">
                <a:ea typeface="+mn-lt"/>
                <a:cs typeface="+mn-lt"/>
              </a:rPr>
              <a:t>‑</a:t>
            </a:r>
            <a:r>
              <a:rPr lang="cs-CZ" sz="2400" i="1" err="1">
                <a:ea typeface="+mn-lt"/>
                <a:cs typeface="+mn-lt"/>
              </a:rPr>
              <a:t>nz</a:t>
            </a:r>
            <a:r>
              <a:rPr lang="cs-CZ" sz="2400" i="1">
                <a:ea typeface="+mn-lt"/>
                <a:cs typeface="+mn-lt"/>
              </a:rPr>
              <a:t>‑, ‑</a:t>
            </a:r>
            <a:r>
              <a:rPr lang="cs-CZ" sz="2400" i="1" err="1">
                <a:ea typeface="+mn-lt"/>
                <a:cs typeface="+mn-lt"/>
              </a:rPr>
              <a:t>rz</a:t>
            </a:r>
            <a:r>
              <a:rPr lang="cs-CZ" sz="2400" i="1">
                <a:ea typeface="+mn-lt"/>
                <a:cs typeface="+mn-lt"/>
              </a:rPr>
              <a:t>‑, ‑</a:t>
            </a:r>
            <a:r>
              <a:rPr lang="cs-CZ" sz="2400" i="1" err="1">
                <a:ea typeface="+mn-lt"/>
                <a:cs typeface="+mn-lt"/>
              </a:rPr>
              <a:t>lz</a:t>
            </a:r>
            <a:r>
              <a:rPr lang="cs-CZ" sz="2400" i="1">
                <a:ea typeface="+mn-lt"/>
                <a:cs typeface="+mn-lt"/>
              </a:rPr>
              <a:t>‑</a:t>
            </a:r>
            <a:r>
              <a:rPr lang="cs-CZ" sz="2400">
                <a:ea typeface="+mn-lt"/>
                <a:cs typeface="+mn-lt"/>
              </a:rPr>
              <a:t>] </a:t>
            </a:r>
            <a:r>
              <a:rPr lang="cs-CZ" sz="2400" b="1">
                <a:ea typeface="+mn-lt"/>
                <a:cs typeface="+mn-lt"/>
              </a:rPr>
              <a:t>jsou obě možnosti psaní rovnocenné</a:t>
            </a:r>
            <a:r>
              <a:rPr lang="cs-CZ" sz="2400">
                <a:ea typeface="+mn-lt"/>
                <a:cs typeface="+mn-lt"/>
              </a:rPr>
              <a:t>, a to bez stylového rozlišení.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002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7E9B3D-60CB-8A9A-AC70-529DDDB2E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Dublety stylově rovnocenné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6C9CF1-E475-9E2A-96EA-35B346B9E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 b="1">
                <a:ea typeface="+mn-lt"/>
                <a:cs typeface="+mn-lt"/>
              </a:rPr>
              <a:t>D</a:t>
            </a:r>
            <a:r>
              <a:rPr lang="cs-CZ">
                <a:ea typeface="+mn-lt"/>
                <a:cs typeface="+mn-lt"/>
              </a:rPr>
              <a:t>: </a:t>
            </a:r>
            <a:r>
              <a:rPr lang="cs-CZ" i="1">
                <a:ea typeface="+mn-lt"/>
                <a:cs typeface="+mn-lt"/>
              </a:rPr>
              <a:t>diskurz –⁠⁠⁠⁠⁠⁠⁠⁠⁠⁠⁠⁠⁠⁠⁠⁠⁠⁠⁠⁠⁠⁠⁠ diskurs, dispenz –⁠⁠⁠⁠⁠⁠⁠⁠⁠⁠⁠⁠⁠⁠⁠⁠⁠⁠⁠⁠⁠⁠⁠ dispens (dispenzární –⁠⁠⁠⁠⁠⁠⁠⁠⁠⁠⁠⁠⁠⁠⁠⁠⁠⁠⁠⁠⁠⁠⁠ dispensární)</a:t>
            </a:r>
            <a:endParaRPr lang="cs-CZ"/>
          </a:p>
          <a:p>
            <a:r>
              <a:rPr lang="cs-CZ" b="1">
                <a:ea typeface="+mn-lt"/>
                <a:cs typeface="+mn-lt"/>
              </a:rPr>
              <a:t>E</a:t>
            </a:r>
            <a:r>
              <a:rPr lang="cs-CZ">
                <a:ea typeface="+mn-lt"/>
                <a:cs typeface="+mn-lt"/>
              </a:rPr>
              <a:t>: </a:t>
            </a:r>
            <a:r>
              <a:rPr lang="cs-CZ" i="1">
                <a:ea typeface="+mn-lt"/>
                <a:cs typeface="+mn-lt"/>
              </a:rPr>
              <a:t>exkurz –⁠⁠⁠⁠⁠⁠⁠⁠⁠⁠⁠⁠⁠⁠⁠⁠⁠⁠⁠⁠⁠⁠⁠ exkurs</a:t>
            </a:r>
            <a:endParaRPr lang="cs-CZ"/>
          </a:p>
          <a:p>
            <a:r>
              <a:rPr lang="cs-CZ" b="1">
                <a:ea typeface="+mn-lt"/>
                <a:cs typeface="+mn-lt"/>
              </a:rPr>
              <a:t>I</a:t>
            </a:r>
            <a:r>
              <a:rPr lang="cs-CZ">
                <a:ea typeface="+mn-lt"/>
                <a:cs typeface="+mn-lt"/>
              </a:rPr>
              <a:t>: </a:t>
            </a:r>
            <a:r>
              <a:rPr lang="cs-CZ" i="1">
                <a:ea typeface="+mn-lt"/>
                <a:cs typeface="+mn-lt"/>
              </a:rPr>
              <a:t>impulz –⁠⁠⁠⁠⁠⁠⁠⁠⁠⁠⁠⁠⁠⁠⁠⁠⁠⁠⁠⁠⁠⁠⁠ impuls (impulzní –⁠⁠⁠⁠⁠⁠⁠⁠⁠⁠⁠⁠⁠⁠⁠⁠⁠⁠⁠⁠⁠⁠⁠ impulsní, impulzivní/impulzívní –⁠⁠⁠⁠⁠⁠⁠⁠⁠⁠⁠⁠⁠⁠⁠⁠⁠⁠⁠⁠⁠⁠⁠ impulsivní/</a:t>
            </a:r>
            <a:r>
              <a:rPr lang="cs-CZ" i="1" err="1">
                <a:ea typeface="+mn-lt"/>
                <a:cs typeface="+mn-lt"/>
              </a:rPr>
              <a:t>impulsívní</a:t>
            </a:r>
            <a:r>
              <a:rPr lang="cs-CZ" i="1">
                <a:ea typeface="+mn-lt"/>
                <a:cs typeface="+mn-lt"/>
              </a:rPr>
              <a:t>)</a:t>
            </a:r>
            <a:endParaRPr lang="cs-CZ"/>
          </a:p>
          <a:p>
            <a:r>
              <a:rPr lang="cs-CZ" b="1">
                <a:ea typeface="+mn-lt"/>
                <a:cs typeface="+mn-lt"/>
              </a:rPr>
              <a:t>K</a:t>
            </a:r>
            <a:r>
              <a:rPr lang="cs-CZ">
                <a:ea typeface="+mn-lt"/>
                <a:cs typeface="+mn-lt"/>
              </a:rPr>
              <a:t>: </a:t>
            </a:r>
            <a:r>
              <a:rPr lang="cs-CZ" i="1">
                <a:ea typeface="+mn-lt"/>
                <a:cs typeface="+mn-lt"/>
              </a:rPr>
              <a:t>komparz –⁠⁠⁠⁠⁠⁠⁠⁠⁠⁠⁠⁠⁠⁠⁠⁠⁠⁠⁠⁠⁠⁠⁠ kompars, konkurz –⁠⁠⁠⁠⁠⁠⁠⁠⁠⁠⁠⁠⁠⁠⁠⁠⁠⁠⁠⁠⁠⁠⁠ konkurs (konkurzní –⁠⁠⁠⁠⁠⁠⁠⁠⁠⁠⁠⁠⁠⁠⁠⁠⁠⁠⁠⁠⁠⁠⁠ konkursní), kurz –⁠⁠⁠⁠⁠⁠⁠⁠⁠⁠⁠⁠⁠⁠⁠⁠⁠⁠⁠⁠⁠⁠⁠ kurs (kurzovní –⁠⁠⁠⁠⁠⁠⁠⁠⁠⁠⁠⁠⁠⁠⁠⁠⁠⁠⁠⁠⁠⁠⁠ kursovní, kurzista –⁠⁠⁠⁠⁠⁠⁠⁠⁠⁠⁠⁠⁠⁠⁠⁠⁠⁠⁠⁠⁠⁠⁠ kursista, kurzovné –⁠⁠⁠⁠⁠⁠⁠⁠⁠⁠⁠⁠⁠⁠⁠⁠⁠⁠⁠⁠⁠⁠⁠ kursovné)</a:t>
            </a:r>
            <a:endParaRPr lang="cs-CZ"/>
          </a:p>
          <a:p>
            <a:r>
              <a:rPr lang="cs-CZ" b="1">
                <a:ea typeface="+mn-lt"/>
                <a:cs typeface="+mn-lt"/>
              </a:rPr>
              <a:t>P</a:t>
            </a:r>
            <a:r>
              <a:rPr lang="cs-CZ">
                <a:ea typeface="+mn-lt"/>
                <a:cs typeface="+mn-lt"/>
              </a:rPr>
              <a:t>: </a:t>
            </a:r>
            <a:r>
              <a:rPr lang="cs-CZ" i="1">
                <a:ea typeface="+mn-lt"/>
                <a:cs typeface="+mn-lt"/>
              </a:rPr>
              <a:t>pulz –⁠⁠⁠⁠⁠⁠⁠⁠⁠⁠⁠⁠⁠⁠⁠⁠⁠⁠⁠⁠⁠⁠⁠ puls (pulzace –⁠⁠⁠⁠⁠⁠⁠⁠⁠⁠⁠⁠⁠⁠⁠⁠⁠⁠⁠⁠⁠⁠⁠ pulsace, pulzační –⁠⁠⁠⁠⁠⁠⁠⁠⁠⁠⁠⁠⁠⁠⁠⁠⁠⁠⁠⁠⁠⁠⁠ pulsační, pulzní –⁠⁠⁠⁠⁠⁠⁠⁠⁠⁠⁠⁠⁠⁠⁠⁠⁠⁠⁠⁠⁠⁠⁠ pulsní, pulzovat –⁠⁠⁠⁠⁠⁠⁠⁠⁠⁠⁠⁠⁠⁠⁠⁠⁠⁠⁠⁠⁠⁠⁠ pulsovat)</a:t>
            </a:r>
            <a:endParaRPr lang="cs-CZ"/>
          </a:p>
          <a:p>
            <a:r>
              <a:rPr lang="cs-CZ" b="1">
                <a:ea typeface="+mn-lt"/>
                <a:cs typeface="+mn-lt"/>
              </a:rPr>
              <a:t>R</a:t>
            </a:r>
            <a:r>
              <a:rPr lang="cs-CZ">
                <a:ea typeface="+mn-lt"/>
                <a:cs typeface="+mn-lt"/>
              </a:rPr>
              <a:t>: </a:t>
            </a:r>
            <a:r>
              <a:rPr lang="cs-CZ" i="1">
                <a:ea typeface="+mn-lt"/>
                <a:cs typeface="+mn-lt"/>
              </a:rPr>
              <a:t>rekurz –⁠⁠⁠⁠⁠⁠⁠⁠⁠⁠⁠⁠⁠⁠⁠⁠⁠⁠⁠⁠⁠⁠⁠ rekurs, reverz –⁠⁠⁠⁠⁠⁠⁠⁠⁠⁠⁠⁠⁠⁠⁠⁠⁠⁠⁠⁠⁠⁠⁠ revers (reverzibilní –⁠⁠⁠⁠⁠⁠⁠⁠⁠⁠⁠⁠⁠⁠⁠⁠⁠⁠⁠⁠⁠⁠⁠ reversibilní)</a:t>
            </a:r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18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6BE163-C27D-6EDF-3CB5-E2689DFA0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586986"/>
            <a:ext cx="10895106" cy="1325563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venir Next LT Pro"/>
                <a:ea typeface="Arimo"/>
                <a:cs typeface="Arimo"/>
              </a:rPr>
              <a:t>Slova se zakončením: </a:t>
            </a:r>
            <a:br>
              <a:rPr lang="cs-CZ" dirty="0">
                <a:latin typeface="Avenir Next LT Pro"/>
                <a:ea typeface="Arimo"/>
                <a:cs typeface="Arimo"/>
              </a:rPr>
            </a:br>
            <a:r>
              <a:rPr lang="cs-CZ" sz="4000" i="1" dirty="0">
                <a:latin typeface="Avenir Next LT Pro"/>
                <a:ea typeface="Arimo"/>
                <a:cs typeface="Arimo"/>
              </a:rPr>
              <a:t>‑en, ‑in, ‑</a:t>
            </a:r>
            <a:r>
              <a:rPr lang="cs-CZ" sz="4000" i="1" err="1">
                <a:latin typeface="Avenir Next LT Pro"/>
                <a:ea typeface="Arimo"/>
                <a:cs typeface="Arimo"/>
              </a:rPr>
              <a:t>iv</a:t>
            </a:r>
            <a:r>
              <a:rPr lang="cs-CZ" sz="4000" i="1" dirty="0">
                <a:latin typeface="Avenir Next LT Pro"/>
                <a:ea typeface="Arimo"/>
                <a:cs typeface="Arimo"/>
              </a:rPr>
              <a:t>, ‑</a:t>
            </a:r>
            <a:r>
              <a:rPr lang="cs-CZ" sz="4000" i="1" err="1">
                <a:latin typeface="Avenir Next LT Pro"/>
                <a:ea typeface="Arimo"/>
                <a:cs typeface="Arimo"/>
              </a:rPr>
              <a:t>iva</a:t>
            </a:r>
            <a:r>
              <a:rPr lang="cs-CZ" sz="4000" i="1" dirty="0">
                <a:latin typeface="Avenir Next LT Pro"/>
                <a:ea typeface="Arimo"/>
                <a:cs typeface="Arimo"/>
              </a:rPr>
              <a:t>, ‑</a:t>
            </a:r>
            <a:r>
              <a:rPr lang="cs-CZ" sz="4000" i="1" err="1">
                <a:latin typeface="Avenir Next LT Pro"/>
                <a:ea typeface="Arimo"/>
                <a:cs typeface="Arimo"/>
              </a:rPr>
              <a:t>ivum</a:t>
            </a:r>
            <a:r>
              <a:rPr lang="cs-CZ" sz="4000" i="1" dirty="0">
                <a:latin typeface="Avenir Next LT Pro"/>
                <a:ea typeface="Arimo"/>
                <a:cs typeface="Arimo"/>
              </a:rPr>
              <a:t>, ‑</a:t>
            </a:r>
            <a:r>
              <a:rPr lang="cs-CZ" sz="4000" i="1" err="1">
                <a:latin typeface="Avenir Next LT Pro"/>
                <a:ea typeface="Arimo"/>
                <a:cs typeface="Arimo"/>
              </a:rPr>
              <a:t>ivní</a:t>
            </a:r>
            <a:r>
              <a:rPr lang="cs-CZ" sz="4000" i="1" dirty="0">
                <a:latin typeface="Avenir Next LT Pro"/>
                <a:ea typeface="Arimo"/>
                <a:cs typeface="Arimo"/>
              </a:rPr>
              <a:t>, ‑</a:t>
            </a:r>
            <a:r>
              <a:rPr lang="cs-CZ" sz="4000" i="1" err="1">
                <a:latin typeface="Avenir Next LT Pro"/>
                <a:ea typeface="Arimo"/>
                <a:cs typeface="Arimo"/>
              </a:rPr>
              <a:t>emie</a:t>
            </a:r>
            <a:r>
              <a:rPr lang="cs-CZ" sz="4000" i="1" dirty="0">
                <a:latin typeface="Avenir Next LT Pro"/>
                <a:ea typeface="Arimo"/>
                <a:cs typeface="Arimo"/>
              </a:rPr>
              <a:t>, ‑</a:t>
            </a:r>
            <a:r>
              <a:rPr lang="cs-CZ" sz="4000" i="1" err="1">
                <a:latin typeface="Avenir Next LT Pro"/>
                <a:ea typeface="Arimo"/>
                <a:cs typeface="Arimo"/>
              </a:rPr>
              <a:t>erie</a:t>
            </a:r>
            <a:r>
              <a:rPr lang="cs-CZ" sz="4000" i="1" dirty="0">
                <a:latin typeface="Avenir Next LT Pro"/>
                <a:ea typeface="Arimo"/>
                <a:cs typeface="Arimo"/>
              </a:rPr>
              <a:t>, </a:t>
            </a:r>
            <a:r>
              <a:rPr lang="cs-CZ" sz="4000" i="1" dirty="0">
                <a:latin typeface="Avenir Next LT Pro"/>
                <a:ea typeface="+mj-lt"/>
                <a:cs typeface="+mj-lt"/>
              </a:rPr>
              <a:t>‑on, ‑</a:t>
            </a:r>
            <a:r>
              <a:rPr lang="cs-CZ" sz="4000" i="1" err="1">
                <a:latin typeface="Avenir Next LT Pro"/>
                <a:ea typeface="+mj-lt"/>
                <a:cs typeface="+mj-lt"/>
              </a:rPr>
              <a:t>onek</a:t>
            </a:r>
            <a:r>
              <a:rPr lang="cs-CZ" sz="4000" i="1" dirty="0">
                <a:latin typeface="Avenir Next LT Pro"/>
                <a:ea typeface="+mj-lt"/>
                <a:cs typeface="+mj-lt"/>
              </a:rPr>
              <a:t>, ‑ona, ‑</a:t>
            </a:r>
            <a:r>
              <a:rPr lang="cs-CZ" sz="4000" i="1" err="1">
                <a:latin typeface="Avenir Next LT Pro"/>
                <a:ea typeface="+mj-lt"/>
                <a:cs typeface="+mj-lt"/>
              </a:rPr>
              <a:t>onka</a:t>
            </a:r>
            <a:r>
              <a:rPr lang="cs-CZ" sz="4000" i="1" dirty="0">
                <a:latin typeface="Avenir Next LT Pro"/>
                <a:ea typeface="+mj-lt"/>
                <a:cs typeface="+mj-lt"/>
              </a:rPr>
              <a:t>, ‑</a:t>
            </a:r>
            <a:r>
              <a:rPr lang="cs-CZ" sz="4000" i="1" err="1">
                <a:latin typeface="Avenir Next LT Pro"/>
                <a:ea typeface="+mj-lt"/>
                <a:cs typeface="+mj-lt"/>
              </a:rPr>
              <a:t>ped</a:t>
            </a:r>
            <a:endParaRPr lang="cs-CZ" sz="4000" i="1">
              <a:latin typeface="Avenir Next LT Pro"/>
              <a:ea typeface="+mj-lt"/>
              <a:cs typeface="+mj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11F004-7BE5-62FA-AA60-3348679A3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2391902"/>
            <a:ext cx="11274612" cy="419576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 sz="2600">
                <a:ea typeface="+mn-lt"/>
                <a:cs typeface="+mn-lt"/>
              </a:rPr>
              <a:t>Platná PČP doporučují psát jen krátce</a:t>
            </a:r>
          </a:p>
          <a:p>
            <a:r>
              <a:rPr lang="cs-CZ" sz="2600">
                <a:ea typeface="+mn-lt"/>
                <a:cs typeface="+mn-lt"/>
              </a:rPr>
              <a:t>Podle Dodatku k PČP je psaní se samohláskou dlouhou rovněž správné, respektuje se dvojí možnost zápisu:</a:t>
            </a:r>
            <a:endParaRPr lang="cs-CZ" sz="2600"/>
          </a:p>
          <a:p>
            <a:pPr marL="0" indent="0" algn="ctr">
              <a:buNone/>
            </a:pPr>
            <a:endParaRPr lang="cs-CZ" sz="2600" i="1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cs-CZ" sz="2600" i="1">
                <a:ea typeface="+mn-lt"/>
                <a:cs typeface="+mn-lt"/>
              </a:rPr>
              <a:t>benzín/benzin, </a:t>
            </a:r>
            <a:endParaRPr lang="cs-CZ" sz="260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cs-CZ" sz="2600" i="1">
                <a:ea typeface="+mn-lt"/>
                <a:cs typeface="+mn-lt"/>
              </a:rPr>
              <a:t>vitamín/vitamin, </a:t>
            </a:r>
            <a:endParaRPr lang="cs-CZ" sz="260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cs-CZ" sz="2600" i="1">
                <a:ea typeface="+mn-lt"/>
                <a:cs typeface="+mn-lt"/>
              </a:rPr>
              <a:t>acetylén/acetylen, </a:t>
            </a:r>
            <a:endParaRPr lang="cs-CZ" sz="260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cs-CZ" sz="2600" i="1">
                <a:ea typeface="+mn-lt"/>
                <a:cs typeface="+mn-lt"/>
              </a:rPr>
              <a:t>vagón/vagon, </a:t>
            </a:r>
            <a:endParaRPr lang="cs-CZ" sz="260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cs-CZ" sz="2600" i="1">
                <a:ea typeface="+mn-lt"/>
                <a:cs typeface="+mn-lt"/>
              </a:rPr>
              <a:t>kamión/kamion</a:t>
            </a:r>
            <a:endParaRPr lang="cs-CZ" sz="26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7084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D8B85F-4917-8C13-A448-E51E64150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200588"/>
            <a:ext cx="11222061" cy="4747556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cs-CZ" dirty="0">
                <a:ea typeface="+mn-lt"/>
                <a:cs typeface="+mn-lt"/>
              </a:rPr>
              <a:t>Některá mají natolik ustálenou délku samohlásky, že je píšeme v tomto zakončení pouze s dlouhou samohláskou:</a:t>
            </a:r>
          </a:p>
          <a:p>
            <a:r>
              <a:rPr lang="cs-CZ" b="1" i="1" dirty="0">
                <a:ea typeface="+mn-lt"/>
                <a:cs typeface="+mn-lt"/>
              </a:rPr>
              <a:t>‑</a:t>
            </a:r>
            <a:r>
              <a:rPr lang="cs-CZ" b="1" i="1" err="1">
                <a:ea typeface="+mn-lt"/>
                <a:cs typeface="+mn-lt"/>
              </a:rPr>
              <a:t>én</a:t>
            </a:r>
            <a:r>
              <a:rPr lang="cs-CZ" dirty="0">
                <a:ea typeface="+mn-lt"/>
                <a:cs typeface="+mn-lt"/>
              </a:rPr>
              <a:t>: </a:t>
            </a:r>
            <a:r>
              <a:rPr lang="cs-CZ" i="1" dirty="0">
                <a:ea typeface="+mn-lt"/>
                <a:cs typeface="+mn-lt"/>
              </a:rPr>
              <a:t>bazén, fenomén, gabardén, holocén, kretén, paleocén, pleistocén, refrén, satén, suterén, suverén, terén,</a:t>
            </a:r>
            <a:br>
              <a:rPr lang="cs-CZ" i="1" dirty="0">
                <a:ea typeface="+mn-lt"/>
                <a:cs typeface="+mn-lt"/>
              </a:rPr>
            </a:br>
            <a:endParaRPr lang="cs-CZ" i="1" dirty="0">
              <a:ea typeface="+mn-lt"/>
              <a:cs typeface="+mn-lt"/>
            </a:endParaRPr>
          </a:p>
          <a:p>
            <a:r>
              <a:rPr lang="cs-CZ" b="1" i="1" dirty="0">
                <a:ea typeface="+mn-lt"/>
                <a:cs typeface="+mn-lt"/>
              </a:rPr>
              <a:t>‑</a:t>
            </a:r>
            <a:r>
              <a:rPr lang="cs-CZ" b="1" i="1" err="1">
                <a:ea typeface="+mn-lt"/>
                <a:cs typeface="+mn-lt"/>
              </a:rPr>
              <a:t>ín</a:t>
            </a:r>
            <a:r>
              <a:rPr lang="cs-CZ" dirty="0">
                <a:ea typeface="+mn-lt"/>
                <a:cs typeface="+mn-lt"/>
              </a:rPr>
              <a:t>: skupina slov označujících </a:t>
            </a:r>
            <a:r>
              <a:rPr lang="cs-CZ" u="sng" dirty="0">
                <a:ea typeface="+mn-lt"/>
                <a:cs typeface="+mn-lt"/>
              </a:rPr>
              <a:t>textilní látky</a:t>
            </a:r>
            <a:r>
              <a:rPr lang="cs-CZ" dirty="0">
                <a:ea typeface="+mn-lt"/>
                <a:cs typeface="+mn-lt"/>
              </a:rPr>
              <a:t> - </a:t>
            </a:r>
            <a:r>
              <a:rPr lang="cs-CZ" i="1" dirty="0">
                <a:ea typeface="+mn-lt"/>
                <a:cs typeface="+mn-lt"/>
              </a:rPr>
              <a:t>cibelín, etamín, krepdešín, mušelín,...</a:t>
            </a:r>
            <a:r>
              <a:rPr lang="cs-CZ" dirty="0">
                <a:ea typeface="+mn-lt"/>
                <a:cs typeface="+mn-lt"/>
              </a:rPr>
              <a:t>; </a:t>
            </a:r>
            <a:r>
              <a:rPr lang="cs-CZ" u="sng" dirty="0">
                <a:ea typeface="+mn-lt"/>
                <a:cs typeface="+mn-lt"/>
              </a:rPr>
              <a:t>bytosti</a:t>
            </a:r>
            <a:r>
              <a:rPr lang="cs-CZ" dirty="0">
                <a:ea typeface="+mn-lt"/>
                <a:cs typeface="+mn-lt"/>
              </a:rPr>
              <a:t> - </a:t>
            </a:r>
            <a:r>
              <a:rPr lang="cs-CZ" i="1" dirty="0">
                <a:ea typeface="+mn-lt"/>
                <a:cs typeface="+mn-lt"/>
              </a:rPr>
              <a:t>beduín, filištín, cherubín, jakobín, jogín, kapucín, rabín</a:t>
            </a:r>
            <a:r>
              <a:rPr lang="cs-CZ" dirty="0">
                <a:ea typeface="+mn-lt"/>
                <a:cs typeface="+mn-lt"/>
              </a:rPr>
              <a:t>; </a:t>
            </a:r>
            <a:r>
              <a:rPr lang="cs-CZ" u="sng" dirty="0">
                <a:ea typeface="+mn-lt"/>
                <a:cs typeface="+mn-lt"/>
              </a:rPr>
              <a:t>barvy</a:t>
            </a:r>
            <a:r>
              <a:rPr lang="cs-CZ" dirty="0">
                <a:ea typeface="+mn-lt"/>
                <a:cs typeface="+mn-lt"/>
              </a:rPr>
              <a:t> - </a:t>
            </a:r>
            <a:r>
              <a:rPr lang="cs-CZ" i="1" dirty="0">
                <a:ea typeface="+mn-lt"/>
                <a:cs typeface="+mn-lt"/>
              </a:rPr>
              <a:t>akvamarín, karmín</a:t>
            </a:r>
            <a:r>
              <a:rPr lang="cs-CZ" dirty="0">
                <a:ea typeface="+mn-lt"/>
                <a:cs typeface="+mn-lt"/>
              </a:rPr>
              <a:t> a dále např. slova </a:t>
            </a:r>
            <a:r>
              <a:rPr lang="cs-CZ" i="1" dirty="0">
                <a:ea typeface="+mn-lt"/>
                <a:cs typeface="+mn-lt"/>
              </a:rPr>
              <a:t>delfín, gobelín, hermelín, jasmín, magazín, mokasín, naftalín, olivín, parafín, tramín, tuřín, zepelín,</a:t>
            </a:r>
            <a:endParaRPr lang="cs-CZ">
              <a:ea typeface="+mn-lt"/>
              <a:cs typeface="+mn-lt"/>
            </a:endParaRPr>
          </a:p>
          <a:p>
            <a:r>
              <a:rPr lang="cs-CZ" b="1" i="1" dirty="0">
                <a:ea typeface="+mn-lt"/>
                <a:cs typeface="+mn-lt"/>
              </a:rPr>
              <a:t>‑</a:t>
            </a:r>
            <a:r>
              <a:rPr lang="cs-CZ" b="1" i="1" dirty="0" err="1">
                <a:ea typeface="+mn-lt"/>
                <a:cs typeface="+mn-lt"/>
              </a:rPr>
              <a:t>érie</a:t>
            </a:r>
            <a:r>
              <a:rPr lang="cs-CZ" dirty="0">
                <a:ea typeface="+mn-lt"/>
                <a:cs typeface="+mn-lt"/>
              </a:rPr>
              <a:t>: </a:t>
            </a:r>
            <a:r>
              <a:rPr lang="cs-CZ" i="1" dirty="0">
                <a:ea typeface="+mn-lt"/>
                <a:cs typeface="+mn-lt"/>
              </a:rPr>
              <a:t>sibérie,</a:t>
            </a:r>
            <a:endParaRPr lang="cs-CZ" dirty="0">
              <a:ea typeface="+mn-lt"/>
              <a:cs typeface="+mn-lt"/>
            </a:endParaRPr>
          </a:p>
          <a:p>
            <a:r>
              <a:rPr lang="cs-CZ" b="1" i="1" dirty="0">
                <a:ea typeface="+mn-lt"/>
                <a:cs typeface="+mn-lt"/>
              </a:rPr>
              <a:t>‑</a:t>
            </a:r>
            <a:r>
              <a:rPr lang="cs-CZ" b="1" i="1" dirty="0" err="1">
                <a:ea typeface="+mn-lt"/>
                <a:cs typeface="+mn-lt"/>
              </a:rPr>
              <a:t>ón</a:t>
            </a:r>
            <a:r>
              <a:rPr lang="cs-CZ" dirty="0">
                <a:ea typeface="+mn-lt"/>
                <a:cs typeface="+mn-lt"/>
              </a:rPr>
              <a:t>: </a:t>
            </a:r>
            <a:r>
              <a:rPr lang="cs-CZ" i="1" dirty="0" err="1">
                <a:ea typeface="+mn-lt"/>
                <a:cs typeface="+mn-lt"/>
              </a:rPr>
              <a:t>archón</a:t>
            </a:r>
            <a:r>
              <a:rPr lang="cs-CZ" i="1" dirty="0">
                <a:ea typeface="+mn-lt"/>
                <a:cs typeface="+mn-lt"/>
              </a:rPr>
              <a:t>, fanfarón, kujón.</a:t>
            </a:r>
            <a:endParaRPr lang="cs-CZ" dirty="0">
              <a:ea typeface="+mn-lt"/>
              <a:cs typeface="+mn-lt"/>
            </a:endParaRPr>
          </a:p>
          <a:p>
            <a:pPr marL="0" indent="0">
              <a:buNone/>
            </a:pPr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1120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7CA59D-3D53-DF68-40EB-95643D8E6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Psaní spřežek a spřahování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E04649-A13B-F1E3-DF75-9CE9AFA69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211" y="1826547"/>
            <a:ext cx="11422095" cy="466279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cs-CZ">
                <a:ea typeface="+mn-lt"/>
                <a:cs typeface="+mn-lt"/>
              </a:rPr>
              <a:t>Příslovečné - jak v podobě dvouslovné,</a:t>
            </a:r>
            <a:r>
              <a:rPr lang="cs-CZ" b="1">
                <a:ea typeface="+mn-lt"/>
                <a:cs typeface="+mn-lt"/>
              </a:rPr>
              <a:t> </a:t>
            </a:r>
            <a:r>
              <a:rPr lang="cs-CZ">
                <a:ea typeface="+mn-lt"/>
                <a:cs typeface="+mn-lt"/>
              </a:rPr>
              <a:t>tak jednoslovné</a:t>
            </a:r>
            <a:r>
              <a:rPr lang="cs-CZ" b="1">
                <a:ea typeface="+mn-lt"/>
                <a:cs typeface="+mn-lt"/>
              </a:rPr>
              <a:t> </a:t>
            </a:r>
            <a:r>
              <a:rPr lang="cs-CZ" u="sng">
                <a:ea typeface="+mn-lt"/>
                <a:cs typeface="+mn-lt"/>
              </a:rPr>
              <a:t>bez významového rozlišení</a:t>
            </a:r>
            <a:r>
              <a:rPr lang="cs-CZ">
                <a:ea typeface="+mn-lt"/>
                <a:cs typeface="+mn-lt"/>
              </a:rPr>
              <a:t>:</a:t>
            </a:r>
          </a:p>
          <a:p>
            <a:pPr marL="0" indent="0" algn="ctr">
              <a:buNone/>
            </a:pPr>
            <a:r>
              <a:rPr lang="cs-CZ" i="1">
                <a:ea typeface="+mn-lt"/>
                <a:cs typeface="+mn-lt"/>
              </a:rPr>
              <a:t>na příklad - například, </a:t>
            </a:r>
            <a:endParaRPr lang="cs-CZ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cs-CZ" i="1">
                <a:ea typeface="+mn-lt"/>
                <a:cs typeface="+mn-lt"/>
              </a:rPr>
              <a:t>do široka –⁠⁠⁠⁠⁠⁠⁠⁠⁠ doširoka, </a:t>
            </a:r>
            <a:endParaRPr lang="cs-CZ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cs-CZ" i="1">
                <a:ea typeface="+mn-lt"/>
                <a:cs typeface="+mn-lt"/>
              </a:rPr>
              <a:t>na boso –⁠⁠⁠⁠⁠⁠⁠⁠⁠ naboso, </a:t>
            </a:r>
            <a:endParaRPr lang="cs-CZ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cs-CZ" i="1">
                <a:ea typeface="+mn-lt"/>
                <a:cs typeface="+mn-lt"/>
              </a:rPr>
              <a:t>na čisto –⁠⁠⁠⁠⁠⁠⁠⁠⁠ načisto</a:t>
            </a:r>
            <a:r>
              <a:rPr lang="cs-CZ">
                <a:ea typeface="+mn-lt"/>
                <a:cs typeface="+mn-lt"/>
              </a:rPr>
              <a:t>,</a:t>
            </a:r>
          </a:p>
          <a:p>
            <a:pPr marL="0" indent="0" algn="ctr">
              <a:buNone/>
            </a:pPr>
            <a:r>
              <a:rPr lang="cs-CZ">
                <a:ea typeface="+mn-lt"/>
                <a:cs typeface="+mn-lt"/>
              </a:rPr>
              <a:t> </a:t>
            </a:r>
            <a:r>
              <a:rPr lang="cs-CZ" i="1">
                <a:ea typeface="+mn-lt"/>
                <a:cs typeface="+mn-lt"/>
              </a:rPr>
              <a:t>z počátku –⁠⁠⁠⁠⁠⁠⁠⁠⁠ zpočátku, </a:t>
            </a:r>
            <a:endParaRPr lang="cs-CZ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cs-CZ" i="1">
                <a:ea typeface="+mn-lt"/>
                <a:cs typeface="+mn-lt"/>
              </a:rPr>
              <a:t>k večeru –⁠⁠⁠⁠⁠⁠⁠⁠⁠ kvečeru, </a:t>
            </a:r>
            <a:endParaRPr lang="cs-CZ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cs-CZ" i="1">
                <a:ea typeface="+mn-lt"/>
                <a:cs typeface="+mn-lt"/>
              </a:rPr>
              <a:t>nade všecko –⁠⁠⁠⁠⁠⁠⁠⁠⁠ nadevšecko, </a:t>
            </a:r>
            <a:endParaRPr lang="cs-CZ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cs-CZ" i="1">
                <a:ea typeface="+mn-lt"/>
                <a:cs typeface="+mn-lt"/>
              </a:rPr>
              <a:t>na čase –⁠⁠⁠⁠⁠⁠⁠⁠⁠ načase</a:t>
            </a:r>
            <a:endParaRPr lang="cs-CZ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4238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A2631D-71FA-ED4D-E05B-BCFE7A991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>
                <a:cs typeface="Sabon Next LT"/>
              </a:rPr>
              <a:t>Pravopis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25A2F1-C2DF-58D5-4CAA-244A31E1F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39" y="1986320"/>
            <a:ext cx="10033290" cy="41588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cs-CZ">
                <a:ea typeface="+mn-lt"/>
                <a:cs typeface="+mn-lt"/>
              </a:rPr>
              <a:t>neboli ortografie, z </a:t>
            </a:r>
            <a:r>
              <a:rPr lang="cs-CZ" err="1">
                <a:ea typeface="+mn-lt"/>
                <a:cs typeface="+mn-lt"/>
              </a:rPr>
              <a:t>řec</a:t>
            </a:r>
            <a:r>
              <a:rPr lang="cs-CZ">
                <a:ea typeface="+mn-lt"/>
                <a:cs typeface="+mn-lt"/>
              </a:rPr>
              <a:t>. </a:t>
            </a:r>
            <a:r>
              <a:rPr lang="el" err="1">
                <a:solidFill>
                  <a:srgbClr val="000000"/>
                </a:solidFill>
                <a:ea typeface="+mn-lt"/>
                <a:cs typeface="+mn-lt"/>
              </a:rPr>
              <a:t>ορθος</a:t>
            </a:r>
            <a:r>
              <a:rPr lang="cs-CZ">
                <a:solidFill>
                  <a:srgbClr val="000000"/>
                </a:solidFill>
                <a:ea typeface="+mn-lt"/>
                <a:cs typeface="+mn-lt"/>
              </a:rPr>
              <a:t> (</a:t>
            </a:r>
            <a:r>
              <a:rPr lang="cs-CZ" i="1" err="1">
                <a:solidFill>
                  <a:srgbClr val="000000"/>
                </a:solidFill>
                <a:ea typeface="+mn-lt"/>
                <a:cs typeface="+mn-lt"/>
              </a:rPr>
              <a:t>orthos</a:t>
            </a:r>
            <a:r>
              <a:rPr lang="cs-CZ">
                <a:solidFill>
                  <a:srgbClr val="000000"/>
                </a:solidFill>
                <a:ea typeface="+mn-lt"/>
                <a:cs typeface="+mn-lt"/>
              </a:rPr>
              <a:t>) „správný“ a </a:t>
            </a:r>
            <a:r>
              <a:rPr lang="el" err="1">
                <a:solidFill>
                  <a:srgbClr val="000000"/>
                </a:solidFill>
                <a:ea typeface="+mn-lt"/>
                <a:cs typeface="+mn-lt"/>
              </a:rPr>
              <a:t>γραφος</a:t>
            </a:r>
            <a:r>
              <a:rPr lang="cs-CZ">
                <a:solidFill>
                  <a:srgbClr val="000000"/>
                </a:solidFill>
                <a:ea typeface="+mn-lt"/>
                <a:cs typeface="+mn-lt"/>
              </a:rPr>
              <a:t> (</a:t>
            </a:r>
            <a:r>
              <a:rPr lang="cs-CZ" i="1" err="1">
                <a:solidFill>
                  <a:srgbClr val="000000"/>
                </a:solidFill>
                <a:ea typeface="+mn-lt"/>
                <a:cs typeface="+mn-lt"/>
              </a:rPr>
              <a:t>grafos</a:t>
            </a:r>
            <a:r>
              <a:rPr lang="cs-CZ">
                <a:solidFill>
                  <a:srgbClr val="000000"/>
                </a:solidFill>
                <a:ea typeface="+mn-lt"/>
                <a:cs typeface="+mn-lt"/>
              </a:rPr>
              <a:t>) „píšící“</a:t>
            </a:r>
            <a:endParaRPr lang="cs-CZ"/>
          </a:p>
          <a:p>
            <a:pPr marL="0" indent="0" algn="ctr">
              <a:buNone/>
            </a:pPr>
            <a:endParaRPr lang="cs-CZ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cs-CZ">
                <a:ea typeface="+mn-lt"/>
                <a:cs typeface="+mn-lt"/>
              </a:rPr>
              <a:t>= ustálený způsob záznamu zvukové podoby spisovného jazyka systémem grafických znaků.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218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F82DD4-DEFD-5FB6-E826-AE970BEF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Psaní spřežek a spřahování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111D0D-C08E-78FE-73D2-6236B9219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sz="2400">
                <a:ea typeface="+mn-lt"/>
                <a:cs typeface="+mn-lt"/>
              </a:rPr>
              <a:t>Příslovečné spřežky vzniklé </a:t>
            </a:r>
            <a:r>
              <a:rPr lang="cs-CZ" sz="2400" b="1">
                <a:ea typeface="+mn-lt"/>
                <a:cs typeface="+mn-lt"/>
              </a:rPr>
              <a:t>spojením předložek s číslovkami nebo některými zájmeny</a:t>
            </a:r>
            <a:r>
              <a:rPr lang="cs-CZ" sz="2400">
                <a:ea typeface="+mn-lt"/>
                <a:cs typeface="+mn-lt"/>
              </a:rPr>
              <a:t> - </a:t>
            </a:r>
            <a:r>
              <a:rPr lang="cs-CZ" sz="2400" u="sng">
                <a:ea typeface="+mn-lt"/>
                <a:cs typeface="+mn-lt"/>
              </a:rPr>
              <a:t>možné obojím způsobem</a:t>
            </a:r>
            <a:r>
              <a:rPr lang="cs-CZ" sz="2400">
                <a:ea typeface="+mn-lt"/>
                <a:cs typeface="+mn-lt"/>
              </a:rPr>
              <a:t>:</a:t>
            </a:r>
            <a:r>
              <a:rPr lang="cs-CZ" sz="2400"/>
              <a:t> </a:t>
            </a:r>
            <a:endParaRPr lang="cs-CZ"/>
          </a:p>
          <a:p>
            <a:pPr marL="0" indent="0" algn="ctr">
              <a:buNone/>
            </a:pPr>
            <a:r>
              <a:rPr lang="cs-CZ" sz="2400" i="1"/>
              <a:t>poprvé –⁠⁠⁠⁠⁠⁠⁠⁠⁠ po prvé, </a:t>
            </a:r>
            <a:endParaRPr lang="cs-CZ"/>
          </a:p>
          <a:p>
            <a:pPr marL="0" indent="0" algn="ctr">
              <a:buNone/>
            </a:pPr>
            <a:r>
              <a:rPr lang="cs-CZ" sz="2400" i="1"/>
              <a:t>zaprvé</a:t>
            </a:r>
            <a:r>
              <a:rPr lang="cs-CZ" sz="2400"/>
              <a:t> –⁠⁠⁠⁠⁠⁠⁠⁠⁠ </a:t>
            </a:r>
            <a:r>
              <a:rPr lang="cs-CZ" sz="2400" i="1"/>
              <a:t>za prvé, </a:t>
            </a:r>
            <a:endParaRPr lang="cs-CZ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cs-CZ" sz="2400" i="1">
                <a:ea typeface="+mn-lt"/>
                <a:cs typeface="+mn-lt"/>
              </a:rPr>
              <a:t>po páté –⁠⁠⁠⁠⁠⁠⁠⁠⁠ popáté,</a:t>
            </a:r>
            <a:endParaRPr lang="cs-CZ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cs-CZ" sz="2400" i="1">
                <a:ea typeface="+mn-lt"/>
                <a:cs typeface="+mn-lt"/>
              </a:rPr>
              <a:t> po každé –⁠⁠⁠⁠⁠⁠⁠⁠⁠ pokaždé, </a:t>
            </a:r>
            <a:endParaRPr lang="cs-CZ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cs-CZ" sz="2400" i="1">
                <a:ea typeface="+mn-lt"/>
                <a:cs typeface="+mn-lt"/>
              </a:rPr>
              <a:t>za jedno - zajedno</a:t>
            </a:r>
            <a:endParaRPr lang="cs-CZ"/>
          </a:p>
          <a:p>
            <a:pPr marL="0" indent="0">
              <a:buNone/>
            </a:pPr>
            <a:endParaRPr lang="cs-CZ" sz="2400" i="1">
              <a:ea typeface="+mn-lt"/>
              <a:cs typeface="+mn-lt"/>
            </a:endParaRPr>
          </a:p>
          <a:p>
            <a:r>
              <a:rPr lang="cs-CZ" sz="1800">
                <a:ea typeface="+mn-lt"/>
                <a:cs typeface="+mn-lt"/>
              </a:rPr>
              <a:t>Lze říci, že čím vyšší počet číslovka vyjadřuje nebo čím je delší, tím spíše ji budeme psát zvlášť: </a:t>
            </a:r>
            <a:r>
              <a:rPr lang="cs-CZ" sz="1800" i="1">
                <a:ea typeface="+mn-lt"/>
                <a:cs typeface="+mn-lt"/>
              </a:rPr>
              <a:t>po pětisté.</a:t>
            </a:r>
          </a:p>
          <a:p>
            <a:pPr marL="0" indent="0">
              <a:buNone/>
            </a:pPr>
            <a:endParaRPr lang="cs-CZ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1268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CA930B-4104-F1C6-62C1-FF1681F4D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>
                <a:ea typeface="+mn-lt"/>
                <a:cs typeface="+mn-lt"/>
              </a:rPr>
              <a:t>Do této skupiny spřežek je možné zařadit i víceslovné spřežky, protože také v těchto případech </a:t>
            </a:r>
            <a:r>
              <a:rPr lang="cs-CZ" sz="2400" u="sng">
                <a:ea typeface="+mn-lt"/>
                <a:cs typeface="+mn-lt"/>
              </a:rPr>
              <a:t>převažuje psaní zvlášť</a:t>
            </a:r>
            <a:r>
              <a:rPr lang="cs-CZ" sz="2400">
                <a:ea typeface="+mn-lt"/>
                <a:cs typeface="+mn-lt"/>
              </a:rPr>
              <a:t>:</a:t>
            </a:r>
          </a:p>
          <a:p>
            <a:pPr marL="0" indent="0" algn="ctr">
              <a:buNone/>
            </a:pPr>
            <a:endParaRPr lang="cs-CZ" i="1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cs-CZ" i="1">
                <a:ea typeface="+mn-lt"/>
                <a:cs typeface="+mn-lt"/>
              </a:rPr>
              <a:t>o sto šest</a:t>
            </a:r>
            <a:r>
              <a:rPr lang="cs-CZ">
                <a:ea typeface="+mn-lt"/>
                <a:cs typeface="+mn-lt"/>
              </a:rPr>
              <a:t> i </a:t>
            </a:r>
            <a:r>
              <a:rPr lang="cs-CZ" i="1">
                <a:ea typeface="+mn-lt"/>
                <a:cs typeface="+mn-lt"/>
              </a:rPr>
              <a:t>ostošest, </a:t>
            </a:r>
            <a:endParaRPr lang="cs-CZ"/>
          </a:p>
          <a:p>
            <a:pPr marL="0" indent="0" algn="ctr">
              <a:buNone/>
            </a:pPr>
            <a:r>
              <a:rPr lang="cs-CZ" i="1">
                <a:ea typeface="+mn-lt"/>
                <a:cs typeface="+mn-lt"/>
              </a:rPr>
              <a:t>jak se patří</a:t>
            </a:r>
            <a:r>
              <a:rPr lang="cs-CZ">
                <a:ea typeface="+mn-lt"/>
                <a:cs typeface="+mn-lt"/>
              </a:rPr>
              <a:t> i </a:t>
            </a:r>
            <a:r>
              <a:rPr lang="cs-CZ" i="1">
                <a:ea typeface="+mn-lt"/>
                <a:cs typeface="+mn-lt"/>
              </a:rPr>
              <a:t>jaksepatří, </a:t>
            </a:r>
            <a:endParaRPr lang="cs-CZ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cs-CZ" i="1">
                <a:ea typeface="+mn-lt"/>
                <a:cs typeface="+mn-lt"/>
              </a:rPr>
              <a:t>jak by smet</a:t>
            </a:r>
            <a:r>
              <a:rPr lang="cs-CZ">
                <a:ea typeface="+mn-lt"/>
                <a:cs typeface="+mn-lt"/>
              </a:rPr>
              <a:t> i </a:t>
            </a:r>
            <a:r>
              <a:rPr lang="cs-CZ" i="1">
                <a:ea typeface="+mn-lt"/>
                <a:cs typeface="+mn-lt"/>
              </a:rPr>
              <a:t>jakbysmet</a:t>
            </a:r>
            <a:r>
              <a:rPr lang="cs-CZ">
                <a:ea typeface="+mn-lt"/>
                <a:cs typeface="+mn-lt"/>
              </a:rPr>
              <a:t> aj.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127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687BCF-E1A2-84CA-DCDB-DFEE2D682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Psaní spřežek a spřahování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8D2327-5AB9-6672-8D54-7FF3F553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>
                <a:ea typeface="+mn-lt"/>
                <a:cs typeface="+mn-lt"/>
              </a:rPr>
              <a:t>U těchto spřežek dochází k posunu významu od původních významů slov, z nichž byly utvořeny:</a:t>
            </a:r>
          </a:p>
          <a:p>
            <a:pPr marL="0" indent="0" algn="ctr">
              <a:buNone/>
            </a:pPr>
            <a:endParaRPr lang="cs-CZ" i="1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cs-CZ" i="1">
                <a:ea typeface="+mn-lt"/>
                <a:cs typeface="+mn-lt"/>
              </a:rPr>
              <a:t>v celku</a:t>
            </a:r>
            <a:r>
              <a:rPr lang="cs-CZ">
                <a:ea typeface="+mn-lt"/>
                <a:cs typeface="+mn-lt"/>
              </a:rPr>
              <a:t> × </a:t>
            </a:r>
            <a:r>
              <a:rPr lang="cs-CZ" i="1">
                <a:ea typeface="+mn-lt"/>
                <a:cs typeface="+mn-lt"/>
              </a:rPr>
              <a:t>vcelku               </a:t>
            </a:r>
            <a:r>
              <a:rPr lang="cs-CZ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‚nerozbité‘ x kupodivu</a:t>
            </a:r>
            <a:endParaRPr lang="cs-CZ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cs-CZ" i="1">
                <a:ea typeface="+mn-lt"/>
                <a:cs typeface="+mn-lt"/>
              </a:rPr>
              <a:t>na večer</a:t>
            </a:r>
            <a:r>
              <a:rPr lang="cs-CZ">
                <a:ea typeface="+mn-lt"/>
                <a:cs typeface="+mn-lt"/>
              </a:rPr>
              <a:t> × </a:t>
            </a:r>
            <a:r>
              <a:rPr lang="cs-CZ" i="1">
                <a:ea typeface="+mn-lt"/>
                <a:cs typeface="+mn-lt"/>
              </a:rPr>
              <a:t>navečer          </a:t>
            </a:r>
            <a:r>
              <a:rPr lang="cs-CZ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večer x ve večerních hodinách</a:t>
            </a:r>
          </a:p>
          <a:p>
            <a:pPr marL="0" indent="0" algn="ctr">
              <a:buNone/>
            </a:pPr>
            <a:r>
              <a:rPr lang="cs-CZ" i="1">
                <a:ea typeface="+mn-lt"/>
                <a:cs typeface="+mn-lt"/>
              </a:rPr>
              <a:t>na místě </a:t>
            </a:r>
            <a:r>
              <a:rPr lang="cs-CZ">
                <a:ea typeface="+mn-lt"/>
                <a:cs typeface="+mn-lt"/>
              </a:rPr>
              <a:t>x</a:t>
            </a:r>
            <a:r>
              <a:rPr lang="cs-CZ" i="1">
                <a:ea typeface="+mn-lt"/>
                <a:cs typeface="+mn-lt"/>
              </a:rPr>
              <a:t> namístě           </a:t>
            </a:r>
            <a:r>
              <a:rPr lang="cs-CZ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PU místa x</a:t>
            </a:r>
            <a:r>
              <a:rPr lang="cs-CZ" i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 </a:t>
            </a:r>
            <a:r>
              <a:rPr lang="cs-CZ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vhodnost, patřičnost </a:t>
            </a:r>
            <a:endParaRPr lang="cs-CZ" i="1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1455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BD54B8-AA5A-95A2-7547-71D9BEA7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Psaní spřežek a spřahování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014B6D-FE92-DFAD-53A4-B5E9207B8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949450"/>
            <a:ext cx="11200870" cy="41957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>
                <a:ea typeface="+mn-lt"/>
                <a:cs typeface="+mn-lt"/>
              </a:rPr>
              <a:t>Některá příslovce vznikla spřažením předložky a zájmena:</a:t>
            </a:r>
          </a:p>
          <a:p>
            <a:pPr marL="0" indent="0" algn="ctr">
              <a:buNone/>
            </a:pPr>
            <a:endParaRPr lang="cs-CZ" i="1">
              <a:ea typeface="+mn-lt"/>
              <a:cs typeface="+mn-lt"/>
            </a:endParaRP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cs-CZ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za to x zato:</a:t>
            </a:r>
            <a:r>
              <a:rPr lang="cs-CZ">
                <a:ea typeface="+mn-lt"/>
                <a:cs typeface="+mn-lt"/>
              </a:rPr>
              <a:t> </a:t>
            </a:r>
            <a:r>
              <a:rPr lang="cs-CZ" i="1">
                <a:ea typeface="+mn-lt"/>
                <a:cs typeface="+mn-lt"/>
              </a:rPr>
              <a:t>Mám </a:t>
            </a:r>
            <a:r>
              <a:rPr lang="cs-CZ" i="1" u="sng">
                <a:ea typeface="+mn-lt"/>
                <a:cs typeface="+mn-lt"/>
              </a:rPr>
              <a:t>za to</a:t>
            </a:r>
            <a:r>
              <a:rPr lang="cs-CZ" i="1">
                <a:ea typeface="+mn-lt"/>
                <a:cs typeface="+mn-lt"/>
              </a:rPr>
              <a:t>, že... x Učit se nechtěl, </a:t>
            </a:r>
            <a:r>
              <a:rPr lang="cs-CZ" i="1" u="sng">
                <a:ea typeface="+mn-lt"/>
                <a:cs typeface="+mn-lt"/>
              </a:rPr>
              <a:t>zato</a:t>
            </a:r>
            <a:r>
              <a:rPr lang="cs-CZ" i="1">
                <a:ea typeface="+mn-lt"/>
                <a:cs typeface="+mn-lt"/>
              </a:rPr>
              <a:t> se</a:t>
            </a:r>
            <a:r>
              <a:rPr lang="cs-CZ">
                <a:ea typeface="+mn-lt"/>
                <a:cs typeface="+mn-lt"/>
              </a:rPr>
              <a:t> </a:t>
            </a:r>
            <a:r>
              <a:rPr lang="cs-CZ" i="1">
                <a:ea typeface="+mn-lt"/>
                <a:cs typeface="+mn-lt"/>
              </a:rPr>
              <a:t>uměl prát.</a:t>
            </a:r>
          </a:p>
          <a:p>
            <a:pPr marL="0" indent="0">
              <a:buNone/>
            </a:pPr>
            <a:r>
              <a:rPr lang="cs-CZ" sz="2400" i="1">
                <a:ea typeface="+mn-lt"/>
                <a:cs typeface="+mn-lt"/>
              </a:rPr>
              <a:t>(zato </a:t>
            </a:r>
            <a:r>
              <a:rPr lang="cs-CZ" sz="2400">
                <a:ea typeface="+mn-lt"/>
                <a:cs typeface="+mn-lt"/>
              </a:rPr>
              <a:t>užíváme</a:t>
            </a:r>
            <a:r>
              <a:rPr lang="cs-CZ" sz="2400" i="1">
                <a:ea typeface="+mn-lt"/>
                <a:cs typeface="+mn-lt"/>
              </a:rPr>
              <a:t> </a:t>
            </a:r>
            <a:r>
              <a:rPr lang="cs-CZ" sz="2400">
                <a:ea typeface="+mn-lt"/>
                <a:cs typeface="+mn-lt"/>
              </a:rPr>
              <a:t>ve významu ‚náhradou za něco, místo něčeho‘ nebo spojky odporovací = však)</a:t>
            </a:r>
            <a:endParaRPr lang="cs-CZ" sz="2400" i="1">
              <a:ea typeface="+mn-lt"/>
              <a:cs typeface="+mn-lt"/>
            </a:endParaRP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cs-CZ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na to x nato</a:t>
            </a:r>
            <a:r>
              <a:rPr lang="cs-CZ">
                <a:ea typeface="+mn-lt"/>
                <a:cs typeface="+mn-lt"/>
              </a:rPr>
              <a:t>:</a:t>
            </a:r>
            <a:r>
              <a:rPr lang="cs-CZ" i="1">
                <a:ea typeface="+mn-lt"/>
                <a:cs typeface="+mn-lt"/>
              </a:rPr>
              <a:t> Jdeme </a:t>
            </a:r>
            <a:r>
              <a:rPr lang="cs-CZ" i="1" u="sng">
                <a:ea typeface="+mn-lt"/>
                <a:cs typeface="+mn-lt"/>
              </a:rPr>
              <a:t>na to</a:t>
            </a:r>
            <a:r>
              <a:rPr lang="cs-CZ" i="1">
                <a:ea typeface="+mn-lt"/>
                <a:cs typeface="+mn-lt"/>
              </a:rPr>
              <a:t>. x Vypil láhev vitriolu, brzy </a:t>
            </a:r>
            <a:r>
              <a:rPr lang="cs-CZ" i="1" u="sng">
                <a:ea typeface="+mn-lt"/>
                <a:cs typeface="+mn-lt"/>
              </a:rPr>
              <a:t>nato</a:t>
            </a:r>
            <a:r>
              <a:rPr lang="cs-CZ" i="1">
                <a:ea typeface="+mn-lt"/>
                <a:cs typeface="+mn-lt"/>
              </a:rPr>
              <a:t> zemřel.</a:t>
            </a:r>
          </a:p>
          <a:p>
            <a:pPr marL="457200" indent="-457200">
              <a:buFont typeface="Wingdings" panose="020B0604020202020204" pitchFamily="34" charset="0"/>
              <a:buChar char="Ø"/>
            </a:pPr>
            <a:r>
              <a:rPr lang="cs-CZ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při tom x přitom</a:t>
            </a:r>
            <a:r>
              <a:rPr lang="cs-CZ">
                <a:ea typeface="+mn-lt"/>
                <a:cs typeface="+mn-lt"/>
              </a:rPr>
              <a:t>: </a:t>
            </a:r>
            <a:r>
              <a:rPr lang="cs-CZ" i="1">
                <a:ea typeface="+mn-lt"/>
                <a:cs typeface="+mn-lt"/>
              </a:rPr>
              <a:t>Hraje a </a:t>
            </a:r>
            <a:r>
              <a:rPr lang="cs-CZ" i="1" u="sng">
                <a:ea typeface="+mn-lt"/>
                <a:cs typeface="+mn-lt"/>
              </a:rPr>
              <a:t>při tom</a:t>
            </a:r>
            <a:r>
              <a:rPr lang="cs-CZ" i="1">
                <a:ea typeface="+mn-lt"/>
                <a:cs typeface="+mn-lt"/>
              </a:rPr>
              <a:t> zpívá.</a:t>
            </a:r>
            <a:r>
              <a:rPr lang="cs-CZ">
                <a:ea typeface="+mn-lt"/>
                <a:cs typeface="+mn-lt"/>
              </a:rPr>
              <a:t> X </a:t>
            </a:r>
            <a:r>
              <a:rPr lang="cs-CZ" i="1">
                <a:ea typeface="+mn-lt"/>
                <a:cs typeface="+mn-lt"/>
              </a:rPr>
              <a:t>Hraje a </a:t>
            </a:r>
            <a:r>
              <a:rPr lang="cs-CZ" i="1" u="sng">
                <a:ea typeface="+mn-lt"/>
                <a:cs typeface="+mn-lt"/>
              </a:rPr>
              <a:t>přitom</a:t>
            </a:r>
            <a:r>
              <a:rPr lang="cs-CZ" i="1">
                <a:ea typeface="+mn-lt"/>
                <a:cs typeface="+mn-lt"/>
              </a:rPr>
              <a:t> zpívá.</a:t>
            </a:r>
            <a:r>
              <a:rPr lang="cs-CZ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                                                                          </a:t>
            </a:r>
            <a:r>
              <a:rPr lang="cs-CZ" sz="2400">
                <a:ea typeface="+mn-lt"/>
                <a:cs typeface="+mn-lt"/>
              </a:rPr>
              <a:t>   (‚zároveň, během‘)</a:t>
            </a:r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142906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3DB485-65C2-E949-B67A-D3569E8CC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Typ </a:t>
            </a:r>
            <a:r>
              <a:rPr lang="cs-CZ" i="1"/>
              <a:t>kdovíco –⁠⁠⁠⁠⁠⁠⁠⁠⁠ kdoví co –⁠⁠⁠⁠⁠⁠⁠⁠⁠ kdo ví, co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5D2C28-941D-7750-F01D-2B8CEFA68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2600">
                <a:ea typeface="+mn-lt"/>
                <a:cs typeface="+mn-lt"/>
              </a:rPr>
              <a:t>Můžeme chápat jako </a:t>
            </a:r>
            <a:r>
              <a:rPr lang="cs-CZ" sz="2600" u="sng">
                <a:ea typeface="+mn-lt"/>
                <a:cs typeface="+mn-lt"/>
              </a:rPr>
              <a:t>jedno</a:t>
            </a:r>
            <a:r>
              <a:rPr lang="cs-CZ" sz="2600">
                <a:ea typeface="+mn-lt"/>
                <a:cs typeface="+mn-lt"/>
              </a:rPr>
              <a:t> slovo i jako slova </a:t>
            </a:r>
            <a:r>
              <a:rPr lang="cs-CZ" sz="2600" u="sng">
                <a:ea typeface="+mn-lt"/>
                <a:cs typeface="+mn-lt"/>
              </a:rPr>
              <a:t>dvě</a:t>
            </a:r>
            <a:r>
              <a:rPr lang="cs-CZ" sz="2600">
                <a:ea typeface="+mn-lt"/>
                <a:cs typeface="+mn-lt"/>
              </a:rPr>
              <a:t>, či dokonce </a:t>
            </a:r>
            <a:r>
              <a:rPr lang="cs-CZ" sz="2600" u="sng">
                <a:ea typeface="+mn-lt"/>
                <a:cs typeface="+mn-lt"/>
              </a:rPr>
              <a:t>tři</a:t>
            </a:r>
            <a:r>
              <a:rPr lang="cs-CZ" sz="2600">
                <a:ea typeface="+mn-lt"/>
                <a:cs typeface="+mn-lt"/>
              </a:rPr>
              <a:t>.</a:t>
            </a:r>
          </a:p>
          <a:p>
            <a:r>
              <a:rPr lang="cs-CZ" sz="2600">
                <a:ea typeface="+mn-lt"/>
                <a:cs typeface="+mn-lt"/>
              </a:rPr>
              <a:t>Je to skupina spřažených výrazů s první částí </a:t>
            </a:r>
            <a:r>
              <a:rPr lang="cs-CZ" sz="2600" i="1">
                <a:ea typeface="+mn-lt"/>
                <a:cs typeface="+mn-lt"/>
              </a:rPr>
              <a:t>kdoví‑, kdožví‑</a:t>
            </a:r>
          </a:p>
          <a:p>
            <a:pPr marL="0" indent="0">
              <a:buNone/>
            </a:pPr>
            <a:r>
              <a:rPr lang="cs-CZ" sz="2600">
                <a:ea typeface="+mn-lt"/>
                <a:cs typeface="+mn-lt"/>
              </a:rPr>
              <a:t>jako např.: </a:t>
            </a:r>
          </a:p>
          <a:p>
            <a:pPr marL="0" indent="0" algn="ctr">
              <a:buNone/>
            </a:pPr>
            <a:r>
              <a:rPr lang="cs-CZ" i="1">
                <a:ea typeface="+mn-lt"/>
                <a:cs typeface="+mn-lt"/>
              </a:rPr>
              <a:t>kdovíco</a:t>
            </a:r>
            <a:r>
              <a:rPr lang="cs-CZ">
                <a:ea typeface="+mn-lt"/>
                <a:cs typeface="+mn-lt"/>
              </a:rPr>
              <a:t> (lze psát též </a:t>
            </a:r>
            <a:r>
              <a:rPr lang="cs-CZ" i="1">
                <a:ea typeface="+mn-lt"/>
                <a:cs typeface="+mn-lt"/>
              </a:rPr>
              <a:t>kdoví co –⁠⁠⁠⁠⁠⁠⁠⁠⁠ kdo ví, co</a:t>
            </a:r>
            <a:r>
              <a:rPr lang="cs-CZ">
                <a:ea typeface="+mn-lt"/>
                <a:cs typeface="+mn-lt"/>
              </a:rPr>
              <a:t>), </a:t>
            </a:r>
          </a:p>
          <a:p>
            <a:pPr marL="0" indent="0" algn="ctr">
              <a:buNone/>
            </a:pPr>
            <a:r>
              <a:rPr lang="cs-CZ" i="1">
                <a:ea typeface="+mn-lt"/>
                <a:cs typeface="+mn-lt"/>
              </a:rPr>
              <a:t>kdožvíjaký</a:t>
            </a:r>
            <a:r>
              <a:rPr lang="cs-CZ">
                <a:ea typeface="+mn-lt"/>
                <a:cs typeface="+mn-lt"/>
              </a:rPr>
              <a:t> (</a:t>
            </a:r>
            <a:r>
              <a:rPr lang="cs-CZ" i="1">
                <a:ea typeface="+mn-lt"/>
                <a:cs typeface="+mn-lt"/>
              </a:rPr>
              <a:t>kdožví jaký –⁠⁠⁠⁠⁠⁠⁠⁠⁠ kdož ví, jaký</a:t>
            </a:r>
            <a:r>
              <a:rPr lang="cs-CZ">
                <a:ea typeface="+mn-lt"/>
                <a:cs typeface="+mn-lt"/>
              </a:rPr>
              <a:t>), </a:t>
            </a:r>
          </a:p>
          <a:p>
            <a:pPr marL="0" indent="0" algn="ctr">
              <a:buNone/>
            </a:pPr>
            <a:r>
              <a:rPr lang="cs-CZ" i="1">
                <a:ea typeface="+mn-lt"/>
                <a:cs typeface="+mn-lt"/>
              </a:rPr>
              <a:t>kdovíkolik</a:t>
            </a:r>
            <a:r>
              <a:rPr lang="cs-CZ">
                <a:ea typeface="+mn-lt"/>
                <a:cs typeface="+mn-lt"/>
              </a:rPr>
              <a:t> (</a:t>
            </a:r>
            <a:r>
              <a:rPr lang="cs-CZ" i="1">
                <a:ea typeface="+mn-lt"/>
                <a:cs typeface="+mn-lt"/>
              </a:rPr>
              <a:t>kdoví kolik –⁠⁠⁠⁠⁠⁠⁠⁠⁠ kdo ví, kolik</a:t>
            </a:r>
            <a:r>
              <a:rPr lang="cs-CZ">
                <a:ea typeface="+mn-lt"/>
                <a:cs typeface="+mn-lt"/>
              </a:rPr>
              <a:t>), </a:t>
            </a:r>
          </a:p>
          <a:p>
            <a:pPr marL="0" indent="0" algn="ctr">
              <a:buNone/>
            </a:pPr>
            <a:r>
              <a:rPr lang="cs-CZ" i="1">
                <a:ea typeface="+mn-lt"/>
                <a:cs typeface="+mn-lt"/>
              </a:rPr>
              <a:t>kdožvíproč</a:t>
            </a:r>
            <a:r>
              <a:rPr lang="cs-CZ">
                <a:ea typeface="+mn-lt"/>
                <a:cs typeface="+mn-lt"/>
              </a:rPr>
              <a:t> (</a:t>
            </a:r>
            <a:r>
              <a:rPr lang="cs-CZ" i="1">
                <a:ea typeface="+mn-lt"/>
                <a:cs typeface="+mn-lt"/>
              </a:rPr>
              <a:t>kdožví proč –⁠⁠⁠⁠⁠⁠⁠⁠⁠ kdož ví, proč</a:t>
            </a:r>
            <a:r>
              <a:rPr lang="cs-CZ">
                <a:ea typeface="+mn-lt"/>
                <a:cs typeface="+mn-lt"/>
              </a:rPr>
              <a:t>) atp.</a:t>
            </a:r>
          </a:p>
        </p:txBody>
      </p:sp>
    </p:spTree>
    <p:extLst>
      <p:ext uri="{BB962C8B-B14F-4D97-AF65-F5344CB8AC3E}">
        <p14:creationId xmlns:p14="http://schemas.microsoft.com/office/powerpoint/2010/main" val="1835693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0BD95-DC51-B018-EF7E-7C22BCFD8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Psaní spřežek typu </a:t>
            </a:r>
            <a:r>
              <a:rPr lang="cs-CZ" i="1" dirty="0"/>
              <a:t>naměkko / na </a:t>
            </a:r>
            <a:r>
              <a:rPr lang="cs-CZ" i="1" dirty="0" err="1"/>
              <a:t>měkko</a:t>
            </a:r>
            <a:r>
              <a:rPr lang="cs-CZ" i="1" dirty="0"/>
              <a:t>, </a:t>
            </a:r>
            <a:br>
              <a:rPr lang="cs-CZ" i="1" dirty="0"/>
            </a:br>
            <a:r>
              <a:rPr lang="cs-CZ" i="1" dirty="0"/>
              <a:t>domodra / do modra, po anglicku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51F6B2-28E2-3729-7557-E0CEFE9D4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b="1">
                <a:ea typeface="+mn-lt"/>
                <a:cs typeface="+mn-lt"/>
              </a:rPr>
              <a:t>Do roku 1993</a:t>
            </a:r>
            <a:r>
              <a:rPr lang="cs-CZ" sz="2400">
                <a:ea typeface="+mn-lt"/>
                <a:cs typeface="+mn-lt"/>
              </a:rPr>
              <a:t> se doporučovalo psát spojení tohoto typu </a:t>
            </a:r>
            <a:r>
              <a:rPr lang="cs-CZ" sz="2400" b="1">
                <a:ea typeface="+mn-lt"/>
                <a:cs typeface="+mn-lt"/>
              </a:rPr>
              <a:t>zvlášť při vyjadřování děje</a:t>
            </a:r>
            <a:r>
              <a:rPr lang="cs-CZ" sz="2400">
                <a:ea typeface="+mn-lt"/>
                <a:cs typeface="+mn-lt"/>
              </a:rPr>
              <a:t> (</a:t>
            </a:r>
            <a:r>
              <a:rPr lang="cs-CZ" sz="2400" i="1">
                <a:ea typeface="+mn-lt"/>
                <a:cs typeface="+mn-lt"/>
              </a:rPr>
              <a:t>vymalovat strop do modra</a:t>
            </a:r>
            <a:r>
              <a:rPr lang="cs-CZ" sz="2400">
                <a:ea typeface="+mn-lt"/>
                <a:cs typeface="+mn-lt"/>
              </a:rPr>
              <a:t>) a </a:t>
            </a:r>
            <a:r>
              <a:rPr lang="cs-CZ" sz="2400" b="1">
                <a:ea typeface="+mn-lt"/>
                <a:cs typeface="+mn-lt"/>
              </a:rPr>
              <a:t>dohromady při vyjádření stavu</a:t>
            </a:r>
            <a:r>
              <a:rPr lang="cs-CZ" sz="2400">
                <a:ea typeface="+mn-lt"/>
                <a:cs typeface="+mn-lt"/>
              </a:rPr>
              <a:t> (</a:t>
            </a:r>
            <a:r>
              <a:rPr lang="cs-CZ" sz="2400" i="1">
                <a:ea typeface="+mn-lt"/>
                <a:cs typeface="+mn-lt"/>
              </a:rPr>
              <a:t>šaty domodra</a:t>
            </a:r>
            <a:r>
              <a:rPr lang="cs-CZ" sz="2400">
                <a:ea typeface="+mn-lt"/>
                <a:cs typeface="+mn-lt"/>
              </a:rPr>
              <a:t>). Toto rozlišování bylo PČP v roce 1993 opuštěno.</a:t>
            </a:r>
          </a:p>
          <a:p>
            <a:r>
              <a:rPr lang="cs-CZ" sz="2400" b="1">
                <a:ea typeface="+mn-lt"/>
                <a:cs typeface="+mn-lt"/>
              </a:rPr>
              <a:t>Nyní</a:t>
            </a:r>
            <a:r>
              <a:rPr lang="cs-CZ" sz="2400">
                <a:ea typeface="+mn-lt"/>
                <a:cs typeface="+mn-lt"/>
              </a:rPr>
              <a:t> jsou kodifikovány </a:t>
            </a:r>
            <a:r>
              <a:rPr lang="cs-CZ" sz="2400" b="1">
                <a:ea typeface="+mn-lt"/>
                <a:cs typeface="+mn-lt"/>
              </a:rPr>
              <a:t>obě varianty </a:t>
            </a:r>
            <a:r>
              <a:rPr lang="cs-CZ" sz="2400">
                <a:ea typeface="+mn-lt"/>
                <a:cs typeface="+mn-lt"/>
              </a:rPr>
              <a:t>psaní a není mezi nimi žádný významový rozdíl.</a:t>
            </a:r>
          </a:p>
          <a:p>
            <a:pPr marL="0" indent="0" algn="ctr">
              <a:buNone/>
            </a:pPr>
            <a:r>
              <a:rPr lang="cs-CZ" i="1">
                <a:ea typeface="+mn-lt"/>
                <a:cs typeface="+mn-lt"/>
              </a:rPr>
              <a:t>   </a:t>
            </a:r>
            <a:r>
              <a:rPr lang="cs-CZ" sz="2400" i="1">
                <a:ea typeface="+mn-lt"/>
                <a:cs typeface="+mn-lt"/>
              </a:rPr>
              <a:t>na černo </a:t>
            </a:r>
            <a:r>
              <a:rPr lang="cs-CZ" sz="2400">
                <a:ea typeface="+mn-lt"/>
                <a:cs typeface="+mn-lt"/>
              </a:rPr>
              <a:t>i</a:t>
            </a:r>
            <a:r>
              <a:rPr lang="cs-CZ" sz="2400" i="1">
                <a:ea typeface="+mn-lt"/>
                <a:cs typeface="+mn-lt"/>
              </a:rPr>
              <a:t> načerno, na kyselo </a:t>
            </a:r>
            <a:r>
              <a:rPr lang="cs-CZ" sz="2400">
                <a:ea typeface="+mn-lt"/>
                <a:cs typeface="+mn-lt"/>
              </a:rPr>
              <a:t>i</a:t>
            </a:r>
            <a:r>
              <a:rPr lang="cs-CZ" sz="2400" i="1">
                <a:ea typeface="+mn-lt"/>
                <a:cs typeface="+mn-lt"/>
              </a:rPr>
              <a:t> nakyselo, do křupava </a:t>
            </a:r>
            <a:r>
              <a:rPr lang="cs-CZ" sz="2400">
                <a:ea typeface="+mn-lt"/>
                <a:cs typeface="+mn-lt"/>
              </a:rPr>
              <a:t>i</a:t>
            </a:r>
            <a:r>
              <a:rPr lang="cs-CZ" sz="2400" i="1">
                <a:ea typeface="+mn-lt"/>
                <a:cs typeface="+mn-lt"/>
              </a:rPr>
              <a:t> dokřupava, na </a:t>
            </a:r>
            <a:r>
              <a:rPr lang="cs-CZ" sz="2400" i="1" err="1">
                <a:ea typeface="+mn-lt"/>
                <a:cs typeface="+mn-lt"/>
              </a:rPr>
              <a:t>hrubo</a:t>
            </a:r>
            <a:r>
              <a:rPr lang="cs-CZ" sz="2400">
                <a:ea typeface="+mn-lt"/>
                <a:cs typeface="+mn-lt"/>
              </a:rPr>
              <a:t> i </a:t>
            </a:r>
            <a:r>
              <a:rPr lang="cs-CZ" sz="2400" i="1">
                <a:ea typeface="+mn-lt"/>
                <a:cs typeface="+mn-lt"/>
              </a:rPr>
              <a:t>nahrubo, na </a:t>
            </a:r>
            <a:r>
              <a:rPr lang="cs-CZ" sz="2400" i="1" err="1">
                <a:ea typeface="+mn-lt"/>
                <a:cs typeface="+mn-lt"/>
              </a:rPr>
              <a:t>jemno</a:t>
            </a:r>
            <a:r>
              <a:rPr lang="cs-CZ" sz="2400">
                <a:ea typeface="+mn-lt"/>
                <a:cs typeface="+mn-lt"/>
              </a:rPr>
              <a:t> i </a:t>
            </a:r>
            <a:r>
              <a:rPr lang="cs-CZ" sz="2400" i="1">
                <a:ea typeface="+mn-lt"/>
                <a:cs typeface="+mn-lt"/>
              </a:rPr>
              <a:t>najemno, do zlatova</a:t>
            </a:r>
            <a:r>
              <a:rPr lang="cs-CZ" sz="2400">
                <a:ea typeface="+mn-lt"/>
                <a:cs typeface="+mn-lt"/>
              </a:rPr>
              <a:t> i </a:t>
            </a:r>
            <a:r>
              <a:rPr lang="cs-CZ" sz="2400" i="1">
                <a:ea typeface="+mn-lt"/>
                <a:cs typeface="+mn-lt"/>
              </a:rPr>
              <a:t>dozlatova </a:t>
            </a:r>
            <a:r>
              <a:rPr lang="cs-CZ" sz="2400">
                <a:ea typeface="+mn-lt"/>
                <a:cs typeface="+mn-lt"/>
              </a:rPr>
              <a:t>atd.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B9496CDF-9C4F-16D6-1456-49D52F1E9443}"/>
              </a:ext>
            </a:extLst>
          </p:cNvPr>
          <p:cNvSpPr/>
          <p:nvPr/>
        </p:nvSpPr>
        <p:spPr>
          <a:xfrm>
            <a:off x="1038531" y="4430661"/>
            <a:ext cx="282676" cy="233515"/>
          </a:xfrm>
          <a:prstGeom prst="rightArrow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19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681808-85B9-7519-9307-B8ABE5C09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Sabon Next LT"/>
              </a:rPr>
              <a:t>Interpunkce – spojka </a:t>
            </a:r>
            <a:r>
              <a:rPr lang="cs-CZ" i="1">
                <a:cs typeface="Sabon Next LT"/>
              </a:rPr>
              <a:t>jako</a:t>
            </a:r>
            <a:endParaRPr lang="cs-CZ" i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B02D74-1FA7-13DB-7659-B37FE1AEF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986320"/>
            <a:ext cx="11208922" cy="415889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cs-CZ" b="1" dirty="0">
                <a:ea typeface="+mn-lt"/>
                <a:cs typeface="+mn-lt"/>
              </a:rPr>
              <a:t>Bez čárky</a:t>
            </a:r>
            <a:r>
              <a:rPr lang="cs-CZ" dirty="0">
                <a:ea typeface="+mn-lt"/>
                <a:cs typeface="+mn-lt"/>
              </a:rPr>
              <a:t>: uvozuje‑li </a:t>
            </a:r>
            <a:r>
              <a:rPr lang="cs-CZ" i="1" dirty="0">
                <a:ea typeface="+mn-lt"/>
                <a:cs typeface="+mn-lt"/>
              </a:rPr>
              <a:t>jako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b="1" dirty="0">
                <a:ea typeface="+mn-lt"/>
                <a:cs typeface="+mn-lt"/>
              </a:rPr>
              <a:t>pouze větný člen</a:t>
            </a:r>
            <a:r>
              <a:rPr lang="cs-CZ" dirty="0">
                <a:ea typeface="+mn-lt"/>
                <a:cs typeface="+mn-lt"/>
              </a:rPr>
              <a:t> při srovnávání  </a:t>
            </a:r>
            <a:endParaRPr lang="cs-CZ" b="1" dirty="0"/>
          </a:p>
          <a:p>
            <a:pPr marL="0" indent="0" algn="ctr">
              <a:buNone/>
            </a:pPr>
            <a:r>
              <a:rPr lang="cs-CZ" sz="3000" i="1" dirty="0">
                <a:ea typeface="+mn-lt"/>
                <a:cs typeface="+mn-lt"/>
              </a:rPr>
              <a:t>Dosáhl stejného počtu bodů </a:t>
            </a:r>
            <a:r>
              <a:rPr lang="cs-CZ" sz="3000" i="1" u="sng" dirty="0">
                <a:ea typeface="+mn-lt"/>
                <a:cs typeface="+mn-lt"/>
              </a:rPr>
              <a:t>jako</a:t>
            </a:r>
            <a:r>
              <a:rPr lang="cs-CZ" sz="3000" i="1" dirty="0">
                <a:ea typeface="+mn-lt"/>
                <a:cs typeface="+mn-lt"/>
              </a:rPr>
              <a:t> já.</a:t>
            </a:r>
            <a:endParaRPr lang="cs-CZ" dirty="0">
              <a:ea typeface="+mn-lt"/>
              <a:cs typeface="+mn-lt"/>
            </a:endParaRPr>
          </a:p>
          <a:p>
            <a:pPr marL="0" indent="0" algn="ctr">
              <a:buNone/>
            </a:pPr>
            <a:endParaRPr lang="cs-CZ" sz="3000" i="1">
              <a:ea typeface="+mn-lt"/>
              <a:cs typeface="+mn-lt"/>
            </a:endParaRPr>
          </a:p>
          <a:p>
            <a:r>
              <a:rPr lang="cs-CZ" b="1" dirty="0">
                <a:ea typeface="+mn-lt"/>
                <a:cs typeface="+mn-lt"/>
              </a:rPr>
              <a:t>S čárkou</a:t>
            </a:r>
            <a:r>
              <a:rPr lang="cs-CZ" dirty="0">
                <a:ea typeface="+mn-lt"/>
                <a:cs typeface="+mn-lt"/>
              </a:rPr>
              <a:t>: jestliže jde o </a:t>
            </a:r>
            <a:r>
              <a:rPr lang="cs-CZ" b="1" dirty="0">
                <a:ea typeface="+mn-lt"/>
                <a:cs typeface="+mn-lt"/>
              </a:rPr>
              <a:t>výčtový přístavek</a:t>
            </a:r>
            <a:r>
              <a:rPr lang="cs-CZ" dirty="0">
                <a:ea typeface="+mn-lt"/>
                <a:cs typeface="+mn-lt"/>
              </a:rPr>
              <a:t>, který sdělení jen doplňuje </a:t>
            </a:r>
            <a:r>
              <a:rPr lang="cs-CZ" sz="2600" dirty="0">
                <a:ea typeface="+mn-lt"/>
                <a:cs typeface="+mn-lt"/>
              </a:rPr>
              <a:t> (lze jej vynechat a význam věty přitom zůstává stejný); </a:t>
            </a:r>
            <a:r>
              <a:rPr lang="cs-CZ" b="1" dirty="0">
                <a:ea typeface="+mn-lt"/>
                <a:cs typeface="+mn-lt"/>
              </a:rPr>
              <a:t>velmi často v  kombinaci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b="1" dirty="0">
                <a:ea typeface="+mn-lt"/>
                <a:cs typeface="+mn-lt"/>
              </a:rPr>
              <a:t>s výrazem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i="1" dirty="0">
                <a:ea typeface="+mn-lt"/>
                <a:cs typeface="+mn-lt"/>
              </a:rPr>
              <a:t>například</a:t>
            </a:r>
            <a:endParaRPr lang="cs-CZ" sz="1200" dirty="0">
              <a:ea typeface="+mn-lt"/>
              <a:cs typeface="+mn-lt"/>
            </a:endParaRP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 dirty="0">
                <a:ea typeface="+mn-lt"/>
                <a:cs typeface="+mn-lt"/>
              </a:rPr>
              <a:t> </a:t>
            </a:r>
            <a:r>
              <a:rPr lang="cs-CZ" i="1">
                <a:ea typeface="+mn-lt"/>
                <a:cs typeface="+mn-lt"/>
              </a:rPr>
              <a:t>Některé klasické pohádky</a:t>
            </a:r>
            <a:r>
              <a:rPr lang="cs-CZ" b="1" i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,</a:t>
            </a:r>
            <a:r>
              <a:rPr lang="cs-CZ" i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cs-CZ" i="1" u="sng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jako</a:t>
            </a:r>
            <a:r>
              <a:rPr lang="cs-CZ" i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Popelka, Princ Bajaja a Šípková Růženka,</a:t>
            </a:r>
            <a:r>
              <a:rPr lang="cs-CZ" i="1">
                <a:ea typeface="+mn-lt"/>
                <a:cs typeface="+mn-lt"/>
              </a:rPr>
              <a:t> byly zfilmovány.</a:t>
            </a:r>
            <a:endParaRPr lang="cs-CZ"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i="1">
                <a:ea typeface="+mn-lt"/>
                <a:cs typeface="+mn-lt"/>
              </a:rPr>
              <a:t>Přírodovědné obory</a:t>
            </a:r>
            <a:r>
              <a:rPr lang="cs-CZ" b="1" i="1">
                <a:ea typeface="+mn-lt"/>
                <a:cs typeface="+mn-lt"/>
              </a:rPr>
              <a:t>,</a:t>
            </a:r>
            <a:r>
              <a:rPr lang="cs-CZ" i="1" dirty="0">
                <a:ea typeface="+mn-lt"/>
                <a:cs typeface="+mn-lt"/>
              </a:rPr>
              <a:t> </a:t>
            </a:r>
            <a:r>
              <a:rPr lang="cs-CZ" i="1" u="sng">
                <a:ea typeface="+mn-lt"/>
                <a:cs typeface="+mn-lt"/>
              </a:rPr>
              <a:t>jako například</a:t>
            </a:r>
            <a:r>
              <a:rPr lang="cs-CZ" i="1">
                <a:ea typeface="+mn-lt"/>
                <a:cs typeface="+mn-lt"/>
              </a:rPr>
              <a:t> biologie, chemie, a matematika,...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868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763DA8-CE3A-4B30-B2F5-0D128777F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6B75A5A-FDA7-4C8E-BD65-8506C42AA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E6AFCAB-12BF-4A0B-B089-A794259D2F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7B0F1D2-7381-EC51-F30A-5A4098DC2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394" y="117986"/>
            <a:ext cx="6698224" cy="18717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Interpunkce – spojka </a:t>
            </a:r>
            <a:r>
              <a:rPr lang="en-US" sz="4000" i="1"/>
              <a:t>než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03CE1B5-2C9B-0AF3-9108-0C1E286327A4}"/>
              </a:ext>
            </a:extLst>
          </p:cNvPr>
          <p:cNvSpPr txBox="1"/>
          <p:nvPr/>
        </p:nvSpPr>
        <p:spPr>
          <a:xfrm>
            <a:off x="838200" y="2568678"/>
            <a:ext cx="4571729" cy="368709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285750"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err="1"/>
              <a:t>Následuje</a:t>
            </a:r>
            <a:r>
              <a:rPr lang="en-US" sz="2000"/>
              <a:t>‑li po </a:t>
            </a:r>
            <a:r>
              <a:rPr lang="en-US" sz="2000" err="1"/>
              <a:t>spojce</a:t>
            </a:r>
            <a:r>
              <a:rPr lang="en-US" sz="2000"/>
              <a:t> </a:t>
            </a:r>
            <a:r>
              <a:rPr lang="en-US" sz="2000" i="1" err="1"/>
              <a:t>než</a:t>
            </a:r>
            <a:r>
              <a:rPr lang="en-US" sz="2000"/>
              <a:t> </a:t>
            </a:r>
            <a:r>
              <a:rPr lang="en-US" sz="2000" b="1" err="1"/>
              <a:t>pouze</a:t>
            </a:r>
            <a:r>
              <a:rPr lang="en-US" sz="2000" b="1"/>
              <a:t> </a:t>
            </a:r>
            <a:r>
              <a:rPr lang="en-US" sz="2000" b="1" err="1"/>
              <a:t>větný</a:t>
            </a:r>
            <a:r>
              <a:rPr lang="en-US" sz="2000" b="1"/>
              <a:t> </a:t>
            </a:r>
            <a:r>
              <a:rPr lang="en-US" sz="2000" b="1" err="1"/>
              <a:t>člen</a:t>
            </a:r>
            <a:r>
              <a:rPr lang="en-US" sz="2000"/>
              <a:t>, a to </a:t>
            </a:r>
            <a:r>
              <a:rPr lang="en-US" sz="2000" err="1"/>
              <a:t>jiný</a:t>
            </a:r>
            <a:r>
              <a:rPr lang="en-US" sz="2000"/>
              <a:t> </a:t>
            </a:r>
            <a:r>
              <a:rPr lang="en-US" sz="2000" err="1"/>
              <a:t>než</a:t>
            </a:r>
            <a:r>
              <a:rPr lang="en-US" sz="2000"/>
              <a:t> </a:t>
            </a:r>
            <a:r>
              <a:rPr lang="en-US" sz="2000" err="1"/>
              <a:t>přísudek</a:t>
            </a:r>
            <a:r>
              <a:rPr lang="en-US" sz="2000"/>
              <a:t>, </a:t>
            </a:r>
            <a:r>
              <a:rPr lang="en-US" sz="2000" err="1"/>
              <a:t>čárka</a:t>
            </a:r>
            <a:r>
              <a:rPr lang="en-US" sz="2000"/>
              <a:t> se </a:t>
            </a:r>
            <a:r>
              <a:rPr lang="en-US" sz="2000" b="1" err="1"/>
              <a:t>nepíše</a:t>
            </a:r>
            <a:r>
              <a:rPr lang="en-US" sz="2000"/>
              <a:t>.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err="1"/>
              <a:t>Následuje</a:t>
            </a:r>
            <a:r>
              <a:rPr lang="en-US" sz="2000"/>
              <a:t>‑li po </a:t>
            </a:r>
            <a:r>
              <a:rPr lang="en-US" sz="2000" err="1"/>
              <a:t>spojce</a:t>
            </a:r>
            <a:r>
              <a:rPr lang="en-US" sz="2000"/>
              <a:t> </a:t>
            </a:r>
            <a:r>
              <a:rPr lang="en-US" sz="2000" i="1" err="1"/>
              <a:t>než</a:t>
            </a:r>
            <a:r>
              <a:rPr lang="en-US" sz="2000"/>
              <a:t> </a:t>
            </a:r>
            <a:r>
              <a:rPr lang="en-US" sz="2000" b="1" err="1"/>
              <a:t>další</a:t>
            </a:r>
            <a:r>
              <a:rPr lang="en-US" sz="2000" b="1"/>
              <a:t> </a:t>
            </a:r>
            <a:r>
              <a:rPr lang="en-US" sz="2000" b="1" err="1"/>
              <a:t>věta</a:t>
            </a:r>
            <a:r>
              <a:rPr lang="en-US" sz="2000"/>
              <a:t>, </a:t>
            </a:r>
            <a:r>
              <a:rPr lang="en-US" sz="2000" err="1"/>
              <a:t>čárka</a:t>
            </a:r>
            <a:r>
              <a:rPr lang="en-US" sz="2000"/>
              <a:t> se </a:t>
            </a:r>
            <a:r>
              <a:rPr lang="en-US" sz="2000" b="1" err="1"/>
              <a:t>píše</a:t>
            </a:r>
            <a:r>
              <a:rPr lang="en-US" sz="2000"/>
              <a:t>.</a:t>
            </a:r>
          </a:p>
        </p:txBody>
      </p:sp>
      <p:pic>
        <p:nvPicPr>
          <p:cNvPr id="4" name="Zástupný obsah 3" descr="Obsah obrázku text, snímek obrazovky, Písmo, design&#10;&#10;Popis se vygeneroval automaticky.">
            <a:extLst>
              <a:ext uri="{FF2B5EF4-FFF2-40B4-BE49-F238E27FC236}">
                <a16:creationId xmlns:a16="http://schemas.microsoft.com/office/drawing/2014/main" id="{C7F2E812-398B-8F4C-CFE2-75596BAFC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2686" r="232" b="20597"/>
          <a:stretch/>
        </p:blipFill>
        <p:spPr>
          <a:xfrm>
            <a:off x="6533535" y="1987876"/>
            <a:ext cx="4910737" cy="2938783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590926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24F2B6-7548-97DD-FB52-70F44C2A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194967"/>
            <a:ext cx="10895106" cy="1325563"/>
          </a:xfrm>
        </p:spPr>
        <p:txBody>
          <a:bodyPr/>
          <a:lstStyle/>
          <a:p>
            <a:r>
              <a:rPr lang="cs-CZ">
                <a:cs typeface="Sabon Next LT"/>
              </a:rPr>
              <a:t>Velká písmena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9C6E83-8F17-F44E-4E7E-DDE152351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66" y="1699828"/>
            <a:ext cx="11300887" cy="495437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cs-CZ" sz="1200">
                <a:ea typeface="+mn-lt"/>
                <a:cs typeface="+mn-lt"/>
              </a:rPr>
              <a:t> jména živých bytostí a přídavná jména od nich odvozená</a:t>
            </a:r>
            <a:endParaRPr lang="cs-CZ">
              <a:ea typeface="+mn-lt"/>
              <a:cs typeface="+mn-lt"/>
            </a:endParaRPr>
          </a:p>
          <a:p>
            <a:pPr>
              <a:lnSpc>
                <a:spcPct val="100000"/>
              </a:lnSpc>
              <a:buFont typeface="Arial"/>
            </a:pPr>
            <a:r>
              <a:rPr lang="cs-CZ" sz="1200">
                <a:ea typeface="+mn-lt"/>
                <a:cs typeface="+mn-lt"/>
              </a:rPr>
              <a:t>hvězdářská jména a astrologická znamení (</a:t>
            </a:r>
            <a:r>
              <a:rPr lang="cs-CZ" sz="1200" i="1">
                <a:ea typeface="+mn-lt"/>
                <a:cs typeface="+mn-lt"/>
              </a:rPr>
              <a:t>Rak, Štír, Měsíc, Slunce, Velká medvědice</a:t>
            </a:r>
            <a:r>
              <a:rPr lang="cs-CZ" sz="1200">
                <a:ea typeface="+mn-lt"/>
                <a:cs typeface="+mn-lt"/>
              </a:rPr>
              <a:t>)</a:t>
            </a:r>
          </a:p>
          <a:p>
            <a:pPr>
              <a:lnSpc>
                <a:spcPct val="100000"/>
              </a:lnSpc>
              <a:buFont typeface="Arial"/>
            </a:pPr>
            <a:r>
              <a:rPr lang="cs-CZ" sz="1200">
                <a:ea typeface="+mn-lt"/>
                <a:cs typeface="+mn-lt"/>
              </a:rPr>
              <a:t>světadíly, země, území (</a:t>
            </a:r>
            <a:r>
              <a:rPr lang="cs-CZ" sz="1200" i="1">
                <a:ea typeface="+mn-lt"/>
                <a:cs typeface="+mn-lt"/>
              </a:rPr>
              <a:t>Dálný východ, Divoký západ</a:t>
            </a:r>
            <a:r>
              <a:rPr lang="cs-CZ" sz="1200">
                <a:ea typeface="+mn-lt"/>
                <a:cs typeface="+mn-lt"/>
              </a:rPr>
              <a:t>)</a:t>
            </a:r>
          </a:p>
          <a:p>
            <a:pPr>
              <a:lnSpc>
                <a:spcPct val="100000"/>
              </a:lnSpc>
              <a:buFont typeface="Arial"/>
            </a:pPr>
            <a:r>
              <a:rPr lang="cs-CZ" sz="1200">
                <a:ea typeface="+mn-lt"/>
                <a:cs typeface="+mn-lt"/>
              </a:rPr>
              <a:t>vodstva, hory, pohoří, nížiny</a:t>
            </a:r>
          </a:p>
          <a:p>
            <a:pPr>
              <a:lnSpc>
                <a:spcPct val="100000"/>
              </a:lnSpc>
              <a:buFont typeface="Arial"/>
            </a:pPr>
            <a:r>
              <a:rPr lang="cs-CZ" sz="1200">
                <a:ea typeface="+mn-lt"/>
                <a:cs typeface="+mn-lt"/>
              </a:rPr>
              <a:t>obce, města, městské části, sídliště a čtvrti</a:t>
            </a:r>
          </a:p>
          <a:p>
            <a:pPr>
              <a:lnSpc>
                <a:spcPct val="100000"/>
              </a:lnSpc>
              <a:buFont typeface="Arial"/>
            </a:pPr>
            <a:r>
              <a:rPr lang="cs-CZ" sz="1200">
                <a:ea typeface="+mn-lt"/>
                <a:cs typeface="+mn-lt"/>
              </a:rPr>
              <a:t>ulice, třídy, nábřeží, náměstí, mosty, sady, zahrady, aleje, kolonády</a:t>
            </a:r>
          </a:p>
          <a:p>
            <a:pPr>
              <a:lnSpc>
                <a:spcPct val="100000"/>
              </a:lnSpc>
              <a:buFont typeface="Arial"/>
            </a:pPr>
            <a:r>
              <a:rPr lang="cs-CZ" sz="1200">
                <a:ea typeface="+mn-lt"/>
                <a:cs typeface="+mn-lt"/>
              </a:rPr>
              <a:t>stavby a jejich části, stanice a zastávky (</a:t>
            </a:r>
            <a:r>
              <a:rPr lang="cs-CZ" sz="1200" i="1">
                <a:ea typeface="+mn-lt"/>
                <a:cs typeface="+mn-lt"/>
              </a:rPr>
              <a:t>kostel sv. Antonína, Chrám sv. Barbory)</a:t>
            </a:r>
          </a:p>
          <a:p>
            <a:pPr>
              <a:lnSpc>
                <a:spcPct val="100000"/>
              </a:lnSpc>
              <a:buFont typeface="Arial"/>
            </a:pPr>
            <a:r>
              <a:rPr lang="cs-CZ" sz="1200">
                <a:ea typeface="+mn-lt"/>
                <a:cs typeface="+mn-lt"/>
              </a:rPr>
              <a:t> organizace (státy, správní oblasti, zastupitelské sbory, ministerstva, školy, divadla apod.)</a:t>
            </a:r>
          </a:p>
          <a:p>
            <a:pPr>
              <a:lnSpc>
                <a:spcPct val="100000"/>
              </a:lnSpc>
              <a:buFont typeface="Arial"/>
            </a:pPr>
            <a:r>
              <a:rPr lang="cs-CZ" sz="1200">
                <a:ea typeface="+mn-lt"/>
                <a:cs typeface="+mn-lt"/>
              </a:rPr>
              <a:t>organizační složky (pobočka, úsek, odbor, výbor apod.)</a:t>
            </a:r>
          </a:p>
          <a:p>
            <a:pPr>
              <a:lnSpc>
                <a:spcPct val="100000"/>
              </a:lnSpc>
              <a:buFont typeface="Arial"/>
            </a:pPr>
            <a:r>
              <a:rPr lang="cs-CZ" sz="1200">
                <a:ea typeface="+mn-lt"/>
                <a:cs typeface="+mn-lt"/>
              </a:rPr>
              <a:t> dějinné události, památné dny a svátky</a:t>
            </a:r>
          </a:p>
          <a:p>
            <a:pPr>
              <a:lnSpc>
                <a:spcPct val="100000"/>
              </a:lnSpc>
              <a:buFont typeface="Arial"/>
            </a:pPr>
            <a:r>
              <a:rPr lang="cs-CZ" sz="1200">
                <a:ea typeface="+mn-lt"/>
                <a:cs typeface="+mn-lt"/>
              </a:rPr>
              <a:t>akce, soutěže</a:t>
            </a:r>
          </a:p>
          <a:p>
            <a:pPr>
              <a:lnSpc>
                <a:spcPct val="100000"/>
              </a:lnSpc>
              <a:buFont typeface="Arial"/>
            </a:pPr>
            <a:r>
              <a:rPr lang="cs-CZ" sz="1200">
                <a:ea typeface="+mn-lt"/>
                <a:cs typeface="+mn-lt"/>
              </a:rPr>
              <a:t>výrobky, odrůdy, plemena</a:t>
            </a:r>
          </a:p>
          <a:p>
            <a:pPr>
              <a:lnSpc>
                <a:spcPct val="100000"/>
              </a:lnSpc>
              <a:buFont typeface="Arial"/>
            </a:pPr>
            <a:r>
              <a:rPr lang="cs-CZ" sz="1200">
                <a:ea typeface="+mn-lt"/>
                <a:cs typeface="+mn-lt"/>
              </a:rPr>
              <a:t>vyznamenání</a:t>
            </a:r>
          </a:p>
          <a:p>
            <a:pPr>
              <a:lnSpc>
                <a:spcPct val="100000"/>
              </a:lnSpc>
              <a:buFont typeface="Arial"/>
            </a:pPr>
            <a:r>
              <a:rPr lang="cs-CZ" sz="1200">
                <a:ea typeface="+mn-lt"/>
                <a:cs typeface="+mn-lt"/>
              </a:rPr>
              <a:t>zástupné názvy - tj. plnící i nadále funkci vlastního jména (Ministerstvo spravedlnosti: </a:t>
            </a:r>
            <a:r>
              <a:rPr lang="cs-CZ" sz="1200" i="1">
                <a:ea typeface="+mn-lt"/>
                <a:cs typeface="+mn-lt"/>
              </a:rPr>
              <a:t>Ve zprávě Ministerstvo uvedlo...</a:t>
            </a:r>
            <a:r>
              <a:rPr lang="cs-CZ" sz="1200">
                <a:ea typeface="+mn-lt"/>
                <a:cs typeface="+mn-lt"/>
              </a:rPr>
              <a:t> = Ministerstvo spravedlnosti)</a:t>
            </a:r>
          </a:p>
          <a:p>
            <a:pPr>
              <a:lnSpc>
                <a:spcPct val="100000"/>
              </a:lnSpc>
              <a:buFont typeface="Arial"/>
            </a:pPr>
            <a:r>
              <a:rPr lang="cs-CZ" sz="1200">
                <a:ea typeface="+mn-lt"/>
                <a:cs typeface="+mn-lt"/>
              </a:rPr>
              <a:t>přírodní útvary (národní parky, CHKO, přírodní rezervace, např.: </a:t>
            </a:r>
            <a:r>
              <a:rPr lang="cs-CZ" sz="1200" i="1">
                <a:ea typeface="+mn-lt"/>
                <a:cs typeface="+mn-lt"/>
              </a:rPr>
              <a:t>národní park Podyjí</a:t>
            </a:r>
            <a:r>
              <a:rPr lang="cs-CZ" sz="1200">
                <a:ea typeface="+mn-lt"/>
                <a:cs typeface="+mn-lt"/>
              </a:rPr>
              <a:t>)</a:t>
            </a:r>
            <a:endParaRPr lang="cs-CZ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2633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D924463-4DB7-437D-85B1-7EE5042DE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84E975-303E-47A8-B594-8B8635D99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E09A4F-A15B-47D3-8D0C-5312542A2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B050247-430F-4B46-AB4B-EF8831953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3E69A1C-E919-43B0-BA1D-6599CABDF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619E882-12EA-4946-A93B-09E6EA137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FEA4FC-9802-A2C6-AE52-C0813EE8C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1" y="1219200"/>
            <a:ext cx="9067799" cy="2681128"/>
          </a:xfrm>
        </p:spPr>
        <p:txBody>
          <a:bodyPr anchor="b">
            <a:normAutofit/>
          </a:bodyPr>
          <a:lstStyle/>
          <a:p>
            <a:r>
              <a:rPr lang="cs-CZ" sz="5200">
                <a:cs typeface="Sabon Next LT"/>
              </a:rPr>
              <a:t>ČASTÉ CHYBY</a:t>
            </a:r>
            <a:endParaRPr lang="cs-CZ" sz="5200"/>
          </a:p>
        </p:txBody>
      </p:sp>
    </p:spTree>
    <p:extLst>
      <p:ext uri="{BB962C8B-B14F-4D97-AF65-F5344CB8AC3E}">
        <p14:creationId xmlns:p14="http://schemas.microsoft.com/office/powerpoint/2010/main" val="68862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Zástupný obsah 3" descr="Obsah obrázku text, snímek obrazovky, Písmo, Grafika&#10;&#10;Popis se vygeneroval automaticky.">
            <a:extLst>
              <a:ext uri="{FF2B5EF4-FFF2-40B4-BE49-F238E27FC236}">
                <a16:creationId xmlns:a16="http://schemas.microsoft.com/office/drawing/2014/main" id="{569A2158-FCE8-65D4-3B3F-D9C846D5D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t="15948" r="-2" b="29218"/>
          <a:stretch/>
        </p:blipFill>
        <p:spPr>
          <a:xfrm>
            <a:off x="20" y="10"/>
            <a:ext cx="12191980" cy="68566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69029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3BA759-EB87-2951-D385-8740A83F2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6105" cy="1337853"/>
          </a:xfrm>
        </p:spPr>
        <p:txBody>
          <a:bodyPr>
            <a:normAutofit/>
          </a:bodyPr>
          <a:lstStyle/>
          <a:p>
            <a:r>
              <a:rPr lang="cs-CZ" sz="3600"/>
              <a:t>Časté chyby –⁠⁠⁠⁠⁠⁠⁠⁠⁠ výrazy nesprávně považované za spřežky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6A95D6-612C-DF58-6E46-F60C4EDB2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ea typeface="+mn-lt"/>
                <a:cs typeface="+mn-lt"/>
              </a:rPr>
              <a:t> Zvlášť píšeme jen zpodstatnělá přídavná jména, která se užívají pouze či převážně </a:t>
            </a:r>
            <a:r>
              <a:rPr lang="cs-CZ" b="1">
                <a:ea typeface="+mn-lt"/>
                <a:cs typeface="+mn-lt"/>
              </a:rPr>
              <a:t>s předložkou </a:t>
            </a:r>
            <a:r>
              <a:rPr lang="cs-CZ" b="1" i="1">
                <a:ea typeface="+mn-lt"/>
                <a:cs typeface="+mn-lt"/>
              </a:rPr>
              <a:t>na</a:t>
            </a:r>
            <a:r>
              <a:rPr lang="cs-CZ" b="1">
                <a:ea typeface="+mn-lt"/>
                <a:cs typeface="+mn-lt"/>
              </a:rPr>
              <a:t> a pojí se se 4. p</a:t>
            </a:r>
            <a:r>
              <a:rPr lang="cs-CZ">
                <a:ea typeface="+mn-lt"/>
                <a:cs typeface="+mn-lt"/>
              </a:rPr>
              <a:t>.</a:t>
            </a:r>
            <a:endParaRPr lang="cs-CZ"/>
          </a:p>
          <a:p>
            <a:pPr marL="0" indent="0">
              <a:buNone/>
            </a:pPr>
            <a:endParaRPr lang="cs-CZ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Jsou to např. spojení: </a:t>
            </a:r>
            <a:r>
              <a:rPr lang="cs-CZ" i="1">
                <a:ea typeface="+mn-lt"/>
                <a:cs typeface="+mn-lt"/>
              </a:rPr>
              <a:t>na shledanou, na viděnou, na slyšenou, na rozloučenou, na odchodnou,</a:t>
            </a:r>
            <a:r>
              <a:rPr lang="cs-CZ">
                <a:ea typeface="+mn-lt"/>
                <a:cs typeface="+mn-lt"/>
              </a:rPr>
              <a:t> </a:t>
            </a:r>
            <a:r>
              <a:rPr lang="cs-CZ" i="1">
                <a:ea typeface="+mn-lt"/>
                <a:cs typeface="+mn-lt"/>
              </a:rPr>
              <a:t>na uvítanou, na zotavenou, na posilněnou, na pováženou, na uváženou </a:t>
            </a:r>
            <a:r>
              <a:rPr lang="cs-CZ">
                <a:ea typeface="+mn-lt"/>
                <a:cs typeface="+mn-lt"/>
              </a:rPr>
              <a:t>apod.</a:t>
            </a:r>
          </a:p>
        </p:txBody>
      </p:sp>
    </p:spTree>
    <p:extLst>
      <p:ext uri="{BB962C8B-B14F-4D97-AF65-F5344CB8AC3E}">
        <p14:creationId xmlns:p14="http://schemas.microsoft.com/office/powerpoint/2010/main" val="4219282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Obsah obrázku text, Písmo, Grafika, grafický design&#10;&#10;Popis se vygeneroval automaticky.">
            <a:extLst>
              <a:ext uri="{FF2B5EF4-FFF2-40B4-BE49-F238E27FC236}">
                <a16:creationId xmlns:a16="http://schemas.microsoft.com/office/drawing/2014/main" id="{583A1410-4094-8CCA-EBD5-63751F6CB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500" b="24522"/>
          <a:stretch/>
        </p:blipFill>
        <p:spPr>
          <a:xfrm>
            <a:off x="5784072" y="3551843"/>
            <a:ext cx="3933108" cy="275600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25000"/>
                <a:lumOff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D25E787-649E-B955-2084-61DA16DE3F44}"/>
              </a:ext>
            </a:extLst>
          </p:cNvPr>
          <p:cNvSpPr txBox="1"/>
          <p:nvPr/>
        </p:nvSpPr>
        <p:spPr>
          <a:xfrm>
            <a:off x="936600" y="1710305"/>
            <a:ext cx="794746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cs-CZ" sz="2400" b="1" i="1">
                <a:ea typeface="+mn-lt"/>
                <a:cs typeface="+mn-lt"/>
              </a:rPr>
              <a:t>vice‑</a:t>
            </a:r>
            <a:r>
              <a:rPr lang="cs-CZ" sz="2400">
                <a:ea typeface="+mn-lt"/>
                <a:cs typeface="+mn-lt"/>
              </a:rPr>
              <a:t> je latinského původu a má význam ‚místo‑‘</a:t>
            </a:r>
            <a:endParaRPr lang="cs-CZ"/>
          </a:p>
          <a:p>
            <a:pPr marL="342900" indent="-342900">
              <a:buFont typeface="Arial"/>
              <a:buChar char="•"/>
            </a:pPr>
            <a:endParaRPr lang="cs-CZ" sz="240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cs-CZ" sz="2400" b="1" i="1">
                <a:ea typeface="+mn-lt"/>
                <a:cs typeface="+mn-lt"/>
              </a:rPr>
              <a:t>více-</a:t>
            </a:r>
            <a:r>
              <a:rPr lang="cs-CZ" sz="2400" i="1">
                <a:ea typeface="+mn-lt"/>
                <a:cs typeface="+mn-lt"/>
              </a:rPr>
              <a:t> </a:t>
            </a:r>
            <a:r>
              <a:rPr lang="cs-CZ" sz="2400">
                <a:ea typeface="+mn-lt"/>
                <a:cs typeface="+mn-lt"/>
              </a:rPr>
              <a:t>má význam ‚několik, skládající se z několika‘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CD4C11A-7EEE-DEE9-89A6-3B85C4692F3D}"/>
              </a:ext>
            </a:extLst>
          </p:cNvPr>
          <p:cNvSpPr txBox="1"/>
          <p:nvPr/>
        </p:nvSpPr>
        <p:spPr>
          <a:xfrm>
            <a:off x="706693" y="559209"/>
            <a:ext cx="328397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3600" b="1" i="1"/>
              <a:t>vice- </a:t>
            </a:r>
            <a:r>
              <a:rPr lang="cs-CZ" sz="3600" b="1"/>
              <a:t>x</a:t>
            </a:r>
            <a:r>
              <a:rPr lang="cs-CZ" sz="3600" b="1" i="1"/>
              <a:t> více-</a:t>
            </a:r>
          </a:p>
        </p:txBody>
      </p:sp>
    </p:spTree>
    <p:extLst>
      <p:ext uri="{BB962C8B-B14F-4D97-AF65-F5344CB8AC3E}">
        <p14:creationId xmlns:p14="http://schemas.microsoft.com/office/powerpoint/2010/main" val="1345369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8820B2-C950-3EF6-B7E8-052E34B5A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Sabon Next LT"/>
              </a:rPr>
              <a:t>MINUS nebo MÍNUS?</a:t>
            </a:r>
            <a:endParaRPr lang="cs-CZ"/>
          </a:p>
        </p:txBody>
      </p:sp>
      <p:pic>
        <p:nvPicPr>
          <p:cNvPr id="4" name="Zástupný obsah 3" descr="Obsah obrázku text, Grafika, Písmo, logo&#10;&#10;Popis se vygeneroval automaticky.">
            <a:extLst>
              <a:ext uri="{FF2B5EF4-FFF2-40B4-BE49-F238E27FC236}">
                <a16:creationId xmlns:a16="http://schemas.microsoft.com/office/drawing/2014/main" id="{CD717F55-66C9-E641-E7D7-853D1E97F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32" t="12779" r="2992" b="27476"/>
          <a:stretch/>
        </p:blipFill>
        <p:spPr>
          <a:xfrm>
            <a:off x="3902800" y="2806652"/>
            <a:ext cx="4109894" cy="213882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25000"/>
                <a:lumOff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70343E1-324B-8934-2AE5-8303FBDAB57E}"/>
              </a:ext>
            </a:extLst>
          </p:cNvPr>
          <p:cNvSpPr txBox="1"/>
          <p:nvPr/>
        </p:nvSpPr>
        <p:spPr>
          <a:xfrm>
            <a:off x="866467" y="1886564"/>
            <a:ext cx="561913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Ø"/>
            </a:pPr>
            <a:r>
              <a:rPr lang="cs-CZ" sz="2400"/>
              <a:t>z latiny, správně pouze </a:t>
            </a:r>
            <a:r>
              <a:rPr lang="cs-CZ" sz="2400" b="1"/>
              <a:t>minus</a:t>
            </a:r>
          </a:p>
        </p:txBody>
      </p:sp>
    </p:spTree>
    <p:extLst>
      <p:ext uri="{BB962C8B-B14F-4D97-AF65-F5344CB8AC3E}">
        <p14:creationId xmlns:p14="http://schemas.microsoft.com/office/powerpoint/2010/main" val="1741816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F7E0E-D4DC-7477-B060-FC64BF293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Sabon Next LT"/>
              </a:rPr>
              <a:t>ABSORPCE nebo ABSORBCE?</a:t>
            </a:r>
            <a:endParaRPr lang="cs-CZ" i="1">
              <a:cs typeface="Sabon Next LT"/>
            </a:endParaRPr>
          </a:p>
        </p:txBody>
      </p:sp>
      <p:pic>
        <p:nvPicPr>
          <p:cNvPr id="4" name="Zástupný obsah 3" descr="Obsah obrázku text, Písmo, snímek obrazovky, Grafika&#10;&#10;Popis se vygeneroval automaticky.">
            <a:extLst>
              <a:ext uri="{FF2B5EF4-FFF2-40B4-BE49-F238E27FC236}">
                <a16:creationId xmlns:a16="http://schemas.microsoft.com/office/drawing/2014/main" id="{CA64C815-F801-CCDF-B201-3BF61F63BE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348" r="477" b="20767"/>
          <a:stretch/>
        </p:blipFill>
        <p:spPr>
          <a:xfrm>
            <a:off x="3786519" y="3252365"/>
            <a:ext cx="4770667" cy="257573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25000"/>
                <a:lumOff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F273231-AAC2-C2D1-69C1-2A0817345744}"/>
              </a:ext>
            </a:extLst>
          </p:cNvPr>
          <p:cNvSpPr txBox="1"/>
          <p:nvPr/>
        </p:nvSpPr>
        <p:spPr>
          <a:xfrm>
            <a:off x="739467" y="1702209"/>
            <a:ext cx="1061980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cs-CZ" sz="2000"/>
              <a:t>Z latinského substantiva </a:t>
            </a:r>
            <a:r>
              <a:rPr lang="cs-CZ" sz="2000" i="1" err="1"/>
              <a:t>absor</a:t>
            </a:r>
            <a:r>
              <a:rPr lang="cs-CZ" sz="2000" b="1" i="1" err="1"/>
              <a:t>p</a:t>
            </a:r>
            <a:r>
              <a:rPr lang="cs-CZ" sz="2000" i="1" err="1"/>
              <a:t>tion</a:t>
            </a:r>
            <a:r>
              <a:rPr lang="cs-CZ" sz="2000"/>
              <a:t> (= </a:t>
            </a:r>
            <a:r>
              <a:rPr lang="cs-CZ" sz="2000">
                <a:ea typeface="+mn-lt"/>
                <a:cs typeface="+mn-lt"/>
              </a:rPr>
              <a:t>pohlcování či vstřebávání) - absor</a:t>
            </a:r>
            <a:r>
              <a:rPr lang="cs-CZ" sz="2000" b="1">
                <a:ea typeface="+mn-lt"/>
                <a:cs typeface="+mn-lt"/>
              </a:rPr>
              <a:t>p</a:t>
            </a:r>
            <a:r>
              <a:rPr lang="cs-CZ" sz="2000">
                <a:ea typeface="+mn-lt"/>
                <a:cs typeface="+mn-lt"/>
              </a:rPr>
              <a:t>ce, absor</a:t>
            </a:r>
            <a:r>
              <a:rPr lang="cs-CZ" sz="2000" b="1">
                <a:ea typeface="+mn-lt"/>
                <a:cs typeface="+mn-lt"/>
              </a:rPr>
              <a:t>p</a:t>
            </a:r>
            <a:r>
              <a:rPr lang="cs-CZ" sz="2000">
                <a:ea typeface="+mn-lt"/>
                <a:cs typeface="+mn-lt"/>
              </a:rPr>
              <a:t>ční </a:t>
            </a:r>
            <a:endParaRPr lang="cs-CZ" sz="2000" i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cs-CZ" sz="2000">
                <a:ea typeface="+mn-lt"/>
                <a:cs typeface="+mn-lt"/>
              </a:rPr>
              <a:t>Nebo slovesa </a:t>
            </a:r>
            <a:r>
              <a:rPr lang="cs-CZ" sz="2000" i="1" err="1">
                <a:ea typeface="+mn-lt"/>
                <a:cs typeface="+mn-lt"/>
              </a:rPr>
              <a:t>absor</a:t>
            </a:r>
            <a:r>
              <a:rPr lang="cs-CZ" sz="2000" b="1" i="1" err="1">
                <a:ea typeface="+mn-lt"/>
                <a:cs typeface="+mn-lt"/>
              </a:rPr>
              <a:t>b</a:t>
            </a:r>
            <a:r>
              <a:rPr lang="cs-CZ" sz="2000" i="1" err="1">
                <a:ea typeface="+mn-lt"/>
                <a:cs typeface="+mn-lt"/>
              </a:rPr>
              <a:t>ere</a:t>
            </a:r>
            <a:r>
              <a:rPr lang="cs-CZ" sz="2000" i="1">
                <a:ea typeface="+mn-lt"/>
                <a:cs typeface="+mn-lt"/>
              </a:rPr>
              <a:t> - </a:t>
            </a:r>
            <a:r>
              <a:rPr lang="cs-CZ" sz="2000">
                <a:ea typeface="+mn-lt"/>
                <a:cs typeface="+mn-lt"/>
              </a:rPr>
              <a:t>absor</a:t>
            </a:r>
            <a:r>
              <a:rPr lang="cs-CZ" sz="2000" b="1">
                <a:ea typeface="+mn-lt"/>
                <a:cs typeface="+mn-lt"/>
              </a:rPr>
              <a:t>b</a:t>
            </a:r>
            <a:r>
              <a:rPr lang="cs-CZ" sz="2000">
                <a:ea typeface="+mn-lt"/>
                <a:cs typeface="+mn-lt"/>
              </a:rPr>
              <a:t>ovat</a:t>
            </a:r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23910052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47BB70-A49C-6229-96FE-0AD9DE41A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Sabon Next LT"/>
              </a:rPr>
              <a:t>VÉZT x VÉST</a:t>
            </a:r>
            <a:endParaRPr lang="cs-CZ"/>
          </a:p>
        </p:txBody>
      </p:sp>
      <p:pic>
        <p:nvPicPr>
          <p:cNvPr id="4" name="Zástupný obsah 3" descr="Obsah obrázku text, Písmo, snímek obrazovky, Grafika&#10;&#10;Popis se vygeneroval automaticky.">
            <a:extLst>
              <a:ext uri="{FF2B5EF4-FFF2-40B4-BE49-F238E27FC236}">
                <a16:creationId xmlns:a16="http://schemas.microsoft.com/office/drawing/2014/main" id="{AD092D37-E0E0-0AA0-6099-945490CB3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851" r="-699" b="27463"/>
          <a:stretch/>
        </p:blipFill>
        <p:spPr>
          <a:xfrm>
            <a:off x="3433265" y="2542997"/>
            <a:ext cx="5313210" cy="257943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25000"/>
                <a:lumOff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6015451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1BEF91-C43B-01C4-4CCE-9B2D11F2F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Sabon Next LT"/>
              </a:rPr>
              <a:t>TIP x TYP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8B43F2-1308-1F8F-D40A-03DFC1B7C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/>
              <a:t>Tip</a:t>
            </a:r>
            <a:r>
              <a:rPr lang="cs-CZ"/>
              <a:t> = tipovat, odhadovat</a:t>
            </a:r>
          </a:p>
          <a:p>
            <a:pPr marL="0" indent="0">
              <a:buNone/>
            </a:pPr>
            <a:endParaRPr lang="cs-CZ"/>
          </a:p>
          <a:p>
            <a:r>
              <a:rPr lang="cs-CZ" b="1"/>
              <a:t>Typ</a:t>
            </a:r>
            <a:r>
              <a:rPr lang="cs-CZ"/>
              <a:t> = druh, skupiny</a:t>
            </a:r>
          </a:p>
        </p:txBody>
      </p:sp>
    </p:spTree>
    <p:extLst>
      <p:ext uri="{BB962C8B-B14F-4D97-AF65-F5344CB8AC3E}">
        <p14:creationId xmlns:p14="http://schemas.microsoft.com/office/powerpoint/2010/main" val="41775039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862E08-6582-775C-FFBF-43880A2A1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Sabon Next LT"/>
              </a:rPr>
              <a:t>HOLT x HOLD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F5F472-7479-FF28-558D-D01573DD5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/>
              <a:t>Hold</a:t>
            </a:r>
            <a:r>
              <a:rPr lang="cs-CZ"/>
              <a:t> = projev úcty nebo pocty (</a:t>
            </a:r>
            <a:r>
              <a:rPr lang="cs-CZ" i="1"/>
              <a:t>Přišli mu vzdát hold.</a:t>
            </a:r>
            <a:r>
              <a:rPr lang="cs-CZ"/>
              <a:t>)</a:t>
            </a:r>
          </a:p>
          <a:p>
            <a:pPr marL="0" indent="0">
              <a:buNone/>
            </a:pPr>
            <a:endParaRPr lang="cs-CZ"/>
          </a:p>
          <a:p>
            <a:r>
              <a:rPr lang="cs-CZ" b="1"/>
              <a:t>Holt</a:t>
            </a:r>
            <a:r>
              <a:rPr lang="cs-CZ"/>
              <a:t> = </a:t>
            </a:r>
            <a:r>
              <a:rPr lang="cs-CZ">
                <a:ea typeface="+mn-lt"/>
                <a:cs typeface="+mn-lt"/>
              </a:rPr>
              <a:t>zkrátka a dobře, inu, tedy, ovšem (</a:t>
            </a:r>
            <a:r>
              <a:rPr lang="cs-CZ" i="1">
                <a:ea typeface="+mn-lt"/>
                <a:cs typeface="+mn-lt"/>
              </a:rPr>
              <a:t>Musí se s tím holt poprat.</a:t>
            </a:r>
            <a:r>
              <a:rPr lang="cs-CZ">
                <a:ea typeface="+mn-lt"/>
                <a:cs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88139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772FB5-C508-B6ED-0D41-535D2670A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Sabon Next LT"/>
              </a:rPr>
              <a:t>STANDARD nebo STANDART?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55D68D-F2B0-7EA1-0E12-831137B26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/>
              <a:t>Standard</a:t>
            </a:r>
            <a:r>
              <a:rPr lang="cs-CZ"/>
              <a:t> = </a:t>
            </a:r>
            <a:r>
              <a:rPr lang="cs-CZ">
                <a:ea typeface="+mn-lt"/>
                <a:cs typeface="+mn-lt"/>
              </a:rPr>
              <a:t>obvyklá úroveň; ustálená míra</a:t>
            </a:r>
          </a:p>
          <a:p>
            <a:pPr marL="0" indent="0">
              <a:buNone/>
            </a:pPr>
            <a:endParaRPr lang="cs-CZ"/>
          </a:p>
          <a:p>
            <a:r>
              <a:rPr lang="cs-CZ" b="1"/>
              <a:t>Standarta</a:t>
            </a:r>
            <a:r>
              <a:rPr lang="cs-CZ"/>
              <a:t> = prapor (prezidentská vlajka)</a:t>
            </a:r>
          </a:p>
        </p:txBody>
      </p:sp>
    </p:spTree>
    <p:extLst>
      <p:ext uri="{BB962C8B-B14F-4D97-AF65-F5344CB8AC3E}">
        <p14:creationId xmlns:p14="http://schemas.microsoft.com/office/powerpoint/2010/main" val="30964011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A89D0F-5EB9-8427-0365-75B308C16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Sabon Next LT"/>
              </a:rPr>
              <a:t>KOMFORT nebo KONFORT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6A97D3-E3AE-D02D-2324-DBBE5A9AB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/>
              <a:t>Správně je pouze komfort!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cs-CZ"/>
              <a:t> z anglického </a:t>
            </a:r>
            <a:r>
              <a:rPr lang="cs-CZ" err="1"/>
              <a:t>comfort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2032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DC890F-4E36-FEFC-AB1E-C031A1D60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Sabon Next LT"/>
              </a:rPr>
              <a:t>DISKUZE nebo DISKUSE?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6BB83A-F241-8A1F-2865-7D182A491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/>
              <a:t>Správné jsou obě varianty.</a:t>
            </a:r>
          </a:p>
          <a:p>
            <a:pPr marL="0" indent="0">
              <a:buNone/>
            </a:pPr>
            <a:endParaRPr lang="cs-CZ" b="1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Výslovnost se [s] se obvykle hodnotí jako korektnější nebo stylově vyšší, někteří uživatelé češtiny ji mohou u některých slov vnímat také jako archaičtější. (podle IJP)</a:t>
            </a:r>
          </a:p>
          <a:p>
            <a:pPr marL="0" indent="0">
              <a:buNone/>
            </a:pPr>
            <a:endParaRPr lang="cs-CZ">
              <a:ea typeface="+mn-lt"/>
              <a:cs typeface="+mn-lt"/>
            </a:endParaRPr>
          </a:p>
          <a:p>
            <a:r>
              <a:rPr lang="cs-CZ" sz="2400">
                <a:ea typeface="+mn-lt"/>
                <a:cs typeface="+mn-lt"/>
              </a:rPr>
              <a:t>Pozn. KONCERT X KONZERT - správně pouze koncert</a:t>
            </a:r>
          </a:p>
        </p:txBody>
      </p:sp>
    </p:spTree>
    <p:extLst>
      <p:ext uri="{BB962C8B-B14F-4D97-AF65-F5344CB8AC3E}">
        <p14:creationId xmlns:p14="http://schemas.microsoft.com/office/powerpoint/2010/main" val="4015114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1F275C-3C6B-FEAE-B6C7-55FDE49EB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39" y="223513"/>
            <a:ext cx="10725773" cy="1337658"/>
          </a:xfrm>
        </p:spPr>
        <p:txBody>
          <a:bodyPr/>
          <a:lstStyle/>
          <a:p>
            <a:r>
              <a:rPr lang="cs-CZ">
                <a:cs typeface="Sabon Next LT"/>
              </a:rPr>
              <a:t>Historie českého pravopisu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4E887E-43C0-497D-034E-1FA0A6D69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934" y="1791795"/>
            <a:ext cx="10716980" cy="469354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1400" b="1" dirty="0"/>
              <a:t>Primitivní / jednoduchý pravopis                                                                                                           </a:t>
            </a:r>
            <a:r>
              <a:rPr lang="cs-CZ" sz="1400" i="1" dirty="0"/>
              <a:t>pol. 12. století až konec 13. století</a:t>
            </a:r>
            <a:endParaRPr lang="cs-CZ" sz="1400" dirty="0"/>
          </a:p>
          <a:p>
            <a:pPr marL="457200">
              <a:buFont typeface="Calibri" panose="020B0604020202020204" pitchFamily="34" charset="0"/>
              <a:buChar char="-"/>
            </a:pPr>
            <a:r>
              <a:rPr lang="cs-CZ" sz="1400" dirty="0"/>
              <a:t>nesystémovost a nejednoznačnost: c = k, c, č; latinská abeceda</a:t>
            </a:r>
            <a:endParaRPr lang="cs-CZ" dirty="0"/>
          </a:p>
          <a:p>
            <a:r>
              <a:rPr lang="cs-CZ" sz="1400" b="1" dirty="0"/>
              <a:t>Spřežkový pravopis</a:t>
            </a:r>
            <a:r>
              <a:rPr lang="cs-CZ" sz="1400" dirty="0"/>
              <a:t> (1. český pravopisný systém; starší a mladší)                                                                               </a:t>
            </a:r>
            <a:r>
              <a:rPr lang="cs-CZ" sz="1400" i="1" dirty="0"/>
              <a:t>          od 14. století</a:t>
            </a:r>
          </a:p>
          <a:p>
            <a:pPr marL="457200">
              <a:buFont typeface="Calibri" panose="020B0604020202020204" pitchFamily="34" charset="0"/>
              <a:buChar char="-"/>
            </a:pPr>
            <a:r>
              <a:rPr lang="cs-CZ" sz="1400" i="1" err="1">
                <a:ea typeface="+mn-lt"/>
                <a:cs typeface="+mn-lt"/>
              </a:rPr>
              <a:t>cz</a:t>
            </a:r>
            <a:r>
              <a:rPr lang="cs-CZ" sz="1400" i="1" dirty="0">
                <a:ea typeface="+mn-lt"/>
                <a:cs typeface="+mn-lt"/>
              </a:rPr>
              <a:t> = č</a:t>
            </a:r>
            <a:r>
              <a:rPr lang="cs-CZ" sz="1400" dirty="0">
                <a:ea typeface="+mn-lt"/>
                <a:cs typeface="+mn-lt"/>
              </a:rPr>
              <a:t>, </a:t>
            </a:r>
            <a:r>
              <a:rPr lang="cs-CZ" sz="1400" i="1" err="1">
                <a:ea typeface="+mn-lt"/>
                <a:cs typeface="+mn-lt"/>
              </a:rPr>
              <a:t>rz</a:t>
            </a:r>
            <a:r>
              <a:rPr lang="cs-CZ" sz="1400" dirty="0">
                <a:ea typeface="+mn-lt"/>
                <a:cs typeface="+mn-lt"/>
              </a:rPr>
              <a:t>, </a:t>
            </a:r>
            <a:r>
              <a:rPr lang="cs-CZ" sz="1400" i="1" err="1">
                <a:ea typeface="+mn-lt"/>
                <a:cs typeface="+mn-lt"/>
              </a:rPr>
              <a:t>rs</a:t>
            </a:r>
            <a:r>
              <a:rPr lang="cs-CZ" sz="1400" i="1" dirty="0">
                <a:ea typeface="+mn-lt"/>
                <a:cs typeface="+mn-lt"/>
              </a:rPr>
              <a:t> = ř</a:t>
            </a:r>
            <a:r>
              <a:rPr lang="cs-CZ" sz="1400" dirty="0">
                <a:ea typeface="+mn-lt"/>
                <a:cs typeface="+mn-lt"/>
              </a:rPr>
              <a:t> atd.; spřežka = kombinace dvou i více písmen, která se běžně nevyskytovala vedle sebe</a:t>
            </a:r>
          </a:p>
          <a:p>
            <a:r>
              <a:rPr lang="cs-CZ" sz="1400" b="1" dirty="0"/>
              <a:t>Diakritický pravopis</a:t>
            </a:r>
            <a:r>
              <a:rPr lang="cs-CZ" sz="1400" dirty="0"/>
              <a:t> (Jan Hus - </a:t>
            </a:r>
            <a:r>
              <a:rPr lang="cs-CZ" sz="1400" i="1" dirty="0">
                <a:ea typeface="+mn-lt"/>
                <a:cs typeface="+mn-lt"/>
              </a:rPr>
              <a:t>De </a:t>
            </a:r>
            <a:r>
              <a:rPr lang="cs-CZ" sz="1400" i="1" dirty="0" err="1">
                <a:ea typeface="+mn-lt"/>
                <a:cs typeface="+mn-lt"/>
              </a:rPr>
              <a:t>orthographia</a:t>
            </a:r>
            <a:r>
              <a:rPr lang="cs-CZ" sz="1400" i="1" dirty="0">
                <a:ea typeface="+mn-lt"/>
                <a:cs typeface="+mn-lt"/>
              </a:rPr>
              <a:t> </a:t>
            </a:r>
            <a:r>
              <a:rPr lang="cs-CZ" sz="1400" i="1" dirty="0" err="1">
                <a:ea typeface="+mn-lt"/>
                <a:cs typeface="+mn-lt"/>
              </a:rPr>
              <a:t>Bohemica</a:t>
            </a:r>
            <a:r>
              <a:rPr lang="cs-CZ" sz="1400" i="1" dirty="0"/>
              <a:t>; </a:t>
            </a:r>
            <a:r>
              <a:rPr lang="cs-CZ" sz="1400" i="1" dirty="0">
                <a:solidFill>
                  <a:srgbClr val="202122"/>
                </a:solidFill>
                <a:ea typeface="+mn-lt"/>
                <a:cs typeface="+mn-lt"/>
              </a:rPr>
              <a:t>ʃ = š,</a:t>
            </a:r>
            <a:r>
              <a:rPr lang="cs-CZ" sz="1400" i="1" dirty="0">
                <a:solidFill>
                  <a:srgbClr val="202122"/>
                </a:solidFill>
              </a:rPr>
              <a:t> </a:t>
            </a:r>
            <a:r>
              <a:rPr lang="cs-CZ" sz="1400" dirty="0"/>
              <a:t>tečka (</a:t>
            </a:r>
            <a:r>
              <a:rPr lang="cs-CZ" sz="1400" i="1" dirty="0"/>
              <a:t>ṙ,</a:t>
            </a:r>
            <a:r>
              <a:rPr lang="cs-CZ" sz="1400" i="1" dirty="0">
                <a:ea typeface="+mn-lt"/>
                <a:cs typeface="+mn-lt"/>
              </a:rPr>
              <a:t> ż</a:t>
            </a:r>
            <a:r>
              <a:rPr lang="cs-CZ" sz="1400" dirty="0"/>
              <a:t>) a čárka (</a:t>
            </a:r>
            <a:r>
              <a:rPr lang="cs-CZ" sz="1400" i="1" dirty="0"/>
              <a:t>á, é</a:t>
            </a:r>
            <a:r>
              <a:rPr lang="cs-CZ" sz="1400" dirty="0"/>
              <a:t>))                                    </a:t>
            </a:r>
            <a:r>
              <a:rPr lang="cs-CZ" sz="1400" i="1" dirty="0"/>
              <a:t>začátek 15. století</a:t>
            </a:r>
          </a:p>
          <a:p>
            <a:r>
              <a:rPr lang="cs-CZ" sz="1400" b="1" dirty="0"/>
              <a:t>Bratrský pravopis </a:t>
            </a:r>
            <a:r>
              <a:rPr lang="cs-CZ" sz="1400" dirty="0"/>
              <a:t> (nazývaný podle listů vydávaných Jednotou bratrskou; háček (č, ď))                       </a:t>
            </a:r>
            <a:r>
              <a:rPr lang="cs-CZ" sz="1400" i="1" dirty="0"/>
              <a:t> konec 15. století - 16. století</a:t>
            </a:r>
          </a:p>
          <a:p>
            <a:r>
              <a:rPr lang="cs-CZ" sz="1400" b="1" dirty="0"/>
              <a:t>Novočeský pravopis </a:t>
            </a:r>
            <a:r>
              <a:rPr lang="cs-CZ" sz="1400" dirty="0"/>
              <a:t>-  vzniká v době obrozeneckého hnutí úpravami bratrského pravopisu:                                              </a:t>
            </a:r>
            <a:endParaRPr lang="cs-CZ" sz="1400" i="1" dirty="0"/>
          </a:p>
          <a:p>
            <a:pPr marL="628650" indent="-342900">
              <a:buNone/>
            </a:pPr>
            <a:r>
              <a:rPr lang="cs-CZ" sz="1400" dirty="0"/>
              <a:t> - </a:t>
            </a:r>
            <a:r>
              <a:rPr lang="cs-CZ" sz="1400" u="sng" dirty="0"/>
              <a:t>analogie</a:t>
            </a:r>
            <a:r>
              <a:rPr lang="cs-CZ" sz="1400" dirty="0"/>
              <a:t> (J. Dobrovský) - </a:t>
            </a:r>
            <a:r>
              <a:rPr lang="cs-CZ" sz="1400" dirty="0">
                <a:ea typeface="+mn-lt"/>
                <a:cs typeface="+mn-lt"/>
              </a:rPr>
              <a:t>odstranila psaní „y“ po </a:t>
            </a:r>
            <a:r>
              <a:rPr lang="cs-CZ" sz="1400" i="1" dirty="0">
                <a:ea typeface="+mn-lt"/>
                <a:cs typeface="+mn-lt"/>
              </a:rPr>
              <a:t>s</a:t>
            </a:r>
            <a:r>
              <a:rPr lang="cs-CZ" sz="1400" dirty="0">
                <a:ea typeface="+mn-lt"/>
                <a:cs typeface="+mn-lt"/>
              </a:rPr>
              <a:t>,</a:t>
            </a:r>
            <a:r>
              <a:rPr lang="cs-CZ" sz="1400" i="1" dirty="0">
                <a:ea typeface="+mn-lt"/>
                <a:cs typeface="+mn-lt"/>
              </a:rPr>
              <a:t> z</a:t>
            </a:r>
            <a:r>
              <a:rPr lang="cs-CZ" sz="1400" dirty="0">
                <a:ea typeface="+mn-lt"/>
                <a:cs typeface="+mn-lt"/>
              </a:rPr>
              <a:t>, a</a:t>
            </a:r>
            <a:r>
              <a:rPr lang="cs-CZ" sz="1400" i="1" dirty="0">
                <a:ea typeface="+mn-lt"/>
                <a:cs typeface="+mn-lt"/>
              </a:rPr>
              <a:t> c</a:t>
            </a:r>
            <a:endParaRPr lang="cs-CZ" sz="1400" i="1"/>
          </a:p>
          <a:p>
            <a:pPr marL="628650" indent="-342900">
              <a:buNone/>
            </a:pPr>
            <a:r>
              <a:rPr lang="cs-CZ" sz="1400"/>
              <a:t> - </a:t>
            </a:r>
            <a:r>
              <a:rPr lang="cs-CZ" sz="1400" u="sng" dirty="0"/>
              <a:t>skladná oprava</a:t>
            </a:r>
            <a:r>
              <a:rPr lang="cs-CZ" sz="1400" dirty="0"/>
              <a:t> (P. J. Šafařík) -  změna </a:t>
            </a:r>
            <a:r>
              <a:rPr lang="cs-CZ" sz="1400" dirty="0">
                <a:ea typeface="+mn-lt"/>
                <a:cs typeface="+mn-lt"/>
              </a:rPr>
              <a:t>zápisu hlásek </a:t>
            </a:r>
            <a:r>
              <a:rPr lang="cs-CZ" sz="1400" i="1" dirty="0">
                <a:ea typeface="+mn-lt"/>
                <a:cs typeface="+mn-lt"/>
              </a:rPr>
              <a:t>j</a:t>
            </a:r>
            <a:r>
              <a:rPr lang="cs-CZ" sz="1400" dirty="0">
                <a:ea typeface="+mn-lt"/>
                <a:cs typeface="+mn-lt"/>
              </a:rPr>
              <a:t>, </a:t>
            </a:r>
            <a:r>
              <a:rPr lang="cs-CZ" sz="1400" i="1" dirty="0">
                <a:ea typeface="+mn-lt"/>
                <a:cs typeface="+mn-lt"/>
              </a:rPr>
              <a:t>g</a:t>
            </a:r>
            <a:r>
              <a:rPr lang="cs-CZ" sz="1400" dirty="0">
                <a:ea typeface="+mn-lt"/>
                <a:cs typeface="+mn-lt"/>
              </a:rPr>
              <a:t> a </a:t>
            </a:r>
            <a:r>
              <a:rPr lang="cs-CZ" sz="1400" i="1" dirty="0">
                <a:ea typeface="+mn-lt"/>
                <a:cs typeface="+mn-lt"/>
              </a:rPr>
              <a:t>í </a:t>
            </a:r>
            <a:r>
              <a:rPr lang="cs-CZ" sz="1400" dirty="0">
                <a:ea typeface="+mn-lt"/>
                <a:cs typeface="+mn-lt"/>
              </a:rPr>
              <a:t>(např. místo &lt;</a:t>
            </a:r>
            <a:r>
              <a:rPr lang="cs-CZ" sz="1400" i="1" dirty="0">
                <a:ea typeface="+mn-lt"/>
                <a:cs typeface="+mn-lt"/>
              </a:rPr>
              <a:t>gest</a:t>
            </a:r>
            <a:r>
              <a:rPr lang="cs-CZ" sz="1400" dirty="0">
                <a:ea typeface="+mn-lt"/>
                <a:cs typeface="+mn-lt"/>
              </a:rPr>
              <a:t>&gt; se píše &lt;</a:t>
            </a:r>
            <a:r>
              <a:rPr lang="cs-CZ" sz="1400" i="1" dirty="0">
                <a:ea typeface="+mn-lt"/>
                <a:cs typeface="+mn-lt"/>
              </a:rPr>
              <a:t>jest</a:t>
            </a:r>
            <a:r>
              <a:rPr lang="cs-CZ" sz="1400" dirty="0">
                <a:ea typeface="+mn-lt"/>
                <a:cs typeface="+mn-lt"/>
              </a:rPr>
              <a:t>&gt;)</a:t>
            </a:r>
          </a:p>
          <a:p>
            <a:pPr marL="628650" indent="-342900">
              <a:buNone/>
            </a:pPr>
            <a:r>
              <a:rPr lang="cs-CZ" sz="1400"/>
              <a:t> - </a:t>
            </a:r>
            <a:r>
              <a:rPr lang="cs-CZ" sz="1400" u="sng" dirty="0"/>
              <a:t>3. reforma</a:t>
            </a:r>
            <a:r>
              <a:rPr lang="cs-CZ" sz="1400" u="sng" dirty="0">
                <a:ea typeface="+mn-lt"/>
                <a:cs typeface="+mn-lt"/>
              </a:rPr>
              <a:t> 1849-1850</a:t>
            </a:r>
            <a:r>
              <a:rPr lang="cs-CZ" sz="1400" dirty="0">
                <a:ea typeface="+mn-lt"/>
                <a:cs typeface="+mn-lt"/>
              </a:rPr>
              <a:t>: </a:t>
            </a:r>
            <a:r>
              <a:rPr lang="cs-CZ" sz="1400" i="1" dirty="0">
                <a:ea typeface="+mn-lt"/>
                <a:cs typeface="+mn-lt"/>
              </a:rPr>
              <a:t> w </a:t>
            </a:r>
            <a:r>
              <a:rPr lang="cs-CZ" sz="1400" dirty="0">
                <a:ea typeface="+mn-lt"/>
                <a:cs typeface="+mn-lt"/>
              </a:rPr>
              <a:t>&gt; </a:t>
            </a:r>
            <a:r>
              <a:rPr lang="cs-CZ" sz="1400" i="1" dirty="0">
                <a:ea typeface="+mn-lt"/>
                <a:cs typeface="+mn-lt"/>
              </a:rPr>
              <a:t>v</a:t>
            </a:r>
            <a:r>
              <a:rPr lang="cs-CZ" sz="1400" dirty="0">
                <a:ea typeface="+mn-lt"/>
                <a:cs typeface="+mn-lt"/>
              </a:rPr>
              <a:t>, </a:t>
            </a:r>
            <a:r>
              <a:rPr lang="cs-CZ" sz="1400" i="1" dirty="0">
                <a:ea typeface="+mn-lt"/>
                <a:cs typeface="+mn-lt"/>
              </a:rPr>
              <a:t>au</a:t>
            </a:r>
            <a:r>
              <a:rPr lang="cs-CZ" sz="1400" dirty="0">
                <a:ea typeface="+mn-lt"/>
                <a:cs typeface="+mn-lt"/>
              </a:rPr>
              <a:t> &gt; </a:t>
            </a:r>
            <a:r>
              <a:rPr lang="cs-CZ" sz="1400" i="1" dirty="0">
                <a:ea typeface="+mn-lt"/>
                <a:cs typeface="+mn-lt"/>
              </a:rPr>
              <a:t>ou + </a:t>
            </a:r>
            <a:r>
              <a:rPr lang="cs-CZ" sz="1400" dirty="0">
                <a:ea typeface="+mn-lt"/>
                <a:cs typeface="+mn-lt"/>
              </a:rPr>
              <a:t>další změny, např. nad počátečním ú se začala označovat délka (úřad)</a:t>
            </a:r>
          </a:p>
          <a:p>
            <a:pPr marL="628650" indent="-342900">
              <a:buNone/>
            </a:pPr>
            <a:r>
              <a:rPr lang="cs-CZ" sz="1400"/>
              <a:t>+ další reformy (Josef Jungmann, Jan Gebauer - autorem prvních PČP)</a:t>
            </a:r>
          </a:p>
        </p:txBody>
      </p:sp>
    </p:spTree>
    <p:extLst>
      <p:ext uri="{BB962C8B-B14F-4D97-AF65-F5344CB8AC3E}">
        <p14:creationId xmlns:p14="http://schemas.microsoft.com/office/powerpoint/2010/main" val="14613821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550265-D178-6D61-C716-21DED0253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Sabon Next LT"/>
              </a:rPr>
              <a:t>BIZARDNÍ nebo BIZARNÍ?</a:t>
            </a:r>
            <a:endParaRPr lang="cs-CZ"/>
          </a:p>
        </p:txBody>
      </p:sp>
      <p:pic>
        <p:nvPicPr>
          <p:cNvPr id="4" name="Zástupný obsah 3" descr="Obsah obrázku text, Grafika, Písmo, grafický design&#10;&#10;Popis se vygeneroval automaticky.">
            <a:extLst>
              <a:ext uri="{FF2B5EF4-FFF2-40B4-BE49-F238E27FC236}">
                <a16:creationId xmlns:a16="http://schemas.microsoft.com/office/drawing/2014/main" id="{097F2026-BDBA-300E-2910-D0EB77E1D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667" r="-1786" b="22000"/>
          <a:stretch/>
        </p:blipFill>
        <p:spPr>
          <a:xfrm>
            <a:off x="7316580" y="3135468"/>
            <a:ext cx="3444892" cy="222976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25000"/>
                <a:lumOff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7314812-A371-F931-174E-BE60C5924761}"/>
              </a:ext>
            </a:extLst>
          </p:cNvPr>
          <p:cNvSpPr txBox="1"/>
          <p:nvPr/>
        </p:nvSpPr>
        <p:spPr>
          <a:xfrm>
            <a:off x="1001662" y="2322870"/>
            <a:ext cx="5422487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cs-CZ" sz="2800"/>
              <a:t>Správně je pouze </a:t>
            </a:r>
            <a:r>
              <a:rPr lang="cs-CZ" sz="2800" b="1"/>
              <a:t>bizarní</a:t>
            </a:r>
            <a:r>
              <a:rPr lang="cs-CZ" sz="2800"/>
              <a:t> </a:t>
            </a:r>
            <a:endParaRPr lang="cs-CZ" sz="2800" i="1">
              <a:ea typeface="+mn-lt"/>
              <a:cs typeface="+mn-lt"/>
            </a:endParaRPr>
          </a:p>
          <a:p>
            <a:endParaRPr lang="cs-CZ" sz="2800">
              <a:ea typeface="+mn-lt"/>
              <a:cs typeface="+mn-lt"/>
            </a:endParaRPr>
          </a:p>
          <a:p>
            <a:pPr marL="457200" indent="-457200">
              <a:buFont typeface="Wingdings"/>
              <a:buChar char="Ø"/>
            </a:pPr>
            <a:r>
              <a:rPr lang="cs-CZ" sz="2800">
                <a:ea typeface="+mn-lt"/>
                <a:cs typeface="+mn-lt"/>
              </a:rPr>
              <a:t>z francouzského</a:t>
            </a:r>
            <a:r>
              <a:rPr lang="cs-CZ" sz="2800" i="1">
                <a:ea typeface="+mn-lt"/>
                <a:cs typeface="+mn-lt"/>
              </a:rPr>
              <a:t> </a:t>
            </a:r>
            <a:r>
              <a:rPr lang="cs-CZ" sz="2800" i="1" err="1">
                <a:ea typeface="+mn-lt"/>
                <a:cs typeface="+mn-lt"/>
              </a:rPr>
              <a:t>bizzare</a:t>
            </a:r>
            <a:endParaRPr lang="cs-CZ" sz="2800" i="1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70894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Obsah obrázku text, Písmo, Grafika, snímek obrazovky&#10;&#10;Popis se vygeneroval automaticky.">
            <a:extLst>
              <a:ext uri="{FF2B5EF4-FFF2-40B4-BE49-F238E27FC236}">
                <a16:creationId xmlns:a16="http://schemas.microsoft.com/office/drawing/2014/main" id="{E89B91A8-594E-F4BC-01C9-D9C905AD1B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643" t="15588" r="-220" b="20479"/>
          <a:stretch/>
        </p:blipFill>
        <p:spPr>
          <a:xfrm>
            <a:off x="679846" y="3803242"/>
            <a:ext cx="4301884" cy="1977582"/>
          </a:xfrm>
          <a:prstGeom prst="roundRect">
            <a:avLst>
              <a:gd name="adj" fmla="val 11111"/>
            </a:avLst>
          </a:prstGeom>
          <a:ln w="190500" cap="rnd">
            <a:solidFill>
              <a:srgbClr val="92D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Obrázek 4" descr="Obsah obrázku Skleněná láhev, nápoj, alkohol, text&#10;&#10;Popis se vygeneroval automaticky.">
            <a:extLst>
              <a:ext uri="{FF2B5EF4-FFF2-40B4-BE49-F238E27FC236}">
                <a16:creationId xmlns:a16="http://schemas.microsoft.com/office/drawing/2014/main" id="{EC72E34C-63CB-A5E4-35D4-F065A2C11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400" y="1252208"/>
            <a:ext cx="5972015" cy="452603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Obrázek 5" descr="Obsah obrázku text, snímek obrazovky, Písmo, Grafika&#10;&#10;Popis se vygeneroval automaticky.">
            <a:extLst>
              <a:ext uri="{FF2B5EF4-FFF2-40B4-BE49-F238E27FC236}">
                <a16:creationId xmlns:a16="http://schemas.microsoft.com/office/drawing/2014/main" id="{22E84A31-FABB-5B26-857A-052CC7BB52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431" b="28235"/>
          <a:stretch/>
        </p:blipFill>
        <p:spPr>
          <a:xfrm>
            <a:off x="685310" y="567657"/>
            <a:ext cx="4085115" cy="164396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8548765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E93360-6680-B927-2F52-AFE8C4247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Sabon Next LT"/>
              </a:rPr>
              <a:t>Zdroje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2C1CBF-D476-458E-4F24-293A97269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>
                <a:ea typeface="+mn-lt"/>
                <a:cs typeface="+mn-lt"/>
              </a:rPr>
              <a:t>Oldřich Uličný (2017): ČESKÝ PRAVOPIS. In: Petr Karlík, Marek Nekula, Jana </a:t>
            </a:r>
            <a:r>
              <a:rPr lang="cs-CZ" sz="2000" err="1">
                <a:ea typeface="+mn-lt"/>
                <a:cs typeface="+mn-lt"/>
              </a:rPr>
              <a:t>Pleskalová</a:t>
            </a:r>
            <a:r>
              <a:rPr lang="cs-CZ" sz="2000">
                <a:ea typeface="+mn-lt"/>
                <a:cs typeface="+mn-lt"/>
              </a:rPr>
              <a:t> (</a:t>
            </a:r>
            <a:r>
              <a:rPr lang="cs-CZ" sz="2000" err="1">
                <a:ea typeface="+mn-lt"/>
                <a:cs typeface="+mn-lt"/>
              </a:rPr>
              <a:t>eds</a:t>
            </a:r>
            <a:r>
              <a:rPr lang="cs-CZ" sz="2000">
                <a:ea typeface="+mn-lt"/>
                <a:cs typeface="+mn-lt"/>
              </a:rPr>
              <a:t>.), </a:t>
            </a:r>
            <a:r>
              <a:rPr lang="cs-CZ" sz="2000" err="1">
                <a:ea typeface="+mn-lt"/>
                <a:cs typeface="+mn-lt"/>
              </a:rPr>
              <a:t>CzechEncy</a:t>
            </a:r>
            <a:r>
              <a:rPr lang="cs-CZ" sz="2000">
                <a:ea typeface="+mn-lt"/>
                <a:cs typeface="+mn-lt"/>
              </a:rPr>
              <a:t> - Nový encyklopedický slovník češtiny. </a:t>
            </a:r>
            <a:endParaRPr lang="cs-CZ"/>
          </a:p>
          <a:p>
            <a:pPr marL="0" indent="0">
              <a:buNone/>
            </a:pPr>
            <a:r>
              <a:rPr lang="cs-CZ" sz="2000">
                <a:ea typeface="+mn-lt"/>
                <a:cs typeface="+mn-lt"/>
              </a:rPr>
              <a:t>   https://www.czechency.org/</a:t>
            </a:r>
            <a:r>
              <a:rPr lang="cs-CZ" sz="2000" err="1">
                <a:ea typeface="+mn-lt"/>
                <a:cs typeface="+mn-lt"/>
              </a:rPr>
              <a:t>slovnik</a:t>
            </a:r>
            <a:r>
              <a:rPr lang="cs-CZ" sz="2000">
                <a:ea typeface="+mn-lt"/>
                <a:cs typeface="+mn-lt"/>
              </a:rPr>
              <a:t>/ČESKÝ PRAVOPIS </a:t>
            </a:r>
          </a:p>
          <a:p>
            <a:r>
              <a:rPr lang="cs-CZ" sz="2000">
                <a:ea typeface="+mn-lt"/>
                <a:cs typeface="+mn-lt"/>
              </a:rPr>
              <a:t>ULIČNÝ, Oldřich, PROŠEK, Martin (</a:t>
            </a:r>
            <a:r>
              <a:rPr lang="cs-CZ" sz="2000" err="1">
                <a:ea typeface="+mn-lt"/>
                <a:cs typeface="+mn-lt"/>
              </a:rPr>
              <a:t>eds</a:t>
            </a:r>
            <a:r>
              <a:rPr lang="cs-CZ" sz="2000">
                <a:ea typeface="+mn-lt"/>
                <a:cs typeface="+mn-lt"/>
              </a:rPr>
              <a:t>.): K české fonetice a pravopisu. </a:t>
            </a:r>
            <a:r>
              <a:rPr lang="cs-CZ" sz="2000" i="1">
                <a:ea typeface="+mn-lt"/>
                <a:cs typeface="+mn-lt"/>
              </a:rPr>
              <a:t>Studie k moderní mluvnici češtiny</a:t>
            </a:r>
            <a:r>
              <a:rPr lang="cs-CZ" sz="2000">
                <a:ea typeface="+mn-lt"/>
                <a:cs typeface="+mn-lt"/>
              </a:rPr>
              <a:t>5. Olomouc: Univerzita Palackého 2013. https://www.researchgate.net/publication/259471023 </a:t>
            </a:r>
            <a:endParaRPr lang="cs-CZ">
              <a:ea typeface="+mn-lt"/>
              <a:cs typeface="+mn-lt"/>
            </a:endParaRPr>
          </a:p>
          <a:p>
            <a:r>
              <a:rPr lang="cs-CZ" sz="2000" i="1">
                <a:ea typeface="+mn-lt"/>
                <a:cs typeface="+mn-lt"/>
              </a:rPr>
              <a:t>Internetová jazyková příručka</a:t>
            </a:r>
            <a:r>
              <a:rPr lang="cs-CZ" sz="2000">
                <a:ea typeface="+mn-lt"/>
                <a:cs typeface="+mn-lt"/>
              </a:rPr>
              <a:t>. http://prirucka.ujc.cas.cz</a:t>
            </a:r>
          </a:p>
          <a:p>
            <a:r>
              <a:rPr lang="cs-CZ" sz="2000">
                <a:ea typeface="+mn-lt"/>
                <a:cs typeface="+mn-lt"/>
              </a:rPr>
              <a:t>           </a:t>
            </a:r>
            <a:r>
              <a:rPr lang="cs-CZ" sz="2000" err="1">
                <a:ea typeface="+mn-lt"/>
                <a:cs typeface="+mn-lt"/>
              </a:rPr>
              <a:t>cestinarske.speky</a:t>
            </a:r>
            <a:endParaRPr lang="cs-CZ" sz="2000">
              <a:ea typeface="+mn-lt"/>
              <a:cs typeface="+mn-lt"/>
            </a:endParaRPr>
          </a:p>
          <a:p>
            <a:r>
              <a:rPr lang="cs-CZ" sz="2000">
                <a:ea typeface="+mn-lt"/>
                <a:cs typeface="+mn-lt"/>
              </a:rPr>
              <a:t>https://vsprace.cz/10-nejcastejsich-pravopisnych-chyb</a:t>
            </a:r>
            <a:endParaRPr lang="cs-CZ"/>
          </a:p>
          <a:p>
            <a:pPr marL="0" indent="0">
              <a:buNone/>
            </a:pPr>
            <a:endParaRPr lang="cs-CZ" sz="2000"/>
          </a:p>
        </p:txBody>
      </p:sp>
      <p:pic>
        <p:nvPicPr>
          <p:cNvPr id="4" name="Obrázek 3" descr="Obsah obrázku černá, tma&#10;&#10;Popis se vygeneroval automaticky.">
            <a:extLst>
              <a:ext uri="{FF2B5EF4-FFF2-40B4-BE49-F238E27FC236}">
                <a16:creationId xmlns:a16="http://schemas.microsoft.com/office/drawing/2014/main" id="{38C0BD01-389C-7C73-9AC8-5D14F9D51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02" y="4818002"/>
            <a:ext cx="305972" cy="29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459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D924463-4DB7-437D-85B1-7EE5042DE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84E975-303E-47A8-B594-8B8635D99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FE09A4F-A15B-47D3-8D0C-5312542A2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B050247-430F-4B46-AB4B-EF8831953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3E69A1C-E919-43B0-BA1D-6599CABDF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619E882-12EA-4946-A93B-09E6EA137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8D53DA-8780-BF6B-4566-F92F47295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1" y="1219200"/>
            <a:ext cx="9067799" cy="26811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err="1"/>
              <a:t>Děkuji</a:t>
            </a:r>
            <a:r>
              <a:rPr lang="en-US" sz="5200"/>
              <a:t> za </a:t>
            </a:r>
            <a:r>
              <a:rPr lang="en-US" sz="5200" err="1"/>
              <a:t>pozornost</a:t>
            </a:r>
            <a:r>
              <a:rPr lang="en-US" sz="5200"/>
              <a:t>.☺</a:t>
            </a:r>
          </a:p>
        </p:txBody>
      </p:sp>
    </p:spTree>
    <p:extLst>
      <p:ext uri="{BB962C8B-B14F-4D97-AF65-F5344CB8AC3E}">
        <p14:creationId xmlns:p14="http://schemas.microsoft.com/office/powerpoint/2010/main" val="1674055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9009D8-E7DC-8353-CECB-0527E0270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Sabon Next LT"/>
              </a:rPr>
              <a:t>Pravopisné principy, systémy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AAC76B-13F4-9CF9-608C-C68EC7D64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30" y="1719640"/>
            <a:ext cx="10942543" cy="4619096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514350" indent="-514350"/>
            <a:r>
              <a:rPr lang="cs-CZ" b="1" dirty="0"/>
              <a:t>Grafematický princip</a:t>
            </a:r>
            <a:r>
              <a:rPr lang="cs-CZ" dirty="0"/>
              <a:t> (morfematický, fonologický, lexikální atd.)</a:t>
            </a:r>
          </a:p>
          <a:p>
            <a:pPr marL="514350" indent="-514350"/>
            <a:r>
              <a:rPr lang="cs-CZ" b="1" dirty="0" err="1"/>
              <a:t>Negrafematický</a:t>
            </a:r>
            <a:r>
              <a:rPr lang="cs-CZ" b="1" dirty="0"/>
              <a:t> princip</a:t>
            </a:r>
            <a:r>
              <a:rPr lang="cs-CZ" dirty="0"/>
              <a:t> (syntaktický, pragmatický)</a:t>
            </a:r>
          </a:p>
          <a:p>
            <a:pPr marL="0" indent="0">
              <a:buNone/>
            </a:pPr>
            <a:r>
              <a:rPr lang="cs-CZ" dirty="0"/>
              <a:t>        </a:t>
            </a:r>
          </a:p>
          <a:p>
            <a:pPr marL="0" indent="0">
              <a:buNone/>
            </a:pPr>
            <a:r>
              <a:rPr lang="cs-CZ" i="1" dirty="0"/>
              <a:t>Grafické systémy pro písemnou komunikaci:</a:t>
            </a:r>
          </a:p>
          <a:p>
            <a:pPr indent="0">
              <a:buAutoNum type="arabicPeriod"/>
            </a:pPr>
            <a:r>
              <a:rPr lang="cs-CZ" dirty="0"/>
              <a:t> </a:t>
            </a:r>
            <a:r>
              <a:rPr lang="cs-CZ" b="1" dirty="0" err="1"/>
              <a:t>Pleremický</a:t>
            </a:r>
            <a:r>
              <a:rPr lang="cs-CZ" b="1" dirty="0"/>
              <a:t> systém</a:t>
            </a:r>
            <a:r>
              <a:rPr lang="cs-CZ" dirty="0"/>
              <a:t> -  </a:t>
            </a:r>
            <a:r>
              <a:rPr lang="cs-CZ" dirty="0">
                <a:ea typeface="+mn-lt"/>
                <a:cs typeface="+mn-lt"/>
              </a:rPr>
              <a:t>grafická soustava </a:t>
            </a:r>
            <a:r>
              <a:rPr lang="cs-CZ" b="1" dirty="0">
                <a:ea typeface="+mn-lt"/>
                <a:cs typeface="+mn-lt"/>
              </a:rPr>
              <a:t>ne</a:t>
            </a:r>
            <a:r>
              <a:rPr lang="cs-CZ" dirty="0">
                <a:ea typeface="+mn-lt"/>
                <a:cs typeface="+mn-lt"/>
              </a:rPr>
              <a:t>reprezentuje význam prostřednictvím roviny zvukové (čínské písmo, chetitské hieroglyfy)</a:t>
            </a:r>
          </a:p>
          <a:p>
            <a:pPr indent="0">
              <a:buAutoNum type="arabicPeriod"/>
            </a:pPr>
            <a:r>
              <a:rPr lang="cs-CZ" dirty="0"/>
              <a:t> </a:t>
            </a:r>
            <a:r>
              <a:rPr lang="cs-CZ" b="1" dirty="0" err="1"/>
              <a:t>Cenemický</a:t>
            </a:r>
            <a:r>
              <a:rPr lang="cs-CZ" b="1" dirty="0"/>
              <a:t> systém </a:t>
            </a:r>
            <a:r>
              <a:rPr lang="cs-CZ" dirty="0"/>
              <a:t>- </a:t>
            </a:r>
            <a:r>
              <a:rPr lang="cs-CZ" dirty="0">
                <a:ea typeface="+mn-lt"/>
                <a:cs typeface="+mn-lt"/>
              </a:rPr>
              <a:t>grafická soustava reprezentuje význam pomocí roviny zvukové; liší se na soustavy slabičné (japonské písmo kana) a segmentální (písmo arménské, řecké, cyrilské, latinské)</a:t>
            </a:r>
            <a:endParaRPr lang="cs-CZ" sz="2900" dirty="0">
              <a:latin typeface="Times New Roman"/>
              <a:ea typeface="+mn-lt"/>
              <a:cs typeface="Times New Roman"/>
            </a:endParaRPr>
          </a:p>
          <a:p>
            <a:pPr indent="0">
              <a:buNone/>
            </a:pPr>
            <a:r>
              <a:rPr lang="cs-CZ" dirty="0">
                <a:ea typeface="+mn-lt"/>
                <a:cs typeface="+mn-lt"/>
              </a:rPr>
              <a:t> - žádná grafická soustava není ani čistě </a:t>
            </a:r>
            <a:r>
              <a:rPr lang="cs-CZ" dirty="0" err="1">
                <a:ea typeface="+mn-lt"/>
                <a:cs typeface="+mn-lt"/>
              </a:rPr>
              <a:t>pleremická</a:t>
            </a:r>
            <a:r>
              <a:rPr lang="cs-CZ" dirty="0">
                <a:ea typeface="+mn-lt"/>
                <a:cs typeface="+mn-lt"/>
              </a:rPr>
              <a:t>, ani čistě </a:t>
            </a:r>
            <a:r>
              <a:rPr lang="cs-CZ" dirty="0" err="1">
                <a:ea typeface="+mn-lt"/>
                <a:cs typeface="+mn-lt"/>
              </a:rPr>
              <a:t>cenemická</a:t>
            </a:r>
            <a:r>
              <a:rPr lang="cs-CZ" dirty="0">
                <a:ea typeface="+mn-lt"/>
                <a:cs typeface="+mn-lt"/>
              </a:rPr>
              <a:t> </a:t>
            </a:r>
          </a:p>
          <a:p>
            <a:pPr marL="0" indent="0" algn="ctr">
              <a:buNone/>
            </a:pPr>
            <a:endParaRPr lang="cs-CZ" sz="200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cs-CZ" sz="3400" u="sng" dirty="0">
                <a:ea typeface="+mn-lt"/>
                <a:cs typeface="+mn-lt"/>
              </a:rPr>
              <a:t>Česká grafická soustava je </a:t>
            </a:r>
            <a:r>
              <a:rPr lang="cs-CZ" sz="3400" u="sng" dirty="0" err="1">
                <a:ea typeface="+mn-lt"/>
                <a:cs typeface="+mn-lt"/>
              </a:rPr>
              <a:t>cenemická</a:t>
            </a:r>
            <a:r>
              <a:rPr lang="cs-CZ" sz="3400" u="sng" dirty="0">
                <a:ea typeface="+mn-lt"/>
                <a:cs typeface="+mn-lt"/>
              </a:rPr>
              <a:t> segmentální </a:t>
            </a:r>
            <a:r>
              <a:rPr lang="cs-CZ" sz="3400" u="sng" dirty="0" err="1">
                <a:ea typeface="+mn-lt"/>
                <a:cs typeface="+mn-lt"/>
              </a:rPr>
              <a:t>fonemická</a:t>
            </a:r>
            <a:r>
              <a:rPr lang="cs-CZ" sz="3400" dirty="0">
                <a:ea typeface="+mn-lt"/>
                <a:cs typeface="+mn-lt"/>
              </a:rPr>
              <a:t>.</a:t>
            </a:r>
            <a:r>
              <a:rPr lang="cs-CZ" sz="2600" dirty="0">
                <a:ea typeface="+mn-lt"/>
                <a:cs typeface="+mn-lt"/>
              </a:rPr>
              <a:t> </a:t>
            </a:r>
          </a:p>
          <a:p>
            <a:pPr marL="0" indent="0" algn="ctr">
              <a:buNone/>
            </a:pPr>
            <a:r>
              <a:rPr lang="cs-CZ" sz="2200" dirty="0">
                <a:ea typeface="+mn-lt"/>
                <a:cs typeface="+mn-lt"/>
              </a:rPr>
              <a:t>(Grafické značky se vztahují k jednotkám zvukové roviny na úrovni fonémů.) </a:t>
            </a:r>
          </a:p>
        </p:txBody>
      </p:sp>
    </p:spTree>
    <p:extLst>
      <p:ext uri="{BB962C8B-B14F-4D97-AF65-F5344CB8AC3E}">
        <p14:creationId xmlns:p14="http://schemas.microsoft.com/office/powerpoint/2010/main" val="3343029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Arménština | PRESTO">
            <a:extLst>
              <a:ext uri="{FF2B5EF4-FFF2-40B4-BE49-F238E27FC236}">
                <a16:creationId xmlns:a16="http://schemas.microsoft.com/office/drawing/2014/main" id="{C017B229-A3CD-A74E-A2A2-9D83EC666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96" y="1644398"/>
            <a:ext cx="4227784" cy="477789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F59FE37-412D-51B5-AD30-1B441A896C19}"/>
              </a:ext>
            </a:extLst>
          </p:cNvPr>
          <p:cNvSpPr txBox="1"/>
          <p:nvPr/>
        </p:nvSpPr>
        <p:spPr>
          <a:xfrm>
            <a:off x="807982" y="926223"/>
            <a:ext cx="470262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/>
              <a:t>Arménština - </a:t>
            </a:r>
            <a:r>
              <a:rPr lang="cs-CZ" sz="2000" dirty="0" err="1"/>
              <a:t>cenemická</a:t>
            </a:r>
            <a:r>
              <a:rPr lang="cs-CZ" sz="2000" dirty="0"/>
              <a:t> segmentální</a:t>
            </a:r>
          </a:p>
        </p:txBody>
      </p:sp>
      <p:pic>
        <p:nvPicPr>
          <p:cNvPr id="6" name="Obrázek 5" descr="Hiragana a katakana | Konoha.cz">
            <a:extLst>
              <a:ext uri="{FF2B5EF4-FFF2-40B4-BE49-F238E27FC236}">
                <a16:creationId xmlns:a16="http://schemas.microsoft.com/office/drawing/2014/main" id="{2B0F9ABB-8F7E-F522-EA7D-5B6092795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090" y="3007601"/>
            <a:ext cx="5462751" cy="329959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2002CA2-8F7D-5EED-38C4-8B3F3069E262}"/>
              </a:ext>
            </a:extLst>
          </p:cNvPr>
          <p:cNvSpPr txBox="1"/>
          <p:nvPr/>
        </p:nvSpPr>
        <p:spPr>
          <a:xfrm>
            <a:off x="6010603" y="2463362"/>
            <a:ext cx="432767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 dirty="0"/>
              <a:t>Japonština - </a:t>
            </a:r>
            <a:r>
              <a:rPr lang="cs-CZ" sz="2000" dirty="0" err="1"/>
              <a:t>cenemická</a:t>
            </a:r>
            <a:r>
              <a:rPr lang="cs-CZ" sz="2000" dirty="0"/>
              <a:t> slabičná</a:t>
            </a:r>
          </a:p>
        </p:txBody>
      </p:sp>
    </p:spTree>
    <p:extLst>
      <p:ext uri="{BB962C8B-B14F-4D97-AF65-F5344CB8AC3E}">
        <p14:creationId xmlns:p14="http://schemas.microsoft.com/office/powerpoint/2010/main" val="4028528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325A93-37E3-B48A-2541-E00043F7A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974" y="103238"/>
            <a:ext cx="6172200" cy="2438400"/>
          </a:xfrm>
        </p:spPr>
        <p:txBody>
          <a:bodyPr anchor="ctr">
            <a:normAutofit/>
          </a:bodyPr>
          <a:lstStyle/>
          <a:p>
            <a:r>
              <a:rPr lang="cs-CZ">
                <a:cs typeface="Sabon Next LT"/>
              </a:rPr>
              <a:t>Příručky</a:t>
            </a:r>
            <a:endParaRPr lang="cs-CZ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5A7D85F-FC05-4DC7-AD5F-4B966B034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8" b="17291"/>
          <a:stretch/>
        </p:blipFill>
        <p:spPr>
          <a:xfrm flipH="1" flipV="1">
            <a:off x="8167025" y="0"/>
            <a:ext cx="3997615" cy="5512067"/>
          </a:xfrm>
          <a:prstGeom prst="rect">
            <a:avLst/>
          </a:prstGeom>
        </p:spPr>
      </p:pic>
      <p:pic>
        <p:nvPicPr>
          <p:cNvPr id="4" name="Zástupný obsah 3" descr="Pravidla českého pravopisu - s kompletním zapracováním dodatku MŠMT ČR -  TZ-one | Prodej knih">
            <a:extLst>
              <a:ext uri="{FF2B5EF4-FFF2-40B4-BE49-F238E27FC236}">
                <a16:creationId xmlns:a16="http://schemas.microsoft.com/office/drawing/2014/main" id="{071CECB1-5C52-4E38-AD16-6C36F6118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91" y="3503604"/>
            <a:ext cx="1978426" cy="2794920"/>
          </a:xfrm>
          <a:prstGeom prst="rect">
            <a:avLst/>
          </a:prstGeom>
        </p:spPr>
      </p:pic>
      <p:pic>
        <p:nvPicPr>
          <p:cNvPr id="7" name="Obrázek 6" descr="Akademická příručka českého jazyka | KNIHCENTRUM.cz">
            <a:extLst>
              <a:ext uri="{FF2B5EF4-FFF2-40B4-BE49-F238E27FC236}">
                <a16:creationId xmlns:a16="http://schemas.microsoft.com/office/drawing/2014/main" id="{BC22D8ED-D369-397D-1757-CC8088BD7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587" y="3503604"/>
            <a:ext cx="2012342" cy="2794920"/>
          </a:xfrm>
          <a:prstGeom prst="rect">
            <a:avLst/>
          </a:prstGeom>
        </p:spPr>
      </p:pic>
      <p:pic>
        <p:nvPicPr>
          <p:cNvPr id="5" name="Obrázek 4" descr="Pravidla českého pravopisu | KNIHCENTRUM.cz">
            <a:extLst>
              <a:ext uri="{FF2B5EF4-FFF2-40B4-BE49-F238E27FC236}">
                <a16:creationId xmlns:a16="http://schemas.microsoft.com/office/drawing/2014/main" id="{602B2F23-B129-DF12-DFC8-984A9825E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947" y="3503604"/>
            <a:ext cx="2104283" cy="2794920"/>
          </a:xfrm>
          <a:prstGeom prst="rect">
            <a:avLst/>
          </a:prstGeom>
        </p:spPr>
      </p:pic>
      <p:pic>
        <p:nvPicPr>
          <p:cNvPr id="8" name="Obrázek 7" descr="Informatika - blog: Internetová jazyková příručka">
            <a:extLst>
              <a:ext uri="{FF2B5EF4-FFF2-40B4-BE49-F238E27FC236}">
                <a16:creationId xmlns:a16="http://schemas.microsoft.com/office/drawing/2014/main" id="{7A7D8789-4C58-1D35-A587-D3B95E3B50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6892" y="3501896"/>
            <a:ext cx="2817808" cy="278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87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E00DC-04F0-C929-50D1-B22533E66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>
                <a:ea typeface="+mj-lt"/>
                <a:cs typeface="+mj-lt"/>
              </a:rPr>
              <a:t> Pravopis 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05405E-3CBA-8F60-EFB1-613BD3AE5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952" y="2047772"/>
            <a:ext cx="10143902" cy="424492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400" u="sng">
                <a:ea typeface="+mn-lt"/>
                <a:cs typeface="+mn-lt"/>
              </a:rPr>
              <a:t>Hláska a písmeno, hranice slov</a:t>
            </a:r>
            <a:r>
              <a:rPr lang="cs-CZ" sz="2400">
                <a:ea typeface="+mn-lt"/>
                <a:cs typeface="+mn-lt"/>
              </a:rPr>
              <a:t> </a:t>
            </a:r>
            <a:endParaRPr lang="cs-CZ"/>
          </a:p>
          <a:p>
            <a:pPr marL="0" indent="0">
              <a:buNone/>
            </a:pPr>
            <a:r>
              <a:rPr lang="cs-CZ" sz="2400">
                <a:ea typeface="+mn-lt"/>
                <a:cs typeface="+mn-lt"/>
              </a:rPr>
              <a:t>(označování hlásek písmeny; psaní </a:t>
            </a:r>
            <a:r>
              <a:rPr lang="cs-CZ" sz="2400" err="1">
                <a:ea typeface="+mn-lt"/>
                <a:cs typeface="+mn-lt"/>
              </a:rPr>
              <a:t>i,í</a:t>
            </a:r>
            <a:r>
              <a:rPr lang="cs-CZ" sz="2400">
                <a:ea typeface="+mn-lt"/>
                <a:cs typeface="+mn-lt"/>
              </a:rPr>
              <a:t> / </a:t>
            </a:r>
            <a:r>
              <a:rPr lang="cs-CZ" sz="2400" err="1">
                <a:ea typeface="+mn-lt"/>
                <a:cs typeface="+mn-lt"/>
              </a:rPr>
              <a:t>y,ý</a:t>
            </a:r>
            <a:r>
              <a:rPr lang="cs-CZ" sz="2400">
                <a:ea typeface="+mn-lt"/>
                <a:cs typeface="+mn-lt"/>
              </a:rPr>
              <a:t>; vyjmenovaná slova; psaní ě; psaní s(e) / z(e); psaní ů / ú; psaní n / </a:t>
            </a:r>
            <a:r>
              <a:rPr lang="cs-CZ" sz="2400" err="1">
                <a:ea typeface="+mn-lt"/>
                <a:cs typeface="+mn-lt"/>
              </a:rPr>
              <a:t>nn</a:t>
            </a:r>
            <a:r>
              <a:rPr lang="cs-CZ" sz="2400">
                <a:ea typeface="+mn-lt"/>
                <a:cs typeface="+mn-lt"/>
              </a:rPr>
              <a:t> atd.)</a:t>
            </a:r>
            <a:endParaRPr lang="cs-CZ"/>
          </a:p>
          <a:p>
            <a:pPr marL="0" indent="0">
              <a:buNone/>
            </a:pPr>
            <a:endParaRPr lang="cs-CZ" sz="2400"/>
          </a:p>
          <a:p>
            <a:r>
              <a:rPr lang="cs-CZ" sz="2400" u="sng"/>
              <a:t>Interpunkce</a:t>
            </a:r>
          </a:p>
          <a:p>
            <a:pPr marL="0" indent="0">
              <a:buNone/>
            </a:pPr>
            <a:endParaRPr lang="cs-CZ" sz="2400" u="sng"/>
          </a:p>
          <a:p>
            <a:r>
              <a:rPr lang="cs-CZ" sz="2400" u="sng"/>
              <a:t>Velká písmena</a:t>
            </a:r>
          </a:p>
        </p:txBody>
      </p:sp>
    </p:spTree>
    <p:extLst>
      <p:ext uri="{BB962C8B-B14F-4D97-AF65-F5344CB8AC3E}">
        <p14:creationId xmlns:p14="http://schemas.microsoft.com/office/powerpoint/2010/main" val="3389823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785B132B-D3ED-C56A-CD2A-AB68D3264851}"/>
              </a:ext>
            </a:extLst>
          </p:cNvPr>
          <p:cNvSpPr/>
          <p:nvPr/>
        </p:nvSpPr>
        <p:spPr>
          <a:xfrm>
            <a:off x="1182414" y="3606362"/>
            <a:ext cx="3612930" cy="132693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38F7062-B36C-6C81-5A59-A7ADCC8F9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Sabon Next LT"/>
              </a:rPr>
              <a:t>Hláska a písmeno, hranice slov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62EA11-135A-2030-D012-A440D9D40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Psaní ů </a:t>
            </a:r>
            <a:r>
              <a:rPr lang="cs-CZ" i="1"/>
              <a:t>i</a:t>
            </a:r>
            <a:r>
              <a:rPr lang="cs-CZ"/>
              <a:t> ú</a:t>
            </a:r>
          </a:p>
          <a:p>
            <a:endParaRPr lang="cs-CZ"/>
          </a:p>
          <a:p>
            <a:pPr marL="0" indent="0">
              <a:buNone/>
            </a:pPr>
            <a:r>
              <a:rPr lang="cs-CZ" sz="3600">
                <a:solidFill>
                  <a:srgbClr val="00B050"/>
                </a:solidFill>
                <a:ea typeface="+mn-lt"/>
                <a:cs typeface="+mn-lt"/>
              </a:rPr>
              <a:t>       </a:t>
            </a:r>
            <a:endParaRPr lang="cs-CZ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cs-CZ" sz="3600">
                <a:solidFill>
                  <a:srgbClr val="00B050"/>
                </a:solidFill>
                <a:ea typeface="+mn-lt"/>
                <a:cs typeface="+mn-lt"/>
              </a:rPr>
              <a:t>          štrúdl </a:t>
            </a:r>
            <a:r>
              <a:rPr lang="cs-CZ" sz="3600" i="1">
                <a:solidFill>
                  <a:srgbClr val="00B050"/>
                </a:solidFill>
                <a:ea typeface="+mn-lt"/>
                <a:cs typeface="+mn-lt"/>
              </a:rPr>
              <a:t>i</a:t>
            </a:r>
            <a:r>
              <a:rPr lang="cs-CZ" sz="3600">
                <a:solidFill>
                  <a:srgbClr val="00B050"/>
                </a:solidFill>
                <a:ea typeface="+mn-lt"/>
                <a:cs typeface="+mn-lt"/>
              </a:rPr>
              <a:t> štrůdl</a:t>
            </a:r>
            <a:endParaRPr lang="cs-CZ"/>
          </a:p>
        </p:txBody>
      </p:sp>
      <p:pic>
        <p:nvPicPr>
          <p:cNvPr id="4" name="Obrázek 3" descr="Obsah obrázku text, Písmo, Grafika, grafický design&#10;&#10;Popis se vygeneroval automaticky.">
            <a:extLst>
              <a:ext uri="{FF2B5EF4-FFF2-40B4-BE49-F238E27FC236}">
                <a16:creationId xmlns:a16="http://schemas.microsoft.com/office/drawing/2014/main" id="{2B9E2472-B29D-F5B6-EDAD-06731133F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52" t="14377" r="635" b="27476"/>
          <a:stretch/>
        </p:blipFill>
        <p:spPr>
          <a:xfrm>
            <a:off x="7165865" y="3171496"/>
            <a:ext cx="3575277" cy="206419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9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27955049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RegularSeedLeftStep">
      <a:dk1>
        <a:srgbClr val="000000"/>
      </a:dk1>
      <a:lt1>
        <a:srgbClr val="FFFFFF"/>
      </a:lt1>
      <a:dk2>
        <a:srgbClr val="1B2830"/>
      </a:dk2>
      <a:lt2>
        <a:srgbClr val="F0F1F3"/>
      </a:lt2>
      <a:accent1>
        <a:srgbClr val="D69526"/>
      </a:accent1>
      <a:accent2>
        <a:srgbClr val="D54017"/>
      </a:accent2>
      <a:accent3>
        <a:srgbClr val="E72950"/>
      </a:accent3>
      <a:accent4>
        <a:srgbClr val="D5178D"/>
      </a:accent4>
      <a:accent5>
        <a:srgbClr val="E029E7"/>
      </a:accent5>
      <a:accent6>
        <a:srgbClr val="7F17D5"/>
      </a:accent6>
      <a:hlink>
        <a:srgbClr val="4371C0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43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DappledVTI</vt:lpstr>
      <vt:lpstr>Vybrané problematické jevy českého pravopisu</vt:lpstr>
      <vt:lpstr>Pravopis</vt:lpstr>
      <vt:lpstr>Prezentace aplikace PowerPoint</vt:lpstr>
      <vt:lpstr>Historie českého pravopisu</vt:lpstr>
      <vt:lpstr>Pravopisné principy, systémy</vt:lpstr>
      <vt:lpstr>Prezentace aplikace PowerPoint</vt:lpstr>
      <vt:lpstr>Příručky</vt:lpstr>
      <vt:lpstr> Pravopis </vt:lpstr>
      <vt:lpstr>Hláska a písmeno, hranice slov</vt:lpstr>
      <vt:lpstr>Hláska a písmeno, hranice slov</vt:lpstr>
      <vt:lpstr>Psaní předpon s(e)-, z(e)-</vt:lpstr>
      <vt:lpstr>Prezentace aplikace PowerPoint</vt:lpstr>
      <vt:lpstr>Psaní předpon s(e)-, z(e)- </vt:lpstr>
      <vt:lpstr>Psaní i/y po písmenu c </vt:lpstr>
      <vt:lpstr>Pravopis a výslovnost přejatých slov se s – z</vt:lpstr>
      <vt:lpstr>Dublety stylově rovnocenné</vt:lpstr>
      <vt:lpstr>Slova se zakončením:  ‑en, ‑in, ‑iv, ‑iva, ‑ivum, ‑ivní, ‑emie, ‑erie, ‑on, ‑onek, ‑ona, ‑onka, ‑ped</vt:lpstr>
      <vt:lpstr>Prezentace aplikace PowerPoint</vt:lpstr>
      <vt:lpstr>Psaní spřežek a spřahování</vt:lpstr>
      <vt:lpstr>Psaní spřežek a spřahování</vt:lpstr>
      <vt:lpstr>Prezentace aplikace PowerPoint</vt:lpstr>
      <vt:lpstr>Psaní spřežek a spřahování</vt:lpstr>
      <vt:lpstr>Psaní spřežek a spřahování</vt:lpstr>
      <vt:lpstr>Typ kdovíco –⁠⁠⁠⁠⁠⁠⁠⁠⁠ kdoví co –⁠⁠⁠⁠⁠⁠⁠⁠⁠ kdo ví, co</vt:lpstr>
      <vt:lpstr>Psaní spřežek typu naměkko / na měkko,  domodra / do modra, po anglicku</vt:lpstr>
      <vt:lpstr>Interpunkce – spojka jako</vt:lpstr>
      <vt:lpstr>Interpunkce – spojka než</vt:lpstr>
      <vt:lpstr>Velká písmena</vt:lpstr>
      <vt:lpstr>ČASTÉ CHYBY</vt:lpstr>
      <vt:lpstr>Časté chyby –⁠⁠⁠⁠⁠⁠⁠⁠⁠ výrazy nesprávně považované za spřežky</vt:lpstr>
      <vt:lpstr>Prezentace aplikace PowerPoint</vt:lpstr>
      <vt:lpstr>MINUS nebo MÍNUS?</vt:lpstr>
      <vt:lpstr>ABSORPCE nebo ABSORBCE?</vt:lpstr>
      <vt:lpstr>VÉZT x VÉST</vt:lpstr>
      <vt:lpstr>TIP x TYP</vt:lpstr>
      <vt:lpstr>HOLT x HOLD</vt:lpstr>
      <vt:lpstr>STANDARD nebo STANDART?</vt:lpstr>
      <vt:lpstr>KOMFORT nebo KONFORT</vt:lpstr>
      <vt:lpstr>DISKUZE nebo DISKUSE?</vt:lpstr>
      <vt:lpstr>BIZARDNÍ nebo BIZARNÍ?</vt:lpstr>
      <vt:lpstr>Prezentace aplikace PowerPoint</vt:lpstr>
      <vt:lpstr>Zdroje</vt:lpstr>
      <vt:lpstr>Děkuji za pozornost.☺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>Jitka Janáková</cp:lastModifiedBy>
  <cp:revision>131</cp:revision>
  <dcterms:created xsi:type="dcterms:W3CDTF">2023-10-17T16:20:23Z</dcterms:created>
  <dcterms:modified xsi:type="dcterms:W3CDTF">2023-11-14T16:44:45Z</dcterms:modified>
</cp:coreProperties>
</file>