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2"/>
  </p:notesMasterIdLst>
  <p:sldIdLst>
    <p:sldId id="256" r:id="rId2"/>
    <p:sldId id="383" r:id="rId3"/>
    <p:sldId id="297" r:id="rId4"/>
    <p:sldId id="385" r:id="rId5"/>
    <p:sldId id="302" r:id="rId6"/>
    <p:sldId id="304" r:id="rId7"/>
    <p:sldId id="393" r:id="rId8"/>
    <p:sldId id="374" r:id="rId9"/>
    <p:sldId id="298" r:id="rId10"/>
    <p:sldId id="380" r:id="rId11"/>
    <p:sldId id="381" r:id="rId12"/>
    <p:sldId id="382" r:id="rId13"/>
    <p:sldId id="386" r:id="rId14"/>
    <p:sldId id="363" r:id="rId15"/>
    <p:sldId id="364" r:id="rId16"/>
    <p:sldId id="271" r:id="rId17"/>
    <p:sldId id="375" r:id="rId18"/>
    <p:sldId id="376" r:id="rId19"/>
    <p:sldId id="377" r:id="rId20"/>
    <p:sldId id="394" r:id="rId21"/>
    <p:sldId id="387" r:id="rId22"/>
    <p:sldId id="263" r:id="rId23"/>
    <p:sldId id="266" r:id="rId24"/>
    <p:sldId id="265" r:id="rId25"/>
    <p:sldId id="264" r:id="rId26"/>
    <p:sldId id="267" r:id="rId27"/>
    <p:sldId id="338" r:id="rId28"/>
    <p:sldId id="354" r:id="rId29"/>
    <p:sldId id="388" r:id="rId30"/>
    <p:sldId id="390" r:id="rId31"/>
    <p:sldId id="365" r:id="rId32"/>
    <p:sldId id="270" r:id="rId33"/>
    <p:sldId id="269" r:id="rId34"/>
    <p:sldId id="268" r:id="rId35"/>
    <p:sldId id="257" r:id="rId36"/>
    <p:sldId id="258" r:id="rId37"/>
    <p:sldId id="259" r:id="rId38"/>
    <p:sldId id="260" r:id="rId39"/>
    <p:sldId id="378" r:id="rId40"/>
    <p:sldId id="372" r:id="rId41"/>
    <p:sldId id="373" r:id="rId42"/>
    <p:sldId id="339" r:id="rId43"/>
    <p:sldId id="340" r:id="rId44"/>
    <p:sldId id="341" r:id="rId45"/>
    <p:sldId id="367" r:id="rId46"/>
    <p:sldId id="369" r:id="rId47"/>
    <p:sldId id="370" r:id="rId48"/>
    <p:sldId id="391" r:id="rId49"/>
    <p:sldId id="395" r:id="rId50"/>
    <p:sldId id="350" r:id="rId51"/>
    <p:sldId id="343" r:id="rId52"/>
    <p:sldId id="344" r:id="rId53"/>
    <p:sldId id="345" r:id="rId54"/>
    <p:sldId id="346" r:id="rId55"/>
    <p:sldId id="347" r:id="rId56"/>
    <p:sldId id="348" r:id="rId57"/>
    <p:sldId id="396" r:id="rId58"/>
    <p:sldId id="262" r:id="rId59"/>
    <p:sldId id="261" r:id="rId60"/>
    <p:sldId id="293" r:id="rId61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95"/>
    <p:restoredTop sz="65262"/>
  </p:normalViewPr>
  <p:slideViewPr>
    <p:cSldViewPr snapToGrid="0">
      <p:cViewPr varScale="1">
        <p:scale>
          <a:sx n="87" d="100"/>
          <a:sy n="87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308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76063-95B0-DA4C-A122-4F063C318CD5}" type="datetimeFigureOut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AFBDBE-1A8A-F349-920A-F4E0450F79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99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Koha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searchgate.net/publication/333816851_Library_Services_Platform_LSP_An_Overvie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k.wikipedia.org/wiki/B%C3%A1za_znalost%C3%AD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librarianshipstudies.com/2020/04/ifla-library-reference-model-lrm.html" TargetMode="External"/><Relationship Id="rId5" Type="http://schemas.openxmlformats.org/officeDocument/2006/relationships/hyperlink" Target="https://www.ifla.org/files/assets/cataloguing/frbr-lrm/ifla-lrm-august-2017_rev201712.pdf" TargetMode="External"/><Relationship Id="rId4" Type="http://schemas.openxmlformats.org/officeDocument/2006/relationships/hyperlink" Target="https://metadatamaker.library.illinois.edu/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ehavior-driven_development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vagrantboxes/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getting-started/installation/kubernetesex/" TargetMode="External"/><Relationship Id="rId4" Type="http://schemas.openxmlformats.org/officeDocument/2006/relationships/hyperlink" Target="https://docs.folio.org/docs/getting-started/installation/singleserverfreshinstall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getting-started/installation/singleserverfreshinstall/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technology.org/document/25609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lio.org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dev.folio.org/source-code/#server-side" TargetMode="External"/><Relationship Id="rId4" Type="http://schemas.openxmlformats.org/officeDocument/2006/relationships/hyperlink" Target="http://dev.folio.org/source-code/#client-side" TargetMode="Externa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7" Type="http://schemas.openxmlformats.org/officeDocument/2006/relationships/hyperlink" Target="https://c212.net/c/link/?t=0&amp;l=en&amp;o=3900585-1&amp;h=1094737908&amp;u=https%3A%2F%2Fwww.ebsco.com%2Fproducts%2Febsco-folio-integrations&amp;a=EBSCO+FOLIO%27s+integration+options+enable+customization+for+each+site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c212.net/c/link/?t=0&amp;l=en&amp;o=3900585-1&amp;h=577498406&amp;u=https%3A%2F%2Fwww.ebsco.com%2Facademic-libraries%2Fproducts%2Febsco-folio%2Fcurrent-sites&amp;a=Current+EBSCO+FOLIO+sites" TargetMode="External"/><Relationship Id="rId5" Type="http://schemas.openxmlformats.org/officeDocument/2006/relationships/hyperlink" Target="https://c212.net/c/link/?t=0&amp;l=en&amp;o=3900585-1&amp;h=3161017807&amp;u=http%3A%2F%2Fwww.ebsco.com%2F&amp;a=EBSCO+Information+Services" TargetMode="External"/><Relationship Id="rId4" Type="http://schemas.openxmlformats.org/officeDocument/2006/relationships/hyperlink" Target="https://c212.net/c/link/?t=0&amp;l=en&amp;o=3900585-1&amp;h=2907989964&amp;u=https%3A%2F%2Fwww.ebsco.com%2Facademic-libraries%2Fproducts%2Febsco-folio%2Fservices&amp;a=EBSCO+FOLIO+Services" TargetMode="Externa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folio.org/docs/users/#view-a-user-record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docs.folio.org/docs/users/#user-information" TargetMode="External"/><Relationship Id="rId4" Type="http://schemas.openxmlformats.org/officeDocument/2006/relationships/hyperlink" Target="https://docs.folio.org/docs/settings/settings_users/settings_users/#settings--users--permission-sets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2.com/categories/library-management-system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research.com/software/best-library-management-software" TargetMode="Externa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havirov.cz/regionalni-funkce/" TargetMode="External"/><Relationship Id="rId13" Type="http://schemas.openxmlformats.org/officeDocument/2006/relationships/hyperlink" Target="https://kpbo.cz/adresar-knihoven-kraje/" TargetMode="External"/><Relationship Id="rId3" Type="http://schemas.openxmlformats.org/officeDocument/2006/relationships/hyperlink" Target="https://bruntal.knihovna.info/" TargetMode="External"/><Relationship Id="rId7" Type="http://schemas.openxmlformats.org/officeDocument/2006/relationships/hyperlink" Target="http://www.knihovnafrydlant.cz/regionalni-funkce/" TargetMode="External"/><Relationship Id="rId12" Type="http://schemas.openxmlformats.org/officeDocument/2006/relationships/hyperlink" Target="https://knihovnanj.cz/" TargetMode="External"/><Relationship Id="rId17" Type="http://schemas.openxmlformats.org/officeDocument/2006/relationships/hyperlink" Target="https://www.knihovna-vratimov.cz/region-knihoven" TargetMode="External"/><Relationship Id="rId2" Type="http://schemas.openxmlformats.org/officeDocument/2006/relationships/slide" Target="../slides/slide57.xml"/><Relationship Id="rId16" Type="http://schemas.openxmlformats.org/officeDocument/2006/relationships/hyperlink" Target="https://knihovna.vitkov.info/regionalni-funkc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kmistek.cz/index.php/region" TargetMode="External"/><Relationship Id="rId11" Type="http://schemas.openxmlformats.org/officeDocument/2006/relationships/hyperlink" Target="https://www.rkka.cz/pro-knihovny/" TargetMode="External"/><Relationship Id="rId5" Type="http://schemas.openxmlformats.org/officeDocument/2006/relationships/hyperlink" Target="https://knihovna-dobra.cz/regionalni-funkce/" TargetMode="External"/><Relationship Id="rId15" Type="http://schemas.openxmlformats.org/officeDocument/2006/relationships/hyperlink" Target="https://knihovnatrinec.cz/regionalni-funkce/" TargetMode="External"/><Relationship Id="rId10" Type="http://schemas.openxmlformats.org/officeDocument/2006/relationships/hyperlink" Target="http://www.knihovnahradec.cz/regionalni-funkce/" TargetMode="External"/><Relationship Id="rId4" Type="http://schemas.openxmlformats.org/officeDocument/2006/relationships/hyperlink" Target="http://knihovna.brusperk.com/region/" TargetMode="External"/><Relationship Id="rId9" Type="http://schemas.openxmlformats.org/officeDocument/2006/relationships/hyperlink" Target="http://www.knihovnaholasovice.info/" TargetMode="External"/><Relationship Id="rId14" Type="http://schemas.openxmlformats.org/officeDocument/2006/relationships/hyperlink" Target="http://cms.kmo.cz/www/cl-900/18-regionalni-funkce/" TargetMode="Externa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knihovnahavirov.cz/regionalni-funkce/" TargetMode="External"/><Relationship Id="rId13" Type="http://schemas.openxmlformats.org/officeDocument/2006/relationships/hyperlink" Target="https://kpbo.cz/adresar-knihoven-kraje/" TargetMode="External"/><Relationship Id="rId3" Type="http://schemas.openxmlformats.org/officeDocument/2006/relationships/hyperlink" Target="https://bruntal.knihovna.info/" TargetMode="External"/><Relationship Id="rId7" Type="http://schemas.openxmlformats.org/officeDocument/2006/relationships/hyperlink" Target="http://www.knihovnafrydlant.cz/regionalni-funkce/" TargetMode="External"/><Relationship Id="rId12" Type="http://schemas.openxmlformats.org/officeDocument/2006/relationships/hyperlink" Target="https://knihovnanj.cz/" TargetMode="External"/><Relationship Id="rId17" Type="http://schemas.openxmlformats.org/officeDocument/2006/relationships/hyperlink" Target="https://www.knihovna-vratimov.cz/region-knihoven" TargetMode="External"/><Relationship Id="rId2" Type="http://schemas.openxmlformats.org/officeDocument/2006/relationships/slide" Target="../slides/slide59.xml"/><Relationship Id="rId16" Type="http://schemas.openxmlformats.org/officeDocument/2006/relationships/hyperlink" Target="https://knihovna.vitkov.info/regionalni-funkce/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mkmistek.cz/index.php/region" TargetMode="External"/><Relationship Id="rId11" Type="http://schemas.openxmlformats.org/officeDocument/2006/relationships/hyperlink" Target="https://www.rkka.cz/pro-knihovny/" TargetMode="External"/><Relationship Id="rId5" Type="http://schemas.openxmlformats.org/officeDocument/2006/relationships/hyperlink" Target="https://knihovna-dobra.cz/regionalni-funkce/" TargetMode="External"/><Relationship Id="rId15" Type="http://schemas.openxmlformats.org/officeDocument/2006/relationships/hyperlink" Target="https://knihovnatrinec.cz/regionalni-funkce/" TargetMode="External"/><Relationship Id="rId10" Type="http://schemas.openxmlformats.org/officeDocument/2006/relationships/hyperlink" Target="http://www.knihovnahradec.cz/regionalni-funkce/" TargetMode="External"/><Relationship Id="rId4" Type="http://schemas.openxmlformats.org/officeDocument/2006/relationships/hyperlink" Target="http://knihovna.brusperk.com/region/" TargetMode="External"/><Relationship Id="rId9" Type="http://schemas.openxmlformats.org/officeDocument/2006/relationships/hyperlink" Target="http://www.knihovnaholasovice.info/" TargetMode="External"/><Relationship Id="rId14" Type="http://schemas.openxmlformats.org/officeDocument/2006/relationships/hyperlink" Target="http://cms.kmo.cz/www/cl-900/18-regionalni-funkce/" TargetMode="External"/></Relationships>
</file>

<file path=ppt/notesSlides/_rels/notes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ache.org/licenses/LICENSE-2.0" TargetMode="External"/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Vážené dámy, vážení páni,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V prvom rade dovoľte, aby som vyjadril uznanie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Moravskoslezskému</a:t>
            </a:r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 kraju.</a:t>
            </a: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Pracoval som desiatky rokov ako štatutár alebo manažér veľkých organizácií.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A priznám sa, že doteraz som sa ešte nestretol s tým, aby sa zriaďovateľ zaujímal o obstarávanie informačného systému, ktorý na 15-20 rokov bude zabezpečovať kultúrne, informačné a vzdelávacie služby občanom. V tomto prípade prinajmenšom občanom kraja. Je to správne, pretože zriaďovateľ musí vedieť, čo platí a musí dbať o efektívne využitie svojich príspevkov svojim organizáciám. 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Veľmi si vážim, že môžem ako nezávislý expert informovať zástupcov zriaďovateľa a mojich kolegov z vedeckej knižnice o svojich zisteniach a poznatkoch.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Chcem vám v prezentácii poskytnúť informácie a poznatky tak, aby som vám pomohol v rozhodovaní pri výbere informačného systému pre knižnicu.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Prezentáciu som rozdelil do 5 </a:t>
            </a:r>
            <a:r>
              <a:rPr lang="sk-SK" b="1" i="0" dirty="0" err="1">
                <a:solidFill>
                  <a:srgbClr val="000000"/>
                </a:solidFill>
                <a:effectLst/>
                <a:latin typeface="YouTube Sans"/>
              </a:rPr>
              <a:t>bolkov</a:t>
            </a:r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r>
              <a:rPr lang="sk-SK" b="1" i="0" dirty="0">
                <a:solidFill>
                  <a:srgbClr val="000000"/>
                </a:solidFill>
                <a:effectLst/>
                <a:latin typeface="YouTube Sans"/>
              </a:rPr>
              <a:t>S2</a:t>
            </a: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pPr algn="l" rtl="0" fontAlgn="t"/>
            <a:endParaRPr lang="sk-SK" b="1" i="0" dirty="0">
              <a:solidFill>
                <a:srgbClr val="000000"/>
              </a:solidFill>
              <a:effectLst/>
              <a:latin typeface="YouTube Sans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5628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Považujeme za potrebné rozlišovať medzi ILS s otvoreným zdrojovým kódom a platformami typu LSP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90641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u="sng" dirty="0">
                <a:solidFill>
                  <a:srgbClr val="0000FF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https://cs.wikipedia.org/wiki/Koha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je knižničný systém s prístupným zdrojovým kódom. Je šírený pod licenciou GNU General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Public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License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v3 a jeho použitie je bezplatné. Pracuje na platforme Linux alebo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Ubuntu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Začiatok vývoja siaha do roku 1999, kedy konzorcium novozélandských knižníc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Horowhenua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Trust začalo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vyvíjať.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môže mať aj </a:t>
            </a: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 plnohodnotný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ktorý sa integruje s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eContent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ďalšími poskytovateľmi tretích strán a poskytuje používateľom komplexný prístup ku všetkým vašim materiálom na jednom mieste.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kombinuje katalóg knižnice s elektronickým obsahom, digitálnymi archívmi a obohatením od všetkých hlavných poskytovateľov </a:t>
            </a:r>
            <a:r>
              <a:rPr lang="sk-SK" sz="12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tretích strán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Zlepšuje tiež relevantnosť a jednoduchosť používania, poskytuje odporúčania na čítanie, zobrazuje všetky formáty názvov v rámci jedného výsledku (FRBR) a oveľa viac.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bol vytvorený s cieľom poskytnúť používateľom vylepšenú skúsenosť v porovnaní s inými systémami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Discovery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menším dopadom na rozpočty knižníc.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discovery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[Online]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ByWater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Solutions, 2023. [Dátum: 12. 09 2023.]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https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://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bywatersolutions.com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products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aspen-discovery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2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43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Veľmi aktívna je aj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komunita vytvárajúca plnú českú lokalizáciu.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Mapu inštalácií nájdete na portáli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koha.cz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 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Štatistiky pre české výkazy rieši nadstavba knižničného systému, tzv. Center.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Ako prvý tento systém začala používať Mestská knižnica Česká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Třebová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(v januári 2015) a krátko potom potom Mestská knižnica Ústí nad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Orlicí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 súčasnosti (2023) je v Česku využívaný v cca 1090 knižniciach (mapa)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https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://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cs.wikipedia.org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/wiki/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Ide o druhý najpoužívanejší knižničný systém v ČR. Na stránke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Koha.sk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nájdete aj plne funkčnú demo verziu. Na jeho vývoji sa v Čechách podieľa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oi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aj firma R-Bit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Technology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s.r.o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.: </a:t>
            </a:r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hlinkClick r:id="rId3"/>
              </a:rPr>
              <a:t>https://www.koha-v-knihovne.cz/</a:t>
            </a:r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16686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LSP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lze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definovat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jako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novou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generaci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systémů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řízení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knihovnických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/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informačních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institucí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služeb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která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přesahuje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všechny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vestavěné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funkce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ILS,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jsou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postaveny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na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platformě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SaaS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více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tenantů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nájemníků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)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využívají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výhody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cloud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computingu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využívají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webové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technologie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poskytují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vyhledávací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služby(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discovery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)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zajišťují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správu fyzických,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digitálních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elektronických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materiálů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
	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mají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doplňkové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služby v </a:t>
            </a:r>
            <a:r>
              <a:rPr lang="sk-SK" sz="1800" b="1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jediném</a:t>
            </a:r>
            <a:r>
              <a:rPr lang="sk-SK" sz="1800" b="1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systému (jedno rozhraní)</a:t>
            </a:r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Kromě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toho: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Systémy,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doporučuji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jsou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vhodné pro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všechny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typy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informačních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institucí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muzeí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galerií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archivů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atd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sk-SK" altLang="sk-SK" sz="1200" dirty="0">
                <a:latin typeface="Century Gothic" panose="020B0502020202020204" pitchFamily="34" charset="0"/>
              </a:rPr>
            </a:br>
            <a:br>
              <a:rPr lang="sk-SK" altLang="sk-SK" sz="1200" dirty="0">
                <a:latin typeface="Century Gothic" panose="020B0502020202020204" pitchFamily="34" charset="0"/>
              </a:rPr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71445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Na trhu sú dostupné rôzne produkty LSP, ako napríklad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OCLC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WorldShare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Management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 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Ex Libris Alma, 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Sierra od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Innovative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Interfaces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ProQuest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Intota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Kuali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OLE, </a:t>
            </a:r>
          </a:p>
          <a:p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SirsiDynix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BLUEcloud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Suite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MEDAD</a:t>
            </a: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FOLIO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 </a:t>
            </a:r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1600" dirty="0">
              <a:solidFill>
                <a:srgbClr val="333333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Podrobnejšie</a:t>
            </a:r>
            <a:r>
              <a:rPr lang="sk-SK" sz="160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Tento článok stručne rozoberá koncept </a:t>
            </a:r>
            <a:r>
              <a:rPr lang="sk-SK" sz="1600" dirty="0">
                <a:solidFill>
                  <a:srgbClr val="333333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Platformy knižničných služieb (LSP), jej vlastnosti, funkcie a charakteristiky. (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Pradhan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sk-SK" sz="1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Pallab</a:t>
            </a:r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2019.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Library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Services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Platform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(LSP):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Overview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600" i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https://www.researchgate.net/publication/333816851_Library_Services_Platform_LSP_An_Overview</a:t>
            </a:r>
            <a:r>
              <a:rPr lang="sk-SK" sz="1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. 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2019.</a:t>
            </a: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Technologies je nórska spoločnosť založená v roku 2013 s cieľom ponúkať služby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hostingu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a údržby pre inštitúcie využívajúce softvér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, ktorý vytvoril CERN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Purcell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2015). Odvtedy má spoločnosť niekoľko klientov z radov akademických a vedeckých knižníc, najmä v Nórsku a Severnej Amerike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Breeding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2020, s. 39). (BREEDING, 2023)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Rovnako ako RERO+, aj TIND vyvinul svoje vlastné riešenia založené na </a:t>
            </a:r>
            <a:r>
              <a:rPr lang="sk-SK" sz="1600" i="1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Invenio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: riešenie digitálnej archivácie, inštitucionálne úložisko, nástroj na správu výskumných údajov a SIGB (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Tind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[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n.d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.]). </a:t>
            </a:r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Webová stránka projektu obsahuje veľmi málo informácií o použitých pracovných metódach.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Audun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</a:t>
            </a:r>
            <a:r>
              <a:rPr lang="sk-SK" sz="1600" dirty="0" err="1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Bjørkøy</a:t>
            </a:r>
            <a:r>
              <a:rPr lang="sk-SK" sz="16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</a:rPr>
              <a:t> (2021).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r>
              <a:rPr lang="sk-SK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fakticky derivátom platformy založenej na platforme FOLIO v arabskom svete.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55434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Funkčná špecifikácia LSP (2023)</a:t>
            </a:r>
          </a:p>
          <a:p>
            <a:pPr fontAlgn="base"/>
            <a:endParaRPr lang="sk-SK" sz="1800" b="1" i="1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fontAlgn="base"/>
            <a:r>
              <a:rPr lang="sk-SK" sz="1800" b="1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ERMS: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Cieľom ERMS je vytvoriť systém riadenia elektronických zdrojov cez  webovú aplikáciu. </a:t>
            </a:r>
          </a:p>
          <a:p>
            <a:pPr algn="just" fontAlgn="base"/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Knowledge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Bases</a:t>
            </a:r>
            <a:r>
              <a:rPr lang="sk-SK" sz="2800" b="1" i="1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: </a:t>
            </a:r>
            <a:r>
              <a:rPr lang="sk-SK" sz="2800" b="0" i="0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Báza znalostí alebo znalostná báza je databáza používaná v expertných systémoch, ktorá obsahuje akumulované znalostí ľudí - expertov, špecialistov v konkrétnych odboroch. Báza znalostí je spravidla rozsiahla dátová štruktúra, ktorá obsahuje symbolickú reprezentáciu expertných znalostí zo zvolenej problémovej oblasti. </a:t>
            </a:r>
            <a:r>
              <a:rPr lang="sk-SK" sz="28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3"/>
              </a:rPr>
              <a:t>Wikipédia</a:t>
            </a:r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/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b="1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Organisation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Sonnenwald</a:t>
            </a:r>
            <a:r>
              <a:rPr lang="sk-SK" sz="1800" b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Diane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(2004). „Kultúra inovácií v organizácii“. </a:t>
            </a:r>
            <a:r>
              <a:rPr lang="sk-SK" sz="1800" i="1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Riadenie kognitívnej a afektívnej dôvery v koncepčnú organizáciu výskumu a vývoja</a:t>
            </a:r>
            <a:r>
              <a:rPr lang="sk-SK" sz="1800" spc="20" dirty="0">
                <a:solidFill>
                  <a:srgbClr val="25252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10.4018/9781591401261.ch004. </a:t>
            </a:r>
          </a:p>
          <a:p>
            <a:endParaRPr lang="sk-SK" sz="1800" b="1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</a:t>
            </a:r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Greta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Revamping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‘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Editor’: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Thinking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Out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Loud.Vylepšenie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nástroja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„Editor prepojených údajov Myslite nahlas“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In: Code4Lib.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Issue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55, 2023-1-20. Dostupné: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://journal.code4lib.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2023.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2012-2022.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=41354028;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Libraries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Labs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viewpage.action?pageId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=77447730;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Linked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Production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https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://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wiki.lyrasis.org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pages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i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viewpage</a:t>
            </a:r>
            <a:r>
              <a:rPr lang="sk-SK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2012-2022.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b="1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2023.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[Online] 2023. [Dátum: 12. 07 2023.] </a:t>
            </a:r>
            <a:r>
              <a:rPr lang="sk-SK" sz="1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hlinkClick r:id="rId4"/>
              </a:rPr>
              <a:t>https://metadatamaker.library.illinois.edu/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Napríklad: v šablóne do modulu katalogizácie monografie (LD) v nástroji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výskumníci pridali dve nové prepojené dátové funkcie, a to: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osobných mien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VIAF a návrhy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predmetových hesiel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LCSH. Nové funkcie podporujú vyhľadávanie a automatické dopĺňanie osobných mien vo VIAF a generovanie LCSH (kľúčových slov) na základe textu poskytnutého používateľom do šablóny záznamu. URI kontrolovaných výrazov sú pridané do výstupných metadát. V budúcnosti bude dozaista možné pri „skladaní“ katalogizačného záznamu linkovať aj iné dáta, napríklad názvy vydavateľov, štandardné čísla (ISBN), kódy krajín, kódy jazykov, časové údaje (dátumy) ap. 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Vývoj editorov katalogizácie pomocou 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prepojených dát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stále pokračuje. Stále však existujú problémy, ktoré sa riešia formou spolupráce knihovníkov a informatikov. Hlavný problém spočíva v tom, že zatiaľ neexistuje žiadny integrovaný knižničný systém (ILS), ktorý by bol schopný prijímať dáta z BIBFRAME editorov. Nezdá sa, že by predajcovia ILS podporovali</a:t>
            </a:r>
            <a:r>
              <a:rPr lang="sk-SK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trend prepájania dát a fungujú v režime tradičnej rigidnej katalogizácie s využívaním dát špecifikovaných vo formátoch MARC 21. 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sk-SK" sz="18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vyvinutý a vydaný ako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open-source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aplikácia v roku 2015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Je to nástroj na tvorbu katalogizácie, ktorý umožňuje používateľom vytvárať bibliografické metadáta bez predchádzajúcich znalostí o katalogizácii. 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Metadata</a:t>
            </a:r>
            <a:r>
              <a:rPr lang="sk-SK" sz="18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Maker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môže mať potenciál, aby si ho v praxi osvojili poloprofesionálni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katalogizátori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s pridanými novými prepojenými zdrojmi údajov, vrátane automatického návrhu osobného mena súboru VIAF (VIAF)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Virtual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International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Authority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File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a odporúčaní predmetu LCSH (LCSH, 2022)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of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Congress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na základe zadávania textu používateľom (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Heng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2023). Rovnako by malo byť možné pripájať </a:t>
            </a:r>
            <a:r>
              <a:rPr lang="sk-SK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data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z národných súborov autorít.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 </a:t>
            </a: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LRM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Riva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Pat, et al. 2017.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Model: a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conceptual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for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bibliographic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International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Federation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Associations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Institutions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August 2017;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amended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corrected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December 2017. </a:t>
            </a:r>
            <a:r>
              <a:rPr lang="sk-SK" sz="1800" u="none" strike="noStrike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5"/>
              </a:rPr>
              <a:t>https://www.ifla.org/files/assets/cataloguing/frbr-lrm/ifla-lrm-august-2017_rev201712.pdf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IFLA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Library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Reference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 (LRM). 2020.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[2023-08-16]. [Vzdelávací materiál pre odbor knižničné a informačné štúdiá. Video: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Chris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Oliver: </a:t>
            </a:r>
            <a:r>
              <a:rPr lang="sk-SK" sz="1800" u="sng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6"/>
              </a:rPr>
              <a:t>https://www.librarianshipstudies.com/2020/04/ifla-library-reference-model-lrm.html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].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Artificial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  <a:r>
              <a:rPr lang="sk-SK" sz="2800" b="1" i="1" dirty="0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2800" b="1" i="1" dirty="0" err="1">
                <a:solidFill>
                  <a:srgbClr val="110E08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: Napr.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ChatBoots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MADAD v LSP </a:t>
            </a:r>
            <a:r>
              <a:rPr lang="sk-SK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MEDAD je fakticky derivátom platformy založenej na platforme FOLIO v arabskom svete. </a:t>
            </a:r>
            <a:r>
              <a:rPr lang="sk-SK" sz="1800" b="0" i="0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Pozri tiež: </a:t>
            </a:r>
            <a:r>
              <a:rPr lang="sk-SK" sz="2800" b="0" i="0" dirty="0">
                <a:effectLst/>
                <a:latin typeface="var(--chakra-fonts-heading)"/>
              </a:rPr>
              <a:t>5 </a:t>
            </a:r>
            <a:r>
              <a:rPr lang="sk-SK" sz="2800" b="0" i="0" dirty="0" err="1">
                <a:effectLst/>
                <a:latin typeface="var(--chakra-fonts-heading)"/>
              </a:rPr>
              <a:t>Ways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Artificial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Intelligence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Impacts</a:t>
            </a:r>
            <a:r>
              <a:rPr lang="sk-SK" sz="2800" b="0" i="0" dirty="0">
                <a:effectLst/>
                <a:latin typeface="var(--chakra-fonts-heading)"/>
              </a:rPr>
              <a:t> </a:t>
            </a:r>
            <a:r>
              <a:rPr lang="sk-SK" sz="2800" b="0" i="0" dirty="0" err="1">
                <a:effectLst/>
                <a:latin typeface="var(--chakra-fonts-heading)"/>
              </a:rPr>
              <a:t>Libraries</a:t>
            </a:r>
            <a:r>
              <a:rPr lang="sk-SK" sz="2800" b="0" i="0" dirty="0">
                <a:effectLst/>
                <a:latin typeface="var(--chakra-fonts-heading)"/>
              </a:rPr>
              <a:t>. 2023. </a:t>
            </a:r>
            <a:r>
              <a:rPr lang="sk-SK" sz="2800" b="0" i="0" dirty="0" err="1">
                <a:effectLst/>
                <a:latin typeface="var(--chakra-fonts-heading)"/>
              </a:rPr>
              <a:t>https</a:t>
            </a:r>
            <a:r>
              <a:rPr lang="sk-SK" sz="2800" b="0" i="0" dirty="0">
                <a:effectLst/>
                <a:latin typeface="var(--chakra-fonts-heading)"/>
              </a:rPr>
              <a:t>://</a:t>
            </a:r>
            <a:r>
              <a:rPr lang="sk-SK" sz="2800" b="0" i="0" dirty="0" err="1">
                <a:effectLst/>
                <a:latin typeface="var(--chakra-fonts-heading)"/>
              </a:rPr>
              <a:t>www.aje.com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arc</a:t>
            </a:r>
            <a:r>
              <a:rPr lang="sk-SK" sz="2800" b="0" i="0" dirty="0">
                <a:effectLst/>
                <a:latin typeface="var(--chakra-fonts-heading)"/>
              </a:rPr>
              <a:t>/</a:t>
            </a:r>
            <a:r>
              <a:rPr lang="sk-SK" sz="2800" b="0" i="0" dirty="0" err="1">
                <a:effectLst/>
                <a:latin typeface="var(--chakra-fonts-heading)"/>
              </a:rPr>
              <a:t>ways-artificial-intelligence-impacts-libraries</a:t>
            </a:r>
            <a:r>
              <a:rPr lang="sk-SK" sz="2800" b="0" i="0" dirty="0">
                <a:effectLst/>
                <a:latin typeface="var(--chakra-fonts-heading)"/>
              </a:rPr>
              <a:t>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1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4000" b="1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API,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alebo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 Interface, je výraz, ktorý sa často používa v súvislosti s programovaním a vývojom webových aplikácií. 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Napr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.: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https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://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smartyacademy.sk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/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co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-je-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api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application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</a:t>
            </a:r>
            <a:r>
              <a:rPr lang="sk-SK" sz="4000" b="0" i="0" dirty="0" err="1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programming</a:t>
            </a:r>
            <a:r>
              <a:rPr lang="sk-SK" sz="4000" b="0" i="0" dirty="0">
                <a:solidFill>
                  <a:srgbClr val="484848"/>
                </a:solidFill>
                <a:effectLst/>
                <a:latin typeface="Inconsolata" panose="020F0502020204030204" pitchFamily="34" charset="0"/>
              </a:rPr>
              <a:t>-interface/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sz="2800" b="0" i="0" dirty="0">
              <a:effectLst/>
              <a:latin typeface="var(--chakra-fonts-heading)"/>
            </a:endParaRP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91349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Technická špecifikácia LSP (2023)</a:t>
            </a:r>
          </a:p>
          <a:p>
            <a:endParaRPr lang="sk-SK" sz="1800" b="1" i="1" kern="0" dirty="0">
              <a:solidFill>
                <a:srgbClr val="373435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Beyond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Client</a:t>
            </a:r>
            <a:r>
              <a:rPr lang="sk-SK" sz="1800" b="1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/Server </a:t>
            </a:r>
            <a:r>
              <a:rPr lang="sk-SK" sz="1800" b="1" i="1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Computing</a:t>
            </a:r>
            <a:r>
              <a:rPr lang="sk-SK" sz="2800" i="1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LSP na rozdiel od ILS nevyžadujú lokálnu inštaláciu tučného klienta (zamestnanci), používa sa len webový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interfejs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pre zamestnancov aj </a:t>
            </a:r>
            <a:r>
              <a:rPr lang="sk-SK" sz="2800" i="0" kern="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použivateľov</a:t>
            </a:r>
            <a:r>
              <a:rPr lang="sk-SK" sz="2800" i="0" kern="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sk-SK" sz="1800" i="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sz="1800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1)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skutečnosti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existuje dohodnutý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soubor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charakteristik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Národního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institutu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definuje systém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systém: »Samoobsluha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Široký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sdružování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elasticita;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Měřená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služba».</a:t>
            </a:r>
          </a:p>
          <a:p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2)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/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DaaS</a:t>
            </a:r>
            <a:r>
              <a:rPr lang="sk-SK" sz="1800" b="1" i="1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sk-SK" sz="1800" b="1" i="1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Platforms</a:t>
            </a:r>
            <a:r>
              <a:rPr lang="sk-SK" sz="1800" i="1" spc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chcete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vytvářet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webové stránky, ale nechcete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cloudové služby,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koupíte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 za vyšší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počáteční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cenu. Máte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kontrolu nad tím, jak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nastaven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integrován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firmou (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Lokálně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nechcete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kupovat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serverový hardware,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chcete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získat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zdroje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zabalit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prostřednictvím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internetu (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Cloudová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představuje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širokou škálu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poskytovaných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vyžádání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společnostem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internet. 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jej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rozdělit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3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kategorií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rychlým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rozvojem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informačních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také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různé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modely cloudových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služeb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objevily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rámci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segmentace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odvětví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Infrastruktura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Software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Analytics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služba;BaaS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Backend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Funkce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DaaS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b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Úložiště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Kontejner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Síť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DBaaS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Databáze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Autentizace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Aplikační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služba;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iPaas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Integrační platforma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služba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1800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Courier New" panose="02070309020205020404" pitchFamily="49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8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(ILS), aby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sz="1800" b="1" i="1" spc="20" dirty="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Security</a:t>
            </a:r>
            <a:r>
              <a:rPr lang="sk-SK" sz="18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certifications</a:t>
            </a:r>
            <a:r>
              <a:rPr lang="sk-SK" sz="1800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takového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zabezpečení: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– Bez zabezpečeného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potenciálně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zvýšíte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vystavení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druhům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rizik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Výsledkem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pořizování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nového systému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nebo správy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vy a vaši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právníci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pracovníci nákupu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ujistit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splňuje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nějaký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certifikovaný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Upozorňujeme však,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většina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vztahuje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pouze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konkrétní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místo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Tyto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bezpečnostní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certifikace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nemusí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žádnou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záruku, že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opouštějící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datové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centrum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procházející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větším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přenášena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šifrovaným a bezpečným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způsobem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Opět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to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byste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měli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zkontrolovat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součást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procesu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zadávání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veřejných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zakázek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Existují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dva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specifické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standardy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týkající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8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8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zabezpečení: ISO/IEC 27001 a SAS 70/SSAE 16. (GRANT, 2012).</a:t>
            </a: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91737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Architektúra </a:t>
            </a:r>
            <a:r>
              <a:rPr lang="sk-SK" b="1" i="0" dirty="0" err="1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mikroslužieb</a:t>
            </a:r>
            <a:endParaRPr lang="sk-SK" b="1" i="0" dirty="0">
              <a:solidFill>
                <a:srgbClr val="232323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možno prirovnať k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dlažbám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na chodníkoch. Ako projekt rastie, na chodník sa pridávajú ďalšie dlaždice. Ak je komponent zastaraný, stačí túto dlaždicu vymeniť za novú.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Táto architektúra má veľa výhod, no vymenujem tie najdôležitejšie: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jednotliví zamestnanci sú zodpovední za prevádzku každej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mikroslužby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krádeži kódu projektu je zabránené, pretože vývojári majú prístup iba k časti kódu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keď vyjdú aktualizácie programovacieho jazyka, môžete jeden po druhom opraviť programový kód každej služby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rozdíl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od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obvykle decentralizované,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volně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propojené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jednotky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provádění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Následující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diagram znázorňuje typickou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architekturu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47174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Príklad: Databázy pre produkty, objednávky, platby, používatelia ...</a:t>
            </a:r>
          </a:p>
          <a:p>
            <a:pPr algn="l"/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/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Nabízí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například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tyto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výhody: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vyvíjet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nezávisle na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základě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potřeb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škálovat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nezávisle, aby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uspokojily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poptávku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uživatelů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Postupem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času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vývojové cykly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zrychlují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protože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funkce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dají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rychleji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vydávat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na trh.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Služby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izolované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jsou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tolerantnější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k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selhání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Jedna služba,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která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selže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, neblokuje celou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aplikaci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Testování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bude koherentní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konzistentnější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využitím </a:t>
            </a:r>
            <a:r>
              <a:rPr lang="sk-SK" b="0" i="0" u="none" strike="noStrike" dirty="0">
                <a:solidFill>
                  <a:srgbClr val="161616"/>
                </a:solidFill>
                <a:effectLst/>
                <a:latin typeface="Segoe UI" panose="020B0502040204020203" pitchFamily="34" charset="0"/>
                <a:hlinkClick r:id="rId3"/>
              </a:rPr>
              <a:t>vývoje založeného na chování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Podľa: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https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://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learn.microsoft.com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cs-cz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azure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architecture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microservices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/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migrate-monolith</a:t>
            </a: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4002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této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fázi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tým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začít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odlupovat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monolitickou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aplikaci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pomalu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extrahovat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služby,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které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byly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vytvořeny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jejich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ohraničenými kontexty, do vlastní sady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mikroslužeb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.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Mikroslužby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můžou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zpřístupnit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rozhraní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RESTful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pro aplikační vrstvu pro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interakci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pomocí brány rozhraní API s vloženým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kódem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pro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komunikaci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s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monolitem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B0502040204020203" pitchFamily="34" charset="0"/>
              </a:rPr>
              <a:t> za určitých okolností.</a:t>
            </a:r>
          </a:p>
          <a:p>
            <a:endParaRPr lang="sk-SK" b="0" i="0" dirty="0">
              <a:solidFill>
                <a:srgbClr val="161616"/>
              </a:solidFill>
              <a:effectLst/>
              <a:latin typeface="Segoe UI" panose="020B0502040204020203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7211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56494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Schéma podľa aplikácie FOLIO v systéme MEDAD zobrazuje:</a:t>
            </a:r>
          </a:p>
          <a:p>
            <a:endParaRPr lang="sk-SK" dirty="0"/>
          </a:p>
          <a:p>
            <a:r>
              <a:rPr lang="sk-SK" dirty="0"/>
              <a:t>1. Možnosť plného spravovania klientom – v tomto prípade klient sám vlastní systém a riadi jeho prevádzku (Hore vľavo)</a:t>
            </a:r>
          </a:p>
          <a:p>
            <a:r>
              <a:rPr lang="sk-SK" dirty="0"/>
              <a:t>2. Ukazuje výhody prechodu do </a:t>
            </a:r>
            <a:r>
              <a:rPr lang="sk-SK" dirty="0" err="1"/>
              <a:t>cloudu</a:t>
            </a:r>
            <a:r>
              <a:rPr lang="sk-SK" dirty="0"/>
              <a:t> (stred) </a:t>
            </a:r>
          </a:p>
          <a:p>
            <a:r>
              <a:rPr lang="sk-SK" dirty="0"/>
              <a:t>3. V prípade prechodu do </a:t>
            </a:r>
            <a:r>
              <a:rPr lang="sk-SK" dirty="0" err="1"/>
              <a:t>cloudu</a:t>
            </a:r>
            <a:r>
              <a:rPr lang="sk-SK" dirty="0"/>
              <a:t> systém (platformu) spracuje poskytovateľ cloudových služieb (vpravo hore)</a:t>
            </a:r>
          </a:p>
          <a:p>
            <a:endParaRPr lang="sk-SK" dirty="0"/>
          </a:p>
          <a:p>
            <a:r>
              <a:rPr lang="sk-SK" dirty="0"/>
              <a:t>V </a:t>
            </a:r>
            <a:r>
              <a:rPr lang="sk-SK" dirty="0" err="1"/>
              <a:t>cloude</a:t>
            </a:r>
            <a:r>
              <a:rPr lang="sk-SK" dirty="0"/>
              <a:t> sú k dispozícii služby infraštruktúry: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server,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operačné systémy,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databázy,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bezpečnosť a ochrana,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softvér a licencie,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aktualizácie,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siete a dátové centrá,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záložné kópie, </a:t>
            </a:r>
          </a:p>
          <a:p>
            <a:pPr marL="228600" indent="-228600">
              <a:buFont typeface="+mj-lt"/>
              <a:buAutoNum type="arabicPeriod"/>
            </a:pPr>
            <a:r>
              <a:rPr lang="sk-SK" dirty="0"/>
              <a:t>úložiská.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03130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49580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Organizace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může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zda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samostatně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Hosting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nabízí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EBSCO nebo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IndexData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 
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Tyto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společnosti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intenzivně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podílejí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na vývoji FOLIA, ale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nejsou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vlastníky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FOLIA</a:t>
            </a: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Veľké systémy, napríklad NAKIS3G sa môžu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„lokálne“ samy!</a:t>
            </a: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Podľa slov 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Mika </a:t>
            </a:r>
            <a:r>
              <a:rPr lang="sk-SK" b="1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Gorrella</a:t>
            </a:r>
            <a:r>
              <a:rPr lang="sk-SK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Managing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Director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Index 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Data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 v mailovej komunikácii (1.11.2023)</a:t>
            </a:r>
          </a:p>
          <a:p>
            <a:pPr algn="l"/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Asi „95 % nasadení FOLIO je hosťovaných poskytovateľom, ako je Index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Data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alebo EBSCO. Väčšina, ak nie všetky nemecké siete však hosťujú pre svojich členov a v USA sú veľké univerzity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Stanford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Texas A&amp;M), ktoré sú hostiteľmi samy seba. Nejde o inštaláciu jedného servera. FOLIO beží na kontajneroch, ktoré sú zvyčajne nasadené v klastri virtuálnych počítačov“</a:t>
            </a: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Mike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Gorell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: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„FOLIO je sofistikovaný systém postavený pre modernú cloudovú infraštruktúru. Jeho prevádzka si okrem tradičných databáz a moderných virtuálnych počítačových prostredí vyžaduje kompetencie v oblastiach, ako je orchestrácia kontajnerov, fronty správ. Naši inžinieri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DevOps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spravujú FOLIO (pre komunitu aj pre našich zákazníkov) od jeho začiatku. Naša skúsenosť je taká, že miestnym tímom často chýbajú skúsenosti s jednou alebo viacerými z týchto technológií.“</a:t>
            </a:r>
          </a:p>
          <a:p>
            <a:pPr algn="l"/>
            <a:endParaRPr lang="sk-SK" b="0" i="1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si chcete FOLIO jen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vyzkoušet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bez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spustit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jeden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připravených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boxů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Stažení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spuštění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virtuálního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počítače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ukázkovými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daty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lze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okamžitě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zabere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několik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minut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části Vagrant boxy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lokálně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spravuje sama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jediném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serveru bez použití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řešení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softwarové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doporučuje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máte jediného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odhadnout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počet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vaše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zpracovávat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;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jinak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byste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měli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zvážit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cílů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rozšiřitelnost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dodavatelé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stavět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stávajících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vyvíjet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do oblastí,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ERP kampusu,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administrace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výzkumu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Kromě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nástrojů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kódování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testování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pravděpodobně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vývojář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prozkoumat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celý systém FOLIO a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místní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Obvykle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jedná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stroj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na jednom serveru.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4"/>
              </a:rPr>
              <a:t>části Nová instalace jednoho serveru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Díky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vestavěným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funkcím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nájemců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snadné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využít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úspor z rozsahu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zvýšit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efektivitu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knihoven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cluster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serverů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přidání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hardwarových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vyžádání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ideální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budete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budoucnu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rozšířit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svou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najdete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v příkladu Kubernetes .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9089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Operační systém: UBUNTU</a:t>
            </a:r>
          </a:p>
          <a:p>
            <a:r>
              <a:rPr lang="sk-SK" dirty="0"/>
              <a:t>Jazyk JAVA: </a:t>
            </a:r>
            <a:r>
              <a:rPr lang="sk-SK" dirty="0" err="1"/>
              <a:t>Open</a:t>
            </a:r>
            <a:r>
              <a:rPr lang="sk-SK" dirty="0"/>
              <a:t> JDK 11</a:t>
            </a:r>
          </a:p>
          <a:p>
            <a:r>
              <a:rPr lang="sk-SK" dirty="0"/>
              <a:t>Databáza: </a:t>
            </a:r>
            <a:r>
              <a:rPr lang="sk-SK" dirty="0" err="1"/>
              <a:t>PostgreSQL</a:t>
            </a:r>
            <a:r>
              <a:rPr lang="sk-SK" dirty="0"/>
              <a:t> 12 (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en.wikipedia.org</a:t>
            </a:r>
            <a:r>
              <a:rPr lang="sk-SK" dirty="0"/>
              <a:t>/wiki/</a:t>
            </a:r>
            <a:r>
              <a:rPr lang="sk-SK" dirty="0" err="1"/>
              <a:t>PostgreSQL</a:t>
            </a:r>
            <a:r>
              <a:rPr lang="sk-SK" dirty="0"/>
              <a:t>)</a:t>
            </a:r>
          </a:p>
          <a:p>
            <a:endParaRPr lang="sk-SK" dirty="0"/>
          </a:p>
          <a:p>
            <a:r>
              <a:rPr lang="sk-SK" dirty="0"/>
              <a:t>Hardware: RAM 24GB 4 jadrá /</a:t>
            </a:r>
            <a:r>
              <a:rPr lang="sk-SK" b="1" dirty="0"/>
              <a:t>8 jadier 40GM</a:t>
            </a:r>
          </a:p>
          <a:p>
            <a:r>
              <a:rPr lang="sk-SK" dirty="0"/>
              <a:t>Harddisk : 100 GB SSD /</a:t>
            </a:r>
            <a:r>
              <a:rPr lang="sk-SK" b="1" dirty="0"/>
              <a:t>350 GB SSD</a:t>
            </a:r>
          </a:p>
          <a:p>
            <a:endParaRPr lang="sk-SK" b="1" dirty="0"/>
          </a:p>
          <a:p>
            <a:r>
              <a:rPr lang="sk-SK" b="1" dirty="0"/>
              <a:t>Postup inštalácie je podrobne dokumentovaný.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docs.folio.org</a:t>
            </a:r>
            <a:r>
              <a:rPr lang="sk-SK" b="1" dirty="0"/>
              <a:t>/</a:t>
            </a:r>
            <a:r>
              <a:rPr lang="sk-SK" b="1" dirty="0" err="1"/>
              <a:t>docs</a:t>
            </a:r>
            <a:r>
              <a:rPr lang="sk-SK" b="1" dirty="0"/>
              <a:t>/</a:t>
            </a:r>
            <a:r>
              <a:rPr lang="sk-SK" b="1" dirty="0" err="1"/>
              <a:t>getting-started</a:t>
            </a:r>
            <a:r>
              <a:rPr lang="sk-SK" b="1" dirty="0"/>
              <a:t>/</a:t>
            </a:r>
            <a:r>
              <a:rPr lang="sk-SK" b="1" dirty="0" err="1"/>
              <a:t>installation</a:t>
            </a:r>
            <a:r>
              <a:rPr lang="sk-SK" b="1" dirty="0"/>
              <a:t>/</a:t>
            </a:r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  <a:p>
            <a:endParaRPr lang="sk-SK" b="1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85559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neustále </a:t>
            </a:r>
            <a:r>
              <a:rPr lang="sk-SK" dirty="0" err="1"/>
              <a:t>vyvíjeno</a:t>
            </a:r>
            <a:r>
              <a:rPr lang="sk-SK" dirty="0"/>
              <a:t> a </a:t>
            </a:r>
            <a:r>
              <a:rPr lang="sk-SK" dirty="0" err="1"/>
              <a:t>aktualizováno</a:t>
            </a:r>
            <a:r>
              <a:rPr lang="sk-SK" dirty="0"/>
              <a:t> </a:t>
            </a:r>
            <a:r>
              <a:rPr lang="sk-SK" dirty="0" err="1"/>
              <a:t>podle</a:t>
            </a:r>
            <a:r>
              <a:rPr lang="sk-SK" dirty="0"/>
              <a:t> plánu – </a:t>
            </a:r>
            <a:r>
              <a:rPr lang="sk-SK" dirty="0" err="1"/>
              <a:t>roadmapy</a:t>
            </a:r>
            <a:r>
              <a:rPr lang="sk-SK" dirty="0"/>
              <a:t>. 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/display/PC/</a:t>
            </a:r>
            <a:r>
              <a:rPr lang="sk-SK" dirty="0" err="1"/>
              <a:t>FOLIO+Roadmap</a:t>
            </a:r>
            <a:endParaRPr lang="sk-SK" dirty="0"/>
          </a:p>
          <a:p>
            <a:endParaRPr lang="sk-SK" dirty="0"/>
          </a:p>
          <a:p>
            <a:r>
              <a:rPr lang="sk-SK" dirty="0"/>
              <a:t>Demo </a:t>
            </a:r>
            <a:r>
              <a:rPr lang="sk-SK" dirty="0" err="1"/>
              <a:t>verze</a:t>
            </a:r>
            <a:r>
              <a:rPr lang="sk-SK" dirty="0"/>
              <a:t>: </a:t>
            </a:r>
            <a:r>
              <a:rPr lang="sk-SK" dirty="0" err="1"/>
              <a:t>Mák</a:t>
            </a:r>
            <a:r>
              <a:rPr lang="sk-SK" dirty="0"/>
              <a:t> -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r>
              <a:rPr lang="sk-SK" dirty="0"/>
              <a:t>Základné nastavenie po inštalácii: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getting-started</a:t>
            </a:r>
            <a:r>
              <a:rPr lang="sk-SK" dirty="0"/>
              <a:t>/</a:t>
            </a:r>
            <a:r>
              <a:rPr lang="sk-SK" dirty="0" err="1"/>
              <a:t>installation</a:t>
            </a:r>
            <a:r>
              <a:rPr lang="sk-SK" dirty="0"/>
              <a:t>/</a:t>
            </a:r>
            <a:r>
              <a:rPr lang="sk-SK" dirty="0" err="1"/>
              <a:t>customizations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1431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Jednoserver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rozhodnout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provozovat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lokálně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V tomto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scénáři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spravuje sama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jediném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serveru bez použití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řešení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softwarové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orchestrace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Tato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doporučuje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pokud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máte jediného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;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jinak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byste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měli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zvážit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Jedním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cílů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rozšiřitelnost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dodavatelé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stavět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stávajících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vyvíjet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nové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rozšiřují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do oblastí,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ERP kampusu,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administrace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výzkumu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Kromě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nástrojů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kódování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testování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pravděpodobně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vývojář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prozkoumat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celý systém FOLIO a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potřebovat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místní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Obvykle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jedná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virtuální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stroj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na jednom serveru.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  <a:hlinkClick r:id="rId3"/>
              </a:rPr>
              <a:t>části Nová instalace jednoho serveru .</a:t>
            </a:r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endParaRPr lang="sk-SK" b="0" i="0" u="none" strike="noStrike" dirty="0">
              <a:solidFill>
                <a:srgbClr val="1E53A0"/>
              </a:solidFill>
              <a:effectLst/>
              <a:latin typeface="-apple-system"/>
            </a:endParaRPr>
          </a:p>
          <a:p>
            <a:pPr algn="l"/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Zdroj: 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https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://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docs.folio.org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docs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getting-started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  <a:r>
              <a:rPr lang="sk-SK" b="0" i="0" u="none" strike="noStrike" dirty="0" err="1">
                <a:solidFill>
                  <a:srgbClr val="1E53A0"/>
                </a:solidFill>
                <a:effectLst/>
                <a:latin typeface="-apple-system"/>
              </a:rPr>
              <a:t>installation</a:t>
            </a:r>
            <a:r>
              <a:rPr lang="sk-SK" b="0" i="0" u="none" strike="noStrike" dirty="0">
                <a:solidFill>
                  <a:srgbClr val="1E53A0"/>
                </a:solidFill>
                <a:effectLst/>
                <a:latin typeface="-apple-system"/>
              </a:rPr>
              <a:t>/</a:t>
            </a:r>
          </a:p>
          <a:p>
            <a:pPr algn="l"/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8908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3236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 inštalácii je dostupná kompletná platforma FOLIO – všetky požadované funkcie!</a:t>
            </a:r>
          </a:p>
          <a:p>
            <a:endParaRPr lang="sk-SK" dirty="0"/>
          </a:p>
          <a:p>
            <a:r>
              <a:rPr lang="sk-SK" dirty="0"/>
              <a:t>Koncept FOLIO  na rozdiel od monolitickej ILS používa </a:t>
            </a:r>
            <a:r>
              <a:rPr lang="sk-SK" dirty="0" err="1"/>
              <a:t>mikroslužby</a:t>
            </a:r>
            <a:r>
              <a:rPr lang="sk-SK" dirty="0"/>
              <a:t> 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wiki.folio.org</a:t>
            </a:r>
            <a:r>
              <a:rPr lang="sk-SK" dirty="0"/>
              <a:t>/</a:t>
            </a:r>
            <a:r>
              <a:rPr lang="sk-SK" dirty="0" err="1"/>
              <a:t>pages</a:t>
            </a:r>
            <a:r>
              <a:rPr lang="sk-SK" dirty="0"/>
              <a:t>/</a:t>
            </a:r>
            <a:r>
              <a:rPr lang="sk-SK" dirty="0" err="1"/>
              <a:t>viewpage.action?pageId</a:t>
            </a:r>
            <a:r>
              <a:rPr lang="sk-SK" dirty="0"/>
              <a:t>=14461387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Chauhan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Satbir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K.,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Kandhasamy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N.,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Sakthivel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(2023). FOLIO: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Future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Library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Open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SRELS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Information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Management. 150-156. 10.17821/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srels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/2023/v60i3/171035. 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dirty="0"/>
              <a:t>Index </a:t>
            </a:r>
            <a:r>
              <a:rPr lang="sk-SK" dirty="0" err="1"/>
              <a:t>Data</a:t>
            </a:r>
            <a:r>
              <a:rPr lang="sk-SK" dirty="0"/>
              <a:t>. (2023, </a:t>
            </a:r>
            <a:r>
              <a:rPr lang="sk-SK" dirty="0" err="1"/>
              <a:t>March</a:t>
            </a:r>
            <a:r>
              <a:rPr lang="sk-SK" dirty="0"/>
              <a:t> 27). FOLIO -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Management </a:t>
            </a:r>
            <a:r>
              <a:rPr lang="sk-SK" dirty="0" err="1"/>
              <a:t>System</a:t>
            </a:r>
            <a:r>
              <a:rPr lang="sk-SK" dirty="0"/>
              <a:t>: Index </a:t>
            </a:r>
            <a:r>
              <a:rPr lang="sk-SK" dirty="0" err="1"/>
              <a:t>Data</a:t>
            </a:r>
            <a:r>
              <a:rPr lang="sk-SK" dirty="0"/>
              <a:t>.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www.indexdata.com</a:t>
            </a:r>
            <a:r>
              <a:rPr lang="sk-SK" dirty="0"/>
              <a:t>/</a:t>
            </a:r>
            <a:r>
              <a:rPr lang="sk-SK" dirty="0" err="1"/>
              <a:t>folio</a:t>
            </a:r>
            <a:r>
              <a:rPr lang="sk-SK" dirty="0"/>
              <a:t>/</a:t>
            </a:r>
          </a:p>
          <a:p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sk-SK" dirty="0"/>
              <a:t>Murray, P. (2023). </a:t>
            </a:r>
            <a:r>
              <a:rPr lang="sk-SK" dirty="0" err="1"/>
              <a:t>Welcome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folio</a:t>
            </a:r>
            <a:r>
              <a:rPr lang="sk-SK" dirty="0"/>
              <a:t> wiki.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Foundation</a:t>
            </a:r>
            <a:r>
              <a:rPr lang="sk-SK" dirty="0"/>
              <a:t>: FOLIO </a:t>
            </a:r>
            <a:r>
              <a:rPr lang="sk-SK" dirty="0" err="1"/>
              <a:t>project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 </a:t>
            </a:r>
            <a:r>
              <a:rPr lang="sk-SK" dirty="0" err="1"/>
              <a:t>wiki.folio.org</a:t>
            </a:r>
            <a:r>
              <a:rPr lang="sk-SK" dirty="0"/>
              <a:t>/</a:t>
            </a: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  <a:p>
            <a:r>
              <a:rPr lang="sk-SK" dirty="0"/>
              <a:t>V schéme sa nachádza 5 blokov:</a:t>
            </a:r>
          </a:p>
          <a:p>
            <a:pPr marL="342900" marR="0" lvl="0" indent="-342900" algn="l" defTabSz="12176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sk-SK" b="1" dirty="0"/>
              <a:t>Centrálne služby (zelený)</a:t>
            </a:r>
            <a:r>
              <a:rPr lang="sk-SK" dirty="0"/>
              <a:t> – </a:t>
            </a:r>
            <a:r>
              <a:rPr lang="sk-SK" dirty="0" err="1"/>
              <a:t>workflow</a:t>
            </a:r>
            <a:r>
              <a:rPr lang="sk-SK" dirty="0"/>
              <a:t> WFL, prístupnosť ACC, autentifikácia CCQ, katalogizácia CAT, MVS ILL, bibliografia BIM, </a:t>
            </a:r>
            <a:r>
              <a:rPr lang="sk-SK" dirty="0" err="1"/>
              <a:t>namespace</a:t>
            </a:r>
            <a:r>
              <a:rPr lang="sk-SK" dirty="0"/>
              <a:t> NSL + žltý Gate </a:t>
            </a:r>
            <a:r>
              <a:rPr lang="sk-SK" dirty="0" err="1"/>
              <a:t>system</a:t>
            </a:r>
            <a:r>
              <a:rPr lang="sk-SK" dirty="0"/>
              <a:t> GTE, služby SMG, administrácia CAD, </a:t>
            </a:r>
            <a:r>
              <a:rPr lang="sk-SK" dirty="0" err="1"/>
              <a:t>configurácia</a:t>
            </a:r>
            <a:r>
              <a:rPr lang="sk-SK" dirty="0"/>
              <a:t> </a:t>
            </a:r>
            <a:r>
              <a:rPr lang="sk-SK" dirty="0" err="1"/>
              <a:t>katal</a:t>
            </a:r>
            <a:r>
              <a:rPr lang="sk-SK" dirty="0"/>
              <a:t> CCM, používatelia USM, výpožičky CIR, zákazníci CLC, financie PAY, </a:t>
            </a:r>
            <a:r>
              <a:rPr lang="sk-SK" dirty="0" err="1"/>
              <a:t>discovery</a:t>
            </a:r>
            <a:r>
              <a:rPr lang="sk-SK" dirty="0"/>
              <a:t> DRY, admin používateľov UAD, samoobsluha používateľov USS</a:t>
            </a:r>
          </a:p>
          <a:p>
            <a:pPr marL="342900" indent="-342900">
              <a:buAutoNum type="arabicPeriod"/>
            </a:pPr>
            <a:r>
              <a:rPr lang="sk-SK" b="1" dirty="0"/>
              <a:t>Knižnice (červený) </a:t>
            </a:r>
            <a:r>
              <a:rPr lang="sk-SK" dirty="0"/>
              <a:t>– akvizícia AQU, periodiká PER, Holdingy WHM, admin holdingov prírastkov PRG, admin knižnice LMA, el. zdroje ESM, štatistiky STA</a:t>
            </a:r>
          </a:p>
          <a:p>
            <a:pPr marL="342900" indent="-342900">
              <a:buAutoNum type="arabicPeriod"/>
            </a:pPr>
            <a:r>
              <a:rPr lang="sk-SK" b="1" dirty="0"/>
              <a:t>Používatelia (modrý) </a:t>
            </a:r>
            <a:r>
              <a:rPr lang="sk-SK" dirty="0"/>
              <a:t>– služby: CIR, CLC, PAY, DRY, UAD, USS</a:t>
            </a:r>
          </a:p>
          <a:p>
            <a:pPr marL="342900" indent="-342900">
              <a:buAutoNum type="arabicPeriod"/>
            </a:pPr>
            <a:r>
              <a:rPr lang="sk-SK" b="1" dirty="0"/>
              <a:t>Úložisko služby (hnedý) </a:t>
            </a:r>
            <a:r>
              <a:rPr lang="sk-SK" dirty="0"/>
              <a:t>slúži pre centrálne služby – vstupy do úložiska: digitalizácia DIG, </a:t>
            </a:r>
            <a:r>
              <a:rPr lang="sk-SK" dirty="0" err="1"/>
              <a:t>webharvesting</a:t>
            </a:r>
            <a:r>
              <a:rPr lang="sk-SK" dirty="0"/>
              <a:t> HAR, </a:t>
            </a:r>
            <a:r>
              <a:rPr lang="sk-SK" dirty="0" err="1"/>
              <a:t>catalogizácia</a:t>
            </a:r>
            <a:r>
              <a:rPr lang="sk-SK" dirty="0"/>
              <a:t> CAT; dočasné úložisko </a:t>
            </a:r>
            <a:r>
              <a:rPr lang="sk-SK" dirty="0" err="1"/>
              <a:t>el</a:t>
            </a:r>
            <a:r>
              <a:rPr lang="sk-SK" dirty="0"/>
              <a:t> </a:t>
            </a:r>
            <a:r>
              <a:rPr lang="sk-SK" dirty="0" err="1"/>
              <a:t>doc</a:t>
            </a:r>
            <a:r>
              <a:rPr lang="sk-SK" dirty="0"/>
              <a:t> EDC, dlhodobá ochrana LTP, úložisko 1+2, úložiská SSI</a:t>
            </a:r>
          </a:p>
          <a:p>
            <a:pPr marL="342900" indent="-342900">
              <a:buAutoNum type="arabicPeriod"/>
            </a:pPr>
            <a:r>
              <a:rPr lang="sk-SK" b="1" dirty="0"/>
              <a:t>Technické služby (sivý) </a:t>
            </a:r>
            <a:r>
              <a:rPr lang="sk-SK" dirty="0"/>
              <a:t>– slúži pre centrálne služby – </a:t>
            </a:r>
            <a:r>
              <a:rPr lang="sk-SK" dirty="0" err="1"/>
              <a:t>interfejs</a:t>
            </a:r>
            <a:r>
              <a:rPr lang="sk-SK" dirty="0"/>
              <a:t> UIX, export/import EIL, metadáta konverzia nahrávanie/sťahovanie MDC, </a:t>
            </a:r>
            <a:r>
              <a:rPr lang="sk-SK" dirty="0" err="1"/>
              <a:t>HelpDesk</a:t>
            </a:r>
            <a:r>
              <a:rPr lang="sk-SK" dirty="0"/>
              <a:t> HDS. </a:t>
            </a:r>
          </a:p>
          <a:p>
            <a:pPr marL="342900" indent="-342900">
              <a:buAutoNum type="arabicPeriod"/>
            </a:pPr>
            <a:endParaRPr lang="sk-SK" dirty="0"/>
          </a:p>
          <a:p>
            <a:pPr marL="342900" indent="-342900">
              <a:buAutoNum type="arabicPeriod"/>
            </a:pPr>
            <a:endParaRPr lang="sk-SK" dirty="0"/>
          </a:p>
          <a:p>
            <a:pPr marL="342900" indent="-342900">
              <a:buAutoNum type="arabicPeriod"/>
            </a:pPr>
            <a:r>
              <a:rPr lang="sk-SK" dirty="0"/>
              <a:t>Zdroje: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FOLIO: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Services</a:t>
            </a:r>
            <a:r>
              <a:rPr lang="sk-SK" dirty="0"/>
              <a:t> </a:t>
            </a:r>
            <a:r>
              <a:rPr lang="sk-SK" dirty="0" err="1"/>
              <a:t>Platform</a:t>
            </a:r>
            <a:r>
              <a:rPr lang="sk-SK" dirty="0"/>
              <a:t>. FOLIO: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Future</a:t>
            </a:r>
            <a:r>
              <a:rPr lang="sk-SK" dirty="0"/>
              <a:t> of </a:t>
            </a:r>
            <a:r>
              <a:rPr lang="sk-SK" dirty="0" err="1"/>
              <a:t>Libraries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www.folio.org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</a:t>
            </a:r>
            <a:r>
              <a:rPr lang="sk-SK" dirty="0" err="1"/>
              <a:t>All</a:t>
            </a:r>
            <a:r>
              <a:rPr lang="sk-SK" dirty="0"/>
              <a:t> </a:t>
            </a:r>
            <a:r>
              <a:rPr lang="sk-SK" dirty="0" err="1"/>
              <a:t>guidelines</a:t>
            </a:r>
            <a:r>
              <a:rPr lang="sk-SK" dirty="0"/>
              <a:t>. FOLIO UX </a:t>
            </a:r>
            <a:r>
              <a:rPr lang="sk-SK" dirty="0" err="1"/>
              <a:t>docs</a:t>
            </a:r>
            <a:r>
              <a:rPr lang="sk-SK" dirty="0"/>
              <a:t>. UX </a:t>
            </a:r>
            <a:r>
              <a:rPr lang="sk-SK" dirty="0" err="1"/>
              <a:t>prototypes</a:t>
            </a:r>
            <a:r>
              <a:rPr lang="sk-SK" dirty="0"/>
              <a:t>, </a:t>
            </a:r>
            <a:r>
              <a:rPr lang="sk-SK" dirty="0" err="1"/>
              <a:t>guidelines</a:t>
            </a:r>
            <a:r>
              <a:rPr lang="sk-SK" dirty="0"/>
              <a:t> and </a:t>
            </a:r>
            <a:r>
              <a:rPr lang="sk-SK" dirty="0" err="1"/>
              <a:t>assets</a:t>
            </a:r>
            <a:r>
              <a:rPr lang="sk-SK" dirty="0"/>
              <a:t>. FOLIO UX.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ux.folio.org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all-guidelines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Documentation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docs.folio.org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FAQ · FOLIO UX </a:t>
            </a:r>
            <a:r>
              <a:rPr lang="sk-SK" dirty="0" err="1"/>
              <a:t>docs</a:t>
            </a:r>
            <a:r>
              <a:rPr lang="sk-SK" dirty="0"/>
              <a:t> · UX </a:t>
            </a:r>
            <a:r>
              <a:rPr lang="sk-SK" dirty="0" err="1"/>
              <a:t>prototypes</a:t>
            </a:r>
            <a:r>
              <a:rPr lang="sk-SK" dirty="0"/>
              <a:t>, </a:t>
            </a:r>
            <a:r>
              <a:rPr lang="sk-SK" dirty="0" err="1"/>
              <a:t>guidelines</a:t>
            </a:r>
            <a:r>
              <a:rPr lang="sk-SK" dirty="0"/>
              <a:t> and </a:t>
            </a:r>
            <a:r>
              <a:rPr lang="sk-SK" dirty="0" err="1"/>
              <a:t>assets</a:t>
            </a:r>
            <a:r>
              <a:rPr lang="sk-SK" dirty="0"/>
              <a:t>. FOLIO UX.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ux.folio.org</a:t>
            </a:r>
            <a:r>
              <a:rPr lang="sk-SK" dirty="0"/>
              <a:t>/</a:t>
            </a:r>
            <a:r>
              <a:rPr lang="sk-SK" dirty="0" err="1"/>
              <a:t>docs</a:t>
            </a:r>
            <a:r>
              <a:rPr lang="sk-SK" dirty="0"/>
              <a:t>/</a:t>
            </a:r>
            <a:r>
              <a:rPr lang="sk-SK" dirty="0" err="1"/>
              <a:t>faq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Developers</a:t>
            </a:r>
            <a:r>
              <a:rPr lang="sk-SK" dirty="0"/>
              <a:t>: </a:t>
            </a:r>
            <a:r>
              <a:rPr lang="sk-SK" dirty="0" err="1"/>
              <a:t>Reference</a:t>
            </a:r>
            <a:r>
              <a:rPr lang="sk-SK" dirty="0"/>
              <a:t> - API </a:t>
            </a:r>
            <a:r>
              <a:rPr lang="sk-SK" dirty="0" err="1"/>
              <a:t>documentation</a:t>
            </a:r>
            <a:r>
              <a:rPr lang="sk-SK" dirty="0"/>
              <a:t>.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Foundation</a:t>
            </a:r>
            <a:r>
              <a:rPr lang="sk-SK" dirty="0"/>
              <a:t>: FOLIO Project.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dev.folio.org</a:t>
            </a:r>
            <a:r>
              <a:rPr lang="sk-SK" dirty="0"/>
              <a:t>/</a:t>
            </a:r>
            <a:r>
              <a:rPr lang="sk-SK" dirty="0" err="1"/>
              <a:t>reference</a:t>
            </a:r>
            <a:r>
              <a:rPr lang="sk-SK" dirty="0"/>
              <a:t>/</a:t>
            </a:r>
            <a:r>
              <a:rPr lang="sk-SK" dirty="0" err="1"/>
              <a:t>api</a:t>
            </a:r>
            <a:r>
              <a:rPr lang="sk-SK" dirty="0"/>
              <a:t>/ </a:t>
            </a:r>
          </a:p>
          <a:p>
            <a:pPr marL="342900" indent="-342900">
              <a:buAutoNum type="arabicPeriod"/>
            </a:pPr>
            <a:r>
              <a:rPr lang="sk-SK" dirty="0"/>
              <a:t>FOLIO </a:t>
            </a:r>
            <a:r>
              <a:rPr lang="sk-SK" dirty="0" err="1"/>
              <a:t>Community</a:t>
            </a:r>
            <a:r>
              <a:rPr lang="sk-SK" dirty="0"/>
              <a:t> (2023). FOLIO </a:t>
            </a:r>
            <a:r>
              <a:rPr lang="sk-SK" dirty="0" err="1"/>
              <a:t>Developers</a:t>
            </a:r>
            <a:r>
              <a:rPr lang="sk-SK" dirty="0"/>
              <a:t>: Developer and </a:t>
            </a:r>
            <a:r>
              <a:rPr lang="sk-SK" dirty="0" err="1"/>
              <a:t>system</a:t>
            </a:r>
            <a:r>
              <a:rPr lang="sk-SK" dirty="0"/>
              <a:t> </a:t>
            </a:r>
            <a:r>
              <a:rPr lang="sk-SK" dirty="0" err="1"/>
              <a:t>administrator</a:t>
            </a:r>
            <a:r>
              <a:rPr lang="sk-SK" dirty="0"/>
              <a:t> </a:t>
            </a:r>
            <a:r>
              <a:rPr lang="sk-SK" dirty="0" err="1"/>
              <a:t>tutorials</a:t>
            </a:r>
            <a:r>
              <a:rPr lang="sk-SK" dirty="0"/>
              <a:t>. </a:t>
            </a:r>
            <a:r>
              <a:rPr lang="sk-SK" dirty="0" err="1"/>
              <a:t>Available</a:t>
            </a:r>
            <a:r>
              <a:rPr lang="sk-SK" dirty="0"/>
              <a:t> at: </a:t>
            </a:r>
            <a:r>
              <a:rPr lang="sk-SK" dirty="0" err="1"/>
              <a:t>https</a:t>
            </a:r>
            <a:r>
              <a:rPr lang="sk-SK" dirty="0"/>
              <a:t>:// </a:t>
            </a:r>
            <a:r>
              <a:rPr lang="sk-SK" dirty="0" err="1"/>
              <a:t>dev.folio.org</a:t>
            </a:r>
            <a:r>
              <a:rPr lang="sk-SK" dirty="0"/>
              <a:t>/</a:t>
            </a:r>
            <a:r>
              <a:rPr lang="sk-SK" dirty="0" err="1"/>
              <a:t>tutorials</a:t>
            </a:r>
            <a:r>
              <a:rPr lang="sk-SK" dirty="0"/>
              <a:t>/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91587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FOLIO je globálny systém, ktorý sa pomerne rýchlo rozširuje do celého sveta.</a:t>
            </a:r>
          </a:p>
          <a:p>
            <a:r>
              <a:rPr lang="sk-SK" dirty="0"/>
              <a:t>Okrem Spojených štátov amerických sú to niektoré krajiny západnej Európy, ako Švédsko, Veľká Británia, Nemecko, Taliansko,</a:t>
            </a:r>
          </a:p>
          <a:p>
            <a:r>
              <a:rPr lang="sk-SK" dirty="0"/>
              <a:t>Niektoré africké krajiny, Austrália a p.</a:t>
            </a:r>
          </a:p>
          <a:p>
            <a:r>
              <a:rPr lang="sk-SK" dirty="0"/>
              <a:t>Zaujímavá je inštalácia FOLIO v arabských krajinách (MEDAD) a perspektívne využívanie FOLIO v Číne.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27968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7215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objekt pre obrázok snímky 1">
            <a:extLst>
              <a:ext uri="{FF2B5EF4-FFF2-40B4-BE49-F238E27FC236}">
                <a16:creationId xmlns:a16="http://schemas.microsoft.com/office/drawing/2014/main" id="{98949CF2-63CF-3046-4060-9DF14E40402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Zástupný objekt pre poznámky 2">
            <a:extLst>
              <a:ext uri="{FF2B5EF4-FFF2-40B4-BE49-F238E27FC236}">
                <a16:creationId xmlns:a16="http://schemas.microsoft.com/office/drawing/2014/main" id="{70D5EBBD-3421-6DFB-1AB7-D13577AF51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sk-SK" altLang="sk-SK" sz="1100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Smart Libraries Q&amp;A: Differences between ILS and LSP -- Breeding, Marshall [Library Technology Guides]</a:t>
            </a:r>
            <a:endParaRPr lang="sk-SK" altLang="sk-SK" sz="1100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 kategórie slúžia na riadenie zdrojov a procesov.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ILS je tradičná kategória.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predstavuje trend.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možno považovať za ďalšie vývojový stupeň integrovaných knižničných systémov. </a:t>
            </a:r>
          </a:p>
          <a:p>
            <a:endParaRPr lang="sk-SK" altLang="sk-SK" sz="1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altLang="sk-SK" sz="12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LSP  však majú v porovnaní rozšírené modernú architektúru, lepšie funkcie a novšie technológie. </a:t>
            </a:r>
            <a:endParaRPr lang="sk-SK" altLang="sk-SK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k-SK"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altLang="sk-SK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531" name="Zástupný objekt pre číslo snímky 3">
            <a:extLst>
              <a:ext uri="{FF2B5EF4-FFF2-40B4-BE49-F238E27FC236}">
                <a16:creationId xmlns:a16="http://schemas.microsoft.com/office/drawing/2014/main" id="{30781CDD-1697-2B19-8213-45DF68FB45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75B102-8198-1D4D-8BB4-25FEFB4D39DF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altLang="sk-SK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Knižnica má možnosť prostredníctvom verejnej súťaže získať tradičný komerčný systém ILS alebo novú platformu služieb ako </a:t>
            </a:r>
            <a:r>
              <a:rPr lang="sk-SK" dirty="0" err="1"/>
              <a:t>open</a:t>
            </a:r>
            <a:r>
              <a:rPr lang="sk-SK" dirty="0"/>
              <a:t> </a:t>
            </a:r>
            <a:r>
              <a:rPr lang="sk-SK" dirty="0" err="1"/>
              <a:t>source</a:t>
            </a:r>
            <a:r>
              <a:rPr lang="sk-SK" dirty="0"/>
              <a:t>. </a:t>
            </a:r>
          </a:p>
          <a:p>
            <a:r>
              <a:rPr lang="sk-SK" dirty="0"/>
              <a:t>FOLIO nie je komerčný softvér!</a:t>
            </a:r>
          </a:p>
          <a:p>
            <a:endParaRPr lang="sk-SK" dirty="0"/>
          </a:p>
          <a:p>
            <a:r>
              <a:rPr lang="sk-SK" dirty="0"/>
              <a:t>Najlepšou komerčnou alternatívou je v súčasnosti ALMA spoločnosti </a:t>
            </a:r>
            <a:r>
              <a:rPr lang="sk-SK" dirty="0" err="1"/>
              <a:t>ExLibris</a:t>
            </a:r>
            <a:r>
              <a:rPr lang="sk-SK" dirty="0"/>
              <a:t>!</a:t>
            </a:r>
          </a:p>
          <a:p>
            <a:endParaRPr lang="sk-SK" dirty="0"/>
          </a:p>
          <a:p>
            <a:endParaRPr lang="sk-SK" dirty="0"/>
          </a:p>
          <a:p>
            <a:r>
              <a:rPr lang="sk-SK" dirty="0"/>
              <a:t>Odhad nákladov na komerčný ILS: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Obstaranie pre každú knižnicu osobitne: 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1. Obstaranie systému  (bez DPH) 	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	360 000 EUR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10 mil. CZK)</a:t>
            </a: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2. Školenie zamestnancov       		12 000 EUR   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300 000 CZK)</a:t>
            </a:r>
            <a:b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3. Mesačné poplatky za služby/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maitenance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    	70 000 EUR/ročne (</a:t>
            </a:r>
            <a:r>
              <a:rPr lang="sk-SK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ca</a:t>
            </a:r>
            <a:r>
              <a:rPr lang="sk-SK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1 750 000 CZK)</a:t>
            </a: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l"/>
            <a:endParaRPr lang="sk-SK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58724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Verzia použitá pri testovaní a nastavení pre SVKOS.</a:t>
            </a:r>
          </a:p>
          <a:p>
            <a:r>
              <a:rPr lang="sk-SK" dirty="0"/>
              <a:t>Prihlásenie do demo verzie.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33764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Do platformy sa zamestnanci prihlasujú prostredníctvom identifikačného kódu, ktorý majú pridelený v organizácii.</a:t>
            </a:r>
          </a:p>
          <a:p>
            <a:r>
              <a:rPr lang="sk-SK" dirty="0"/>
              <a:t>Široká verejnosť sa prihlasuje do vytvoreného účtu. Môžu si požičiavať okamžite po vytvorení účtu.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51423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Zamestnanci sa prihlasujú cez jedno webové rozhranie a pracujú so systémom podľa oprávnení.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856157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Multi-Tenant</a:t>
            </a:r>
            <a:r>
              <a:rPr lang="sk-SK" sz="1200" b="1" i="1" spc="20" dirty="0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b="1" i="1" spc="20" dirty="0" err="1">
                <a:solidFill>
                  <a:srgbClr val="373435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sk-SK" sz="1200" b="1" i="1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je často jeden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nepochopených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konceptů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cloud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computingu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"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Lehká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"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definice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WhatIs.Com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uvádí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"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Multi-tancy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architektura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softwarové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Každý zákazník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klient. Klienti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schopni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jako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rozhraní (UI) nebo obchodní pravidla, ale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programy (kód)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pronájmů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ekonomické,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náklady na vývoj a údržbu softwaru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jsou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běžné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lze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přirovnat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 jedinému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zapůjčení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které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má každý zákazník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vlastní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může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udělen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přístup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kódu. 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víceklientské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stačí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zprostředkovateli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jenom jednou. S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architekturou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 jednou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tenantem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poskytovatel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musí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dotknout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aby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mohl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provádět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aktualizace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má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důležité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důsledky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protože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 znamená, že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schopen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provozovat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mnohem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efektivnější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operaci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tj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Bude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pravděpodobně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vyžadovat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méně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výpočetních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zdrojů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než systémy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běžící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by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konečném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důsledku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promítnout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do nižších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nákladů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tohoto typu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technologie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Jak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bylo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uvedeno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výše,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dalším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důvodem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proč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náklady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měly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být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nižší, je to, že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podporuje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všechny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své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zákazníky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(a pro pracovní počet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řekněme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500) z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jedné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softwaru,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při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upgradu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softwaru na zákazníka, i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když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hostován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architektuře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SaaS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musí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každou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samozřejmě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vytváří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režijní náklady a </a:t>
            </a:r>
            <a:r>
              <a:rPr lang="sk-SK" sz="1200" spc="2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zpoždění</a:t>
            </a:r>
            <a:r>
              <a:rPr lang="sk-SK" sz="1200" spc="2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." (GRANT, 2012)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77792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878925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V platforme sa aktualizácia softvéru robí naraz pre všetkých nájomcov.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2377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83869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 FOLIO (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https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www.indexdata.com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folio-repositories-whitepaper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/) – 2017!!!</a:t>
            </a:r>
          </a:p>
          <a:p>
            <a:pPr algn="l" fontAlgn="base"/>
            <a:endParaRPr lang="sk-SK" b="1" i="0" dirty="0">
              <a:solidFill>
                <a:srgbClr val="00205B"/>
              </a:solidFill>
              <a:effectLst/>
              <a:latin typeface="Open Sans" panose="020F0502020204030204" pitchFamily="34" charset="0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Projekt </a:t>
            </a:r>
            <a:r>
              <a:rPr lang="sk-SK" b="0" i="0" u="none" strike="noStrike" dirty="0">
                <a:solidFill>
                  <a:srgbClr val="4570C0"/>
                </a:solidFill>
                <a:effectLst/>
                <a:latin typeface="Open Sans" panose="020F0502020204030204" pitchFamily="34" charset="0"/>
                <a:hlinkClick r:id="rId3"/>
              </a:rPr>
              <a:t>FOLIO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udržitelná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komunitou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řízená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spolupráce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ekosystému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moderních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technologií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open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source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spravovat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knihovní zdroje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rozšiřovat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hodnotu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technologický projekt je FOLIO platformou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(LSP)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navrženou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tak, aby umožňovala nové 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knihovnických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a zároveň podporovala tradiční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 správy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F050202020403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Architektura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dvou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komponent: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a </a:t>
            </a:r>
            <a:r>
              <a:rPr lang="sk-SK" b="0" i="1" dirty="0" err="1">
                <a:solidFill>
                  <a:srgbClr val="00205B"/>
                </a:solidFill>
                <a:effectLst/>
                <a:latin typeface="inherit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4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modulární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sada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nástrojů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webových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FOLIO.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nichž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připojují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back-endovým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službám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zprostředkovaným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1" i="1" u="none" strike="noStrike" dirty="0">
                <a:solidFill>
                  <a:srgbClr val="4570C0"/>
                </a:solidFill>
                <a:effectLst/>
                <a:latin typeface="inherit"/>
                <a:hlinkClick r:id="rId5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 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některých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návrhu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mikroslužeb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Nejdůležitější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nich je vzor „API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implementovaný základní službou „proxy“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obchodní logiky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přenášeny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Zátěž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Gateway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vyrovnává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instancemi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klastrovém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vynucuje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izolaci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tenantů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kontroluje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RESTful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API a platforma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Okapi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odpovědi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řídí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paradigmatem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Dokumenty JSON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CRUD.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Operace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POST-GET-PUT-DELETE proti koncovým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registrovaným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bráně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směrovány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Modul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prostřednictvím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brány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načtení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úpravě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modul obchodní logiky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účtů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obdrží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účtu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bl-users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tento modul zavolá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několik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úložné vrstvy,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vytvořil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základním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trvalém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pověření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authn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credentials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oprávnění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perms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(POST 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users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reagují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bránu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příslušných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stavových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volitelných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JSON a brána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vrátí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tento stavový kód a dokument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volající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platforma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tvořena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výhradně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(koncové body HTTP a formáty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žádost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). Webový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spouštějící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JavaScript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na rozhraní modulu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proxy bránou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Výsledkem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vysoce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oddělená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architektura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: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Rozhraní stroje k základní obchodní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logice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psát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JavaScriptu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komponent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Stripes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webového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k nim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přistupovat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pomocí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mobilních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zcela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platformu FOLIO.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tomu, že front-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endové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nástroje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React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kratší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životnost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pravděpodobné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dojde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prohlížeče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zatímco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služby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běžící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zachovávají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velké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části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 HTTP.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Nezávislé vývojové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týmy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jednoúčelové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výpůjčky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faktury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objednávky),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paralelně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dohodnout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koncových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bodech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dokumentů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vyměňovaných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>
              <a:buFont typeface="Arial" panose="020B0604020202020204" pitchFamily="34" charset="0"/>
              <a:buChar char="•"/>
            </a:pP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provádějí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obchodní logiku a trvale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data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napsány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jakémkoli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programovacím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jazyce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pokud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dodržují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Implementace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modulů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Okapi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externími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systémy tak,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vyhovovaly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potřebám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kodex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zaměřené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přístupem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k popisným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vytvoření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vysoké úrovni,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všechny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 zároveň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uchovat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podrobný záznam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dokážou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detailům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využít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Například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kontroluje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fyzické knihy,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povaze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indikátorů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podpolí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MARC 245;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potřebuje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název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zobrazí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obrazovce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operátorovi potvrdilo, že položka po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ruce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položka,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odhlašována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Podobně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počítá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použití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konkrétní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práce, nemusí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rozumět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odlišují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poradce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diplomové práce od kandidáta na titul. Tato podmnožina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Koncept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společných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prvků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podobný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psaní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článku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nebyl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přesný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stanoven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ale (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Dublin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očekává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bude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někde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mezi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20 a 40 prvky. Záznam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nejčastěji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odvozen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zdrojového záznamu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 MARC nebo MODS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PBCore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FGDC.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této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podmnožiny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knihovními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fondy bez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ohledu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použitý formát popisu.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vygeneruje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odpovídající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(Koncept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uznává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záznamy,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formát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nativním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.)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ukazatel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svůj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 záznam a záznamy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Codexu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pocházet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libovolného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počtu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(„znalostní báze“). Typická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mohla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silo bibliografických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představujících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fyzicky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drženou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sbírku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záznamy od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poskytovatelů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obsahu (platformy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e-seriálů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e-knih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 a záznamy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úložišť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hostovaných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Možnosti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deduplikace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slučování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více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bází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vývoji. Diskutuje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o schopnosti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„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překryvné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“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informace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upravují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 znalostní báze, a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funkce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automaticky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aktualizovat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uloženou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kopii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záznamu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když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změní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zdroj.</a:t>
            </a:r>
          </a:p>
          <a:p>
            <a:pPr algn="l" fontAlgn="base"/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Potenciál pro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integraci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službami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endParaRPr lang="sk-SK" b="1" i="0" dirty="0">
              <a:solidFill>
                <a:srgbClr val="00205B"/>
              </a:solidFill>
              <a:effectLst/>
              <a:latin typeface="Open Sans Condensed"/>
            </a:endParaRP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Projekt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věří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že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kombinace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spolu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složeným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popisných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formátů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představuje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nové, jedinečné paradigma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nabízení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zaměstnancům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platformou FOLIO, vyvinutá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zdrojovým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kódem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otevřeně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definovanými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smlouvami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(koncový bod HTTP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definice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požadavek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odpověď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),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probíhat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mnoha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fázích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pracovního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postupu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čtenáře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nebo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zaměstnance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Vzhledem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výše uvedenému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představení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platformy FOLIO popisuje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zbytek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tohoto dokumentu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jak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software a služby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FOLIO. Nejde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vyčerpávající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průzkum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komunita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vyzývá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dialogu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těchto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dalších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oblastech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integrace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Používání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aplikacích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Platformová povaha FOLIO umožňuje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různé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integrační body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knihovny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hledají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komplexní nástroje pro správu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zdrojů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Kodex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být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institucionální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(IR), 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takovém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případě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objekty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svých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Záznamy IR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pak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objeví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na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stejných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displejích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s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jinými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zdroji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znalostní báze,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jsou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komerčně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zakoupené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licencované materiály.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Přidejte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vrstvu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úložiště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digitálních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objektů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na platformu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současné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době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nemá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smlouvu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rozhraní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ukládání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načítání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Někteří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členové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komunity FOLIO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vyjádřili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zájem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poskytování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služeb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abstraktních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digitálních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které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mohly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používat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To by umožnilo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odesílání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diplomových/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disertačních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prací/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zpráv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pracovních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postupů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obohacování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objekty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přidané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šíření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objektů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do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vrstev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zjišťování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</a:t>
            </a:r>
          </a:p>
          <a:p>
            <a:pPr algn="l" fontAlgn="base"/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Spotřeba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metadat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autority uložených </a:t>
            </a:r>
            <a:r>
              <a:rPr lang="sk-SK" b="1" i="0" dirty="0" err="1">
                <a:solidFill>
                  <a:srgbClr val="00205B"/>
                </a:solidFill>
                <a:effectLst/>
                <a:latin typeface="Open Sans Condensed"/>
              </a:rPr>
              <a:t>ve</a:t>
            </a:r>
            <a:r>
              <a:rPr lang="sk-SK" b="1" i="0" dirty="0">
                <a:solidFill>
                  <a:srgbClr val="00205B"/>
                </a:solidFill>
                <a:effectLst/>
                <a:latin typeface="Open Sans Condensed"/>
              </a:rPr>
              <a:t> FOLIO</a:t>
            </a:r>
          </a:p>
          <a:p>
            <a:pPr algn="l" fontAlgn="base"/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Jednou z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předpokládaných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pro platformu FOLIO je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údržba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jmen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Tyto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autoritní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záznamy by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byly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použity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jako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součást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katalogizačních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FOLIO. Rozhraní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RESTful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API pro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vytváření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,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získávání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vyhledávání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záznamů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lze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také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zpřístupnit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uživatelským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rozhraním softwaru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úložiště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. 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Tímto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způsobem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může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existovat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jediný zdroj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metadat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místních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úřadů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používaných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FOLIO a </a:t>
            </a:r>
            <a:r>
              <a:rPr lang="sk-SK" b="0" i="0" dirty="0" err="1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aplikacemi</a:t>
            </a:r>
            <a:r>
              <a:rPr lang="sk-SK" b="0" i="0" dirty="0">
                <a:solidFill>
                  <a:srgbClr val="00205B"/>
                </a:solidFill>
                <a:effectLst/>
                <a:latin typeface="Open Sans" panose="020B0606030504020204" pitchFamily="34" charset="0"/>
              </a:rPr>
              <a:t> mimo FOLIO.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866176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dirty="0"/>
              <a:t>Používali predtým rôzne ILS (prezentácia: </a:t>
            </a:r>
            <a:r>
              <a:rPr lang="sk-SK" b="1" dirty="0" err="1"/>
              <a:t>https</a:t>
            </a:r>
            <a:r>
              <a:rPr lang="sk-SK" b="1" dirty="0"/>
              <a:t>://</a:t>
            </a:r>
            <a:r>
              <a:rPr lang="sk-SK" b="1" dirty="0" err="1"/>
              <a:t>dom.lndb.lv</a:t>
            </a:r>
            <a:r>
              <a:rPr lang="sk-SK" b="1" dirty="0"/>
              <a:t>/</a:t>
            </a:r>
            <a:r>
              <a:rPr lang="sk-SK" b="1" dirty="0" err="1"/>
              <a:t>data</a:t>
            </a:r>
            <a:r>
              <a:rPr lang="sk-SK" b="1" dirty="0"/>
              <a:t>/</a:t>
            </a:r>
            <a:r>
              <a:rPr lang="sk-SK" b="1" dirty="0" err="1"/>
              <a:t>obj</a:t>
            </a:r>
            <a:r>
              <a:rPr lang="sk-SK" b="1" dirty="0"/>
              <a:t>/</a:t>
            </a:r>
            <a:r>
              <a:rPr lang="sk-SK" b="1" dirty="0" err="1"/>
              <a:t>file</a:t>
            </a:r>
            <a:r>
              <a:rPr lang="sk-SK" b="1" dirty="0"/>
              <a:t>/30628600)</a:t>
            </a:r>
          </a:p>
          <a:p>
            <a:r>
              <a:rPr lang="sk-SK" dirty="0"/>
              <a:t>Sierra, </a:t>
            </a:r>
          </a:p>
          <a:p>
            <a:r>
              <a:rPr lang="sk-SK" dirty="0" err="1"/>
              <a:t>Intota</a:t>
            </a:r>
            <a:r>
              <a:rPr lang="sk-SK" dirty="0"/>
              <a:t>, </a:t>
            </a:r>
          </a:p>
          <a:p>
            <a:r>
              <a:rPr lang="sk-SK" dirty="0" err="1"/>
              <a:t>Summon</a:t>
            </a:r>
            <a:r>
              <a:rPr lang="sk-SK" dirty="0"/>
              <a:t> </a:t>
            </a:r>
          </a:p>
          <a:p>
            <a:r>
              <a:rPr lang="sk-SK" dirty="0"/>
              <a:t>Platili zbytočne  za nevyužitú funkčnosť </a:t>
            </a:r>
          </a:p>
          <a:p>
            <a:r>
              <a:rPr lang="sk-SK" dirty="0"/>
              <a:t>Nedostatočný vývoj </a:t>
            </a:r>
          </a:p>
          <a:p>
            <a:r>
              <a:rPr lang="sk-SK" dirty="0"/>
              <a:t>Nedostatočná integrácia </a:t>
            </a:r>
          </a:p>
          <a:p>
            <a:r>
              <a:rPr lang="sk-SK" dirty="0"/>
              <a:t>Staromódne rozhrania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9369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923345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Globalizační úsilí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přináší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komunitě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Open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Source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rozmanité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IPSWICH, Massachusetts, 22.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června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2023 /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PRNewswire-PRWeb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/ -- 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s pomocí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4"/>
              </a:rPr>
              <a:t> EBSCO FOLIO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od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5"/>
              </a:rPr>
              <a:t> EBSCO Information 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(EBSCO). Dosah EBSCO FOLIO zahrnuje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četné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koutů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podporuje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rozmanitost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mezi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komunitou a ctí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svůj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závazek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poskytovat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zastoupení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iniciativách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otevřeným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zdrojovým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kódem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Od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koncepce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2016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prošel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LSP podstatným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pokrokem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Zatímco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komunita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přispěvatelů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rozšířila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organizací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přispělo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k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jejímu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vývoji.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Jako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jeden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zakladatelů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projektu FOLIO poskytla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společnost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zdroje a odborné znalosti v oblasti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urychlení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vývoje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přijetí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FOLIO,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obohacování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jeho funkčnosti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upřednostňování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globalizačních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cílem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přivítat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perspektivy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pPr algn="l"/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algn="l"/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6"/>
              </a:rPr>
              <a:t>Aktuální stránky EBSCO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představující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zahrnují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akademické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výzkumné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sdílené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systémy, univerzity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všech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velikostí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komunitní vysoké školy. Konzultanti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nacházejí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poskytují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služby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jazycích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Kromě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stránek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které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jsou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již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aktivní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FOLIO v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průběhu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příštího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roku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přesune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několik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GALILEO, Kongresové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konsorcia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MOBIUS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Australské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národní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</a:t>
            </a:r>
          </a:p>
          <a:p>
            <a:pPr algn="l"/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Přizpůsobitelná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architektura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EBSCO FOLIO umožňuje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snadný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vývoj a 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7"/>
              </a:rPr>
              <a:t>možnosti integrace EBSCO FOLIO umožňují přizpůsobení pro každé pracoviště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.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Díky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otevřené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povaze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API a nástroje EBSCO FOLIO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mohou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propojit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různými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externími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systémy a službami, aby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pomohly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řídit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celý životní cyklus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systémů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knihovny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včetně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správy elektronických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zdrojů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(ERM),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ověřování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zjišťování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, analýzy a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dalších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.</a:t>
            </a: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722247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69494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39808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endParaRPr lang="sk-SK" b="1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vám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i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neexistuje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žádný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samostatný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adresář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Rozdíl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mezi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v tom, že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pracovníka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má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přiřazena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FOLIO,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a heslo.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Definice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pojmů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souvisejících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aplikací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Jakákoli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osoba,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komunikuje s FOLIO nebo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Záznam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Obsahuje kontaktní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identifikátory jednotlivých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existují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tak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zaměstnance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Seznam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všech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obsažených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3"/>
              </a:rPr>
              <a:t>Zobrazení záznamu 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Hodnota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přiřazená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uděluje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přístup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záznamům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nebo mu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specifické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úkoly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Povolení nastaveno.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provádět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úkolů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například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chtít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seskupit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určitá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vytvořit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pro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konkrétní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úlohy. Sady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definuje vaše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4"/>
              </a:rPr>
              <a:t>části Nastavení &gt; Uživatelé &gt; Sady oprávnění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Zobrazit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Jakmile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vyhledáte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zobrazí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následující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Název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nebo 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Příjmení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, Preferované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křestní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)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Aktivní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Stav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Čárový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kód.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Číslo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čárového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kódu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patronů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Skupina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čtenářů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do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patří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jméno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E-mailem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E-mailová adresa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</a:t>
            </a:r>
          </a:p>
          <a:p>
            <a:pPr algn="l"/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Výsledky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vyhledávání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uživatelů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klikněte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zobrazte jej.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Podokno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zobrazuje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záznamu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Další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akordeonech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se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objevují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záznamu,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částech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níže.</a:t>
            </a: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algn="l"/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polích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zobrazených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části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Informace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naleznete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v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tématu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sk-SK" b="0" i="0" u="none" strike="noStrike" dirty="0">
                <a:solidFill>
                  <a:srgbClr val="3176D9"/>
                </a:solidFill>
                <a:effectLst/>
                <a:latin typeface="-apple-system"/>
                <a:hlinkClick r:id="rId5"/>
              </a:rPr>
              <a:t>Vytvoření uživatelského záznamu &gt; Informace o uživateli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.</a:t>
            </a:r>
          </a:p>
          <a:p>
            <a:br>
              <a:rPr lang="sk-SK" dirty="0"/>
            </a:b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br>
              <a:rPr lang="sk-SK" dirty="0"/>
            </a:br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04157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Skutočné nastavenie vo FOLIO DEMO – </a:t>
            </a:r>
            <a:r>
              <a:rPr lang="sk-SK" dirty="0" err="1"/>
              <a:t>Nájemce</a:t>
            </a:r>
            <a:r>
              <a:rPr lang="sk-SK" dirty="0"/>
              <a:t>/</a:t>
            </a:r>
            <a:r>
              <a:rPr lang="sk-SK" dirty="0" err="1"/>
              <a:t>Tenant</a:t>
            </a:r>
            <a:r>
              <a:rPr lang="sk-SK" dirty="0"/>
              <a:t> – </a:t>
            </a:r>
            <a:r>
              <a:rPr lang="sk-SK" dirty="0" err="1"/>
              <a:t>Instituce</a:t>
            </a:r>
            <a:r>
              <a:rPr lang="sk-SK" dirty="0"/>
              <a:t>, Kampus, </a:t>
            </a:r>
            <a:r>
              <a:rPr lang="sk-SK" dirty="0" err="1"/>
              <a:t>Knihovna</a:t>
            </a:r>
            <a:r>
              <a:rPr lang="sk-SK" dirty="0"/>
              <a:t>, </a:t>
            </a:r>
            <a:r>
              <a:rPr lang="sk-SK" dirty="0" err="1"/>
              <a:t>Lokace</a:t>
            </a:r>
            <a:r>
              <a:rPr lang="sk-SK" dirty="0"/>
              <a:t> ... Ide o fiktívne údaje. Nepoznám presne prevádzkové pravidlá SVKOS, </a:t>
            </a:r>
            <a:r>
              <a:rPr lang="sk-SK" dirty="0" err="1"/>
              <a:t>strukturu</a:t>
            </a:r>
            <a:r>
              <a:rPr lang="sk-SK" dirty="0"/>
              <a:t> a oprávnení </a:t>
            </a:r>
            <a:r>
              <a:rPr lang="sk-SK" dirty="0" err="1"/>
              <a:t>pracovišť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location-locations</a:t>
            </a:r>
            <a:r>
              <a:rPr lang="sk-SK" dirty="0"/>
              <a:t>/90f0179a-2777-4972-bf9c-893cb2eacd3b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707887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SVKOS – Nastavenie 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Pult </a:t>
            </a:r>
            <a:r>
              <a:rPr lang="sk-SK" dirty="0" err="1"/>
              <a:t>služeb</a:t>
            </a:r>
            <a:r>
              <a:rPr lang="sk-SK" dirty="0"/>
              <a:t>/ Pult </a:t>
            </a:r>
            <a:r>
              <a:rPr lang="sk-SK" dirty="0" err="1"/>
              <a:t>služeb</a:t>
            </a:r>
            <a:r>
              <a:rPr lang="sk-SK" dirty="0"/>
              <a:t> SVKOS – OKIS</a:t>
            </a:r>
          </a:p>
          <a:p>
            <a:endParaRPr lang="sk-SK" dirty="0"/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settings</a:t>
            </a:r>
            <a:r>
              <a:rPr lang="sk-SK" dirty="0"/>
              <a:t>/</a:t>
            </a:r>
            <a:r>
              <a:rPr lang="sk-SK" dirty="0" err="1"/>
              <a:t>tenant-settings</a:t>
            </a:r>
            <a:r>
              <a:rPr lang="sk-SK" dirty="0"/>
              <a:t>/</a:t>
            </a:r>
            <a:r>
              <a:rPr lang="sk-SK" dirty="0" err="1"/>
              <a:t>servicePoints</a:t>
            </a:r>
            <a:r>
              <a:rPr lang="sk-SK" dirty="0"/>
              <a:t>/cdde49c6-bb05-4ae8-ac0d-1955902bbcbb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471063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Uživatel</a:t>
            </a:r>
            <a:r>
              <a:rPr lang="sk-SK" dirty="0"/>
              <a:t> a oprávnení</a:t>
            </a:r>
          </a:p>
          <a:p>
            <a:r>
              <a:rPr lang="sk-SK" dirty="0" err="1"/>
              <a:t>https</a:t>
            </a:r>
            <a:r>
              <a:rPr lang="sk-SK" dirty="0"/>
              <a:t>://</a:t>
            </a:r>
            <a:r>
              <a:rPr lang="sk-SK" dirty="0" err="1"/>
              <a:t>folio-snapshot.dev.folio.org</a:t>
            </a:r>
            <a:r>
              <a:rPr lang="sk-SK" dirty="0"/>
              <a:t>/</a:t>
            </a:r>
            <a:r>
              <a:rPr lang="sk-SK" dirty="0" err="1"/>
              <a:t>users</a:t>
            </a:r>
            <a:r>
              <a:rPr lang="sk-SK" dirty="0"/>
              <a:t>/</a:t>
            </a:r>
            <a:r>
              <a:rPr lang="sk-SK" dirty="0" err="1"/>
              <a:t>preview</a:t>
            </a:r>
            <a:r>
              <a:rPr lang="sk-SK" dirty="0"/>
              <a:t>/cf26b046-a1cc-4053-8f7a-683359f098db?filters=</a:t>
            </a:r>
            <a:r>
              <a:rPr lang="sk-SK" dirty="0" err="1"/>
              <a:t>active.active&amp;query</a:t>
            </a:r>
            <a:r>
              <a:rPr lang="sk-SK" dirty="0"/>
              <a:t>=Katuscak%2C%20Dusan&amp;sort=</a:t>
            </a:r>
            <a:r>
              <a:rPr lang="sk-SK" dirty="0" err="1"/>
              <a:t>name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16518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310820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Konzorcium 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Konzorcium tvoria (napríklad):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Organizácii A je 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LIB1 – má šesť lokácií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LIB2 – má jednu lokáciu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knižnica LIB3 – má dve lokácie</a:t>
            </a:r>
          </a:p>
          <a:p>
            <a:pPr marL="342900" lvl="0" indent="-342900">
              <a:buFont typeface="Arial" panose="020B0604020202020204" pitchFamily="34" charset="0"/>
              <a:buChar char="-"/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knižnice </a:t>
            </a:r>
            <a:r>
              <a:rPr lang="sk-SK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Lib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-n symbolizujú ďalšie množstvo knižníc napr. s 3 lokáciami</a:t>
            </a:r>
          </a:p>
          <a:p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Organizácia B je samostatná knižnica, archív a múzeum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Možnosť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spravovat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knihovní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sítě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několika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úrovních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 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nichž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každá obsahuje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jednu nebo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více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knihove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</a:p>
          <a:p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sdílené</a:t>
            </a:r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databázi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což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jim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umožňuje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sdílet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r>
              <a:rPr lang="sk-SK" b="1" i="0" dirty="0">
                <a:solidFill>
                  <a:srgbClr val="212529"/>
                </a:solidFill>
                <a:effectLst/>
                <a:latin typeface="-apple-system"/>
              </a:rPr>
              <a:t>jeden fond bibliografických </a:t>
            </a:r>
            <a:r>
              <a:rPr lang="sk-SK" b="1" i="0" dirty="0" err="1">
                <a:solidFill>
                  <a:srgbClr val="212529"/>
                </a:solidFill>
                <a:effectLst/>
                <a:latin typeface="-apple-system"/>
              </a:rPr>
              <a:t>da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</a:p>
          <a:p>
            <a:endParaRPr lang="sk-SK" b="0" i="0" dirty="0">
              <a:solidFill>
                <a:srgbClr val="212529"/>
              </a:solidFill>
              <a:effectLst/>
              <a:latin typeface="-apple-system"/>
            </a:endParaRP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každá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si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nakonfigurovat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systém, jak uzná za vhodné.</a:t>
            </a:r>
          </a:p>
          <a:p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V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nezáleží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geografickém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umístění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Konsorcium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může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fungovat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zemi bez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ohledu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na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její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administrativní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rozdělení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 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Důležitá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pouze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dohoda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organizací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zakladatelů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
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Cílem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konsorcia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je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maximální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uživatelský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komfort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komplexnost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kulturních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informačních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vzdělávacích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sociálních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služeb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 pro odbornou i laickou </a:t>
            </a:r>
            <a:r>
              <a:rPr lang="sk-SK" b="0" i="0" dirty="0" err="1">
                <a:solidFill>
                  <a:srgbClr val="212529"/>
                </a:solidFill>
                <a:effectLst/>
                <a:latin typeface="-apple-system"/>
              </a:rPr>
              <a:t>veřejnost</a:t>
            </a:r>
            <a:r>
              <a:rPr lang="sk-SK" b="0" i="0" dirty="0">
                <a:solidFill>
                  <a:srgbClr val="212529"/>
                </a:solidFill>
                <a:effectLst/>
                <a:latin typeface="-apple-system"/>
              </a:rPr>
              <a:t>.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3987550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</a:t>
            </a:r>
            <a:r>
              <a:rPr lang="sk-SK" dirty="0" err="1"/>
              <a:t>University</a:t>
            </a:r>
            <a:r>
              <a:rPr lang="sk-SK" dirty="0"/>
              <a:t> of </a:t>
            </a:r>
            <a:r>
              <a:rPr lang="sk-SK" dirty="0" err="1"/>
              <a:t>Technology</a:t>
            </a:r>
            <a:r>
              <a:rPr lang="sk-SK" dirty="0"/>
              <a:t> – inštitúcia  má 4 knižnice: </a:t>
            </a:r>
          </a:p>
          <a:p>
            <a:endParaRPr lang="sk-SK" dirty="0"/>
          </a:p>
          <a:p>
            <a:r>
              <a:rPr lang="sk-SK" dirty="0"/>
              <a:t>1</a:t>
            </a:r>
            <a:r>
              <a:rPr lang="sk-SK" b="1" dirty="0"/>
              <a:t>. Hlavní </a:t>
            </a:r>
            <a:r>
              <a:rPr lang="sk-SK" b="1" dirty="0" err="1"/>
              <a:t>knihovna</a:t>
            </a:r>
            <a:r>
              <a:rPr lang="sk-SK" b="1" dirty="0"/>
              <a:t>, </a:t>
            </a:r>
          </a:p>
          <a:p>
            <a:r>
              <a:rPr lang="sk-SK" b="1" dirty="0"/>
              <a:t>2. </a:t>
            </a:r>
            <a:r>
              <a:rPr lang="sk-SK" b="1" dirty="0" err="1"/>
              <a:t>Knihovna</a:t>
            </a:r>
            <a:r>
              <a:rPr lang="sk-SK" b="1" dirty="0"/>
              <a:t> </a:t>
            </a:r>
            <a:r>
              <a:rPr lang="sk-SK" b="1" dirty="0" err="1"/>
              <a:t>architektury</a:t>
            </a:r>
            <a:r>
              <a:rPr lang="sk-SK" b="1" dirty="0"/>
              <a:t> a </a:t>
            </a:r>
            <a:r>
              <a:rPr lang="sk-SK" b="1" dirty="0" err="1"/>
              <a:t>stavebního</a:t>
            </a:r>
            <a:r>
              <a:rPr lang="sk-SK" b="1" dirty="0"/>
              <a:t> </a:t>
            </a:r>
            <a:r>
              <a:rPr lang="sk-SK" b="1" dirty="0" err="1"/>
              <a:t>inženýrství</a:t>
            </a:r>
            <a:r>
              <a:rPr lang="sk-SK" b="1" dirty="0"/>
              <a:t>, </a:t>
            </a:r>
          </a:p>
          <a:p>
            <a:r>
              <a:rPr lang="sk-SK" b="1" dirty="0"/>
              <a:t>3. Matematická </a:t>
            </a:r>
            <a:r>
              <a:rPr lang="sk-SK" b="1" dirty="0" err="1"/>
              <a:t>knihovna</a:t>
            </a:r>
            <a:r>
              <a:rPr lang="sk-SK" b="1" dirty="0"/>
              <a:t> (v kampuse </a:t>
            </a:r>
            <a:r>
              <a:rPr lang="sk-SK" b="1" dirty="0" err="1"/>
              <a:t>Johanneberg</a:t>
            </a:r>
            <a:r>
              <a:rPr lang="sk-SK" b="1" dirty="0"/>
              <a:t>)</a:t>
            </a:r>
          </a:p>
          <a:p>
            <a:r>
              <a:rPr lang="sk-SK" b="1" dirty="0"/>
              <a:t>4. </a:t>
            </a:r>
            <a:r>
              <a:rPr lang="sk-SK" b="1" dirty="0" err="1"/>
              <a:t>Chalmers</a:t>
            </a:r>
            <a:r>
              <a:rPr lang="sk-SK" b="1" dirty="0"/>
              <a:t> </a:t>
            </a:r>
            <a:r>
              <a:rPr lang="sk-SK" b="1" dirty="0" err="1"/>
              <a:t>Learning</a:t>
            </a:r>
            <a:r>
              <a:rPr lang="sk-SK" b="1" dirty="0"/>
              <a:t> </a:t>
            </a:r>
            <a:r>
              <a:rPr lang="sk-SK" b="1" dirty="0" err="1"/>
              <a:t>Commons</a:t>
            </a:r>
            <a:r>
              <a:rPr lang="sk-SK" b="1" dirty="0"/>
              <a:t> v </a:t>
            </a:r>
            <a:r>
              <a:rPr lang="sk-SK" b="1" dirty="0" err="1"/>
              <a:t>Kuggen</a:t>
            </a:r>
            <a:r>
              <a:rPr lang="sk-SK" b="1" dirty="0"/>
              <a:t> (v kampuse </a:t>
            </a:r>
            <a:r>
              <a:rPr lang="sk-SK" b="1" dirty="0" err="1"/>
              <a:t>Lindholmen</a:t>
            </a:r>
            <a:r>
              <a:rPr lang="sk-SK" b="1" dirty="0"/>
              <a:t>)</a:t>
            </a:r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7429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objekt pre obrázok snímky 1">
            <a:extLst>
              <a:ext uri="{FF2B5EF4-FFF2-40B4-BE49-F238E27FC236}">
                <a16:creationId xmlns:a16="http://schemas.microsoft.com/office/drawing/2014/main" id="{4E31D345-F21D-A2C8-13EA-4889D4BA69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Zástupný objekt pre poznámky 2">
            <a:extLst>
              <a:ext uri="{FF2B5EF4-FFF2-40B4-BE49-F238E27FC236}">
                <a16:creationId xmlns:a16="http://schemas.microsoft.com/office/drawing/2014/main" id="{8094AD9C-4D69-55D4-D9FD-80CD4CD55C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/>
          <a:p>
            <a:r>
              <a:rPr lang="en-US" altLang="sk-SK" dirty="0">
                <a:latin typeface="Century Gothic" panose="020B0502020202020204" pitchFamily="34" charset="0"/>
                <a:hlinkClick r:id="rId3"/>
              </a:rPr>
              <a:t>Best Library Management Systems in 2023: Compare Reviews on 120+ | G2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  <a:hlinkClick r:id="rId4"/>
              </a:rPr>
              <a:t>20 najlepších softvérov na správu knižníc v roku 2023 | Research.com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3795" name="Zástupný objekt pre číslo snímky 3">
            <a:extLst>
              <a:ext uri="{FF2B5EF4-FFF2-40B4-BE49-F238E27FC236}">
                <a16:creationId xmlns:a16="http://schemas.microsoft.com/office/drawing/2014/main" id="{A07C213D-0656-03FD-B590-4F95A7888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numCol="1">
            <a:prstTxWarp prst="textNoShape">
              <a:avLst/>
            </a:prstTxWarp>
          </a:bodyPr>
          <a:lstStyle>
            <a:lvl1pPr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1pPr>
            <a:lvl2pPr marL="742950" indent="-28575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2pPr>
            <a:lvl3pPr marL="11430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3pPr>
            <a:lvl4pPr marL="16002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4pPr>
            <a:lvl5pPr marL="2057400" indent="-228600" defTabSz="1217613"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C4531A5-E635-A84B-B4AD-CC98BD68CF00}" type="slidenum">
              <a:rPr altLang="sk-SK" sz="1200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altLang="sk-SK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Švédsko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3118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Služby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43651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Knihovna</a:t>
            </a:r>
            <a:r>
              <a:rPr lang="sk-SK" dirty="0"/>
              <a:t> </a:t>
            </a:r>
            <a:r>
              <a:rPr lang="sk-SK" dirty="0" err="1"/>
              <a:t>Chalmers</a:t>
            </a:r>
            <a:r>
              <a:rPr lang="sk-SK" dirty="0"/>
              <a:t> - Databázy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4912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elektronické zdroje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05178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žiadanka MVS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82970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err="1"/>
              <a:t>Chalmers</a:t>
            </a:r>
            <a:r>
              <a:rPr lang="sk-SK" dirty="0"/>
              <a:t> – ceny za služby 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5386687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  <a:p>
            <a:r>
              <a:rPr lang="sk-SK" dirty="0"/>
              <a:t>FOLIO umožňuje </a:t>
            </a:r>
            <a:r>
              <a:rPr lang="sk-SK" dirty="0" err="1"/>
              <a:t>vytvářet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/>
              <a:t>KONSORCIUM má </a:t>
            </a:r>
            <a:r>
              <a:rPr lang="sk-SK" dirty="0" err="1"/>
              <a:t>velký</a:t>
            </a:r>
            <a:r>
              <a:rPr lang="sk-SK" dirty="0"/>
              <a:t> význam pro komfort </a:t>
            </a:r>
            <a:r>
              <a:rPr lang="sk-SK" dirty="0" err="1"/>
              <a:t>služeb</a:t>
            </a:r>
            <a:r>
              <a:rPr lang="sk-SK" dirty="0"/>
              <a:t> pro </a:t>
            </a:r>
            <a:r>
              <a:rPr lang="sk-SK" dirty="0" err="1"/>
              <a:t>uživatele</a:t>
            </a:r>
            <a:r>
              <a:rPr lang="sk-SK" dirty="0"/>
              <a:t>.
Z odborného </a:t>
            </a:r>
            <a:r>
              <a:rPr lang="sk-SK" dirty="0" err="1"/>
              <a:t>hlediska</a:t>
            </a:r>
            <a:r>
              <a:rPr lang="sk-SK" dirty="0"/>
              <a:t> umožňuje </a:t>
            </a:r>
            <a:r>
              <a:rPr lang="sk-SK" dirty="0" err="1"/>
              <a:t>efektivnější</a:t>
            </a:r>
            <a:r>
              <a:rPr lang="sk-SK" dirty="0"/>
              <a:t> správu </a:t>
            </a:r>
            <a:r>
              <a:rPr lang="sk-SK" dirty="0" err="1"/>
              <a:t>dat</a:t>
            </a:r>
            <a:r>
              <a:rPr lang="sk-SK" dirty="0"/>
              <a:t> – </a:t>
            </a:r>
            <a:r>
              <a:rPr lang="sk-SK" dirty="0" err="1"/>
              <a:t>redukci</a:t>
            </a:r>
            <a:r>
              <a:rPr lang="sk-SK" dirty="0"/>
              <a:t> </a:t>
            </a:r>
            <a:r>
              <a:rPr lang="sk-SK" dirty="0" err="1"/>
              <a:t>multiplikátorů</a:t>
            </a:r>
            <a:r>
              <a:rPr lang="sk-SK" dirty="0"/>
              <a:t>, práci s </a:t>
            </a:r>
            <a:r>
              <a:rPr lang="sk-SK" dirty="0" err="1"/>
              <a:t>autoritativními</a:t>
            </a:r>
            <a:r>
              <a:rPr lang="sk-SK" dirty="0"/>
              <a:t> </a:t>
            </a:r>
            <a:r>
              <a:rPr lang="sk-SK" dirty="0" err="1"/>
              <a:t>daty</a:t>
            </a:r>
            <a:r>
              <a:rPr lang="sk-SK" dirty="0"/>
              <a:t>, </a:t>
            </a:r>
            <a:r>
              <a:rPr lang="sk-SK" dirty="0" err="1"/>
              <a:t>licencemi</a:t>
            </a:r>
            <a:r>
              <a:rPr lang="sk-SK" dirty="0"/>
              <a:t>, </a:t>
            </a:r>
            <a:r>
              <a:rPr lang="sk-SK" dirty="0" err="1"/>
              <a:t>rychlé</a:t>
            </a:r>
            <a:r>
              <a:rPr lang="sk-SK" dirty="0"/>
              <a:t> </a:t>
            </a:r>
            <a:r>
              <a:rPr lang="sk-SK" dirty="0" err="1"/>
              <a:t>aktualizace</a:t>
            </a:r>
            <a:r>
              <a:rPr lang="sk-SK" dirty="0"/>
              <a:t> apod.
</a:t>
            </a:r>
          </a:p>
          <a:p>
            <a:r>
              <a:rPr lang="sk-SK" dirty="0"/>
              <a:t>Na obrázku je </a:t>
            </a:r>
            <a:r>
              <a:rPr lang="sk-SK" dirty="0" err="1"/>
              <a:t>příklad</a:t>
            </a:r>
            <a:r>
              <a:rPr lang="sk-SK" dirty="0"/>
              <a:t> </a:t>
            </a:r>
            <a:r>
              <a:rPr lang="sk-SK" dirty="0" err="1"/>
              <a:t>regionálního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 FOLIO. </a:t>
            </a:r>
          </a:p>
          <a:p>
            <a:r>
              <a:rPr lang="sk-SK" dirty="0"/>
              <a:t>V </a:t>
            </a:r>
            <a:r>
              <a:rPr lang="sk-SK" dirty="0" err="1"/>
              <a:t>konsorciu</a:t>
            </a:r>
            <a:r>
              <a:rPr lang="sk-SK" dirty="0"/>
              <a:t> </a:t>
            </a:r>
            <a:r>
              <a:rPr lang="sk-SK" dirty="0" err="1"/>
              <a:t>jsou</a:t>
            </a:r>
            <a:r>
              <a:rPr lang="sk-SK" dirty="0"/>
              <a:t> INSTITUCE, KAMPUS, KNIHOVNA, LOKALITY
</a:t>
            </a:r>
          </a:p>
          <a:p>
            <a:r>
              <a:rPr lang="sk-SK" dirty="0"/>
              <a:t>V </a:t>
            </a:r>
            <a:r>
              <a:rPr lang="sk-SK" dirty="0" err="1"/>
              <a:t>konsorciu</a:t>
            </a:r>
            <a:r>
              <a:rPr lang="sk-SK" dirty="0"/>
              <a:t> (INSTITUCE)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společné</a:t>
            </a:r>
            <a:r>
              <a:rPr lang="sk-SK" dirty="0"/>
              <a:t> BIBLIOGRAFICKÉ ÚDAJE pro kampusy, </a:t>
            </a:r>
            <a:r>
              <a:rPr lang="sk-SK" dirty="0" err="1"/>
              <a:t>knihovny</a:t>
            </a:r>
            <a:r>
              <a:rPr lang="sk-SK" dirty="0"/>
              <a:t> a lokality; </a:t>
            </a:r>
            <a:r>
              <a:rPr lang="sk-SK" dirty="0" err="1"/>
              <a:t>Dle</a:t>
            </a:r>
            <a:r>
              <a:rPr lang="sk-SK" dirty="0"/>
              <a:t> nastavení také reporty a </a:t>
            </a:r>
            <a:r>
              <a:rPr lang="sk-SK" dirty="0" err="1"/>
              <a:t>statistiky</a:t>
            </a:r>
            <a:r>
              <a:rPr lang="sk-SK" dirty="0"/>
              <a:t>. 
</a:t>
            </a:r>
          </a:p>
          <a:p>
            <a:r>
              <a:rPr lang="sk-SK" dirty="0"/>
              <a:t>KAMPUS má </a:t>
            </a:r>
            <a:r>
              <a:rPr lang="sk-SK" dirty="0" err="1"/>
              <a:t>svá</a:t>
            </a:r>
            <a:r>
              <a:rPr lang="sk-SK" dirty="0"/>
              <a:t> vlastní ID a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sdružovat</a:t>
            </a:r>
            <a:r>
              <a:rPr lang="sk-SK" dirty="0"/>
              <a:t> </a:t>
            </a:r>
            <a:r>
              <a:rPr lang="sk-SK" dirty="0" err="1"/>
              <a:t>různé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 v </a:t>
            </a:r>
            <a:r>
              <a:rPr lang="sk-SK" dirty="0" err="1"/>
              <a:t>regionu</a:t>
            </a:r>
            <a:r>
              <a:rPr lang="sk-SK" dirty="0"/>
              <a:t>. </a:t>
            </a:r>
          </a:p>
          <a:p>
            <a:r>
              <a:rPr lang="sk-SK" dirty="0"/>
              <a:t>Je také možné </a:t>
            </a:r>
            <a:r>
              <a:rPr lang="sk-SK" dirty="0" err="1"/>
              <a:t>vytvořit</a:t>
            </a:r>
            <a:r>
              <a:rPr lang="sk-SK" dirty="0"/>
              <a:t> kampus na </a:t>
            </a:r>
            <a:r>
              <a:rPr lang="sk-SK" dirty="0" err="1"/>
              <a:t>regionální</a:t>
            </a:r>
            <a:r>
              <a:rPr lang="sk-SK" dirty="0"/>
              <a:t> nebo národní úrovni pro určité typy </a:t>
            </a:r>
            <a:r>
              <a:rPr lang="sk-SK" dirty="0" err="1"/>
              <a:t>informačních</a:t>
            </a:r>
            <a:r>
              <a:rPr lang="sk-SK" dirty="0"/>
              <a:t> </a:t>
            </a:r>
            <a:r>
              <a:rPr lang="sk-SK" dirty="0" err="1"/>
              <a:t>institucí</a:t>
            </a:r>
            <a:r>
              <a:rPr lang="sk-SK" dirty="0"/>
              <a:t> (akademické </a:t>
            </a:r>
            <a:r>
              <a:rPr lang="sk-SK" dirty="0" err="1"/>
              <a:t>knihovny</a:t>
            </a:r>
            <a:r>
              <a:rPr lang="sk-SK" dirty="0"/>
              <a:t>, </a:t>
            </a:r>
            <a:r>
              <a:rPr lang="sk-SK" dirty="0" err="1"/>
              <a:t>veřejné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...)
</a:t>
            </a:r>
          </a:p>
          <a:p>
            <a:r>
              <a:rPr lang="sk-SK" dirty="0"/>
              <a:t>Každá KNIHOVNA má </a:t>
            </a:r>
            <a:r>
              <a:rPr lang="sk-SK" dirty="0" err="1"/>
              <a:t>své</a:t>
            </a:r>
            <a:r>
              <a:rPr lang="sk-SK" dirty="0"/>
              <a:t> ID a vlastní údaje o fondu a </a:t>
            </a:r>
            <a:r>
              <a:rPr lang="sk-SK" dirty="0" err="1"/>
              <a:t>vzorech</a:t>
            </a:r>
            <a:r>
              <a:rPr lang="sk-SK" dirty="0"/>
              <a:t> a údaje o </a:t>
            </a:r>
            <a:r>
              <a:rPr lang="sk-SK" dirty="0" err="1"/>
              <a:t>svých</a:t>
            </a:r>
            <a:r>
              <a:rPr lang="sk-SK" dirty="0"/>
              <a:t> </a:t>
            </a:r>
            <a:r>
              <a:rPr lang="sk-SK" dirty="0" err="1"/>
              <a:t>uživatelích</a:t>
            </a:r>
            <a:r>
              <a:rPr lang="sk-SK" dirty="0"/>
              <a:t>
</a:t>
            </a:r>
          </a:p>
          <a:p>
            <a:r>
              <a:rPr lang="sk-SK" dirty="0"/>
              <a:t>Každá KNIHOVNA má </a:t>
            </a:r>
            <a:r>
              <a:rPr lang="sk-SK" dirty="0" err="1"/>
              <a:t>možnost</a:t>
            </a:r>
            <a:r>
              <a:rPr lang="sk-SK" dirty="0"/>
              <a:t> </a:t>
            </a:r>
            <a:r>
              <a:rPr lang="sk-SK" dirty="0" err="1"/>
              <a:t>nastavit</a:t>
            </a:r>
            <a:r>
              <a:rPr lang="sk-SK" dirty="0"/>
              <a:t> </a:t>
            </a:r>
            <a:r>
              <a:rPr lang="sk-SK" dirty="0" err="1"/>
              <a:t>parametry</a:t>
            </a:r>
            <a:r>
              <a:rPr lang="sk-SK" dirty="0"/>
              <a:t> a </a:t>
            </a:r>
            <a:r>
              <a:rPr lang="sk-SK" dirty="0" err="1"/>
              <a:t>oprávnění</a:t>
            </a:r>
            <a:r>
              <a:rPr lang="sk-SK" dirty="0"/>
              <a:t> pro finanční </a:t>
            </a:r>
            <a:r>
              <a:rPr lang="sk-SK" dirty="0" err="1"/>
              <a:t>operace</a:t>
            </a:r>
            <a:r>
              <a:rPr lang="sk-SK" dirty="0"/>
              <a:t>, </a:t>
            </a:r>
            <a:r>
              <a:rPr lang="sk-SK" dirty="0" err="1"/>
              <a:t>akvizice</a:t>
            </a:r>
            <a:r>
              <a:rPr lang="sk-SK" dirty="0"/>
              <a:t>, </a:t>
            </a:r>
            <a:r>
              <a:rPr lang="sk-SK" dirty="0" err="1"/>
              <a:t>výpůjčky</a:t>
            </a:r>
            <a:r>
              <a:rPr lang="sk-SK" dirty="0"/>
              <a:t> apod. </a:t>
            </a:r>
            <a:r>
              <a:rPr lang="sk-SK" dirty="0" err="1"/>
              <a:t>odděleně</a:t>
            </a:r>
            <a:r>
              <a:rPr lang="sk-SK" dirty="0"/>
              <a:t> od </a:t>
            </a:r>
            <a:r>
              <a:rPr lang="sk-SK" dirty="0" err="1"/>
              <a:t>ostatních</a:t>
            </a:r>
            <a:r>
              <a:rPr lang="sk-SK" dirty="0"/>
              <a:t> </a:t>
            </a:r>
            <a:r>
              <a:rPr lang="sk-SK" dirty="0" err="1"/>
              <a:t>knihoven</a:t>
            </a:r>
            <a:r>
              <a:rPr lang="sk-SK" dirty="0"/>
              <a:t>.</a:t>
            </a:r>
          </a:p>
          <a:p>
            <a:endParaRPr lang="sk-SK" dirty="0"/>
          </a:p>
          <a:p>
            <a:r>
              <a:rPr lang="sk-SK" dirty="0" err="1"/>
              <a:t>Knihovny</a:t>
            </a:r>
            <a:r>
              <a:rPr lang="sk-SK" dirty="0"/>
              <a:t> </a:t>
            </a:r>
            <a:r>
              <a:rPr lang="sk-SK" dirty="0" err="1"/>
              <a:t>konsorcia</a:t>
            </a:r>
            <a:r>
              <a:rPr lang="sk-SK" dirty="0"/>
              <a:t> </a:t>
            </a:r>
            <a:r>
              <a:rPr lang="sk-SK" dirty="0" err="1"/>
              <a:t>mohou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:</a:t>
            </a:r>
          </a:p>
          <a:p>
            <a:endParaRPr lang="sk-SK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Městskou knihovnu Bruntál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4"/>
              </a:rPr>
              <a:t>Městskou knihovnu Brušperk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5"/>
              </a:rPr>
              <a:t>Místní knihovnu Dobrá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6"/>
              </a:rPr>
              <a:t>Městskou knihovnu ve Frýdku-Místku,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7"/>
              </a:rPr>
              <a:t>Kulturní centrum Frýdlant nad Ostravicí,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8"/>
              </a:rPr>
              <a:t>Městskou knihovnu Havířov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9"/>
              </a:rPr>
              <a:t>Místní knihovnu Pavla Křížkovského v Holasovicích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0"/>
              </a:rPr>
              <a:t>Městskou knihovnu a informační centrum v Hradci nad Moravicí,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1"/>
              </a:rPr>
              <a:t>Regionální knihovnu Karviná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2"/>
              </a:rPr>
              <a:t>Městskou knihovnu v Novém Jičíně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3"/>
              </a:rPr>
              <a:t>Knihovnu Petra Bezruče v Opavě,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4"/>
              </a:rPr>
              <a:t>Knihovnu města Ostravy,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5"/>
              </a:rPr>
              <a:t>Knihovnu Třinec,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6"/>
              </a:rPr>
              <a:t>Městskou knihovnu Vítkov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7"/>
              </a:rPr>
              <a:t>Městskou knihovnu Vratimov,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853090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439694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SVKOS je možné nainstalovat FOLIO jako jeden software pro konsorcium.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Jednotlivé regionální knihovny a jejich pobočky jsou v konsorciu TENANTI. </a:t>
            </a:r>
          </a:p>
          <a:p>
            <a:pPr marL="0" lvl="6" algn="l">
              <a:buFont typeface="Arial" panose="020B0604020202020204" pitchFamily="34" charset="0"/>
              <a:buChar char="•"/>
            </a:pPr>
            <a:r>
              <a:rPr lang="sk-SK" b="0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Zabezpečení: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Správce FOLIO softvéru v SVKOS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Systémový knihovník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Administrátor systému 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Programátor</a:t>
            </a:r>
          </a:p>
          <a:p>
            <a:pPr marL="457200" lvl="7" algn="l">
              <a:buFont typeface="Arial" panose="020B0604020202020204" pitchFamily="34" charset="0"/>
              <a:buChar char="•"/>
            </a:pPr>
            <a:r>
              <a:rPr lang="sk-SK" b="1" i="0" u="none" baseline="0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V knihovnách konsorcia – systémoví knihovníci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0" i="0" u="sng" dirty="0">
              <a:solidFill>
                <a:srgbClr val="194787"/>
              </a:solidFill>
              <a:effectLst/>
              <a:latin typeface="Arial" panose="020B0604020202020204" pitchFamily="34" charset="0"/>
              <a:hlinkClick r:id="rId3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3"/>
              </a:rPr>
              <a:t>Městskou knihovnu Bruntál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4"/>
              </a:rPr>
              <a:t>Městskou knihovnu Brušperk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5"/>
              </a:rPr>
              <a:t>Místní knihovnu Dobrá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6"/>
              </a:rPr>
              <a:t>Městskou knihovnu ve Frýdku-Místku,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7"/>
              </a:rPr>
              <a:t>Kulturní centrum Frýdlant nad Ostravicí,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8"/>
              </a:rPr>
              <a:t>Městskou knihovnu Havířov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9"/>
              </a:rPr>
              <a:t>Místní knihovnu Pavla Křížkovského v Holasovicích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0"/>
              </a:rPr>
              <a:t>Městskou knihovnu a informační centrum v Hradci nad Moravicí,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1"/>
              </a:rPr>
              <a:t>Regionální knihovnu Karviná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2"/>
              </a:rPr>
              <a:t>Městskou knihovnu v Novém Jičíně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3"/>
              </a:rPr>
              <a:t>Knihovnu Petra Bezruče v Opavě,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4"/>
              </a:rPr>
              <a:t>Knihovnu města Ostravy,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5"/>
              </a:rPr>
              <a:t>Knihovnu Třinec,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6"/>
              </a:rPr>
              <a:t>Městskou knihovnu Vítkov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0" i="0" u="sng" dirty="0">
                <a:solidFill>
                  <a:srgbClr val="194787"/>
                </a:solidFill>
                <a:effectLst/>
                <a:latin typeface="Arial" panose="020B0604020202020204" pitchFamily="34" charset="0"/>
                <a:hlinkClick r:id="rId17"/>
              </a:rPr>
              <a:t>Městskou knihovnu Vratimov, p.o.</a:t>
            </a:r>
            <a:endParaRPr lang="sk-SK" b="0" i="0" dirty="0">
              <a:solidFill>
                <a:srgbClr val="194787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577949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Platforma knižničných služieb FOLIO (LSP) FOLIO je úplne nová LSP. </a:t>
            </a: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poskytuje komunitnú spoluprácu knižníc, predajcov a vývojárov, ktorí sa spojili, aby vytvorili platformu knižničných služieb s otvoreným zdrojovým kódom. 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52525"/>
                </a:solidFill>
                <a:effectLst/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presahuje rámec tradičného integrovaného knižničného systému (ILS) a umožňuje komukoľvek stavať na jeho základnej funkcionalite alebo rozširovať platformu prostredníctvom vývoja aplikácií, ktoré poskytujú nové služby. </a:t>
            </a:r>
          </a:p>
          <a:p>
            <a:endParaRPr lang="sk-SK" sz="1800" dirty="0">
              <a:solidFill>
                <a:srgbClr val="252525"/>
              </a:solidFill>
              <a:effectLst/>
              <a:latin typeface="Roboto" panose="020000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spcBef>
                <a:spcPts val="24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k-SK" sz="1800" b="1" kern="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Funkce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LSP zahrnuje domény,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podporují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operace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jako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výpůjčka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akvizice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katalogizace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správa elektronických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zdrojů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 Každá doména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skládá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několika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menších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aplikací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(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například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aplikace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pro odbavení nebo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zaplacení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doméně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oběhu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). </a:t>
            </a:r>
          </a:p>
          <a:p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Mezi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patří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například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schopnost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: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Spravujte knihovní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inventář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katalogizace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bibliografické správy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Spravujte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dodavatele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rozpočty, objednávky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fakturaci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při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získávání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materiálů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Správa elektronických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zdrojů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držení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licencí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dohod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Spravujte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uživatele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zaměstnanců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vyučujících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studentů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Podpora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různých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čtenářů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typů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půjček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struktur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poplatků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odvolání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blokování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stejně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jako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funkce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hlášení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Dávejte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položky a definujte pravidla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oběhu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včetně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zásad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půjček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pokut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upozornění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požadavků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Správa importu a exportu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</a:t>
            </a:r>
            <a:endParaRPr lang="sk-SK" sz="1800" dirty="0">
              <a:solidFill>
                <a:srgbClr val="22222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b="1" kern="0" dirty="0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Výhody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365760" indent="-365760"/>
            <a:r>
              <a:rPr lang="sk-SK" sz="1800" b="0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Řízené</a:t>
            </a:r>
            <a:r>
              <a:rPr lang="sk-SK" sz="1800" b="0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 komunitou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je vyvinuto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prostřednictvím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komunitní spolupráce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prodejců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vývojářů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kteří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spojili, aby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vytvořili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platformu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otevřeným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zdrojovým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kódem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 Komunita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ústředním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bodem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vývoje strategického plánu produktu FOLIO,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směrování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řízení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 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podléhají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odborným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znalostem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vývoji FOLIO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informují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různých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doménách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FOLIO.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760" indent="-365760"/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Rozšiřitelný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Architektura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systému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mikroslužeb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FOLIO podporuje vývojové úsilí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příspěvky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více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týmů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mohou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představovat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různé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a/nebo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poskytovatele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kteří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pracují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paralelně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zaměřují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na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svou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oblast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odbornosti. 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důsledku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toho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může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být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platforma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rozšířena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různé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vývojáře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aby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uživatelům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poskytovali nové a vylepšené služby. FOLIO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bylo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vyvinuto pro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interoperabilitu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obsahuje rozhraní API pro podporu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externích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funkcí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760" indent="-365760"/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Moderní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vyznačuje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moderním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uživatelským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rozhraním,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poskytuje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snadný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intuitivní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způsob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jak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porozumět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pracovním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postupům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prezentaci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informací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navigaci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systému.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65760" indent="-365760"/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Orientace</a:t>
            </a:r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 na </a:t>
            </a:r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výběr</a:t>
            </a:r>
            <a:r>
              <a:rPr lang="sk-SK" sz="1800" b="1" kern="100" dirty="0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 </a:t>
            </a:r>
            <a:r>
              <a:rPr lang="sk-SK" sz="1800" b="1" kern="100" dirty="0" err="1">
                <a:solidFill>
                  <a:srgbClr val="222222"/>
                </a:solidFill>
                <a:effectLst/>
                <a:latin typeface="Segoe UI" panose="020B0502040204020203" pitchFamily="34" charset="0"/>
              </a:rPr>
              <a:t>služeb</a:t>
            </a:r>
            <a:endParaRPr lang="sk-SK" sz="1800" b="1" kern="10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FOLIO 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podporováno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prostřednictvím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modelu „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as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service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“,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který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umožňuje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implementovat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FOLIO nezávisle nebo si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vybrat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několika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servisních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organizací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budou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poskytovat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implementační,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hostingové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podpůrné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služby. 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tak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může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provozovat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plně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podporované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řešení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 kompletní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řadou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služeb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dostupných od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poskytovatele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kterého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si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knihovna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vybere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b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k-SK" sz="1800" b="1" kern="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cs typeface="Times New Roman" panose="02020603050405020304" pitchFamily="18" charset="0"/>
              </a:rPr>
              <a:t>Licence</a:t>
            </a:r>
            <a:endParaRPr lang="sk-SK" sz="1800" b="1" kern="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Projekt FOLIO podtrhuje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transparentnost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zajištěním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veřejné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dostupnosti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úložiště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kódu,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verzí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softwaru a cestovní mapy platformy. Software s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otevřeným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zdrojovým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kódem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je k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dispozici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pod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licencí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source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Apache 2. FOLIO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sídlí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v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Open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Library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Foundation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, 501(c) 3 neziskové </a:t>
            </a:r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organizaci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 err="1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Viz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</a:t>
            </a:r>
            <a:r>
              <a:rPr lang="sk-SK" sz="1800" u="sng" dirty="0">
                <a:solidFill>
                  <a:srgbClr val="3176D9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hlinkClick r:id="rId3"/>
              </a:rPr>
              <a:t>licence Apache 2</a:t>
            </a:r>
            <a:r>
              <a:rPr lang="sk-SK" sz="1800" dirty="0">
                <a:solidFill>
                  <a:srgbClr val="222222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</a:rPr>
              <a:t> .</a:t>
            </a:r>
            <a:endParaRPr lang="sk-SK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Naposledy upraveno 26. </a:t>
            </a:r>
            <a:r>
              <a:rPr lang="sk-SK" sz="1800" dirty="0" err="1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února</a:t>
            </a:r>
            <a:r>
              <a:rPr lang="sk-SK" sz="1800" dirty="0">
                <a:solidFill>
                  <a:srgbClr val="797676"/>
                </a:solidFill>
                <a:effectLst/>
                <a:latin typeface="Segoe UI" panose="020B050204020402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208DCD-F59D-5A42-8567-F4AC1360FF9B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915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Podľa informácií z nejakého zdroja zo SAK je na Slovensku asi 12 rôznych knižničných systémoch...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119643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Orientačné dáta z reálnej ponuky - </a:t>
            </a:r>
            <a:r>
              <a:rPr lang="sk-SK" sz="1800" dirty="0" err="1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sk-SK" sz="18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 nákladoch na obstaranie Integrovaného knižničného systému  (ILS) vhodného pre vedeckú, akademickú knižnicu, krajskú (regionálnu) knižnicu. </a:t>
            </a:r>
          </a:p>
          <a:p>
            <a:endParaRPr lang="sk-SK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sz="1800" dirty="0">
              <a:solidFill>
                <a:srgbClr val="000000"/>
              </a:solidFill>
              <a:effectLst/>
              <a:latin typeface="Helvetica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3805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Podľa: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Chauhan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Satbir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K.,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Kandhasamy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&amp; N.,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Sakthivel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(2023). FOLIO: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The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Future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Library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Open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. SRELS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Journal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of 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Information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Management. 150-156. 10.17821/</a:t>
            </a:r>
            <a:r>
              <a:rPr lang="sk-SK" b="0" i="0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srels</a:t>
            </a:r>
            <a:r>
              <a:rPr lang="sk-SK" b="0" i="0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/2023/v60i3/171035.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Typická monolitická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používá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vrstvený návrh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se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samostatnými vrstvami pro UI_-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uživatelské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rozhraní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Bussines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logic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-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tj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 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logiku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aplikace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Data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access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</a:t>
            </a:r>
            <a:r>
              <a:rPr lang="sk-SK" b="0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Layer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-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přístup</a:t>
            </a:r>
            <a:r>
              <a:rPr lang="sk-SK" b="1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 k </a:t>
            </a:r>
            <a:r>
              <a:rPr lang="sk-SK" b="1" i="0" dirty="0" err="1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datům</a:t>
            </a:r>
            <a:r>
              <a:rPr lang="sk-SK" b="0" i="0" dirty="0">
                <a:solidFill>
                  <a:srgbClr val="161616"/>
                </a:solidFill>
                <a:effectLst/>
                <a:latin typeface="Segoe UI" panose="020F0502020204030204" pitchFamily="34" charset="0"/>
              </a:rPr>
              <a:t>.</a:t>
            </a: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1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„Monolitická a jednoduchá architektúra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Prvé operačné systémy používali monolitickú štruktúru, kde bol OS zreteľne oddelený od aplikačných programov. K hardvéru mal prístup iba OS bežiaci v privilegovanom režime. Keď program žiadal o vykonanie systémovej služby, bol proces prepnutý do privilegovaného režimu, až kým neukončil túto službu.</a:t>
            </a:r>
            <a:br>
              <a:rPr lang="sk-SK" dirty="0"/>
            </a:br>
            <a:br>
              <a:rPr lang="sk-SK" dirty="0"/>
            </a:b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Jednoduchú štruktúru majú zväčša malé OS, napríklad MS-DOS. Jeho komponenty nie sú celkom oddelené, programy majú prístup až priamo k hardvérovým službám.“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Podľa 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Architektúra operačných systémov. 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://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pdfweb.truni.sk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e-ucebnice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ospa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sk-SK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data</a:t>
            </a:r>
            <a:r>
              <a:rPr lang="sk-SK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/9495ef8c-2345-4a45-a107-1c364514c654.html?ownapi=1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sk-SK" b="1" i="0" dirty="0">
                <a:solidFill>
                  <a:srgbClr val="232323"/>
                </a:solidFill>
                <a:effectLst/>
                <a:latin typeface="Tahoma" panose="020B0604030504040204" pitchFamily="34" charset="0"/>
              </a:rPr>
              <a:t>„Možnosť 1. Monolitická architektúra (monolit)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Monolitická architektúra je ako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snehová guľa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Začnete projekt a máte malú snehovú guľu. Je taký malý, že ho dokáže vyvinúť a zrolovať malý tím. Prešlo pár rokov a teraz sa vaša snehová guľa stala taká obrovská, že ju už tlačí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20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vývojárov. O niekoľko rokov budú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stovky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vývojárov tlačiť snehovú guľu s množstvom kódu, no spustenie nových funkcií bude veľmi pomalé.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V dôsledku toho majitelia začnú meniť technického riaditeľa, členov tímu, ale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je to len horšie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Noví členovia tímu nepoznajú historické detaily, prečo je snehová guľa taká, aká je a nie iná.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Dokumentácia k produktu rýchlo zastará.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Prečo to neurobiť hneď od začiatku? Po prvé, na úplnom začiatku podnikania sú vždy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obmedzené zdroje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, nedostatok vývojárov, odborných znalostí a času.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 druhé, technickí inžinieri si myslia: 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"Nuž, nech je to zatiaľ monolitická architektúra, ale keď požiadavky narastú,  potom všetko prerobíme"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. </a:t>
            </a: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Žiaľ, v skutočnosti bude prenos existujúceho monolitického projektu na architektúru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mikroslužieb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 </a:t>
            </a:r>
            <a:r>
              <a:rPr lang="sk-SK" b="1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desiatkykrát</a:t>
            </a:r>
            <a:r>
              <a:rPr lang="sk-SK" b="1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 náročnejší, ako písanie všetkého od začiatku.“</a:t>
            </a: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Podľa: 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https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://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finmv.com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sk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product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how</a:t>
            </a:r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/</a:t>
            </a:r>
            <a:r>
              <a:rPr lang="sk-SK" b="0" i="0" dirty="0" err="1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microservices</a:t>
            </a:r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Inými slovami:</a:t>
            </a:r>
          </a:p>
          <a:p>
            <a:pPr algn="l"/>
            <a:r>
              <a:rPr lang="sk-SK" b="0" i="0" dirty="0">
                <a:solidFill>
                  <a:srgbClr val="121212"/>
                </a:solidFill>
                <a:effectLst/>
                <a:latin typeface="Tahoma" panose="020B0604030504040204" pitchFamily="34" charset="0"/>
              </a:rPr>
              <a:t>„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Monolitická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architektura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neboli 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monolit 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podstatě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zdrojového kódu,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který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mezi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sebou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nespočet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závislostí. Monolitickou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si metaforicky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představit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jeden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kus kamene.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jako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jedním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kusem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kamene 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těžké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pohnout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změnit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jeho polohu,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stejné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 to u monolitických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aplikací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-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každý update 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změna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klást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obrovské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překážky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pro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nasazení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produkce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/>
            <a:endParaRPr lang="sk-SK" b="1" i="0" cap="all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/>
            <a:r>
              <a:rPr lang="sk-SK" b="1" i="0" cap="all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NEVÝHODY MONOLITICKÉ ARCHITEKTURY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Pomalé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reakce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změny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trhu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- i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když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zdát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napříkal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PHP a Java dneska "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vládnout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světu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zítra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tomu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už nemusí.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přijít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nový a lepší programátorský jazyk. Váš monolit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v tu chvíli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stát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zastaralí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najít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vývojáře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který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bude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chtít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přebírat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starým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kódem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, aby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porozumněl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celé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Vaší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přepsal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časově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dlouhé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hlavně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drahé.</a:t>
            </a: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Váš business narazí na limity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- 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představte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si,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přijdete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nápadem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a ona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úspěch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Ze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dne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den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na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nahrnou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tisíce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uživatelů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 celého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světa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 A v ten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okamžim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"to začne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být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pomalé". 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 monolitu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jen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obtížně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zvyšuje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propustnost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nečekaně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velkých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uživatelských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přístupech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</a:t>
            </a:r>
          </a:p>
          <a:p>
            <a:pPr algn="l"/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Snadno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dostane do stavu "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nějak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to nefunguje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 - tím, že monolit je plný pevných závislostí, tak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každém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vydaní nové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verze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je vysoké riziko, že i drobná úprava "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něco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" rozbije. Toto riziko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ještě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zvyšuje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při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 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podhodnocení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testerských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prací nebo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jejich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úplném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vynechání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.“</a:t>
            </a:r>
          </a:p>
          <a:p>
            <a:pPr algn="l"/>
            <a:r>
              <a:rPr lang="sk-SK" b="1" i="0" cap="all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„</a:t>
            </a:r>
            <a:r>
              <a:rPr lang="sk-SK" b="1" i="0" cap="all" dirty="0">
                <a:solidFill>
                  <a:srgbClr val="270037"/>
                </a:solidFill>
                <a:effectLst/>
                <a:latin typeface="Titillium Web" pitchFamily="2" charset="0"/>
              </a:rPr>
              <a:t>KDY TEDY MONOLIT POUŽÍT?</a:t>
            </a:r>
          </a:p>
          <a:p>
            <a:pPr algn="l"/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Z nevýhod výše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se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může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zdát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že monolitická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aplikace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už nemá na trhu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místo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a že je to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takový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dinosaurus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mezi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architekturami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. Monolit má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své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místo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u malých jednoduchých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projektů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kde už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dopředu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s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jistotou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víme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, že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uživatelská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</a:t>
            </a:r>
            <a:r>
              <a:rPr lang="sk-SK" b="0" i="0" dirty="0" err="1">
                <a:solidFill>
                  <a:srgbClr val="270037"/>
                </a:solidFill>
                <a:effectLst/>
                <a:latin typeface="Titillium Web" pitchFamily="2" charset="0"/>
              </a:rPr>
              <a:t>základna</a:t>
            </a:r>
            <a:r>
              <a:rPr lang="sk-SK" b="0" i="0" dirty="0">
                <a:solidFill>
                  <a:srgbClr val="270037"/>
                </a:solidFill>
                <a:effectLst/>
                <a:latin typeface="Titillium Web" pitchFamily="2" charset="0"/>
              </a:rPr>
              <a:t> je nenáročná na funkcionalitu a spíše malá.“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sk-SK" b="1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Podľa: 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https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://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www.coreapp.cz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/blog/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nezaspete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-dobu-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nastava</a:t>
            </a:r>
            <a:r>
              <a:rPr lang="sk-SK" b="1" i="0" dirty="0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-doba-</a:t>
            </a:r>
            <a:r>
              <a:rPr lang="sk-SK" b="1" i="0" dirty="0" err="1">
                <a:solidFill>
                  <a:srgbClr val="270037"/>
                </a:solidFill>
                <a:effectLst/>
                <a:latin typeface="Titillium Web" panose="020F0502020204030204" pitchFamily="34" charset="0"/>
              </a:rPr>
              <a:t>mikroservis</a:t>
            </a:r>
            <a:endParaRPr lang="sk-SK" b="1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dirty="0">
              <a:solidFill>
                <a:srgbClr val="270037"/>
              </a:solidFill>
              <a:effectLst/>
              <a:latin typeface="Titillium Web" panose="020F050202020403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algn="just"/>
            <a:endParaRPr lang="sk-SK" b="0" i="0" dirty="0">
              <a:solidFill>
                <a:srgbClr val="121212"/>
              </a:solidFill>
              <a:effectLst/>
              <a:latin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k-SK" b="0" i="0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AFBDBE-1A8A-F349-920A-F4E0450F792A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87207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/>
              <a:t>Približne od roku 2010 do súčasnosti sa dá hovoriť o systémoch 4. generácie.</a:t>
            </a:r>
          </a:p>
          <a:p>
            <a:endParaRPr lang="sk-SK" dirty="0"/>
          </a:p>
          <a:p>
            <a:r>
              <a:rPr lang="sk-SK" dirty="0"/>
              <a:t>Tie sa vyznačujú tým, že sú to tradičné ILS.</a:t>
            </a:r>
          </a:p>
          <a:p>
            <a:r>
              <a:rPr lang="sk-SK" dirty="0"/>
              <a:t>Slúžia spoľahlivo v jednotlivých inštitúciách resp. v konzorciách.</a:t>
            </a:r>
          </a:p>
          <a:p>
            <a:r>
              <a:rPr lang="sk-SK" dirty="0"/>
              <a:t>Samotní dodávatelia si však uvedomujú, že tradičné ILS prestávajú vyhovovať.</a:t>
            </a:r>
          </a:p>
          <a:p>
            <a:r>
              <a:rPr lang="sk-SK" dirty="0"/>
              <a:t> </a:t>
            </a:r>
          </a:p>
          <a:p>
            <a:r>
              <a:rPr lang="sk-SK" dirty="0"/>
              <a:t>Nedostatok komplexnosti nahrádzajú pridávaním rôznych doplnkových služieb ako:</a:t>
            </a:r>
          </a:p>
          <a:p>
            <a:endParaRPr lang="sk-SK" dirty="0"/>
          </a:p>
          <a:p>
            <a:pPr lvl="1"/>
            <a:r>
              <a:rPr lang="sk-SK" dirty="0"/>
              <a:t>a) správa elektronických zdrojov</a:t>
            </a:r>
          </a:p>
          <a:p>
            <a:pPr lvl="1"/>
            <a:r>
              <a:rPr lang="sk-SK" dirty="0"/>
              <a:t>b) </a:t>
            </a:r>
            <a:r>
              <a:rPr lang="sk-SK" dirty="0" err="1"/>
              <a:t>discovery</a:t>
            </a:r>
            <a:r>
              <a:rPr lang="sk-SK" dirty="0"/>
              <a:t> služby</a:t>
            </a:r>
          </a:p>
          <a:p>
            <a:pPr lvl="1"/>
            <a:r>
              <a:rPr lang="sk-SK" dirty="0"/>
              <a:t>c) prepojenie na digitálne repozitáre, </a:t>
            </a:r>
          </a:p>
          <a:p>
            <a:pPr lvl="1"/>
            <a:r>
              <a:rPr lang="sk-SK" dirty="0"/>
              <a:t>d) rozšírenie obmedzení formátu MARC21 (citácie)</a:t>
            </a:r>
          </a:p>
          <a:p>
            <a:pPr lvl="1"/>
            <a:r>
              <a:rPr lang="sk-SK" dirty="0" err="1"/>
              <a:t>e</a:t>
            </a:r>
            <a:r>
              <a:rPr lang="sk-SK" dirty="0"/>
              <a:t>) autority ap.</a:t>
            </a:r>
          </a:p>
          <a:p>
            <a:pPr lvl="1"/>
            <a:r>
              <a:rPr lang="sk-SK" dirty="0"/>
              <a:t>f) otvorenosť</a:t>
            </a:r>
          </a:p>
          <a:p>
            <a:pPr lvl="1"/>
            <a:r>
              <a:rPr lang="sk-SK" dirty="0"/>
              <a:t>g) rola komunít </a:t>
            </a:r>
            <a:r>
              <a:rPr lang="sk-SK" dirty="0" err="1"/>
              <a:t>ai</a:t>
            </a:r>
            <a:r>
              <a:rPr lang="sk-SK" dirty="0"/>
              <a:t>.</a:t>
            </a:r>
          </a:p>
          <a:p>
            <a:pPr lvl="1"/>
            <a:r>
              <a:rPr lang="sk-SK" dirty="0"/>
              <a:t>h) implementácia nových štandardov (IFLA </a:t>
            </a:r>
            <a:r>
              <a:rPr lang="sk-SK" dirty="0" err="1"/>
              <a:t>Library</a:t>
            </a:r>
            <a:r>
              <a:rPr lang="sk-SK" dirty="0"/>
              <a:t> </a:t>
            </a:r>
            <a:r>
              <a:rPr lang="sk-SK" dirty="0" err="1"/>
              <a:t>Reference</a:t>
            </a:r>
            <a:r>
              <a:rPr lang="sk-SK" dirty="0"/>
              <a:t> Model-LRM)</a:t>
            </a:r>
          </a:p>
          <a:p>
            <a:pPr lvl="1"/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913633-777E-E945-80F1-B7953EF3203E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1263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6B004A-22B5-23B5-1510-C4B3FB8A9B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C34E748-D69C-0A1D-2A78-E29D0DEEB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67F4D0D-79BE-AF67-7303-62E349C1F3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A1B88-8BDA-3E4A-9BE2-A71A7B5F0A59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023ADF5-50D2-1D3C-B182-4E6DA5671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EDA6932-7470-BBE0-50D8-08201D9D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887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ACA35-0763-EB4C-13D3-1160679B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D9720772-AF32-D64C-FCA1-253337A80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FFE0D4D-40EF-4859-21DE-CF8E0A0E6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4CC72-E177-874B-9DE5-9F8DD61DB90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6564CC-406A-8C65-30C6-EC707394E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7AF5E2-E74E-8F50-D844-5ECE2CC86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6555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397B8517-7447-1CE8-4814-74AB3293CB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24834EAD-E43E-5A02-8AA5-F7871FCB30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7BA879F-3CCD-6BC1-0461-BE4E30B0B4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209C2-506A-E84B-AB8D-98B20832F43B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5138174-7BFF-E566-D724-E1ED147E6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95D88B5-9EB1-8438-72C6-E7EA6BB3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2465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420AD5-D301-8D76-CAE9-7B4665650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CABE712-1F0C-B07B-E9D8-5199C2A15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2DC5F3A-0BD7-F5D3-41FA-57E0010C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2B077D6-EB49-1C31-BC28-FDD14670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F725359E-C596-14C5-B3BA-E7C7A68BF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20328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7CD124-E838-0019-947C-F55404334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A78CF9-EDFE-9FCC-A6D0-4EEA57634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CEF1C97-05DE-FE3C-D265-0BE7F4D84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B08ABED-8B17-1736-941A-5F8B83FE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839DFE74-95D8-BF29-B531-37E9E626B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9677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7FD6C2-7CCF-1878-2A0A-B96B5D5D2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7026ED8-896D-C1A3-1D44-8E3FF16F0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97BF21BE-876D-4CB3-FB58-CB9AFE84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AD967D1-1829-1E2C-CD0D-C4F642CCC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F4765-EB18-424B-B6FF-5B6932FAED61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572FF61-8970-881C-E874-5494D6F2F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A9D909CB-9C8A-BC25-386B-A82A685FD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4606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1A6E6D-A36E-D7E6-7867-C5A2110B9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5418ACF-8EC5-65CA-D325-AF822907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6D562C6-6E4A-D79B-382E-0B6C5E8FD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E19D6E-ADEA-E1D9-4B27-CCB3FEBA5C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30E009D0-EE9D-9A24-1F89-F0B728AAD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69F14569-6DBC-EA8A-F254-54E7CB39E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56461-C77F-C341-B24B-F88ADF659B1F}" type="datetime1">
              <a:rPr lang="sk-SK" smtClean="0"/>
              <a:t>9.11.2023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E768E1A-2489-BEB0-9A13-37D52A8A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1CCCD22C-C485-6293-DB68-17E6C3A5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4085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143D21-B614-D760-A57C-43A94495E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E7A59EB-4C42-41AB-8460-1B1573F89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9A643-1C66-FE4B-841C-873488E1B83C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4C1808-822A-E0CD-8FEA-32A68757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A2C839B6-EAA2-F876-78B8-ACC4DE777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625662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7063A99-1FF4-97DA-7230-9D450AABA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D4A083AA-CA60-7EF2-00B1-08AE5AE0E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B91C33B8-43E3-7B82-B4BE-393B10590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232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92954A-E24F-B62F-2F34-4106C793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2E5A684-1D06-AA59-92D0-3E487226C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5B5CBE8-EDC2-B3B4-46A2-B4AD757A6C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B3CAF38-6CFF-C9DA-CA67-C20AB43F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B16FD-19CC-D24E-BC3C-5ECBE54898DE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0382E8C-D9B6-A6DA-A8E9-0EC032B00A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E9874FCA-E003-A0FB-C632-F7A46D565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02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3FE91A-D4B3-82CB-6959-6D548F0E8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CF91C473-C977-450E-4ABD-C35C75726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5AC151-AE85-E3B4-6DAC-7ADECB8E2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422EAA5-16F5-9D9C-C6C1-EA42514DB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DA7851-3AFF-D24A-82ED-D9723224330D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FA622570-A119-C873-A47B-C2632808F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8A60DABB-2DA1-556A-EE40-1CFA5552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6776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3ACEE898-DC11-4107-8464-E959EC094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CB80F46-0A1C-96DF-5867-1B4260EF68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B5495CD-279E-8D71-92AC-2B11569AA2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A7570-F986-A24F-9437-C39A18BF7F32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94727C5D-6908-7E23-580F-EE603CF0A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/>
              <a:t>FOLIO pro SVKOS/MSK</a:t>
            </a:r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0AC2CF11-517A-11FB-4BC0-932BF24A88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3C627-49B2-444A-8F7E-771B7422714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2376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usan.katuscak@fpf.slu.cz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ha-v-knihovne.cz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upl.eu/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.docx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kument_Microsoft_Wordu1.docx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c212.net/c/link/?t=0&amp;l=en&amp;o=3900585-1&amp;h=3848232223&amp;u=https%3A%2F%2Fwww.folio.org%2F&amp;a=FOLIO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folio-snapshot.dev.folio.org/settings/tenant-settings/location-libraries" TargetMode="External"/><Relationship Id="rId3" Type="http://schemas.openxmlformats.org/officeDocument/2006/relationships/hyperlink" Target="https://folio-snapshot.dev.folio.org/" TargetMode="External"/><Relationship Id="rId7" Type="http://schemas.openxmlformats.org/officeDocument/2006/relationships/hyperlink" Target="https://folio-snapshot.dev.folio.org/settings/tenant-settings/location-campuses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tenant-settings/location-institutions" TargetMode="External"/><Relationship Id="rId5" Type="http://schemas.openxmlformats.org/officeDocument/2006/relationships/hyperlink" Target="https://folio-snapshot.dev.folio.org/settings/tenant-settings" TargetMode="External"/><Relationship Id="rId4" Type="http://schemas.openxmlformats.org/officeDocument/2006/relationships/hyperlink" Target="https://folio-snapshot.dev.folio.org/settings" TargetMode="External"/><Relationship Id="rId9" Type="http://schemas.openxmlformats.org/officeDocument/2006/relationships/hyperlink" Target="https://folio-snapshot.dev.folio.org/settings/tenant-settings/location-location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acquisition-units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inventory" TargetMode="External"/><Relationship Id="rId5" Type="http://schemas.openxmlformats.org/officeDocument/2006/relationships/hyperlink" Target="https://folio-snapshot.dev.folio.org/settings/finance" TargetMode="External"/><Relationship Id="rId4" Type="http://schemas.openxmlformats.org/officeDocument/2006/relationships/hyperlink" Target="https://folio-snapshot.dev.folio.org/settings/circulation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folio-snapshot.dev.folio.org/settings/users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olio-snapshot.dev.folio.org/settings/users/owners" TargetMode="External"/><Relationship Id="rId5" Type="http://schemas.openxmlformats.org/officeDocument/2006/relationships/hyperlink" Target="https://folio-snapshot.dev.folio.org/settings/users/groups" TargetMode="External"/><Relationship Id="rId4" Type="http://schemas.openxmlformats.org/officeDocument/2006/relationships/hyperlink" Target="https://folio-snapshot.dev.folio.org/settings/users/perms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73A621-7563-81DF-82A9-6302E8EE0D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6386" y="1122363"/>
            <a:ext cx="11098924" cy="2018402"/>
          </a:xfrm>
        </p:spPr>
        <p:txBody>
          <a:bodyPr/>
          <a:lstStyle/>
          <a:p>
            <a:r>
              <a:rPr lang="sk-SK" dirty="0"/>
              <a:t>Platforma FOLIO pre SVKOS/MSK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253156C-8F57-84CB-23EC-D8A718BF6B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Prof. PhDr. Dušan </a:t>
            </a:r>
            <a:r>
              <a:rPr lang="sk-SK" dirty="0" err="1"/>
              <a:t>Katuščák</a:t>
            </a:r>
            <a:r>
              <a:rPr lang="sk-SK" dirty="0"/>
              <a:t>, PhD</a:t>
            </a:r>
          </a:p>
          <a:p>
            <a:r>
              <a:rPr lang="sk-SK" dirty="0" err="1"/>
              <a:t>Slezská</a:t>
            </a:r>
            <a:r>
              <a:rPr lang="sk-SK" dirty="0"/>
              <a:t> univerzita Opava, FPF, Ústav bohemistiky a </a:t>
            </a:r>
            <a:r>
              <a:rPr lang="sk-SK" dirty="0" err="1"/>
              <a:t>knihovnictví</a:t>
            </a:r>
            <a:endParaRPr lang="sk-SK" dirty="0"/>
          </a:p>
          <a:p>
            <a:r>
              <a:rPr lang="sk-SK" dirty="0">
                <a:hlinkClick r:id="rId3"/>
              </a:rPr>
              <a:t>dusan.katuscak@fpf.slu.cz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01BDA4F-6E3E-E4B5-C1B6-16A50537E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51B1C-218D-0D4D-8C4E-D96D48B4B443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5E6BA76-D0DF-2C82-3D6F-1E83104B2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5098816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6EC92-8017-24D4-022F-1FA843CE5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533" y="76200"/>
            <a:ext cx="10630481" cy="1397000"/>
          </a:xfrm>
        </p:spPr>
        <p:txBody>
          <a:bodyPr>
            <a:normAutofit/>
          </a:bodyPr>
          <a:lstStyle/>
          <a:p>
            <a:r>
              <a:rPr lang="sk-SK" dirty="0"/>
              <a:t>Najrozšírenejšie otvorené ILS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E1137B-BEE8-A22E-5A48-5A464A4DD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sz="3999" b="1" dirty="0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</a:p>
          <a:p>
            <a:r>
              <a:rPr lang="sk-SK" sz="3999" b="1" kern="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Evergreen </a:t>
            </a:r>
            <a:endParaRPr lang="sk-SK" sz="3999" b="1" kern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Veľmi vyspelé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Rozvíjajú ich komunity – dobrá participácia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Voľne dostupné programy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Vhodné pre menšie a stredné knižnice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Nahrádzajú proprietárne systémy</a:t>
            </a:r>
          </a:p>
          <a:p>
            <a:pPr lvl="1"/>
            <a:r>
              <a:rPr lang="sk-SK" sz="3599" kern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Nie sú to však platformy (LSP)!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11701329-B7C7-92F4-6187-9212E8A61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CC2CBE-D356-5E44-B7CC-F51420A9F0B5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EA5FBE1-0146-75B5-4CAD-C463FE4AA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7001778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AC5437-9642-255F-D398-36C9B391D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KOHA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178C5CA-4F0C-5905-3674-870A64BB5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Otvorený integrovaný knižničný systém 
Podporu poskytujú rôzne spoločnosti, ale knižnice môžu spúšťať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bez externej podpory
Vývojový tím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používa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sledovač problémov vyvinutý nadáciou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Mozilla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Foundation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
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Bugzilla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umožňuje komunite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sledovanovať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chyby a požiadavky na vylepšenia a sledovať novinky 
Dôležitou podporou platformy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je systém objavovania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Aspen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 spoločnosti </a:t>
            </a:r>
            <a:r>
              <a:rPr lang="sk-SK" dirty="0" err="1">
                <a:latin typeface="Arial" panose="020B0604020202020204" pitchFamily="34" charset="0"/>
                <a:cs typeface="Arial" panose="020B0604020202020204" pitchFamily="34" charset="0"/>
              </a:rPr>
              <a:t>ByWater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Solutions</a:t>
            </a: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FF098DA-67D1-D7D9-C6CF-969CF7815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FB9239-E5BF-244D-B3F0-8E6833B46EF5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52335A54-990F-A2B0-BFEA-09E8CD653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674623162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EBC924-72B0-C082-4FB0-F104A8AC9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923"/>
            <a:ext cx="10512862" cy="980820"/>
          </a:xfrm>
        </p:spPr>
        <p:txBody>
          <a:bodyPr/>
          <a:lstStyle/>
          <a:p>
            <a:r>
              <a:rPr lang="sk-SK" dirty="0"/>
              <a:t>KOHA v Česku (od 2015)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30B2552-EA3F-2636-5517-531F52D74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569" y="1346744"/>
            <a:ext cx="10512862" cy="5145335"/>
          </a:xfrm>
        </p:spPr>
        <p:txBody>
          <a:bodyPr>
            <a:normAutofit/>
          </a:bodyPr>
          <a:lstStyle/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aktívna česká komunita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plná česká lokalizácia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súčasnosti (2023) je 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ILS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 v Česku využívaný v cca 1090 knižniciach</a:t>
            </a:r>
          </a:p>
          <a:p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druhý najpoužívanejší knižničný systém v SR</a:t>
            </a:r>
          </a:p>
          <a:p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vývoji sa v Čechách podieľa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oi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aj firma R-Bit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Technology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z="2799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s.r.o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sk-SK" sz="2799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https://www.koha-v-knihovne.cz/</a:t>
            </a:r>
            <a:endParaRPr lang="sk-SK" sz="2799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Koha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je šírená pod verejnou licenciou Európskej únie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[European Union Public Licence]</a:t>
            </a:r>
            <a:r>
              <a:rPr lang="sk-SK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„EUPL“). </a:t>
            </a:r>
          </a:p>
          <a:p>
            <a:endParaRPr lang="sk-SK" sz="2799" dirty="0"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sz="2799" dirty="0">
              <a:solidFill>
                <a:srgbClr val="252525"/>
              </a:solidFill>
              <a:latin typeface="Roboto" panose="02000000000000000000" pitchFamily="2" charset="0"/>
              <a:ea typeface="Times New Roman" panose="02020603050405020304" pitchFamily="18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D5B786B-47B5-DC5A-A493-BD59C5602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E72EE3-2C82-EF4B-9EA0-67D85EA61D25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815B031-9A75-AF09-4748-1BA1F202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195389359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D8732FD-51D3-1081-0394-05F06A239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F9F9B22-B417-41A3-E1E0-35B18FA71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sp>
        <p:nvSpPr>
          <p:cNvPr id="6" name="Zástupný text 2">
            <a:extLst>
              <a:ext uri="{FF2B5EF4-FFF2-40B4-BE49-F238E27FC236}">
                <a16:creationId xmlns:a16="http://schemas.microsoft.com/office/drawing/2014/main" id="{2364E731-C588-01CE-7925-9547F5E71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9390"/>
            <a:ext cx="10515600" cy="2852737"/>
          </a:xfrm>
        </p:spPr>
        <p:txBody>
          <a:bodyPr>
            <a:normAutofit fontScale="90000"/>
          </a:bodyPr>
          <a:lstStyle/>
          <a:p>
            <a:pPr marL="0" indent="0"/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2. 	LSP (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Services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900" dirty="0" err="1">
                <a:solidFill>
                  <a:srgbClr val="000000"/>
                </a:solidFill>
                <a:latin typeface="Arial" panose="020B0604020202020204" pitchFamily="34" charset="0"/>
              </a:rPr>
              <a:t>Platforms</a:t>
            </a:r>
            <a:r>
              <a:rPr lang="sk-SK" altLang="sk-SK" sz="49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br>
              <a:rPr lang="sk-SK" altLang="sk-SK" sz="4900" dirty="0">
                <a:latin typeface="Century Gothic" panose="020B0502020202020204" pitchFamily="34" charset="0"/>
              </a:rPr>
            </a:br>
            <a:br>
              <a:rPr lang="sk-SK" altLang="sk-SK" sz="4900" dirty="0">
                <a:latin typeface="Century Gothic" panose="020B0502020202020204" pitchFamily="34" charset="0"/>
              </a:rPr>
            </a:br>
            <a:r>
              <a:rPr lang="sk-SK" altLang="sk-SK" sz="4900" dirty="0">
                <a:latin typeface="Century Gothic" panose="020B0502020202020204" pitchFamily="34" charset="0"/>
              </a:rPr>
              <a:t>	Platformy knižničných služieb</a:t>
            </a:r>
            <a:br>
              <a:rPr lang="sk-SK" altLang="sk-SK" dirty="0">
                <a:latin typeface="Century Gothic" panose="020B0502020202020204" pitchFamily="34" charset="0"/>
              </a:rPr>
            </a:b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74756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875654-027B-54C4-9072-7D4D627F9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Platformy LSP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13B2CE6-5D25-3C55-C321-6EE26539847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OCLC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WorldShare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Management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Services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 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ALMA Ex Libris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RERO+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FOLIO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TIND</a:t>
            </a:r>
          </a:p>
          <a:p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315F535E-B29E-8E41-068B-5A1D02DEF1B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ProQuest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Intota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Kuali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OLE,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SirsiDynix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lvl="1">
              <a:lnSpc>
                <a:spcPct val="100000"/>
              </a:lnSpc>
            </a:pPr>
            <a:r>
              <a:rPr lang="sk-SK" sz="3200" dirty="0" err="1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BLUEcloud</a:t>
            </a:r>
            <a:r>
              <a:rPr lang="sk-SK" sz="3200" dirty="0">
                <a:solidFill>
                  <a:srgbClr val="333333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Suite a </a:t>
            </a:r>
          </a:p>
          <a:p>
            <a:pPr lvl="1">
              <a:lnSpc>
                <a:spcPct val="100000"/>
              </a:lnSpc>
            </a:pPr>
            <a:r>
              <a:rPr lang="sk-SK" sz="3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MEDAD</a:t>
            </a:r>
            <a:endParaRPr lang="sk-SK" sz="3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6838932-42AB-CC8E-BEDF-19F966F1C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C280E2A-8145-C045-A95F-E2CEB62D191A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8DAF302E-AA37-9F67-96E0-372F6D744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74707888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F4801A06-8EFE-AD2A-FDFA-0EA39FC568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3949" y="-42752"/>
          <a:ext cx="12036464" cy="69435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3937000" progId="Word.Document.12">
                  <p:embed/>
                </p:oleObj>
              </mc:Choice>
              <mc:Fallback>
                <p:oleObj name="Dokument" r:id="rId3" imgW="5765800" imgH="3937000" progId="Word.Document.12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F4801A06-8EFE-AD2A-FDFA-0EA39FC568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3949" y="-42752"/>
                        <a:ext cx="12036464" cy="69435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8B9BE756-ED86-161D-6A12-12B45CE44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1F2F8D-E967-0043-B462-170BC0C7ACAF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95534FA2-5247-70B0-380B-8FF0865B3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66702876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C9678D61-E37B-D631-4F87-30C3C6ED2E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463" y="1764148"/>
          <a:ext cx="11649216" cy="3426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3" imgW="5765800" imgH="1727200" progId="Word.Document.12">
                  <p:embed/>
                </p:oleObj>
              </mc:Choice>
              <mc:Fallback>
                <p:oleObj name="Dokument" r:id="rId3" imgW="5765800" imgH="1727200" progId="Word.Documen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C9678D61-E37B-D631-4F87-30C3C6ED2E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463" y="1764148"/>
                        <a:ext cx="11649216" cy="3426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CDA4F384-3D67-66B7-B1F6-D45AD199D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62CD93-A6EA-C445-9A27-BFDB4F9A277D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E8C874B6-6C33-C7F8-9CEA-70A3C558F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80028256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E17ED6-8E3B-C96C-E4D6-EB499EDD9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Architektúra </a:t>
            </a:r>
            <a:r>
              <a:rPr lang="sk-SK" dirty="0" err="1"/>
              <a:t>mikroslužieb</a:t>
            </a:r>
            <a:r>
              <a:rPr lang="sk-SK" dirty="0"/>
              <a:t> LSP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1D90F9EF-7499-17C4-A6C1-5F5855EF97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8169" y="1514750"/>
            <a:ext cx="9478108" cy="4792302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64BB4FA-FC87-ACB6-AD3C-FF4D9BEC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84F47-8BC4-6D42-A24F-3186582ADB1D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35491DF4-6DD1-F8FB-DA3B-CC22D7B3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60738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82E39-4C0D-4039-730B-61DE63A23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 architektúry monolitu do </a:t>
            </a:r>
            <a:r>
              <a:rPr lang="sk-SK" dirty="0" err="1"/>
              <a:t>mikroslužieb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1BDED7D-6F47-845B-5494-9C57E3F76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600" y="2147094"/>
            <a:ext cx="7670800" cy="370840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BE1E7B44-9AD4-C14A-A0B7-12BA02677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6A9CC-C597-E844-AD26-7A2AAEC9C39E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6CFB66B4-5FDA-ACB1-8EB0-9B496F7C9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894296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EA8544-BC3C-7FB7-6007-87BD8EE3A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 architektúry monolitu to </a:t>
            </a:r>
            <a:r>
              <a:rPr lang="sk-SK" dirty="0" err="1"/>
              <a:t>mikroslužieb</a:t>
            </a:r>
            <a:r>
              <a:rPr lang="sk-SK" dirty="0"/>
              <a:t> 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AD150901-141C-06CC-C3B7-E0453CAD92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0600" y="1931194"/>
            <a:ext cx="7670800" cy="414020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C9B2CD9-5205-281C-2D2F-F9CDC2A3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DBBF-BAF7-0941-B989-BC830CABAA38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BA3F0C4-E317-BDAA-1A11-FC6A6AD5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96888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86E077-48D6-68D9-DDAE-909DB065C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Osnova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E60EAE6-C4EF-216B-AA25-EBFD932DC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sz="4400" dirty="0"/>
              <a:t>1.Technologie pro inteligentní informační </a:t>
            </a:r>
            <a:r>
              <a:rPr lang="sk-SK" sz="4400" dirty="0" err="1"/>
              <a:t>instituce</a:t>
            </a:r>
            <a:r>
              <a:rPr lang="sk-SK" sz="4400" dirty="0"/>
              <a:t>: ILS, LSP
2. Moderní platformy LSP
3. FOLIO
4. UKÁZKA FOLIA 
5. </a:t>
            </a:r>
            <a:r>
              <a:rPr lang="sk-SK" sz="4400" dirty="0" err="1"/>
              <a:t>Konsorcium</a:t>
            </a:r>
            <a:r>
              <a:rPr lang="sk-SK" sz="4400" dirty="0"/>
              <a:t> FOLIO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707D111-F4B0-7BC9-F827-4C7DD55A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A421399-0939-1A9C-0103-B67106E3E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1433540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AF23F4F-2CF3-44D7-5038-4E25187CE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57ABD81E-A687-8BE2-C818-0F9BBC753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DA4E176-10AB-4B0D-2353-802CDDD9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13" y="771520"/>
            <a:ext cx="11562735" cy="52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22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D370B5-7C48-1086-39D4-4887F3B82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80597"/>
          </a:xfrm>
        </p:spPr>
        <p:txBody>
          <a:bodyPr/>
          <a:lstStyle/>
          <a:p>
            <a:pPr algn="ctr"/>
            <a:r>
              <a:rPr lang="sk-SK" dirty="0"/>
              <a:t>3 FOLIO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AA3EE2A-5D92-76BC-B431-7DD64983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16E98D6C-DE03-9E61-C776-785488199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967551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ADF878-05C6-5AC0-E842-E2811A44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Typy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instalací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b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C9A8E735-FA98-AA22-1EF1-270D02472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S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můžeme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pracovat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instalovat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nasazovat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různými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způsoby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: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postavené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Vagrant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boxy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na jeden server</a:t>
            </a:r>
          </a:p>
          <a:p>
            <a:pPr marL="514350" indent="-514350" algn="l">
              <a:buFont typeface="+mj-lt"/>
              <a:buAutoNum type="arabicPeriod"/>
            </a:pP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Nasazení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Kubernetes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pPr marL="514350" indent="-514350" algn="l">
              <a:buFont typeface="+mj-lt"/>
              <a:buAutoNum type="arabicPeriod"/>
            </a:pPr>
            <a:endParaRPr lang="sk-SK" dirty="0">
              <a:solidFill>
                <a:srgbClr val="222222"/>
              </a:solidFill>
              <a:latin typeface="-apple-system"/>
            </a:endParaRPr>
          </a:p>
          <a:p>
            <a:pPr marL="0" indent="0">
              <a:buNone/>
            </a:pPr>
            <a:r>
              <a:rPr lang="sk-SK" dirty="0" err="1">
                <a:solidFill>
                  <a:srgbClr val="222222"/>
                </a:solidFill>
                <a:latin typeface="-apple-system"/>
              </a:rPr>
              <a:t>Ve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SVK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počítáme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nasazením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jeden server!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9796FB9E-7F27-3F90-9AA5-2B9EBC9F8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4AE9F-5195-F74F-A579-664195985000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A92BED-BFBC-A646-F579-228BF968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909243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486B16-5C5E-C34C-9CE0-75C9A71A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technické </a:t>
            </a:r>
            <a:r>
              <a:rPr lang="sk-SK" dirty="0" err="1"/>
              <a:t>požadavky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A91FB14-F91E-DD01-431C-790695C86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60320" y="1312654"/>
            <a:ext cx="6510765" cy="4950986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B8EAA5A-8498-E6D4-D775-CA590A136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FC90-6C33-D847-B2AE-75EFF264D233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173D52-7539-E6C5-87FA-812B72F9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050219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41BF1A-CC28-A373-5401-BDD6366AE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- 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Nastavení &gt; </a:t>
            </a:r>
            <a:r>
              <a:rPr lang="sk-SK" b="1" i="0" dirty="0" err="1">
                <a:solidFill>
                  <a:srgbClr val="222222"/>
                </a:solidFill>
                <a:effectLst/>
                <a:latin typeface="-apple-system"/>
              </a:rPr>
              <a:t>Verze</a:t>
            </a:r>
            <a: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  <a:t> softwaru</a:t>
            </a:r>
            <a:br>
              <a:rPr lang="sk-SK" b="1" i="0" dirty="0">
                <a:solidFill>
                  <a:srgbClr val="222222"/>
                </a:solidFill>
                <a:effectLst/>
                <a:latin typeface="-apple-system"/>
              </a:rPr>
            </a:b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EF45F8-63D0-1B1C-F561-B0F428E96C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Vždy je </a:t>
            </a:r>
            <a:r>
              <a:rPr lang="sk-SK" dirty="0" err="1"/>
              <a:t>nainstalován</a:t>
            </a:r>
            <a:r>
              <a:rPr lang="sk-SK" dirty="0"/>
              <a:t> kompletní software</a:t>
            </a:r>
          </a:p>
          <a:p>
            <a:r>
              <a:rPr lang="sk-SK" dirty="0"/>
              <a:t>Nové </a:t>
            </a:r>
            <a:r>
              <a:rPr lang="sk-SK" dirty="0" err="1"/>
              <a:t>verze</a:t>
            </a:r>
            <a:r>
              <a:rPr lang="sk-SK" dirty="0"/>
              <a:t> softwaru </a:t>
            </a:r>
            <a:r>
              <a:rPr lang="sk-SK" dirty="0" err="1"/>
              <a:t>jsou</a:t>
            </a:r>
            <a:r>
              <a:rPr lang="sk-SK" dirty="0"/>
              <a:t> </a:t>
            </a:r>
            <a:r>
              <a:rPr lang="sk-SK" dirty="0" err="1"/>
              <a:t>pojmenovány</a:t>
            </a:r>
            <a:r>
              <a:rPr lang="sk-SK" dirty="0"/>
              <a:t> po </a:t>
            </a:r>
            <a:r>
              <a:rPr lang="sk-SK" dirty="0" err="1"/>
              <a:t>květinách</a:t>
            </a:r>
            <a:r>
              <a:rPr lang="sk-SK" dirty="0"/>
              <a:t> (</a:t>
            </a:r>
            <a:r>
              <a:rPr lang="sk-SK" dirty="0" err="1"/>
              <a:t>Mák</a:t>
            </a:r>
            <a:r>
              <a:rPr lang="sk-SK" dirty="0"/>
              <a:t>, </a:t>
            </a:r>
            <a:r>
              <a:rPr lang="sk-SK" dirty="0" err="1"/>
              <a:t>Quesenalia</a:t>
            </a:r>
            <a:r>
              <a:rPr lang="sk-SK" dirty="0"/>
              <a:t>...) </a:t>
            </a:r>
          </a:p>
          <a:p>
            <a:endParaRPr lang="sk-SK" dirty="0"/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3DDC7BF2-F105-BAD2-E225-5E6C1AAFE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A78AF-5973-704E-B306-E8D0C5BEF871}" type="datetime1">
              <a:rPr lang="sk-SK" smtClean="0"/>
              <a:t>9.11.2023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CBE3F6BF-272F-24ED-D7CC-15E7072A5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9B2FDB73-5AF4-5190-3E7C-4B32F5E70E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00" y="3249454"/>
            <a:ext cx="3683000" cy="2082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5CF48F5B-6C21-5370-01CC-D4689C4FA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8839" y="2919808"/>
            <a:ext cx="2426781" cy="321548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8228BAFE-91D3-AE81-E959-F1ED3DE6E1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4019" y="3249454"/>
            <a:ext cx="2247900" cy="219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494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50C7340-FD70-3460-F1F4-93CD4CCD8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Instalace</a:t>
            </a:r>
            <a:r>
              <a:rPr lang="sk-SK" dirty="0"/>
              <a:t> FOLIO v SVKOS – jeden server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ED1173-6535-CBF5-57BA-1AB21972A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err="1"/>
              <a:t>Místní</a:t>
            </a:r>
            <a:r>
              <a:rPr lang="sk-SK" dirty="0"/>
              <a:t>, </a:t>
            </a:r>
            <a:r>
              <a:rPr lang="sk-SK" dirty="0" err="1"/>
              <a:t>lokální</a:t>
            </a:r>
            <a:r>
              <a:rPr lang="sk-SK" dirty="0"/>
              <a:t> </a:t>
            </a:r>
            <a:r>
              <a:rPr lang="sk-SK" dirty="0" err="1"/>
              <a:t>nasazení</a:t>
            </a:r>
            <a:r>
              <a:rPr lang="sk-SK" dirty="0"/>
              <a:t> pro jednu </a:t>
            </a:r>
            <a:r>
              <a:rPr lang="sk-SK" dirty="0" err="1"/>
              <a:t>organizaci</a:t>
            </a:r>
            <a:endParaRPr lang="sk-SK" dirty="0"/>
          </a:p>
          <a:p>
            <a:r>
              <a:rPr lang="sk-SK" dirty="0"/>
              <a:t>FOLIO </a:t>
            </a:r>
            <a:r>
              <a:rPr lang="sk-SK" dirty="0" err="1"/>
              <a:t>běží</a:t>
            </a:r>
            <a:r>
              <a:rPr lang="sk-SK" dirty="0"/>
              <a:t> na jednom serveru</a:t>
            </a:r>
          </a:p>
          <a:p>
            <a:r>
              <a:rPr lang="sk-SK" dirty="0"/>
              <a:t>SVKOS je jeden </a:t>
            </a:r>
            <a:r>
              <a:rPr lang="sk-SK" dirty="0" err="1"/>
              <a:t>nájemce</a:t>
            </a:r>
            <a:r>
              <a:rPr lang="sk-SK" dirty="0"/>
              <a:t> (</a:t>
            </a:r>
            <a:r>
              <a:rPr lang="sk-SK" dirty="0" err="1"/>
              <a:t>tenant</a:t>
            </a:r>
            <a:r>
              <a:rPr lang="sk-SK" dirty="0"/>
              <a:t>) </a:t>
            </a:r>
          </a:p>
          <a:p>
            <a:r>
              <a:rPr lang="sk-SK" dirty="0" err="1"/>
              <a:t>Víme</a:t>
            </a:r>
            <a:r>
              <a:rPr lang="sk-SK" dirty="0"/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předem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odhadnout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počet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prostředků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,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které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bude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instance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zpracovávat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V prípade potreby je možné rozšíriť o nové oblasti (ERP kampusu,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administrace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výzkumu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</a:p>
          <a:p>
            <a:r>
              <a:rPr lang="sk-SK" dirty="0">
                <a:solidFill>
                  <a:srgbClr val="222222"/>
                </a:solidFill>
                <a:latin typeface="-apple-system"/>
              </a:rPr>
              <a:t>Pro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vývojáře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může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být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na serveru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vytvořena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samostatná 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instance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(</a:t>
            </a:r>
            <a:r>
              <a:rPr lang="sk-SK" dirty="0" err="1">
                <a:solidFill>
                  <a:srgbClr val="222222"/>
                </a:solidFill>
                <a:latin typeface="-apple-system"/>
              </a:rPr>
              <a:t>virtuální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server)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BB0E84A-FDE0-607C-EE5A-F3022684B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B5A3D-0330-BB4F-997F-E22488610C09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EE52A13-2121-FD69-1DA7-4E2721B98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0883901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885D14-597C-F016-2646-EEC1C237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4965"/>
          </a:xfrm>
        </p:spPr>
        <p:txBody>
          <a:bodyPr/>
          <a:lstStyle/>
          <a:p>
            <a:r>
              <a:rPr lang="sk-SK" dirty="0"/>
              <a:t>Po </a:t>
            </a:r>
            <a:r>
              <a:rPr lang="sk-SK" dirty="0" err="1"/>
              <a:t>instalaci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06AF793-21B2-01FC-523F-3EC09A86E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838" y="1460090"/>
            <a:ext cx="10818962" cy="4716873"/>
          </a:xfrm>
        </p:spPr>
        <p:txBody>
          <a:bodyPr/>
          <a:lstStyle/>
          <a:p>
            <a:r>
              <a:rPr lang="sk-SK" sz="2400" dirty="0"/>
              <a:t>Software je k </a:t>
            </a:r>
            <a:r>
              <a:rPr lang="sk-SK" sz="2400" dirty="0" err="1"/>
              <a:t>dispozici</a:t>
            </a:r>
            <a:r>
              <a:rPr lang="sk-SK" sz="2400" dirty="0"/>
              <a:t> </a:t>
            </a:r>
            <a:r>
              <a:rPr lang="sk-SK" sz="2400" dirty="0" err="1"/>
              <a:t>oprávněným</a:t>
            </a:r>
            <a:r>
              <a:rPr lang="sk-SK" sz="2400" dirty="0"/>
              <a:t> </a:t>
            </a:r>
            <a:r>
              <a:rPr lang="sk-SK" sz="2400" dirty="0" err="1"/>
              <a:t>pracovníkům</a:t>
            </a:r>
            <a:r>
              <a:rPr lang="sk-SK" sz="2400" dirty="0"/>
              <a:t> </a:t>
            </a:r>
            <a:r>
              <a:rPr lang="sk-SK" sz="2400" dirty="0" err="1"/>
              <a:t>knihovny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  <a:r>
              <a:rPr lang="sk-SK" dirty="0"/>
              <a:t>
</a:t>
            </a:r>
            <a:r>
              <a:rPr lang="sk-SK" sz="2400" dirty="0"/>
              <a:t>Umožňuje </a:t>
            </a:r>
            <a:r>
              <a:rPr lang="sk-SK" sz="2400" dirty="0" err="1"/>
              <a:t>samoregistraci</a:t>
            </a:r>
            <a:r>
              <a:rPr lang="sk-SK" sz="2400" dirty="0"/>
              <a:t> </a:t>
            </a:r>
            <a:r>
              <a:rPr lang="sk-SK" sz="2400" dirty="0" err="1"/>
              <a:t>veřejnosti</a:t>
            </a:r>
            <a:r>
              <a:rPr lang="sk-SK" sz="2400" dirty="0"/>
              <a:t> (účet) (</a:t>
            </a:r>
            <a:r>
              <a:rPr lang="sk-SK" sz="2400" dirty="0" err="1"/>
              <a:t>Clients</a:t>
            </a:r>
            <a:r>
              <a:rPr lang="sk-SK" sz="2400" dirty="0"/>
              <a:t>)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CF895EF-88A5-8444-5A39-304C0A58B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1FE12-4313-4F4E-967A-E81DC09A74DB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42215AA-4BD8-0434-9D28-8BA3604A5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CBFA9DDD-86AB-7C4C-79F2-B90598B23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923" y="2398643"/>
            <a:ext cx="11010326" cy="4322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929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AEA6AA2-19EF-084B-6841-5973192F8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E981CD2-0C96-C245-9726-D728DB89A5A4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F872A1E-A660-E0D8-D78B-A67A7BE5C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428BE43C-4DB0-C8E2-A3BF-8DF220743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00" y="65549"/>
            <a:ext cx="10006885" cy="633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6152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DB7AFB-CD42-66B2-4B97-73C5347BF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Rozšírenie FOLIO 2021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7044DD26-C764-3141-C82B-4FC787C3E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34561" y="1215343"/>
            <a:ext cx="7766612" cy="4830615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55927B9-A786-F690-C558-876646CF9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915A18-B9D8-9B41-983E-AB8AA06396A1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29A5E11B-0B35-1AA5-6B53-C69E020144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398547038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CFF72B4C-4D93-2DE5-3055-568CE47B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3AC1C09-A539-4C6B-41E3-968301BA9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F3C13C8-8B92-E456-47DA-14EA24372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324" y="250452"/>
            <a:ext cx="9428206" cy="594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67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Nadpis 1">
            <a:extLst>
              <a:ext uri="{FF2B5EF4-FFF2-40B4-BE49-F238E27FC236}">
                <a16:creationId xmlns:a16="http://schemas.microsoft.com/office/drawing/2014/main" id="{FC519C20-717A-042D-8B5F-2CAFEA3248AB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838201" y="265113"/>
            <a:ext cx="10437814" cy="1033462"/>
          </a:xfrm>
        </p:spPr>
        <p:txBody>
          <a:bodyPr>
            <a:normAutofit/>
          </a:bodyPr>
          <a:lstStyle/>
          <a:p>
            <a:r>
              <a:rPr altLang="sk-SK">
                <a:latin typeface="Century Gothic" panose="020B0502020202020204" pitchFamily="34" charset="0"/>
              </a:rPr>
              <a:t>Technológie pre smart knižnice</a:t>
            </a:r>
          </a:p>
        </p:txBody>
      </p:sp>
      <p:sp>
        <p:nvSpPr>
          <p:cNvPr id="21506" name="Zástupný objekt pre obsah 2">
            <a:extLst>
              <a:ext uri="{FF2B5EF4-FFF2-40B4-BE49-F238E27FC236}">
                <a16:creationId xmlns:a16="http://schemas.microsoft.com/office/drawing/2014/main" id="{F015F49C-80CF-EE8B-D264-0A80CB4BD120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solidFill>
            <a:schemeClr val="accent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altLang="sk-SK" dirty="0">
                <a:solidFill>
                  <a:schemeClr val="bg1"/>
                </a:solidFill>
                <a:latin typeface="Century Gothic" panose="020B0502020202020204" pitchFamily="34" charset="0"/>
              </a:rPr>
              <a:t>Kľúčové kategórie technológií pre knižnice: </a:t>
            </a:r>
          </a:p>
          <a:p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1. ILS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ntegrated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ystems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Integrované knižničné systémy</a:t>
            </a:r>
          </a:p>
          <a:p>
            <a:pPr marL="0" indent="0">
              <a:buNone/>
            </a:pPr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2. LSP (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L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ibrary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ervices</a:t>
            </a:r>
            <a:r>
              <a:rPr lang="en-US"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P</a:t>
            </a:r>
            <a:r>
              <a:rPr lang="en-US" altLang="sk-SK" sz="4400" dirty="0" err="1">
                <a:solidFill>
                  <a:schemeClr val="bg1"/>
                </a:solidFill>
                <a:latin typeface="Arial" panose="020B0604020202020204" pitchFamily="34" charset="0"/>
              </a:rPr>
              <a:t>latforms</a:t>
            </a:r>
            <a:r>
              <a:rPr altLang="sk-SK" sz="4400" dirty="0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endParaRPr altLang="sk-SK" sz="44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1"/>
            <a:r>
              <a:rPr altLang="sk-SK" sz="4400" dirty="0">
                <a:solidFill>
                  <a:schemeClr val="bg1"/>
                </a:solidFill>
                <a:latin typeface="Century Gothic" panose="020B0502020202020204" pitchFamily="34" charset="0"/>
              </a:rPr>
              <a:t>Platformy knižničných služieb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FF2E8D4C-16FC-8863-E0A6-A2B7D036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EAFD4A-594C-0F45-954F-0F4DF7AE1A09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1D01CB9A-D209-5F9B-72FC-57D2C3479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A1AD62-F419-90B2-F547-7816F6E48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73149"/>
          </a:xfrm>
        </p:spPr>
        <p:txBody>
          <a:bodyPr/>
          <a:lstStyle/>
          <a:p>
            <a:pPr algn="ctr"/>
            <a:r>
              <a:rPr lang="sk-SK" dirty="0"/>
              <a:t>4. FOLIO DEMO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AFD8637-322F-1BB1-980B-ACA9CB73C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37A610-0D64-81FB-C387-EFB11937C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6184988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99AEC1-A8D9-F526-6A33-09E0E6CF1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Požadavky</a:t>
            </a:r>
            <a:r>
              <a:rPr lang="sk-SK" dirty="0"/>
              <a:t> SVKOS - základní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7D1D543-0F4D-5A9C-89E4-92AD23F1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6663"/>
            <a:ext cx="10515600" cy="4804012"/>
          </a:xfrm>
        </p:spPr>
        <p:txBody>
          <a:bodyPr>
            <a:normAutofit fontScale="77500" lnSpcReduction="20000"/>
          </a:bodyPr>
          <a:lstStyle/>
          <a:p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 (</a:t>
            </a:r>
            <a:r>
              <a:rPr lang="sk-SK" i="1" dirty="0" err="1">
                <a:effectLst/>
                <a:latin typeface="Helvetica" pitchFamily="2" charset="0"/>
              </a:rPr>
              <a:t>včetně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inventarizace</a:t>
            </a:r>
            <a:r>
              <a:rPr lang="sk-SK" i="1" dirty="0">
                <a:effectLst/>
                <a:latin typeface="Helvetica" pitchFamily="2" charset="0"/>
              </a:rPr>
              <a:t> a </a:t>
            </a:r>
            <a:r>
              <a:rPr lang="sk-SK" i="1" dirty="0" err="1">
                <a:effectLst/>
                <a:latin typeface="Helvetica" pitchFamily="2" charset="0"/>
              </a:rPr>
              <a:t>autorit</a:t>
            </a:r>
            <a:r>
              <a:rPr lang="sk-SK" i="1" dirty="0">
                <a:effectLst/>
                <a:latin typeface="Helvetica" pitchFamily="2" charset="0"/>
              </a:rPr>
              <a:t>),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Výpůjčky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>
                <a:effectLst/>
                <a:latin typeface="Helvetica" pitchFamily="2" charset="0"/>
              </a:rPr>
              <a:t>On-line </a:t>
            </a:r>
            <a:r>
              <a:rPr lang="sk-SK" i="1" dirty="0" err="1">
                <a:effectLst/>
                <a:latin typeface="Helvetica" pitchFamily="2" charset="0"/>
              </a:rPr>
              <a:t>katalog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Akvizice</a:t>
            </a:r>
            <a:r>
              <a:rPr lang="sk-SK" i="1" dirty="0">
                <a:effectLst/>
                <a:latin typeface="Helvetica" pitchFamily="2" charset="0"/>
              </a:rPr>
              <a:t>,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Správa </a:t>
            </a:r>
            <a:r>
              <a:rPr lang="sk-SK" i="1" dirty="0" err="1">
                <a:effectLst/>
                <a:latin typeface="Helvetica" pitchFamily="2" charset="0"/>
              </a:rPr>
              <a:t>seriálů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Regionální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funkce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</a:p>
          <a:p>
            <a:r>
              <a:rPr lang="sk-SK" i="1" dirty="0" err="1">
                <a:effectLst/>
                <a:latin typeface="Helvetica" pitchFamily="2" charset="0"/>
              </a:rPr>
              <a:t>Digitální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knihovna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 err="1">
                <a:effectLst/>
                <a:latin typeface="Helvetica" pitchFamily="2" charset="0"/>
              </a:rPr>
              <a:t>Discovery</a:t>
            </a:r>
            <a:r>
              <a:rPr lang="sk-SK" i="1" dirty="0">
                <a:effectLst/>
                <a:latin typeface="Helvetica" pitchFamily="2" charset="0"/>
              </a:rPr>
              <a:t> systém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80 </a:t>
            </a:r>
            <a:r>
              <a:rPr lang="sk-SK" i="1" dirty="0" err="1">
                <a:effectLst/>
                <a:latin typeface="Helvetica" pitchFamily="2" charset="0"/>
              </a:rPr>
              <a:t>uživatelů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</a:t>
            </a:r>
            <a:r>
              <a:rPr lang="sk-SK" i="1" dirty="0" err="1">
                <a:effectLst/>
                <a:latin typeface="Helvetica" pitchFamily="2" charset="0"/>
              </a:rPr>
              <a:t>nyní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využívá</a:t>
            </a:r>
            <a:r>
              <a:rPr lang="sk-SK" i="1" dirty="0">
                <a:effectLst/>
                <a:latin typeface="Helvetica" pitchFamily="2" charset="0"/>
              </a:rPr>
              <a:t> systém </a:t>
            </a:r>
            <a:r>
              <a:rPr lang="sk-SK" i="1" dirty="0" err="1">
                <a:effectLst/>
                <a:latin typeface="Helvetica" pitchFamily="2" charset="0"/>
              </a:rPr>
              <a:t>Aleph</a:t>
            </a:r>
            <a:r>
              <a:rPr lang="sk-SK" i="1" dirty="0">
                <a:effectLst/>
                <a:latin typeface="Helvetica" pitchFamily="2" charset="0"/>
              </a:rPr>
              <a:t> v. 22, a </a:t>
            </a:r>
            <a:r>
              <a:rPr lang="sk-SK" i="1" dirty="0" err="1">
                <a:effectLst/>
                <a:latin typeface="Helvetica" pitchFamily="2" charset="0"/>
              </a:rPr>
              <a:t>Primo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vyžaduje </a:t>
            </a:r>
            <a:r>
              <a:rPr lang="sk-SK" i="1" dirty="0" err="1">
                <a:effectLst/>
                <a:latin typeface="Helvetica" pitchFamily="2" charset="0"/>
              </a:rPr>
              <a:t>integraci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se</a:t>
            </a:r>
            <a:r>
              <a:rPr lang="sk-SK" i="1" dirty="0">
                <a:effectLst/>
                <a:latin typeface="Helvetica" pitchFamily="2" charset="0"/>
              </a:rPr>
              <a:t> systémy Bank Id, </a:t>
            </a:r>
            <a:r>
              <a:rPr lang="sk-SK" i="1" dirty="0" err="1">
                <a:effectLst/>
                <a:latin typeface="Helvetica" pitchFamily="2" charset="0"/>
              </a:rPr>
              <a:t>Shibboleth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Palmknihy</a:t>
            </a:r>
            <a:r>
              <a:rPr lang="sk-SK" i="1" dirty="0">
                <a:effectLst/>
                <a:latin typeface="Helvetica" pitchFamily="2" charset="0"/>
              </a:rPr>
              <a:t>, </a:t>
            </a:r>
            <a:r>
              <a:rPr lang="sk-SK" i="1" dirty="0" err="1">
                <a:effectLst/>
                <a:latin typeface="Helvetica" pitchFamily="2" charset="0"/>
              </a:rPr>
              <a:t>selfcheck</a:t>
            </a:r>
            <a:endParaRPr lang="sk-SK" dirty="0">
              <a:effectLst/>
              <a:latin typeface="Helvetica" pitchFamily="2" charset="0"/>
            </a:endParaRPr>
          </a:p>
          <a:p>
            <a:r>
              <a:rPr lang="sk-SK" i="1" dirty="0">
                <a:effectLst/>
                <a:latin typeface="Helvetica" pitchFamily="2" charset="0"/>
              </a:rPr>
              <a:t>SVKOS disponuje </a:t>
            </a:r>
            <a:r>
              <a:rPr lang="sk-SK" i="1" dirty="0" err="1">
                <a:effectLst/>
                <a:latin typeface="Helvetica" pitchFamily="2" charset="0"/>
              </a:rPr>
              <a:t>fondem</a:t>
            </a:r>
            <a:r>
              <a:rPr lang="sk-SK" i="1" dirty="0">
                <a:effectLst/>
                <a:latin typeface="Helvetica" pitchFamily="2" charset="0"/>
              </a:rPr>
              <a:t> 650 000 </a:t>
            </a:r>
            <a:r>
              <a:rPr lang="sk-SK" i="1" dirty="0" err="1">
                <a:effectLst/>
                <a:latin typeface="Helvetica" pitchFamily="2" charset="0"/>
              </a:rPr>
              <a:t>bibliografických</a:t>
            </a:r>
            <a:r>
              <a:rPr lang="sk-SK" i="1" dirty="0">
                <a:effectLst/>
                <a:latin typeface="Helvetica" pitchFamily="2" charset="0"/>
              </a:rPr>
              <a:t> </a:t>
            </a:r>
            <a:r>
              <a:rPr lang="sk-SK" i="1" dirty="0" err="1">
                <a:effectLst/>
                <a:latin typeface="Helvetica" pitchFamily="2" charset="0"/>
              </a:rPr>
              <a:t>záznamů</a:t>
            </a:r>
            <a:r>
              <a:rPr lang="sk-SK" i="1" dirty="0">
                <a:effectLst/>
                <a:latin typeface="Helvetica" pitchFamily="2" charset="0"/>
              </a:rPr>
              <a:t>, 1 000 000 </a:t>
            </a:r>
            <a:r>
              <a:rPr lang="sk-SK" i="1" dirty="0" err="1">
                <a:effectLst/>
                <a:latin typeface="Helvetica" pitchFamily="2" charset="0"/>
              </a:rPr>
              <a:t>jednotek</a:t>
            </a:r>
            <a:r>
              <a:rPr lang="sk-SK" i="1" dirty="0">
                <a:effectLst/>
                <a:latin typeface="Helvetica" pitchFamily="2" charset="0"/>
              </a:rPr>
              <a:t>, 9 000 </a:t>
            </a:r>
            <a:r>
              <a:rPr lang="sk-SK" i="1" dirty="0" err="1">
                <a:effectLst/>
                <a:latin typeface="Helvetica" pitchFamily="2" charset="0"/>
              </a:rPr>
              <a:t>čtenářů</a:t>
            </a:r>
            <a:endParaRPr lang="sk-SK" dirty="0">
              <a:effectLst/>
              <a:latin typeface="Helvetica" pitchFamily="2" charset="0"/>
            </a:endParaRPr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00642B9-AB95-DA08-780D-FAC1E089E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E8E08-D1EA-A340-88A4-1D7CCB48582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8B1CE51-7E88-2DF6-2973-687C56D5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008170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09B1A5-72C5-B3F9-70AF-B634F7B2D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</p:spPr>
        <p:txBody>
          <a:bodyPr/>
          <a:lstStyle/>
          <a:p>
            <a:r>
              <a:rPr lang="sk-SK" dirty="0"/>
              <a:t>FOLIO - DEMO VERZE</a:t>
            </a:r>
          </a:p>
        </p:txBody>
      </p:sp>
      <p:sp>
        <p:nvSpPr>
          <p:cNvPr id="9" name="Zástupný objekt pre obsah 8">
            <a:extLst>
              <a:ext uri="{FF2B5EF4-FFF2-40B4-BE49-F238E27FC236}">
                <a16:creationId xmlns:a16="http://schemas.microsoft.com/office/drawing/2014/main" id="{278A0BF5-B507-1E52-72DC-954142B61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1151" cy="4351338"/>
          </a:xfrm>
        </p:spPr>
        <p:txBody>
          <a:bodyPr/>
          <a:lstStyle/>
          <a:p>
            <a:r>
              <a:rPr lang="sk-SK" dirty="0"/>
              <a:t>DEMO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D0910AC5-DE1C-BD6A-0E7E-520F04A9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353BB-18D7-BF45-84D4-3707DC64C03D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C950FCCE-1873-B78C-91B3-85F7F7E6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A4A07723-8783-1326-AB72-B8E54640B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9351" y="0"/>
            <a:ext cx="4932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434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5B0597-CF5D-42C6-7DBF-AAFE8D092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vytvorenie účtu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4CC67298-A6DD-91BD-FC13-FD6B51EE9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94761" y="1825624"/>
            <a:ext cx="4234088" cy="476600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5E71B66-AF2D-4176-1803-D42C23B84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FAAB-33D0-0C42-80CA-2B18F34CAFC9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58CA9BE-C13B-5E75-B953-EF0D32486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39743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DD236D-C4DD-822E-5B82-A392E63B0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920" y="365125"/>
            <a:ext cx="10850880" cy="1325563"/>
          </a:xfrm>
        </p:spPr>
        <p:txBody>
          <a:bodyPr/>
          <a:lstStyle/>
          <a:p>
            <a:r>
              <a:rPr lang="sk-SK" dirty="0"/>
              <a:t>Prihlásenie </a:t>
            </a:r>
            <a:r>
              <a:rPr lang="sk-SK" dirty="0" err="1"/>
              <a:t>zamestnacov</a:t>
            </a:r>
            <a:r>
              <a:rPr lang="sk-SK" dirty="0"/>
              <a:t>/verejnosti (</a:t>
            </a:r>
            <a:r>
              <a:rPr lang="sk-SK" dirty="0" err="1"/>
              <a:t>Chalmers</a:t>
            </a:r>
            <a:r>
              <a:rPr lang="sk-SK" dirty="0"/>
              <a:t>)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121759F-D93C-2832-6B73-A7ABC2B3E0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22120" y="1825625"/>
            <a:ext cx="8023488" cy="4783104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6412E645-D677-AA40-F934-3BB82DD1B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92683-F04C-F547-816B-228F43990277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76F954B-CE33-3A39-863D-988BD282A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7926009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41733C-D992-0B11-4ACC-792F14BED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CE9202-3FE1-26F6-AB25-CDA36996D8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/>
              <a:t>Základ </a:t>
            </a:r>
            <a:r>
              <a:rPr lang="sk-SK" u="sng" dirty="0" err="1"/>
              <a:t>organizace</a:t>
            </a:r>
            <a:r>
              <a:rPr lang="sk-SK" dirty="0"/>
              <a:t> vo FOLIO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Je to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klient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</a:t>
            </a:r>
          </a:p>
          <a:p>
            <a:r>
              <a:rPr lang="sk-SK" u="sng" dirty="0" err="1">
                <a:solidFill>
                  <a:srgbClr val="222222"/>
                </a:solidFill>
                <a:latin typeface="-apple-system"/>
              </a:rPr>
              <a:t>D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ata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tohoto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uložena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</a:p>
          <a:p>
            <a:r>
              <a:rPr lang="sk-SK" dirty="0" err="1">
                <a:solidFill>
                  <a:srgbClr val="222222"/>
                </a:solidFill>
                <a:latin typeface="-apple-system"/>
              </a:rPr>
              <a:t>Data</a:t>
            </a:r>
            <a:r>
              <a:rPr lang="sk-SK" dirty="0">
                <a:solidFill>
                  <a:srgbClr val="222222"/>
                </a:solidFill>
                <a:latin typeface="-apple-system"/>
              </a:rPr>
              <a:t> klienta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jsou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přístupná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a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viditelná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odděleně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od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ostatních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klientů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. </a:t>
            </a:r>
          </a:p>
          <a:p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Instalace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FOLIO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mohou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být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jednoho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1" dirty="0">
                <a:solidFill>
                  <a:srgbClr val="222222"/>
                </a:solidFill>
                <a:effectLst/>
                <a:latin typeface="-apple-system"/>
              </a:rPr>
              <a:t>“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„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nájemců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“ </a:t>
            </a: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Volba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„jeden/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více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“ v závislosti na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konfiguraci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jejich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hostitelské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prostředí</a:t>
            </a:r>
            <a:endParaRPr lang="sk-SK" b="0" i="0" dirty="0">
              <a:solidFill>
                <a:srgbClr val="222222"/>
              </a:solidFill>
              <a:effectLst/>
              <a:latin typeface="-apple-system"/>
            </a:endParaRPr>
          </a:p>
          <a:p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Klientem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je obvykle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knihovna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nebo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pobočka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Každý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nájemce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(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tenant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) </a:t>
            </a:r>
            <a:r>
              <a:rPr lang="sk-SK" b="0" i="0" dirty="0" err="1">
                <a:solidFill>
                  <a:srgbClr val="222222"/>
                </a:solidFill>
                <a:effectLst/>
                <a:latin typeface="-apple-system"/>
              </a:rPr>
              <a:t>používá</a:t>
            </a:r>
            <a:r>
              <a:rPr lang="sk-SK" b="0" i="0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vlastní sadu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nasazených</a:t>
            </a:r>
            <a:r>
              <a:rPr lang="sk-SK" b="0" i="0" u="sng" dirty="0">
                <a:solidFill>
                  <a:srgbClr val="222222"/>
                </a:solidFill>
                <a:effectLst/>
                <a:latin typeface="-apple-system"/>
              </a:rPr>
              <a:t> </a:t>
            </a:r>
            <a:r>
              <a:rPr lang="sk-SK" b="0" i="0" u="sng" dirty="0" err="1">
                <a:solidFill>
                  <a:srgbClr val="222222"/>
                </a:solidFill>
                <a:effectLst/>
                <a:latin typeface="-apple-system"/>
              </a:rPr>
              <a:t>modulů</a:t>
            </a: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951B13-9900-2C54-A792-9A1A73F1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973AE-4C16-2046-AD16-CB2D0666D68E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57C953E-922B-8890-22F1-1E59034FF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1173854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4A67E-8123-BE64-A389-A3351DBB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197"/>
            <a:ext cx="10515600" cy="1325563"/>
          </a:xfrm>
        </p:spPr>
        <p:txBody>
          <a:bodyPr/>
          <a:lstStyle/>
          <a:p>
            <a:r>
              <a:rPr lang="sk-SK" dirty="0" err="1"/>
              <a:t>Nájemce</a:t>
            </a:r>
            <a:r>
              <a:rPr lang="sk-SK" dirty="0"/>
              <a:t> FOLIO (TENANT a MULTINENANT)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2C8567C-A407-9365-94A8-2EB9EAD4D4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3372"/>
            <a:ext cx="10515600" cy="4731658"/>
          </a:xfrm>
        </p:spPr>
        <p:txBody>
          <a:bodyPr>
            <a:noAutofit/>
          </a:bodyPr>
          <a:lstStyle/>
          <a:p>
            <a:r>
              <a:rPr lang="sk-SK" dirty="0"/>
              <a:t>Jedna </a:t>
            </a:r>
            <a:r>
              <a:rPr lang="sk-SK" dirty="0" err="1"/>
              <a:t>instance</a:t>
            </a:r>
            <a:r>
              <a:rPr lang="sk-SK" dirty="0"/>
              <a:t> (</a:t>
            </a:r>
            <a:r>
              <a:rPr lang="sk-SK" dirty="0" err="1"/>
              <a:t>instalace</a:t>
            </a:r>
            <a:r>
              <a:rPr lang="sk-SK" dirty="0"/>
              <a:t>) software FOLIO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slouží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zákazníkům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Každý zákazník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nazývá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</a:t>
            </a: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Klienti si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některé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části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ako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například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barva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uživatelského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rozhraní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(UI) nebo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obchodní pravid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la, ale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nemohou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přizpůsobit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(kód)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aplikace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Programy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FOLIO je možné 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upravovat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a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přidávat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dle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oprávnení 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Více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nájemců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(MULTITENANT) je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ekonomické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řešení</a:t>
            </a:r>
            <a:endParaRPr lang="sk-SK" spc="20" dirty="0">
              <a:solidFill>
                <a:srgbClr val="000000"/>
              </a:solidFill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aktualizuje software jenom jednou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rozdíl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od izolovaných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instalací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(VIRTUA, ALEPH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.)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D674A34-0EE4-3C50-F7ED-F5AA88D0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E0866-1523-214C-B3A7-5F85E2B298C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76F45D5-FA82-890B-6A1C-1CDD6DD9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792887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129701-F1DD-B2EE-AFC2-637D38C82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Význam MULTITENANT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8DE33D4-2C76-3529-40EE-4F4570CB6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Nižší náklady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vaší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z="2400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knihovny</a:t>
            </a:r>
            <a:r>
              <a:rPr lang="sk-SK" sz="2400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r>
              <a:rPr lang="sk-SK" sz="2400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Příklad</a:t>
            </a:r>
            <a:r>
              <a:rPr lang="sk-SK" sz="2400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podporuje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, tak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upgrad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této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MULTITENANT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instance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na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nejnovější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verzi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všech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500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zákazníků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aktualizováno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současně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lvl="1"/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Pokud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dodavatel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používá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jednu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softwaru pro každou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knihovnu</a:t>
            </a:r>
            <a:r>
              <a:rPr lang="sk-SK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musí </a:t>
            </a:r>
            <a:r>
              <a:rPr lang="sk-SK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aktualizovat</a:t>
            </a:r>
            <a:r>
              <a:rPr lang="sk-SK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každou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instanci</a:t>
            </a:r>
            <a:r>
              <a:rPr lang="sk-SK" u="sng" spc="2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Arial" panose="020B0604020202020204" pitchFamily="34" charset="0"/>
              </a:rPr>
              <a:t>jednotlivě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(500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knihoven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sk-SK" u="sng" spc="20" dirty="0" err="1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samostatně</a:t>
            </a:r>
            <a:r>
              <a:rPr lang="sk-SK" u="sng" spc="20" dirty="0">
                <a:solidFill>
                  <a:srgbClr val="0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C586603-19F2-719D-BD4E-EC65D2C4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C9E21-261A-3042-B07E-79D0242EA817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6CD866F-767C-E4AF-9E97-0D5142C4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41699760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8B9E3C-72B1-0FD3-187C-1F8AA100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SVKOS </a:t>
            </a:r>
            <a:r>
              <a:rPr lang="sk-SK" dirty="0" err="1"/>
              <a:t>jako</a:t>
            </a:r>
            <a:r>
              <a:rPr lang="sk-SK" dirty="0"/>
              <a:t> „</a:t>
            </a:r>
            <a:r>
              <a:rPr lang="sk-SK" u="sng" dirty="0" err="1"/>
              <a:t>nájemce</a:t>
            </a:r>
            <a:r>
              <a:rPr lang="sk-SK" u="sng" dirty="0"/>
              <a:t>“</a:t>
            </a:r>
            <a:r>
              <a:rPr lang="sk-SK" dirty="0"/>
              <a:t> (TENANT). </a:t>
            </a:r>
            <a:r>
              <a:rPr lang="sk-SK" dirty="0" err="1"/>
              <a:t>Příklad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1D0649C-332A-6D52-2D2C-A2FBCEC39C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sk-SK" dirty="0"/>
              <a:t>FOLIO - jenom jedna </a:t>
            </a:r>
            <a:r>
              <a:rPr lang="sk-SK" dirty="0" err="1"/>
              <a:t>knihovna</a:t>
            </a:r>
            <a:r>
              <a:rPr lang="sk-SK" dirty="0"/>
              <a:t> – „jeden </a:t>
            </a:r>
            <a:r>
              <a:rPr lang="sk-SK" dirty="0" err="1"/>
              <a:t>nájemce</a:t>
            </a:r>
            <a:r>
              <a:rPr lang="sk-SK" dirty="0"/>
              <a:t>“ (jeden TENANT)</a:t>
            </a:r>
          </a:p>
          <a:p>
            <a:endParaRPr lang="sk-SK" dirty="0"/>
          </a:p>
          <a:p>
            <a:r>
              <a:rPr lang="sk-SK" dirty="0"/>
              <a:t>FOLIO je </a:t>
            </a:r>
            <a:r>
              <a:rPr lang="sk-SK" dirty="0" err="1"/>
              <a:t>open-source</a:t>
            </a:r>
            <a:r>
              <a:rPr lang="sk-SK" dirty="0"/>
              <a:t> - software FOLIO je </a:t>
            </a:r>
            <a:r>
              <a:rPr lang="sk-SK" dirty="0" err="1"/>
              <a:t>volně</a:t>
            </a:r>
            <a:r>
              <a:rPr lang="sk-SK" dirty="0"/>
              <a:t> dostupný </a:t>
            </a:r>
          </a:p>
          <a:p>
            <a:pPr marL="0" indent="0">
              <a:buNone/>
            </a:pPr>
            <a:endParaRPr lang="sk-SK" b="1" dirty="0"/>
          </a:p>
          <a:p>
            <a:r>
              <a:rPr lang="sk-SK" b="1" dirty="0" err="1"/>
              <a:t>Není</a:t>
            </a:r>
            <a:r>
              <a:rPr lang="sk-SK" b="1" dirty="0"/>
              <a:t> </a:t>
            </a:r>
            <a:r>
              <a:rPr lang="sk-SK" b="1" dirty="0" err="1"/>
              <a:t>třeba</a:t>
            </a:r>
            <a:r>
              <a:rPr lang="sk-SK" b="1" dirty="0"/>
              <a:t> </a:t>
            </a:r>
            <a:r>
              <a:rPr lang="sk-SK" b="1" dirty="0" err="1"/>
              <a:t>zadávat</a:t>
            </a:r>
            <a:r>
              <a:rPr lang="sk-SK" b="1" dirty="0"/>
              <a:t> </a:t>
            </a:r>
            <a:r>
              <a:rPr lang="sk-SK" b="1" dirty="0" err="1"/>
              <a:t>veřejné</a:t>
            </a:r>
            <a:r>
              <a:rPr lang="sk-SK" b="1" dirty="0"/>
              <a:t> </a:t>
            </a:r>
            <a:r>
              <a:rPr lang="sk-SK" b="1" dirty="0" err="1"/>
              <a:t>zakázky</a:t>
            </a:r>
            <a:endParaRPr lang="sk-SK" b="1" dirty="0"/>
          </a:p>
          <a:p>
            <a:r>
              <a:rPr lang="sk-SK" dirty="0">
                <a:solidFill>
                  <a:srgbClr val="222222"/>
                </a:solidFill>
              </a:rPr>
              <a:t>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ransparentná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veřejná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dostupnost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úložiště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kódu,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verzí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softwaru a plánu platformy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je k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dispozici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pod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licencí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source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Apache 2. </a:t>
            </a:r>
          </a:p>
          <a:p>
            <a:r>
              <a:rPr lang="sk-SK" b="0" i="0" dirty="0">
                <a:solidFill>
                  <a:srgbClr val="222222"/>
                </a:solidFill>
                <a:effectLst/>
              </a:rPr>
              <a:t>FOLIO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sídlí</a:t>
            </a:r>
            <a:r>
              <a:rPr lang="sk-SK" b="0" i="0" dirty="0">
                <a:solidFill>
                  <a:srgbClr val="222222"/>
                </a:solidFill>
                <a:effectLst/>
              </a:rPr>
              <a:t> v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Open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Library</a:t>
            </a:r>
            <a:r>
              <a:rPr lang="sk-SK" b="0" i="1" dirty="0">
                <a:solidFill>
                  <a:srgbClr val="222222"/>
                </a:solidFill>
                <a:effectLst/>
              </a:rPr>
              <a:t> </a:t>
            </a:r>
            <a:r>
              <a:rPr lang="sk-SK" b="0" i="1" dirty="0" err="1">
                <a:solidFill>
                  <a:srgbClr val="222222"/>
                </a:solidFill>
                <a:effectLst/>
              </a:rPr>
              <a:t>Foundation</a:t>
            </a:r>
            <a:r>
              <a:rPr lang="sk-SK" b="0" i="0" dirty="0">
                <a:solidFill>
                  <a:srgbClr val="222222"/>
                </a:solidFill>
                <a:effectLst/>
              </a:rPr>
              <a:t>, 501(c) 3 neziskové </a:t>
            </a:r>
            <a:r>
              <a:rPr lang="sk-SK" b="0" i="0" dirty="0" err="1">
                <a:solidFill>
                  <a:srgbClr val="222222"/>
                </a:solidFill>
                <a:effectLst/>
              </a:rPr>
              <a:t>organizaci</a:t>
            </a:r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67604AE7-F75C-B934-08BA-03788E8CB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256AE-A23C-D34F-BE38-18CAFFF682C5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32A1128-4FB9-6C3E-AF91-A66A2FB0A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34623A9-2AD6-8A94-8196-03C73BB9C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730" y="2416810"/>
            <a:ext cx="1384300" cy="12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848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758485-73F7-F8BE-4B02-9687C632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a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31B8DA9-CB6C-E8B3-20DC-80BF7D45C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FOLIO nemá </a:t>
            </a:r>
            <a:r>
              <a:rPr lang="sk-SK" dirty="0" err="1"/>
              <a:t>digitální</a:t>
            </a:r>
            <a:r>
              <a:rPr lang="sk-SK" dirty="0"/>
              <a:t> modul/</a:t>
            </a:r>
            <a:r>
              <a:rPr lang="sk-SK" dirty="0" err="1"/>
              <a:t>funkci</a:t>
            </a:r>
            <a:r>
              <a:rPr lang="sk-SK" dirty="0"/>
              <a:t> pro </a:t>
            </a:r>
            <a:r>
              <a:rPr lang="sk-SK" dirty="0" err="1"/>
              <a:t>digitální</a:t>
            </a:r>
            <a:r>
              <a:rPr lang="sk-SK" dirty="0"/>
              <a:t> </a:t>
            </a:r>
            <a:r>
              <a:rPr lang="sk-SK" dirty="0" err="1"/>
              <a:t>repozitář</a:t>
            </a:r>
            <a:r>
              <a:rPr lang="sk-SK" dirty="0"/>
              <a:t>
FOLIO však </a:t>
            </a:r>
            <a:r>
              <a:rPr lang="sk-SK" dirty="0" err="1"/>
              <a:t>může</a:t>
            </a:r>
            <a:r>
              <a:rPr lang="sk-SK" dirty="0"/>
              <a:t> </a:t>
            </a:r>
            <a:r>
              <a:rPr lang="sk-SK" dirty="0" err="1"/>
              <a:t>být</a:t>
            </a:r>
            <a:r>
              <a:rPr lang="sk-SK" dirty="0"/>
              <a:t> </a:t>
            </a:r>
            <a:r>
              <a:rPr lang="sk-SK" dirty="0" err="1"/>
              <a:t>integrován</a:t>
            </a:r>
            <a:r>
              <a:rPr lang="sk-SK" dirty="0"/>
              <a:t> s </a:t>
            </a:r>
            <a:r>
              <a:rPr lang="sk-SK" dirty="0" err="1"/>
              <a:t>repozitáři</a:t>
            </a:r>
            <a:r>
              <a:rPr lang="sk-SK" dirty="0"/>
              <a:t>, </a:t>
            </a:r>
            <a:r>
              <a:rPr lang="sk-SK" dirty="0" err="1"/>
              <a:t>jako</a:t>
            </a:r>
            <a:r>
              <a:rPr lang="sk-SK" dirty="0"/>
              <a:t> je </a:t>
            </a:r>
            <a:r>
              <a:rPr lang="sk-SK" dirty="0" err="1"/>
              <a:t>Dspace</a:t>
            </a:r>
            <a:r>
              <a:rPr lang="sk-SK" dirty="0"/>
              <a:t> </a:t>
            </a:r>
            <a:r>
              <a:rPr lang="sk-SK" dirty="0" err="1"/>
              <a:t>atd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138528E6-7E0A-108E-DA4C-CA5CBE0E9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DE10B-A316-ED4B-A7AA-C10D05EC294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F724B39A-61B2-0D60-FF90-32EB3F6A4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415410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36D6C1-EBC8-D4B1-76DC-07CCCF324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sz="4400" dirty="0">
                <a:latin typeface="Century Gothic" panose="020B0502020202020204" pitchFamily="34" charset="0"/>
              </a:rPr>
              <a:t>1. 	ILS (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Integrated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sk-SK" altLang="sk-SK" sz="4400" dirty="0" err="1">
                <a:solidFill>
                  <a:srgbClr val="000000"/>
                </a:solidFill>
                <a:latin typeface="Arial" panose="020B0604020202020204" pitchFamily="34" charset="0"/>
              </a:rPr>
              <a:t>Library</a:t>
            </a: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 Systems)</a:t>
            </a: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b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sk-SK" altLang="sk-SK" sz="440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sk-SK" altLang="sk-SK" sz="4400" dirty="0">
                <a:latin typeface="Century Gothic" panose="020B0502020202020204" pitchFamily="34" charset="0"/>
              </a:rPr>
              <a:t>Integrované knižničné systémy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BD674D84-59F0-FBA6-9C82-9F9F5ABCE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88147A-2B91-83D2-1109-463561D5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230083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>
            <a:extLst>
              <a:ext uri="{FF2B5EF4-FFF2-40B4-BE49-F238E27FC236}">
                <a16:creationId xmlns:a16="http://schemas.microsoft.com/office/drawing/2014/main" id="{DC4F279A-35DE-21C5-F539-B8B5D6685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275" y="685037"/>
            <a:ext cx="10617958" cy="5511539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36C3246-926F-5D34-662F-AAC36B99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0458A-2458-EA4E-81F5-62F80FC7890E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6D54B6C1-C145-5E9E-A248-A8251C891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0798807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95B1F-9CCA-F766-3F03-69D8F4975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EBSCO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932B68-5ED6-6B5B-AC46-DC7C3303F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0" indent="0">
              <a:buNone/>
            </a:pP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Více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než 100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knihoven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po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celém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světě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přešlo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do júna 2023 na</a:t>
            </a:r>
            <a:r>
              <a:rPr lang="sk-SK" b="0" i="0" u="none" strike="noStrike" dirty="0">
                <a:solidFill>
                  <a:srgbClr val="0F69FF"/>
                </a:solidFill>
                <a:effectLst/>
                <a:latin typeface="YahooSans VF"/>
                <a:hlinkClick r:id="rId3"/>
              </a:rPr>
              <a:t> platformu FOLIO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 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Library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Services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</a:t>
            </a:r>
            <a:r>
              <a:rPr lang="sk-SK" b="0" i="0" dirty="0" err="1">
                <a:solidFill>
                  <a:srgbClr val="1D2228"/>
                </a:solidFill>
                <a:effectLst/>
                <a:latin typeface="YahooSans VF"/>
              </a:rPr>
              <a:t>Platform</a:t>
            </a:r>
            <a:r>
              <a:rPr lang="sk-SK" b="0" i="0" dirty="0">
                <a:solidFill>
                  <a:srgbClr val="1D2228"/>
                </a:solidFill>
                <a:effectLst/>
                <a:latin typeface="YahooSans VF"/>
              </a:rPr>
              <a:t> (LSP) </a:t>
            </a:r>
          </a:p>
          <a:p>
            <a:pPr marL="0" indent="0">
              <a:buNone/>
            </a:pPr>
            <a:endParaRPr lang="sk-SK" dirty="0">
              <a:solidFill>
                <a:srgbClr val="1D2228"/>
              </a:solidFill>
              <a:latin typeface="YahooSans VF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CE8EDF5-1529-41EB-FBC7-9CBA72C84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8D647-9A5F-6347-9B2D-0B9259B7C6B9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48D97FF-7C48-8050-FD45-778755E1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454874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7E2E3A-EB1E-04FD-AFDF-1A3878C5D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 webových </a:t>
            </a:r>
            <a:r>
              <a:rPr lang="sk-SK" dirty="0" err="1"/>
              <a:t>stránkách</a:t>
            </a:r>
            <a:r>
              <a:rPr lang="sk-SK" dirty="0"/>
              <a:t> FOLIO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9522166-0092-F753-5983-973FACBD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" y="1825625"/>
            <a:ext cx="11765280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sk-SK" dirty="0" err="1"/>
              <a:t>Otevřít</a:t>
            </a:r>
            <a:r>
              <a:rPr lang="sk-SK" dirty="0"/>
              <a:t> stránku FOLIO </a:t>
            </a:r>
            <a:r>
              <a:rPr lang="sk-SK" dirty="0">
                <a:hlinkClick r:id="rId3"/>
              </a:rPr>
              <a:t>https://folio-snapshot.dev.folio.org/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Apps</a:t>
            </a:r>
            <a:r>
              <a:rPr lang="sk-SK" dirty="0"/>
              <a:t> </a:t>
            </a:r>
            <a:r>
              <a:rPr lang="sk-SK" dirty="0" err="1"/>
              <a:t>zvolit</a:t>
            </a:r>
            <a:r>
              <a:rPr lang="sk-SK" dirty="0"/>
              <a:t> </a:t>
            </a:r>
            <a:r>
              <a:rPr lang="sk-SK" u="sng" dirty="0" err="1"/>
              <a:t>Settings</a:t>
            </a:r>
            <a:r>
              <a:rPr lang="sk-SK" dirty="0"/>
              <a:t> </a:t>
            </a:r>
            <a:r>
              <a:rPr lang="sk-SK" dirty="0">
                <a:hlinkClick r:id="rId4"/>
              </a:rPr>
              <a:t>https://folio-snapshot.dev.folio.org/settings</a:t>
            </a:r>
            <a:endParaRPr lang="sk-SK" dirty="0"/>
          </a:p>
          <a:p>
            <a:pPr marL="514350" indent="-514350">
              <a:buFont typeface="+mj-lt"/>
              <a:buAutoNum type="arabicPeriod"/>
            </a:pPr>
            <a:r>
              <a:rPr lang="sk-SK" dirty="0" err="1"/>
              <a:t>Nastavit</a:t>
            </a:r>
            <a:r>
              <a:rPr lang="sk-SK" dirty="0"/>
              <a:t> </a:t>
            </a:r>
            <a:r>
              <a:rPr lang="sk-SK" u="sng" dirty="0" err="1"/>
              <a:t>Tenant</a:t>
            </a:r>
            <a:r>
              <a:rPr lang="sk-SK" dirty="0"/>
              <a:t> </a:t>
            </a:r>
            <a:r>
              <a:rPr lang="sk-SK" dirty="0">
                <a:hlinkClick r:id="rId5"/>
              </a:rPr>
              <a:t>https://folio-snapshot.dev.folio.org/settings/tenant-settings</a:t>
            </a:r>
            <a:r>
              <a:rPr lang="sk-SK" dirty="0"/>
              <a:t> (adresy, jazyk, SSO, </a:t>
            </a:r>
            <a:r>
              <a:rPr lang="sk-SK" dirty="0" err="1"/>
              <a:t>místa</a:t>
            </a:r>
            <a:r>
              <a:rPr lang="sk-SK" dirty="0"/>
              <a:t> </a:t>
            </a:r>
            <a:r>
              <a:rPr lang="sk-SK" dirty="0" err="1"/>
              <a:t>služeb</a:t>
            </a:r>
            <a:r>
              <a:rPr lang="sk-SK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sk-SK" dirty="0"/>
              <a:t>V </a:t>
            </a:r>
            <a:r>
              <a:rPr lang="sk-SK" dirty="0" err="1"/>
              <a:t>sekci</a:t>
            </a:r>
            <a:r>
              <a:rPr lang="sk-SK" dirty="0"/>
              <a:t> </a:t>
            </a:r>
            <a:r>
              <a:rPr lang="sk-SK" dirty="0" err="1"/>
              <a:t>Tenant</a:t>
            </a:r>
            <a:r>
              <a:rPr lang="sk-SK" dirty="0"/>
              <a:t> </a:t>
            </a:r>
            <a:r>
              <a:rPr lang="sk-SK" dirty="0" err="1"/>
              <a:t>nastavit</a:t>
            </a:r>
            <a:r>
              <a:rPr lang="sk-SK" dirty="0"/>
              <a:t>: </a:t>
            </a:r>
            <a:r>
              <a:rPr lang="sk-SK" u="sng" dirty="0" err="1"/>
              <a:t>Instituce</a:t>
            </a:r>
            <a:r>
              <a:rPr lang="sk-SK" u="sng" dirty="0"/>
              <a:t>, Kampusy, </a:t>
            </a:r>
            <a:r>
              <a:rPr lang="sk-SK" u="sng" dirty="0" err="1"/>
              <a:t>Knihovny</a:t>
            </a:r>
            <a:r>
              <a:rPr lang="sk-SK" u="sng" dirty="0"/>
              <a:t>, Lokality</a:t>
            </a:r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6"/>
              </a:rPr>
              <a:t>https://folio-snapshot.dev.folio.org/settings/tenant-settings/location-institutions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7"/>
              </a:rPr>
              <a:t>https://folio-snapshot.dev.folio.org/settings/tenant-settings/location-campuses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8"/>
              </a:rPr>
              <a:t>https://folio-snapshot.dev.folio.org/settings/tenant-settings/location-libraries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r>
              <a:rPr lang="sk-SK" dirty="0">
                <a:hlinkClick r:id="rId9"/>
              </a:rPr>
              <a:t>https://folio-snapshot.dev.folio.org/settings/tenant-settings/location-locations</a:t>
            </a:r>
            <a:endParaRPr lang="sk-SK" dirty="0"/>
          </a:p>
          <a:p>
            <a:pPr marL="971550" lvl="1" indent="-514350">
              <a:buFont typeface="+mj-lt"/>
              <a:buAutoNum type="alphaLcPeriod"/>
            </a:pPr>
            <a:endParaRPr lang="sk-SK" dirty="0"/>
          </a:p>
          <a:p>
            <a:pPr marL="514350" indent="-514350">
              <a:buFont typeface="+mj-lt"/>
              <a:buAutoNum type="arabicPeriod"/>
            </a:pPr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ED56512-F9FC-2105-F16D-B2F2765C4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12F39-454E-CD4A-B01A-2FC973F0ED8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E57E03D-B089-3C80-BB19-220FB8C76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9071937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171B83-8B87-86FA-BA08-1AC344325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Ďalšie nastavenia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0BA84D2-7CAF-9CAB-2789-85619A055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880"/>
            <a:ext cx="10515600" cy="5166995"/>
          </a:xfrm>
        </p:spPr>
        <p:txBody>
          <a:bodyPr>
            <a:normAutofit lnSpcReduction="10000"/>
          </a:bodyPr>
          <a:lstStyle/>
          <a:p>
            <a:r>
              <a:rPr lang="sk-SK" dirty="0"/>
              <a:t>Akvizičné jednotky: </a:t>
            </a:r>
          </a:p>
          <a:p>
            <a:pPr lvl="1"/>
            <a:r>
              <a:rPr lang="sk-SK" dirty="0">
                <a:hlinkClick r:id="rId3"/>
              </a:rPr>
              <a:t>https://folio-snapshot.dev.folio.org/settings/acquisition-units</a:t>
            </a:r>
            <a:endParaRPr lang="sk-SK" dirty="0"/>
          </a:p>
          <a:p>
            <a:r>
              <a:rPr lang="sk-SK" dirty="0"/>
              <a:t>Výpožičky – Parametre: </a:t>
            </a:r>
          </a:p>
          <a:p>
            <a:pPr lvl="1"/>
            <a:r>
              <a:rPr lang="sk-SK" dirty="0">
                <a:hlinkClick r:id="rId4"/>
              </a:rPr>
              <a:t>https://folio-snapshot.dev.folio.org/settings/circulation</a:t>
            </a:r>
            <a:endParaRPr lang="sk-SK" dirty="0"/>
          </a:p>
          <a:p>
            <a:r>
              <a:rPr lang="sk-SK" dirty="0"/>
              <a:t>Financie: </a:t>
            </a:r>
          </a:p>
          <a:p>
            <a:pPr lvl="1"/>
            <a:r>
              <a:rPr lang="sk-SK" dirty="0">
                <a:hlinkClick r:id="rId5"/>
              </a:rPr>
              <a:t>https://folio-snapshot.dev.folio.org/settings/finance</a:t>
            </a:r>
            <a:endParaRPr lang="sk-SK" dirty="0"/>
          </a:p>
          <a:p>
            <a:r>
              <a:rPr lang="sk-SK" dirty="0"/>
              <a:t>Inventár/</a:t>
            </a:r>
            <a:r>
              <a:rPr lang="sk-SK" dirty="0" err="1"/>
              <a:t>Inventory</a:t>
            </a:r>
            <a:r>
              <a:rPr lang="sk-SK" dirty="0"/>
              <a:t> (Fondy, zbierky): </a:t>
            </a:r>
          </a:p>
          <a:p>
            <a:pPr lvl="1"/>
            <a:r>
              <a:rPr lang="sk-SK" dirty="0">
                <a:hlinkClick r:id="rId6"/>
              </a:rPr>
              <a:t>https://folio-snapshot.dev.folio.org/settings/inventory</a:t>
            </a:r>
            <a:endParaRPr lang="sk-SK" dirty="0"/>
          </a:p>
          <a:p>
            <a:pPr lvl="1"/>
            <a:r>
              <a:rPr lang="sk-SK" dirty="0"/>
              <a:t>Bibliografický zdroj </a:t>
            </a:r>
          </a:p>
          <a:p>
            <a:pPr lvl="1"/>
            <a:r>
              <a:rPr lang="sk-SK" dirty="0"/>
              <a:t>Holdingy</a:t>
            </a:r>
          </a:p>
          <a:p>
            <a:pPr lvl="1"/>
            <a:r>
              <a:rPr lang="sk-SK" dirty="0"/>
              <a:t>Exempláre</a:t>
            </a:r>
          </a:p>
          <a:p>
            <a:pPr lvl="1"/>
            <a:r>
              <a:rPr lang="sk-SK" dirty="0"/>
              <a:t>Typ signatúry</a:t>
            </a:r>
          </a:p>
          <a:p>
            <a:pPr lvl="1"/>
            <a:r>
              <a:rPr lang="sk-SK" dirty="0"/>
              <a:t>Z39.50 profil </a:t>
            </a:r>
            <a:r>
              <a:rPr lang="sk-SK" dirty="0" err="1"/>
              <a:t>atd</a:t>
            </a:r>
            <a:endParaRPr lang="sk-SK" dirty="0"/>
          </a:p>
          <a:p>
            <a:pPr lvl="1"/>
            <a:endParaRPr lang="sk-SK" dirty="0"/>
          </a:p>
          <a:p>
            <a:endParaRPr lang="sk-SK" dirty="0"/>
          </a:p>
          <a:p>
            <a:pPr lvl="1"/>
            <a:endParaRPr lang="sk-SK" dirty="0"/>
          </a:p>
          <a:p>
            <a:pPr lvl="1"/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2CFB4FA8-8144-63A0-31EF-760410A20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91B73-5C04-054F-8AC0-77CA89F1694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33A96CC5-AE22-4F6A-67A7-2A205468E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7617349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9516C-E346-BD6E-DD24-32D3220B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Nastavení – </a:t>
            </a:r>
            <a:r>
              <a:rPr lang="sk-SK" dirty="0" err="1"/>
              <a:t>uživatelé</a:t>
            </a:r>
            <a:r>
              <a:rPr lang="sk-SK" dirty="0"/>
              <a:t> - oprávnení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DC646B2-E5BD-91D2-9BDA-44B5590BD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560" y="1825625"/>
            <a:ext cx="11750040" cy="4351338"/>
          </a:xfrm>
        </p:spPr>
        <p:txBody>
          <a:bodyPr/>
          <a:lstStyle/>
          <a:p>
            <a:r>
              <a:rPr lang="sk-SK" dirty="0" err="1"/>
              <a:t>Users</a:t>
            </a:r>
            <a:r>
              <a:rPr lang="sk-SK" dirty="0"/>
              <a:t>: </a:t>
            </a:r>
            <a:r>
              <a:rPr lang="sk-SK" dirty="0">
                <a:hlinkClick r:id="rId3"/>
              </a:rPr>
              <a:t>https://folio-snapshot.dev.folio.org/settings/users</a:t>
            </a:r>
            <a:endParaRPr lang="sk-SK" dirty="0"/>
          </a:p>
          <a:p>
            <a:r>
              <a:rPr lang="sk-SK" dirty="0" err="1"/>
              <a:t>Permission</a:t>
            </a:r>
            <a:r>
              <a:rPr lang="sk-SK" dirty="0"/>
              <a:t> </a:t>
            </a:r>
            <a:r>
              <a:rPr lang="sk-SK" dirty="0" err="1"/>
              <a:t>sets</a:t>
            </a:r>
            <a:r>
              <a:rPr lang="sk-SK" dirty="0"/>
              <a:t>: </a:t>
            </a:r>
            <a:r>
              <a:rPr lang="sk-SK" dirty="0">
                <a:hlinkClick r:id="rId4"/>
              </a:rPr>
              <a:t>https://folio-snapshot.dev.folio.org/settings/users/perms</a:t>
            </a:r>
            <a:endParaRPr lang="sk-SK" dirty="0"/>
          </a:p>
          <a:p>
            <a:r>
              <a:rPr lang="sk-SK" dirty="0"/>
              <a:t>Skupiny: </a:t>
            </a:r>
            <a:r>
              <a:rPr lang="sk-SK" dirty="0">
                <a:hlinkClick r:id="rId5"/>
              </a:rPr>
              <a:t>https://folio-snapshot.dev.folio.org/settings/users/groups</a:t>
            </a:r>
            <a:endParaRPr lang="sk-SK" dirty="0"/>
          </a:p>
          <a:p>
            <a:r>
              <a:rPr lang="sk-SK" dirty="0"/>
              <a:t>Poplatky/pokuty: </a:t>
            </a:r>
            <a:r>
              <a:rPr lang="sk-SK" dirty="0">
                <a:hlinkClick r:id="rId6"/>
              </a:rPr>
              <a:t>https://folio-snapshot.dev.folio.org/settings/users/owners</a:t>
            </a:r>
            <a:endParaRPr lang="sk-SK" dirty="0"/>
          </a:p>
          <a:p>
            <a:endParaRPr lang="sk-SK" dirty="0"/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97F60777-A1D9-081B-4747-1B00EBFC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6986B-0925-0642-B307-DEBEE55F19A2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D974729-E526-754C-798F-88E9B13D1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476899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6014949-E7DC-D25A-B816-12BF1995A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9C9F1-01B4-0B47-99C5-F9777676BC05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59884E44-92E6-46C4-32E8-D9335B021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8B36222-5B89-91A7-1C40-875AE8321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73" y="357162"/>
            <a:ext cx="11503386" cy="565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9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7AF9141-F335-EA7E-6970-1FC99A77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39E76-2709-FB43-8629-A61CFB47C03E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313B55B-CCF5-666F-FBDB-D9CAF1C7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7CB0DEE1-FFB0-133B-EF7F-3C8913A45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09" y="441434"/>
            <a:ext cx="11105260" cy="567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162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059FFA0B-511B-FB7A-D6A4-523259DF9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1B2ED-4852-CA4A-9DA4-201B779E0111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76CC510-57AB-9591-AE2F-D3383D2A1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8DCAF03-D4DE-9FDE-C6E5-243407BAF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590550"/>
            <a:ext cx="10990626" cy="562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2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89161-5ECE-1720-22FC-8852DD56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sk-SK" dirty="0"/>
              <a:t>5. FOLIO KONZORCIUM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ABD73774-2F8C-2E27-931E-855D836B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3FB9A-8F1A-4644-870D-DD53E22044E4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4C8F5E7A-F78E-D421-56D4-559C32E3C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477821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55B117C6-EC7A-F413-B36A-E42687543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66E24C69-C60F-48B3-675F-E446A2710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3167E1F-D15D-7C4E-168B-F9E53D39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255" y="265361"/>
            <a:ext cx="9285890" cy="609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32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Nadpis 1">
            <a:extLst>
              <a:ext uri="{FF2B5EF4-FFF2-40B4-BE49-F238E27FC236}">
                <a16:creationId xmlns:a16="http://schemas.microsoft.com/office/drawing/2014/main" id="{FC6A25FB-43A7-8711-3BF3-D75864363910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>
                <a:latin typeface="Century Gothic" panose="020B0502020202020204" pitchFamily="34" charset="0"/>
              </a:rPr>
              <a:t>Najlepšie globálne </a:t>
            </a:r>
            <a:r>
              <a:rPr lang="sk-SK" altLang="sk-SK" dirty="0">
                <a:latin typeface="Century Gothic" panose="020B0502020202020204" pitchFamily="34" charset="0"/>
              </a:rPr>
              <a:t>ILS</a:t>
            </a:r>
            <a:r>
              <a:rPr altLang="sk-SK" dirty="0">
                <a:latin typeface="Century Gothic" panose="020B0502020202020204" pitchFamily="34" charset="0"/>
              </a:rPr>
              <a:t> (2023)</a:t>
            </a:r>
          </a:p>
        </p:txBody>
      </p:sp>
      <p:sp>
        <p:nvSpPr>
          <p:cNvPr id="32770" name="Zástupný objekt pre obsah 2">
            <a:extLst>
              <a:ext uri="{FF2B5EF4-FFF2-40B4-BE49-F238E27FC236}">
                <a16:creationId xmlns:a16="http://schemas.microsoft.com/office/drawing/2014/main" id="{4BD229AB-D8F2-199C-5AF6-20B5F89E5277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Koha</a:t>
            </a:r>
            <a:r>
              <a:rPr lang="sk-SK"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LIS s otvoreným zdrojovým kódom,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Atrium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 ILS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: Cloudový LIS, 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Alma: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LIS, ktorý sa integruje s vyhľadávacou službou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Primo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</a:t>
            </a:r>
          </a:p>
          <a:p>
            <a:pPr marL="0" indent="0">
              <a:buNone/>
            </a:pPr>
            <a:r>
              <a:rPr altLang="sk-SK" b="1" dirty="0" err="1">
                <a:solidFill>
                  <a:schemeClr val="tx2"/>
                </a:solidFill>
                <a:latin typeface="Century Gothic" panose="020B0502020202020204" pitchFamily="34" charset="0"/>
              </a:rPr>
              <a:t>Libib</a:t>
            </a: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Cloudový LIS</a:t>
            </a:r>
          </a:p>
          <a:p>
            <a:pPr marL="0" indent="0">
              <a:buNone/>
            </a:pPr>
            <a:r>
              <a:rPr altLang="sk-SK" b="1" dirty="0">
                <a:solidFill>
                  <a:schemeClr val="tx2"/>
                </a:solidFill>
                <a:latin typeface="Century Gothic" panose="020B0502020202020204" pitchFamily="34" charset="0"/>
              </a:rPr>
              <a:t>Alexandria: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Webový LIS</a:t>
            </a:r>
          </a:p>
          <a:p>
            <a:pPr marL="0" indent="0">
              <a:buNone/>
            </a:pP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(Používané tiež: Aleph,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Millenium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III, </a:t>
            </a:r>
            <a:r>
              <a:rPr lang="sk-SK"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(VIRTUA) 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Sierra, Tint, Voyager, RERO, Horizon, Symphony, Library Solution, </a:t>
            </a:r>
            <a:r>
              <a:rPr altLang="sk-SK" dirty="0" err="1">
                <a:solidFill>
                  <a:schemeClr val="tx2"/>
                </a:solidFill>
                <a:latin typeface="Century Gothic" panose="020B0502020202020204" pitchFamily="34" charset="0"/>
              </a:rPr>
              <a:t>Worldshare</a:t>
            </a:r>
            <a:r>
              <a:rPr altLang="sk-SK" dirty="0">
                <a:solidFill>
                  <a:schemeClr val="tx2"/>
                </a:solidFill>
                <a:latin typeface="Century Gothic" panose="020B0502020202020204" pitchFamily="34" charset="0"/>
              </a:rPr>
              <a:t> Management Services, Polaris, Apollo, ...)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42BAC94E-D443-8983-D651-7838E21E7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23E3C6-96FF-814C-84B3-97472BE54767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FECE5EA7-193B-B067-FDBA-2ACF90ECB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BDD7119-1079-1EDF-6157-32696FEDA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2C0C9-E04D-E249-9ED3-E1E4C3EFF21C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B605315-9B81-2716-5781-48C144BA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3073" name="Picture 1" descr="page1image21182480">
            <a:extLst>
              <a:ext uri="{FF2B5EF4-FFF2-40B4-BE49-F238E27FC236}">
                <a16:creationId xmlns:a16="http://schemas.microsoft.com/office/drawing/2014/main" id="{01100142-7C80-38DF-A8C9-E0B3CBC47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6525"/>
            <a:ext cx="10515600" cy="621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65566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CA62D2BF-7700-2DC1-78D1-B52B23D32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6F106-ACC7-8E4B-AB17-B01E35C0316B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312D987E-A51C-3143-3F5C-A5FB3BB0D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EB4A063-EBCF-77B6-1513-A4C0D71C5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8176"/>
            <a:ext cx="10402614" cy="618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28897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A306728-357E-78FC-EBE9-7D857BA64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88908-F1D7-BF48-B71A-42EDE154CA5B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85120425-5A91-6589-0C3F-3B119936C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1F2316AF-F022-9FE7-A6F9-0A4A732F47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457200"/>
            <a:ext cx="10908969" cy="53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3946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A0BCF176-39A4-B6D7-2445-326C8519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67AD6-E2A7-0B48-BB32-4EBB1971F9B7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91C7A1B4-7B6C-A9C5-4250-A21402F6A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CBBE62C-2595-0B60-6082-22B537DB4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0262"/>
            <a:ext cx="10449910" cy="5775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0279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2285DB09-369C-448E-87A8-5BD7A3B29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67300-6370-8F46-BB98-DD8ABCEF1563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4ED5022F-D207-AAB2-9D1E-727CAE11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B78C695-8275-1233-B8E3-3C5C2CB04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1861" y="485223"/>
            <a:ext cx="8387255" cy="587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5550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DC0C6260-AFCE-D300-6863-01FF5FD33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794A5-E2DE-CF48-889B-9E7154C1B8BE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FB131116-C6FE-3E86-1185-5B1B29B3D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AC0604A4-2A06-1F33-5AB6-054F4CAA6D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523" y="562855"/>
            <a:ext cx="10421007" cy="556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277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F2696EF0-B464-5FB7-3ED1-BC3A1344A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1E9C0-3495-E247-8B4C-A909B33C8AAC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0FDF6838-C272-8384-E0F7-045AD3D40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07AE9FB0-C81C-FFF2-EFDC-121237BA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99" y="716093"/>
            <a:ext cx="10812517" cy="5425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695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914ED963-6535-ADAE-063D-0A1883741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17E6-D292-D64C-A1DD-03846EB4E82B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7BA99F36-49B5-2764-F630-27876084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7FE1E16-0946-06EE-1547-AC52D0783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31076"/>
            <a:ext cx="10528738" cy="58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227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45A23A-AE80-CEF5-E659-854055FB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MULTITENANT </a:t>
            </a:r>
            <a:r>
              <a:rPr lang="sk-SK" dirty="0" err="1"/>
              <a:t>Moravskoslezský</a:t>
            </a:r>
            <a:r>
              <a:rPr lang="sk-SK" dirty="0"/>
              <a:t> kraj - možnosti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5F0D009A-1928-A960-337A-BD35BE7B09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6910" y="1690689"/>
            <a:ext cx="7535917" cy="4665661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55AF55DD-DC47-E56F-1AD6-AAC718CC3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E61DF-E5DC-464F-9980-05DDD0412913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E6596364-9F66-B91E-1B7D-D7D0E852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256692797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B857E8-D0B0-1030-7998-F2B926D63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FOLIO – </a:t>
            </a:r>
            <a:r>
              <a:rPr lang="sk-SK" dirty="0" err="1"/>
              <a:t>nájemci</a:t>
            </a:r>
            <a:r>
              <a:rPr lang="sk-SK" dirty="0"/>
              <a:t> – </a:t>
            </a:r>
            <a:r>
              <a:rPr lang="sk-SK" dirty="0" err="1"/>
              <a:t>regionální</a:t>
            </a:r>
            <a:r>
              <a:rPr lang="sk-SK" dirty="0"/>
              <a:t> </a:t>
            </a:r>
            <a:r>
              <a:rPr lang="sk-SK" dirty="0" err="1"/>
              <a:t>knihovny</a:t>
            </a:r>
            <a:r>
              <a:rPr lang="sk-SK" dirty="0"/>
              <a:t> kraje (MULTITENANT)</a:t>
            </a:r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EBCB6B5-6C3B-FF90-1256-F818B4AEB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25625"/>
            <a:ext cx="10393680" cy="4351338"/>
          </a:xfrm>
          <a:prstGeom prst="rect">
            <a:avLst/>
          </a:prstGeom>
        </p:spPr>
      </p:pic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77CA8250-6156-E9E7-6165-42156E4F6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2C32D5-3EC5-8349-AF92-2E8944D27599}" type="datetime1">
              <a:rPr lang="sk-SK" smtClean="0"/>
              <a:t>9.11.2023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CFB3BAC-21B1-7628-01CE-A17D746F9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87914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Nadpis 1">
            <a:extLst>
              <a:ext uri="{FF2B5EF4-FFF2-40B4-BE49-F238E27FC236}">
                <a16:creationId xmlns:a16="http://schemas.microsoft.com/office/drawing/2014/main" id="{A4DB6DE5-6260-459A-F278-9CE73C6053C4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Lokálne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komerčné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  <a:r>
              <a:rPr altLang="sk-SK" dirty="0" err="1">
                <a:latin typeface="Century Gothic" panose="020B0502020202020204" pitchFamily="34" charset="0"/>
              </a:rPr>
              <a:t>systémy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36866" name="Zástupný objekt pre obsah 2">
            <a:extLst>
              <a:ext uri="{FF2B5EF4-FFF2-40B4-BE49-F238E27FC236}">
                <a16:creationId xmlns:a16="http://schemas.microsoft.com/office/drawing/2014/main" id="{E80CBBA0-C98A-DA35-A61B-0862C4677B9C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altLang="sk-SK" dirty="0" err="1">
                <a:latin typeface="Century Gothic" panose="020B0502020202020204" pitchFamily="34" charset="0"/>
              </a:rPr>
              <a:t>Clavius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 err="1">
                <a:latin typeface="Century Gothic" panose="020B0502020202020204" pitchFamily="34" charset="0"/>
              </a:rPr>
              <a:t>Tritius</a:t>
            </a:r>
            <a:endParaRPr altLang="sk-SK" dirty="0">
              <a:latin typeface="Century Gothic" panose="020B0502020202020204" pitchFamily="34" charset="0"/>
            </a:endParaRPr>
          </a:p>
          <a:p>
            <a:r>
              <a:rPr altLang="sk-SK" dirty="0">
                <a:latin typeface="Century Gothic" panose="020B0502020202020204" pitchFamily="34" charset="0"/>
              </a:rPr>
              <a:t>Verbis a </a:t>
            </a:r>
            <a:r>
              <a:rPr altLang="sk-SK" dirty="0" err="1">
                <a:latin typeface="Century Gothic" panose="020B0502020202020204" pitchFamily="34" charset="0"/>
              </a:rPr>
              <a:t>Portaro</a:t>
            </a:r>
            <a:r>
              <a:rPr altLang="sk-SK" dirty="0">
                <a:latin typeface="Century Gothic" panose="020B0502020202020204" pitchFamily="34" charset="0"/>
              </a:rPr>
              <a:t> (</a:t>
            </a:r>
            <a:r>
              <a:rPr altLang="sk-SK" dirty="0" err="1">
                <a:latin typeface="Century Gothic" panose="020B0502020202020204" pitchFamily="34" charset="0"/>
              </a:rPr>
              <a:t>SaaS</a:t>
            </a:r>
            <a:r>
              <a:rPr altLang="sk-SK" dirty="0">
                <a:latin typeface="Century Gothic" panose="020B0502020202020204" pitchFamily="34" charset="0"/>
              </a:rPr>
              <a:t>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Advanced</a:t>
            </a:r>
            <a:r>
              <a:rPr altLang="sk-SK" dirty="0">
                <a:latin typeface="Century Gothic" panose="020B0502020202020204" pitchFamily="34" charset="0"/>
              </a:rPr>
              <a:t> Rapid </a:t>
            </a:r>
            <a:r>
              <a:rPr altLang="sk-SK" dirty="0" err="1">
                <a:latin typeface="Century Gothic" panose="020B0502020202020204" pitchFamily="34" charset="0"/>
              </a:rPr>
              <a:t>Library</a:t>
            </a:r>
            <a:r>
              <a:rPr altLang="sk-SK" dirty="0">
                <a:latin typeface="Century Gothic" panose="020B0502020202020204" pitchFamily="34" charset="0"/>
              </a:rPr>
              <a:t> (ARL)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Dawinci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  <a:p>
            <a:r>
              <a:rPr altLang="sk-SK" dirty="0" err="1">
                <a:latin typeface="Century Gothic" panose="020B0502020202020204" pitchFamily="34" charset="0"/>
              </a:rPr>
              <a:t>atd</a:t>
            </a:r>
            <a:endParaRPr altLang="sk-SK" dirty="0">
              <a:latin typeface="Century Gothic" panose="020B0502020202020204" pitchFamily="34" charset="0"/>
            </a:endParaRP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2FB07EE3-0FD6-E71E-C46B-B3017D00B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79AC36-6570-6544-8EAA-3AF31B0ED22A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0E9A96EC-231E-1FD5-7E8C-C1E34DE6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22F728-EDAC-1DF3-EEDB-A3354D0C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Záver:</a:t>
            </a:r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FOLIO - úplne nová platforma</a:t>
            </a:r>
            <a:br>
              <a:rPr lang="sk-SK" dirty="0">
                <a:solidFill>
                  <a:schemeClr val="tx2"/>
                </a:solidFill>
                <a:latin typeface="Roboto" panose="020000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sk-SK" dirty="0">
              <a:solidFill>
                <a:schemeClr val="tx2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D9E3590-24E9-DE94-FBD8-D27D1279C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Splňuje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potřeby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knihovny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třeba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zadávat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veřejné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zakázky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 Nové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verze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instalují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jednoho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místa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každého klienta
 Výhody – kompletní komunitou spravované programy 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Rozšiřitelnost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libovolný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počet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klientů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
 Moderní (web), bez hrubého klienta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Zaměření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služby (servis,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hosting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
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Licence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transparentnost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verejné úložisko programov
 Kvalitní </a:t>
            </a:r>
            <a:r>
              <a:rPr lang="sk-SK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dokumentace</a:t>
            </a:r>
            <a:r>
              <a:rPr lang="sk-SK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
 DEMOVERZE</a:t>
            </a:r>
            <a:endParaRPr lang="sk-SK" sz="2799" b="1" kern="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CECAB08-01E6-12CA-417A-888534629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79EA36-19E5-A24A-98BD-E172AC6774B5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406BFB1-8204-29CA-FDF9-FD7C4D1B0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  <p:extLst>
      <p:ext uri="{BB962C8B-B14F-4D97-AF65-F5344CB8AC3E}">
        <p14:creationId xmlns:p14="http://schemas.microsoft.com/office/powerpoint/2010/main" val="3541250153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3CE0BC-9047-433A-B966-808E8FDE9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3" y="336884"/>
            <a:ext cx="10722617" cy="1440113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Náklady na obstaranie systémov lokálne pre každú inštitúciu/knižnicu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EA83A5BE-0F76-1007-E7D2-F5FC317D4A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1183" y="2502568"/>
            <a:ext cx="11039449" cy="3128211"/>
          </a:xfrm>
          <a:prstGeom prst="rect">
            <a:avLst/>
          </a:prstGeom>
        </p:spPr>
      </p:pic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2F4AE12-A7ED-DE49-E258-9587905C5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A5A2E-DB3A-2E43-BADA-B33460A3C1BD}" type="datetime1">
              <a:rPr lang="sk-SK" smtClean="0"/>
              <a:t>9.11.2023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E3DD1A83-62CF-B1CD-BAF9-1032C4805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3353874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164DE-CEBC-46A2-7EF2-868B608CF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1644"/>
          </a:xfrm>
        </p:spPr>
        <p:txBody>
          <a:bodyPr/>
          <a:lstStyle/>
          <a:p>
            <a:r>
              <a:rPr lang="sk-SK" dirty="0"/>
              <a:t>Monolitická architektúra ILS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9A1AD632-C7FE-0109-9872-A98DE817B2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8361" y="1277615"/>
            <a:ext cx="10275277" cy="4979210"/>
          </a:xfrm>
          <a:prstGeom prst="rect">
            <a:avLst/>
          </a:prstGeom>
        </p:spPr>
      </p:pic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5504F7F9-B572-045D-79D0-A21EE61A7B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6D12F-B462-3142-8A09-C7A4A7D62C62}" type="datetime1">
              <a:rPr lang="sk-SK" smtClean="0"/>
              <a:t>9.11.2023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47EE6FB0-D613-7ED6-A416-D85959B5A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FOLIO pro SVKOS/MSK</a:t>
            </a:r>
          </a:p>
        </p:txBody>
      </p:sp>
    </p:spTree>
    <p:extLst>
      <p:ext uri="{BB962C8B-B14F-4D97-AF65-F5344CB8AC3E}">
        <p14:creationId xmlns:p14="http://schemas.microsoft.com/office/powerpoint/2010/main" val="176159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Nadpis 1">
            <a:extLst>
              <a:ext uri="{FF2B5EF4-FFF2-40B4-BE49-F238E27FC236}">
                <a16:creationId xmlns:a16="http://schemas.microsoft.com/office/drawing/2014/main" id="{91DF2C2F-6C6A-060D-A02A-5D230EA3D899}"/>
              </a:ext>
            </a:extLst>
          </p:cNvPr>
          <p:cNvSpPr txBox="1">
            <a:spLocks noGrp="1" noChangeArrowheads="1"/>
          </p:cNvSpPr>
          <p:nvPr>
            <p:ph type="title"/>
          </p:nvPr>
        </p:nvSpPr>
        <p:spPr>
          <a:xfrm>
            <a:off x="915989" y="76201"/>
            <a:ext cx="10360025" cy="1121535"/>
          </a:xfrm>
        </p:spPr>
        <p:txBody>
          <a:bodyPr>
            <a:normAutofit fontScale="90000"/>
          </a:bodyPr>
          <a:lstStyle/>
          <a:p>
            <a:br>
              <a:rPr altLang="sk-SK" dirty="0">
                <a:latin typeface="Century Gothic" panose="020B0502020202020204" pitchFamily="34" charset="0"/>
              </a:rPr>
            </a:br>
            <a:r>
              <a:rPr lang="sk-SK" altLang="sk-SK" dirty="0">
                <a:latin typeface="Century Gothic" panose="020B0502020202020204" pitchFamily="34" charset="0"/>
              </a:rPr>
              <a:t>Koniec </a:t>
            </a:r>
            <a:r>
              <a:rPr altLang="sk-SK" dirty="0">
                <a:latin typeface="Century Gothic" panose="020B0502020202020204" pitchFamily="34" charset="0"/>
              </a:rPr>
              <a:t>ILS</a:t>
            </a:r>
            <a:r>
              <a:rPr lang="sk-SK" altLang="sk-SK" dirty="0">
                <a:latin typeface="Century Gothic" panose="020B0502020202020204" pitchFamily="34" charset="0"/>
              </a:rPr>
              <a:t> ? </a:t>
            </a:r>
            <a:r>
              <a:rPr altLang="sk-SK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3554" name="Zástupný objekt pre obsah 2">
            <a:extLst>
              <a:ext uri="{FF2B5EF4-FFF2-40B4-BE49-F238E27FC236}">
                <a16:creationId xmlns:a16="http://schemas.microsoft.com/office/drawing/2014/main" id="{1AF5EF0A-8ECD-D84C-4669-3DF628BE2672}"/>
              </a:ext>
            </a:extLst>
          </p:cNvPr>
          <p:cNvSpPr txBox="1">
            <a:spLocks noGrp="1" noChangeArrowheads="1"/>
          </p:cNvSpPr>
          <p:nvPr>
            <p:ph idx="1"/>
          </p:nvPr>
        </p:nvSpPr>
        <p:spPr>
          <a:xfrm>
            <a:off x="915989" y="1293814"/>
            <a:ext cx="10360025" cy="487838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Vznikali v ére automatizácie a informatizácie knižníc (50 rokov)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Základné procesy knižnice sú riešené súbormi programov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Súbory programov sú usporiadané do modulov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zdieľajú spoločnú databázu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Moduly bežia na rovnakom výpočtovom prostredí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Majú zaujímavú históriu – vznikli a zanikli desiatky ILS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ILS, ktoré „prežili“ sú v súčasnosti zrelé, stabilné - mnoho funkcií 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altLang="sk-SK" dirty="0">
                <a:latin typeface="Century Gothic" panose="020B0502020202020204" pitchFamily="34" charset="0"/>
              </a:rPr>
              <a:t>Implementované v mnohých desiatkach tisíc knižníc po celom svete, naďalej prosperujú</a:t>
            </a:r>
          </a:p>
        </p:txBody>
      </p:sp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1C8C8B42-CFD2-904E-5018-2A5BBC4D6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4E931E-85F4-5D40-A717-1B9545588765}" type="datetime1">
              <a:rPr lang="sk-SK" smtClean="0"/>
              <a:t>9.11.2023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BF33BCB9-3972-7A35-3F7D-8D53CA62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/>
              <a:t>KIS5G_Knižnično informačné služby 5. generácie CC BY 4.0</a:t>
            </a:r>
          </a:p>
          <a:p>
            <a:r>
              <a:rPr lang="sk-SK"/>
              <a:t>
</a:t>
            </a:r>
          </a:p>
        </p:txBody>
      </p: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{64C565A3-8FF7-AE46-8D3A-13E0963498E6}tf16401369</Template>
  <TotalTime>7959</TotalTime>
  <Words>10651</Words>
  <Application>Microsoft Macintosh PowerPoint</Application>
  <PresentationFormat>Širokouhlá</PresentationFormat>
  <Paragraphs>890</Paragraphs>
  <Slides>60</Slides>
  <Notes>59</Notes>
  <HiddenSlides>0</HiddenSlides>
  <MMClips>0</MMClips>
  <ScaleCrop>false</ScaleCrop>
  <HeadingPairs>
    <vt:vector size="8" baseType="variant">
      <vt:variant>
        <vt:lpstr>Použité písma</vt:lpstr>
      </vt:variant>
      <vt:variant>
        <vt:i4>21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snímok</vt:lpstr>
      </vt:variant>
      <vt:variant>
        <vt:i4>60</vt:i4>
      </vt:variant>
    </vt:vector>
  </HeadingPairs>
  <TitlesOfParts>
    <vt:vector size="83" baseType="lpstr">
      <vt:lpstr>-apple-system</vt:lpstr>
      <vt:lpstr>Arial</vt:lpstr>
      <vt:lpstr>Arial</vt:lpstr>
      <vt:lpstr>Calibri</vt:lpstr>
      <vt:lpstr>Calibri Light</vt:lpstr>
      <vt:lpstr>Century Gothic</vt:lpstr>
      <vt:lpstr>Helvetica</vt:lpstr>
      <vt:lpstr>Inconsolata</vt:lpstr>
      <vt:lpstr>inherit</vt:lpstr>
      <vt:lpstr>Open Sans</vt:lpstr>
      <vt:lpstr>Open Sans</vt:lpstr>
      <vt:lpstr>Open Sans Condensed</vt:lpstr>
      <vt:lpstr>Roboto</vt:lpstr>
      <vt:lpstr>Segoe UI</vt:lpstr>
      <vt:lpstr>Symbol</vt:lpstr>
      <vt:lpstr>Tahoma</vt:lpstr>
      <vt:lpstr>Times New Roman</vt:lpstr>
      <vt:lpstr>Titillium Web</vt:lpstr>
      <vt:lpstr>var(--chakra-fonts-heading)</vt:lpstr>
      <vt:lpstr>YahooSans VF</vt:lpstr>
      <vt:lpstr>YouTube Sans</vt:lpstr>
      <vt:lpstr>Motív Office</vt:lpstr>
      <vt:lpstr>Dokument</vt:lpstr>
      <vt:lpstr>Platforma FOLIO pre SVKOS/MSK</vt:lpstr>
      <vt:lpstr>Osnova</vt:lpstr>
      <vt:lpstr>Technológie pre smart knižnice</vt:lpstr>
      <vt:lpstr>1.  ILS (Integrated Library Systems)   Integrované knižničné systémy</vt:lpstr>
      <vt:lpstr>Najlepšie globálne ILS (2023)</vt:lpstr>
      <vt:lpstr>Lokálne komerčné systémy</vt:lpstr>
      <vt:lpstr>Náklady na obstaranie systémov lokálne pre každú inštitúciu/knižnicu</vt:lpstr>
      <vt:lpstr>Monolitická architektúra ILS</vt:lpstr>
      <vt:lpstr> Koniec ILS ?  </vt:lpstr>
      <vt:lpstr>Najrozšírenejšie otvorené ILS </vt:lpstr>
      <vt:lpstr>KOHA</vt:lpstr>
      <vt:lpstr>KOHA v Česku (od 2015)</vt:lpstr>
      <vt:lpstr>     2.  LSP (Library Services Platforms)   Platformy knižničných služieb </vt:lpstr>
      <vt:lpstr>Platformy LSP</vt:lpstr>
      <vt:lpstr>Prezentácia programu PowerPoint</vt:lpstr>
      <vt:lpstr>Prezentácia programu PowerPoint</vt:lpstr>
      <vt:lpstr>Architektúra mikroslužieb LSP</vt:lpstr>
      <vt:lpstr>Z architektúry monolitu do mikroslužieb </vt:lpstr>
      <vt:lpstr>Z architektúry monolitu to mikroslužieb </vt:lpstr>
      <vt:lpstr>Prezentácia programu PowerPoint</vt:lpstr>
      <vt:lpstr>3 FOLIO</vt:lpstr>
      <vt:lpstr>Typy instalací a nasazení </vt:lpstr>
      <vt:lpstr>FOLIO – technické požadavky</vt:lpstr>
      <vt:lpstr>Instalace - Nastavení &gt; Verze softwaru </vt:lpstr>
      <vt:lpstr>Instalace FOLIO v SVKOS – jeden server</vt:lpstr>
      <vt:lpstr>Po instalaci</vt:lpstr>
      <vt:lpstr>Prezentácia programu PowerPoint</vt:lpstr>
      <vt:lpstr>Rozšírenie FOLIO 2021</vt:lpstr>
      <vt:lpstr>Prezentácia programu PowerPoint</vt:lpstr>
      <vt:lpstr>4. FOLIO DEMO</vt:lpstr>
      <vt:lpstr>Požadavky SVKOS - základní</vt:lpstr>
      <vt:lpstr>FOLIO - DEMO VERZE</vt:lpstr>
      <vt:lpstr>FOLIO – vytvorenie účtu (Chalmers)</vt:lpstr>
      <vt:lpstr>Prihlásenie zamestnacov/verejnosti (Chalmers)</vt:lpstr>
      <vt:lpstr>Nájemce FOLIO (TENANT)</vt:lpstr>
      <vt:lpstr>Nájemce FOLIO (TENANT a MULTINENANT)</vt:lpstr>
      <vt:lpstr>Význam MULTITENANT FOLIO</vt:lpstr>
      <vt:lpstr>SVKOS jako „nájemce“ (TENANT). Příklad</vt:lpstr>
      <vt:lpstr>FOLIO a digitální repozitář?</vt:lpstr>
      <vt:lpstr>Prezentácia programu PowerPoint</vt:lpstr>
      <vt:lpstr>EBSCO FOLIO</vt:lpstr>
      <vt:lpstr>Na webových stránkách FOLIO</vt:lpstr>
      <vt:lpstr>Ďalšie nastavenia</vt:lpstr>
      <vt:lpstr>Nastavení – uživatelé - oprávnení</vt:lpstr>
      <vt:lpstr>Prezentácia programu PowerPoint</vt:lpstr>
      <vt:lpstr>Prezentácia programu PowerPoint</vt:lpstr>
      <vt:lpstr>Prezentácia programu PowerPoint</vt:lpstr>
      <vt:lpstr>5. FOLIO KONZORCIUM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MULTITENANT Moravskoslezský kraj - možnosti</vt:lpstr>
      <vt:lpstr>FOLIO – nájemci – regionální knihovny kraje (MULTITENANT)</vt:lpstr>
      <vt:lpstr> Záver: FOLIO - úplne nová platforma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FOLIO pre SVKOS/MSK</dc:title>
  <dc:creator>Dusan Katuscak</dc:creator>
  <cp:lastModifiedBy>Dusan Katuscak</cp:lastModifiedBy>
  <cp:revision>82</cp:revision>
  <dcterms:created xsi:type="dcterms:W3CDTF">2023-10-29T09:45:43Z</dcterms:created>
  <dcterms:modified xsi:type="dcterms:W3CDTF">2023-11-09T18:40:31Z</dcterms:modified>
</cp:coreProperties>
</file>