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  <p:sldId id="259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586"/>
  </p:normalViewPr>
  <p:slideViewPr>
    <p:cSldViewPr snapToGrid="0" snapToObjects="1">
      <p:cViewPr varScale="1">
        <p:scale>
          <a:sx n="114" d="100"/>
          <a:sy n="114" d="100"/>
        </p:scale>
        <p:origin x="43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B96A1AD-F2C2-7B47-974F-FA0D7CF0DD39}" type="doc">
      <dgm:prSet loTypeId="urn:microsoft.com/office/officeart/2005/8/layout/pyramid4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87FDA70-3DC9-C340-A90D-CD1AC81FDC38}">
      <dgm:prSet phldrT="[Text]"/>
      <dgm:spPr/>
      <dgm:t>
        <a:bodyPr/>
        <a:lstStyle/>
        <a:p>
          <a:r>
            <a:rPr lang="en-US" dirty="0"/>
            <a:t>ACT3</a:t>
          </a:r>
        </a:p>
      </dgm:t>
    </dgm:pt>
    <dgm:pt modelId="{ED3247B3-BD11-AC48-B377-29D2BAC5F655}" type="parTrans" cxnId="{6033F899-7D2D-8045-9E0E-D190721CFC42}">
      <dgm:prSet/>
      <dgm:spPr/>
      <dgm:t>
        <a:bodyPr/>
        <a:lstStyle/>
        <a:p>
          <a:endParaRPr lang="en-US"/>
        </a:p>
      </dgm:t>
    </dgm:pt>
    <dgm:pt modelId="{98351153-7230-F443-9C47-E0A4EDA3F9CB}" type="sibTrans" cxnId="{6033F899-7D2D-8045-9E0E-D190721CFC42}">
      <dgm:prSet/>
      <dgm:spPr/>
      <dgm:t>
        <a:bodyPr/>
        <a:lstStyle/>
        <a:p>
          <a:endParaRPr lang="en-US"/>
        </a:p>
      </dgm:t>
    </dgm:pt>
    <dgm:pt modelId="{A30D30C3-DF0F-6E44-8CC2-3A613E3808E9}">
      <dgm:prSet phldrT="[Text]"/>
      <dgm:spPr/>
      <dgm:t>
        <a:bodyPr/>
        <a:lstStyle/>
        <a:p>
          <a:r>
            <a:rPr lang="en-US" dirty="0"/>
            <a:t>ACT1</a:t>
          </a:r>
        </a:p>
      </dgm:t>
    </dgm:pt>
    <dgm:pt modelId="{7B4326A2-9D00-A948-B615-D375EDE54ECC}" type="parTrans" cxnId="{932072F1-1D31-8642-815C-53FF6180B3FC}">
      <dgm:prSet/>
      <dgm:spPr/>
      <dgm:t>
        <a:bodyPr/>
        <a:lstStyle/>
        <a:p>
          <a:endParaRPr lang="en-US"/>
        </a:p>
      </dgm:t>
    </dgm:pt>
    <dgm:pt modelId="{A6E73D8E-5522-9845-A7FA-F15EC99E0FFD}" type="sibTrans" cxnId="{932072F1-1D31-8642-815C-53FF6180B3FC}">
      <dgm:prSet/>
      <dgm:spPr/>
      <dgm:t>
        <a:bodyPr/>
        <a:lstStyle/>
        <a:p>
          <a:endParaRPr lang="en-US"/>
        </a:p>
      </dgm:t>
    </dgm:pt>
    <dgm:pt modelId="{4A8D9586-7490-D040-9766-D464C800C79E}">
      <dgm:prSet phldrT="[Text]" phldr="1"/>
      <dgm:spPr/>
      <dgm:t>
        <a:bodyPr/>
        <a:lstStyle/>
        <a:p>
          <a:endParaRPr lang="en-US"/>
        </a:p>
      </dgm:t>
    </dgm:pt>
    <dgm:pt modelId="{B4563853-64B6-634D-BD23-655F414497BB}" type="parTrans" cxnId="{3D5C417D-99A9-2B40-B367-9968FE97BD54}">
      <dgm:prSet/>
      <dgm:spPr/>
      <dgm:t>
        <a:bodyPr/>
        <a:lstStyle/>
        <a:p>
          <a:endParaRPr lang="en-US"/>
        </a:p>
      </dgm:t>
    </dgm:pt>
    <dgm:pt modelId="{92C3AA8E-435F-D849-9FEE-46E086EA1C0A}" type="sibTrans" cxnId="{3D5C417D-99A9-2B40-B367-9968FE97BD54}">
      <dgm:prSet/>
      <dgm:spPr/>
      <dgm:t>
        <a:bodyPr/>
        <a:lstStyle/>
        <a:p>
          <a:endParaRPr lang="en-US"/>
        </a:p>
      </dgm:t>
    </dgm:pt>
    <dgm:pt modelId="{888701D7-27FF-8A44-84D9-B4B6319EFD4D}">
      <dgm:prSet phldrT="[Text]"/>
      <dgm:spPr/>
      <dgm:t>
        <a:bodyPr/>
        <a:lstStyle/>
        <a:p>
          <a:r>
            <a:rPr lang="en-US" dirty="0"/>
            <a:t>ACT5</a:t>
          </a:r>
        </a:p>
      </dgm:t>
    </dgm:pt>
    <dgm:pt modelId="{8487F742-671B-C444-B508-EEDFE6420296}" type="parTrans" cxnId="{A072A4FB-F913-A142-8B02-08CC5B641D33}">
      <dgm:prSet/>
      <dgm:spPr/>
      <dgm:t>
        <a:bodyPr/>
        <a:lstStyle/>
        <a:p>
          <a:endParaRPr lang="en-US"/>
        </a:p>
      </dgm:t>
    </dgm:pt>
    <dgm:pt modelId="{870A5D47-DD1C-894F-B882-57F1DFE0B90E}" type="sibTrans" cxnId="{A072A4FB-F913-A142-8B02-08CC5B641D33}">
      <dgm:prSet/>
      <dgm:spPr/>
      <dgm:t>
        <a:bodyPr/>
        <a:lstStyle/>
        <a:p>
          <a:endParaRPr lang="en-US"/>
        </a:p>
      </dgm:t>
    </dgm:pt>
    <dgm:pt modelId="{B2E81296-7435-F043-96C9-8D89F3320888}" type="pres">
      <dgm:prSet presAssocID="{3B96A1AD-F2C2-7B47-974F-FA0D7CF0DD39}" presName="compositeShape" presStyleCnt="0">
        <dgm:presLayoutVars>
          <dgm:chMax val="9"/>
          <dgm:dir/>
          <dgm:resizeHandles val="exact"/>
        </dgm:presLayoutVars>
      </dgm:prSet>
      <dgm:spPr/>
    </dgm:pt>
    <dgm:pt modelId="{CB485685-CB74-1643-9B44-4C87851C8B06}" type="pres">
      <dgm:prSet presAssocID="{3B96A1AD-F2C2-7B47-974F-FA0D7CF0DD39}" presName="triangle1" presStyleLbl="node1" presStyleIdx="0" presStyleCnt="4">
        <dgm:presLayoutVars>
          <dgm:bulletEnabled val="1"/>
        </dgm:presLayoutVars>
      </dgm:prSet>
      <dgm:spPr/>
    </dgm:pt>
    <dgm:pt modelId="{51906B88-2258-164E-B739-377E701AD74A}" type="pres">
      <dgm:prSet presAssocID="{3B96A1AD-F2C2-7B47-974F-FA0D7CF0DD39}" presName="triangle2" presStyleLbl="node1" presStyleIdx="1" presStyleCnt="4">
        <dgm:presLayoutVars>
          <dgm:bulletEnabled val="1"/>
        </dgm:presLayoutVars>
      </dgm:prSet>
      <dgm:spPr/>
    </dgm:pt>
    <dgm:pt modelId="{ECFA95AA-2624-AD44-8877-DF6B4ED0D2FD}" type="pres">
      <dgm:prSet presAssocID="{3B96A1AD-F2C2-7B47-974F-FA0D7CF0DD39}" presName="triangle3" presStyleLbl="node1" presStyleIdx="2" presStyleCnt="4">
        <dgm:presLayoutVars>
          <dgm:bulletEnabled val="1"/>
        </dgm:presLayoutVars>
      </dgm:prSet>
      <dgm:spPr/>
    </dgm:pt>
    <dgm:pt modelId="{F67DA46D-2274-4C4E-B11F-92E293E22B80}" type="pres">
      <dgm:prSet presAssocID="{3B96A1AD-F2C2-7B47-974F-FA0D7CF0DD39}" presName="triangle4" presStyleLbl="node1" presStyleIdx="3" presStyleCnt="4">
        <dgm:presLayoutVars>
          <dgm:bulletEnabled val="1"/>
        </dgm:presLayoutVars>
      </dgm:prSet>
      <dgm:spPr/>
    </dgm:pt>
  </dgm:ptLst>
  <dgm:cxnLst>
    <dgm:cxn modelId="{9A207B0F-8BEF-DA44-92DD-12B7F1E707F9}" type="presOf" srcId="{4A8D9586-7490-D040-9766-D464C800C79E}" destId="{ECFA95AA-2624-AD44-8877-DF6B4ED0D2FD}" srcOrd="0" destOrd="0" presId="urn:microsoft.com/office/officeart/2005/8/layout/pyramid4"/>
    <dgm:cxn modelId="{EEDC6B1C-ABD3-DF4F-9042-A82A639307EC}" type="presOf" srcId="{D87FDA70-3DC9-C340-A90D-CD1AC81FDC38}" destId="{CB485685-CB74-1643-9B44-4C87851C8B06}" srcOrd="0" destOrd="0" presId="urn:microsoft.com/office/officeart/2005/8/layout/pyramid4"/>
    <dgm:cxn modelId="{97CA0147-EF36-4A40-86BA-83C5B0903357}" type="presOf" srcId="{A30D30C3-DF0F-6E44-8CC2-3A613E3808E9}" destId="{51906B88-2258-164E-B739-377E701AD74A}" srcOrd="0" destOrd="0" presId="urn:microsoft.com/office/officeart/2005/8/layout/pyramid4"/>
    <dgm:cxn modelId="{3D5C417D-99A9-2B40-B367-9968FE97BD54}" srcId="{3B96A1AD-F2C2-7B47-974F-FA0D7CF0DD39}" destId="{4A8D9586-7490-D040-9766-D464C800C79E}" srcOrd="2" destOrd="0" parTransId="{B4563853-64B6-634D-BD23-655F414497BB}" sibTransId="{92C3AA8E-435F-D849-9FEE-46E086EA1C0A}"/>
    <dgm:cxn modelId="{20A9F682-4BFC-6542-AB2A-F4747A1C7FBC}" type="presOf" srcId="{888701D7-27FF-8A44-84D9-B4B6319EFD4D}" destId="{F67DA46D-2274-4C4E-B11F-92E293E22B80}" srcOrd="0" destOrd="0" presId="urn:microsoft.com/office/officeart/2005/8/layout/pyramid4"/>
    <dgm:cxn modelId="{95A78985-B631-5C4E-BE3F-3B9A90B4C642}" type="presOf" srcId="{3B96A1AD-F2C2-7B47-974F-FA0D7CF0DD39}" destId="{B2E81296-7435-F043-96C9-8D89F3320888}" srcOrd="0" destOrd="0" presId="urn:microsoft.com/office/officeart/2005/8/layout/pyramid4"/>
    <dgm:cxn modelId="{6033F899-7D2D-8045-9E0E-D190721CFC42}" srcId="{3B96A1AD-F2C2-7B47-974F-FA0D7CF0DD39}" destId="{D87FDA70-3DC9-C340-A90D-CD1AC81FDC38}" srcOrd="0" destOrd="0" parTransId="{ED3247B3-BD11-AC48-B377-29D2BAC5F655}" sibTransId="{98351153-7230-F443-9C47-E0A4EDA3F9CB}"/>
    <dgm:cxn modelId="{932072F1-1D31-8642-815C-53FF6180B3FC}" srcId="{3B96A1AD-F2C2-7B47-974F-FA0D7CF0DD39}" destId="{A30D30C3-DF0F-6E44-8CC2-3A613E3808E9}" srcOrd="1" destOrd="0" parTransId="{7B4326A2-9D00-A948-B615-D375EDE54ECC}" sibTransId="{A6E73D8E-5522-9845-A7FA-F15EC99E0FFD}"/>
    <dgm:cxn modelId="{A072A4FB-F913-A142-8B02-08CC5B641D33}" srcId="{3B96A1AD-F2C2-7B47-974F-FA0D7CF0DD39}" destId="{888701D7-27FF-8A44-84D9-B4B6319EFD4D}" srcOrd="3" destOrd="0" parTransId="{8487F742-671B-C444-B508-EEDFE6420296}" sibTransId="{870A5D47-DD1C-894F-B882-57F1DFE0B90E}"/>
    <dgm:cxn modelId="{84E22406-0298-0649-8D5B-125EF4B9E64F}" type="presParOf" srcId="{B2E81296-7435-F043-96C9-8D89F3320888}" destId="{CB485685-CB74-1643-9B44-4C87851C8B06}" srcOrd="0" destOrd="0" presId="urn:microsoft.com/office/officeart/2005/8/layout/pyramid4"/>
    <dgm:cxn modelId="{CF0BBF4F-2410-A747-AAF6-661840719B43}" type="presParOf" srcId="{B2E81296-7435-F043-96C9-8D89F3320888}" destId="{51906B88-2258-164E-B739-377E701AD74A}" srcOrd="1" destOrd="0" presId="urn:microsoft.com/office/officeart/2005/8/layout/pyramid4"/>
    <dgm:cxn modelId="{E788528C-8AC7-094D-B2DA-E470AAA65DB5}" type="presParOf" srcId="{B2E81296-7435-F043-96C9-8D89F3320888}" destId="{ECFA95AA-2624-AD44-8877-DF6B4ED0D2FD}" srcOrd="2" destOrd="0" presId="urn:microsoft.com/office/officeart/2005/8/layout/pyramid4"/>
    <dgm:cxn modelId="{086F96A7-4AA9-8D49-A8BA-07221BAA73C9}" type="presParOf" srcId="{B2E81296-7435-F043-96C9-8D89F3320888}" destId="{F67DA46D-2274-4C4E-B11F-92E293E22B80}" srcOrd="3" destOrd="0" presId="urn:microsoft.com/office/officeart/2005/8/layout/pyramid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485685-CB74-1643-9B44-4C87851C8B06}">
      <dsp:nvSpPr>
        <dsp:cNvPr id="0" name=""/>
        <dsp:cNvSpPr/>
      </dsp:nvSpPr>
      <dsp:spPr>
        <a:xfrm>
          <a:off x="1440259" y="0"/>
          <a:ext cx="1874043" cy="1874043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ACT3</a:t>
          </a:r>
        </a:p>
      </dsp:txBody>
      <dsp:txXfrm>
        <a:off x="1908770" y="937022"/>
        <a:ext cx="937021" cy="937021"/>
      </dsp:txXfrm>
    </dsp:sp>
    <dsp:sp modelId="{51906B88-2258-164E-B739-377E701AD74A}">
      <dsp:nvSpPr>
        <dsp:cNvPr id="0" name=""/>
        <dsp:cNvSpPr/>
      </dsp:nvSpPr>
      <dsp:spPr>
        <a:xfrm>
          <a:off x="503238" y="1874043"/>
          <a:ext cx="1874043" cy="1874043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ACT1</a:t>
          </a:r>
        </a:p>
      </dsp:txBody>
      <dsp:txXfrm>
        <a:off x="971749" y="2811065"/>
        <a:ext cx="937021" cy="937021"/>
      </dsp:txXfrm>
    </dsp:sp>
    <dsp:sp modelId="{ECFA95AA-2624-AD44-8877-DF6B4ED0D2FD}">
      <dsp:nvSpPr>
        <dsp:cNvPr id="0" name=""/>
        <dsp:cNvSpPr/>
      </dsp:nvSpPr>
      <dsp:spPr>
        <a:xfrm rot="10800000">
          <a:off x="1440259" y="1874043"/>
          <a:ext cx="1874043" cy="1874043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300" kern="1200"/>
        </a:p>
      </dsp:txBody>
      <dsp:txXfrm rot="10800000">
        <a:off x="1908770" y="1874043"/>
        <a:ext cx="937021" cy="937021"/>
      </dsp:txXfrm>
    </dsp:sp>
    <dsp:sp modelId="{F67DA46D-2274-4C4E-B11F-92E293E22B80}">
      <dsp:nvSpPr>
        <dsp:cNvPr id="0" name=""/>
        <dsp:cNvSpPr/>
      </dsp:nvSpPr>
      <dsp:spPr>
        <a:xfrm>
          <a:off x="2377281" y="1874043"/>
          <a:ext cx="1874043" cy="1874043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ACT5</a:t>
          </a:r>
        </a:p>
      </dsp:txBody>
      <dsp:txXfrm>
        <a:off x="2845792" y="2811065"/>
        <a:ext cx="937021" cy="9370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2/25/2021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2/25/2021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2/25/2021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2/25/2021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2/25/2021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2/25/2021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2/25/2021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2/25/2021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2/25/2021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2/25/2021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2/25/2021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2/25/2021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1D9CB9-73E8-804E-B3B7-FDA91604BDE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Drama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50D8D5-DC00-F547-A78C-89AF05B6EF1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/>
              <a:t>Lecture</a:t>
            </a:r>
            <a:r>
              <a:rPr lang="cs-CZ" dirty="0"/>
              <a:t> 3</a:t>
            </a:r>
          </a:p>
        </p:txBody>
      </p:sp>
    </p:spTree>
    <p:extLst>
      <p:ext uri="{BB962C8B-B14F-4D97-AF65-F5344CB8AC3E}">
        <p14:creationId xmlns:p14="http://schemas.microsoft.com/office/powerpoint/2010/main" val="3431251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7909E-4F24-594E-B34E-8615880EA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Types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drama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463F4F-69B2-DD48-B8DA-CD7999FCDC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9848" y="1655180"/>
            <a:ext cx="4754880" cy="1059234"/>
          </a:xfrm>
        </p:spPr>
        <p:txBody>
          <a:bodyPr/>
          <a:lstStyle/>
          <a:p>
            <a:r>
              <a:rPr lang="cs-CZ" dirty="0" err="1"/>
              <a:t>Comedy</a:t>
            </a:r>
            <a:r>
              <a:rPr lang="cs-CZ" dirty="0"/>
              <a:t>: </a:t>
            </a:r>
            <a:r>
              <a:rPr lang="cs-CZ" dirty="0" err="1"/>
              <a:t>entertains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audience, </a:t>
            </a:r>
            <a:r>
              <a:rPr lang="cs-CZ" dirty="0" err="1"/>
              <a:t>outcome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conflict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positive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characters</a:t>
            </a:r>
            <a:endParaRPr lang="cs-CZ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B9B695-8A07-0249-8203-2D0D3DE2B49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err="1"/>
              <a:t>Romantic</a:t>
            </a:r>
            <a:r>
              <a:rPr lang="cs-CZ" dirty="0"/>
              <a:t> </a:t>
            </a:r>
            <a:r>
              <a:rPr lang="cs-CZ" dirty="0" err="1"/>
              <a:t>comedy</a:t>
            </a:r>
            <a:r>
              <a:rPr lang="cs-CZ" dirty="0"/>
              <a:t>: </a:t>
            </a:r>
            <a:r>
              <a:rPr lang="cs-CZ" dirty="0" err="1"/>
              <a:t>e.g</a:t>
            </a:r>
            <a:r>
              <a:rPr lang="cs-CZ" dirty="0"/>
              <a:t>. Shakespeare – </a:t>
            </a:r>
            <a:r>
              <a:rPr lang="cs-CZ" dirty="0" err="1"/>
              <a:t>Midsummer</a:t>
            </a:r>
            <a:r>
              <a:rPr lang="cs-CZ" dirty="0"/>
              <a:t> </a:t>
            </a:r>
            <a:r>
              <a:rPr lang="cs-CZ" dirty="0" err="1"/>
              <a:t>Night‘s</a:t>
            </a:r>
            <a:r>
              <a:rPr lang="cs-CZ" dirty="0"/>
              <a:t> </a:t>
            </a:r>
            <a:r>
              <a:rPr lang="cs-CZ" dirty="0" err="1"/>
              <a:t>Dream</a:t>
            </a:r>
            <a:r>
              <a:rPr lang="cs-CZ" dirty="0"/>
              <a:t>, As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Like</a:t>
            </a:r>
            <a:r>
              <a:rPr lang="cs-CZ" dirty="0"/>
              <a:t> </a:t>
            </a:r>
            <a:r>
              <a:rPr lang="cs-CZ" dirty="0" err="1"/>
              <a:t>It</a:t>
            </a:r>
            <a:endParaRPr lang="cs-CZ" dirty="0"/>
          </a:p>
          <a:p>
            <a:r>
              <a:rPr lang="cs-CZ" dirty="0" err="1"/>
              <a:t>Comedy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manners</a:t>
            </a:r>
            <a:r>
              <a:rPr lang="cs-CZ" dirty="0"/>
              <a:t>: </a:t>
            </a:r>
            <a:r>
              <a:rPr lang="cs-CZ" dirty="0" err="1"/>
              <a:t>satirical</a:t>
            </a:r>
            <a:r>
              <a:rPr lang="cs-CZ" dirty="0"/>
              <a:t>, </a:t>
            </a:r>
            <a:r>
              <a:rPr lang="cs-CZ" dirty="0" err="1"/>
              <a:t>scrutinizing</a:t>
            </a:r>
            <a:r>
              <a:rPr lang="cs-CZ" dirty="0"/>
              <a:t> </a:t>
            </a:r>
            <a:r>
              <a:rPr lang="cs-CZ" dirty="0" err="1"/>
              <a:t>behaviour</a:t>
            </a:r>
            <a:r>
              <a:rPr lang="cs-CZ" dirty="0"/>
              <a:t> and </a:t>
            </a:r>
            <a:r>
              <a:rPr lang="cs-CZ" dirty="0" err="1"/>
              <a:t>manners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higher</a:t>
            </a:r>
            <a:r>
              <a:rPr lang="cs-CZ" dirty="0"/>
              <a:t> 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classes</a:t>
            </a:r>
            <a:r>
              <a:rPr lang="cs-CZ" dirty="0"/>
              <a:t>, </a:t>
            </a:r>
            <a:r>
              <a:rPr lang="cs-CZ" dirty="0" err="1"/>
              <a:t>witty</a:t>
            </a:r>
            <a:r>
              <a:rPr lang="cs-CZ" dirty="0"/>
              <a:t> </a:t>
            </a:r>
            <a:r>
              <a:rPr lang="cs-CZ" dirty="0" err="1"/>
              <a:t>language</a:t>
            </a:r>
            <a:r>
              <a:rPr lang="cs-CZ" dirty="0"/>
              <a:t>, </a:t>
            </a:r>
            <a:r>
              <a:rPr lang="cs-CZ" dirty="0" err="1"/>
              <a:t>e.g</a:t>
            </a:r>
            <a:r>
              <a:rPr lang="cs-CZ" dirty="0"/>
              <a:t>. Oscar Wilde - 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Importance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Being</a:t>
            </a:r>
            <a:r>
              <a:rPr lang="cs-CZ" dirty="0"/>
              <a:t> </a:t>
            </a:r>
            <a:r>
              <a:rPr lang="cs-CZ" dirty="0" err="1"/>
              <a:t>Earnest</a:t>
            </a:r>
            <a:endParaRPr lang="cs-CZ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1446C35-2D14-3F43-8B31-0A3111DCA4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73368" y="1655180"/>
            <a:ext cx="4754880" cy="1059234"/>
          </a:xfrm>
        </p:spPr>
        <p:txBody>
          <a:bodyPr/>
          <a:lstStyle/>
          <a:p>
            <a:r>
              <a:rPr lang="cs-CZ" dirty="0" err="1"/>
              <a:t>Tragedy</a:t>
            </a:r>
            <a:r>
              <a:rPr lang="en-GB" dirty="0"/>
              <a:t>: ends in catastrophe </a:t>
            </a:r>
            <a:endParaRPr lang="cs-CZ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766C4C-938A-3F46-8FF2-E7AAB1D69A27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err="1"/>
              <a:t>Revenge</a:t>
            </a:r>
            <a:r>
              <a:rPr lang="cs-CZ" dirty="0"/>
              <a:t> </a:t>
            </a:r>
            <a:r>
              <a:rPr lang="cs-CZ" dirty="0" err="1"/>
              <a:t>tragedy</a:t>
            </a:r>
            <a:r>
              <a:rPr lang="cs-CZ" dirty="0"/>
              <a:t>: </a:t>
            </a:r>
            <a:r>
              <a:rPr lang="cs-CZ" dirty="0" err="1"/>
              <a:t>popular</a:t>
            </a:r>
            <a:r>
              <a:rPr lang="cs-CZ" dirty="0"/>
              <a:t> in </a:t>
            </a:r>
            <a:r>
              <a:rPr lang="cs-CZ" dirty="0" err="1"/>
              <a:t>Elizabethan</a:t>
            </a:r>
            <a:r>
              <a:rPr lang="cs-CZ" dirty="0"/>
              <a:t> Age, </a:t>
            </a:r>
            <a:r>
              <a:rPr lang="cs-CZ" dirty="0" err="1"/>
              <a:t>e.g</a:t>
            </a:r>
            <a:r>
              <a:rPr lang="cs-CZ" dirty="0"/>
              <a:t>. Thomas Kyd –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Spanish</a:t>
            </a:r>
            <a:r>
              <a:rPr lang="cs-CZ" dirty="0"/>
              <a:t> </a:t>
            </a:r>
            <a:r>
              <a:rPr lang="cs-CZ" dirty="0" err="1"/>
              <a:t>Tragedy</a:t>
            </a:r>
            <a:r>
              <a:rPr lang="cs-CZ" dirty="0"/>
              <a:t> (</a:t>
            </a:r>
            <a:r>
              <a:rPr lang="cs-CZ" dirty="0" err="1"/>
              <a:t>the</a:t>
            </a:r>
            <a:r>
              <a:rPr lang="cs-CZ" dirty="0"/>
              <a:t> 1st </a:t>
            </a:r>
            <a:r>
              <a:rPr lang="cs-CZ" dirty="0" err="1"/>
              <a:t>revenge</a:t>
            </a:r>
            <a:r>
              <a:rPr lang="cs-CZ" dirty="0"/>
              <a:t> </a:t>
            </a:r>
            <a:r>
              <a:rPr lang="cs-CZ" dirty="0" err="1"/>
              <a:t>tragedy</a:t>
            </a:r>
            <a:r>
              <a:rPr lang="cs-CZ" dirty="0"/>
              <a:t>, a </a:t>
            </a:r>
            <a:r>
              <a:rPr lang="cs-CZ" dirty="0" err="1"/>
              <a:t>father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avenging</a:t>
            </a:r>
            <a:r>
              <a:rPr lang="cs-CZ" dirty="0"/>
              <a:t> his son), Shakespeare – Hamlet (a son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avenging</a:t>
            </a:r>
            <a:r>
              <a:rPr lang="cs-CZ" dirty="0"/>
              <a:t> his </a:t>
            </a:r>
            <a:r>
              <a:rPr lang="cs-CZ" dirty="0" err="1"/>
              <a:t>father</a:t>
            </a:r>
            <a:r>
              <a:rPr lang="cs-CZ" dirty="0"/>
              <a:t>)</a:t>
            </a:r>
          </a:p>
          <a:p>
            <a:r>
              <a:rPr lang="cs-CZ" dirty="0" err="1"/>
              <a:t>Tragicomedy</a:t>
            </a:r>
            <a:r>
              <a:rPr lang="cs-CZ" dirty="0"/>
              <a:t>: </a:t>
            </a:r>
            <a:r>
              <a:rPr lang="cs-CZ" dirty="0" err="1"/>
              <a:t>e.g</a:t>
            </a:r>
            <a:r>
              <a:rPr lang="cs-CZ" dirty="0"/>
              <a:t>. Shakespeare – </a:t>
            </a:r>
            <a:r>
              <a:rPr lang="cs-CZ" dirty="0" err="1"/>
              <a:t>The</a:t>
            </a:r>
            <a:r>
              <a:rPr lang="cs-CZ" dirty="0"/>
              <a:t> Merchant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Venice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5244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5F97DC-946C-9849-ADBF-09338F371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Features of drama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1C593F-0727-7147-ACD3-79B1A9BFA7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Description of characters</a:t>
            </a:r>
          </a:p>
          <a:p>
            <a:r>
              <a:rPr lang="en-GB" dirty="0"/>
              <a:t>Stage directions</a:t>
            </a:r>
          </a:p>
          <a:p>
            <a:r>
              <a:rPr lang="en-GB" dirty="0"/>
              <a:t>Scene descriptions</a:t>
            </a:r>
          </a:p>
          <a:p>
            <a:r>
              <a:rPr lang="en-GB" dirty="0"/>
              <a:t>Dialogues and monologues</a:t>
            </a:r>
          </a:p>
          <a:p>
            <a:r>
              <a:rPr lang="en-GB" dirty="0"/>
              <a:t>According to Aristotle it should follow 3 unities: </a:t>
            </a:r>
          </a:p>
          <a:p>
            <a:r>
              <a:rPr lang="en-GB" dirty="0"/>
              <a:t>1. Unity of plot – single plot line</a:t>
            </a:r>
          </a:p>
          <a:p>
            <a:r>
              <a:rPr lang="en-GB" dirty="0"/>
              <a:t>2. Unity of place – setting at one place</a:t>
            </a:r>
          </a:p>
          <a:p>
            <a:r>
              <a:rPr lang="en-GB" dirty="0"/>
              <a:t>3. Unity of time – takes place within one day</a:t>
            </a:r>
          </a:p>
          <a:p>
            <a:r>
              <a:rPr lang="en-GB" dirty="0"/>
              <a:t>= it is more true to life, imitates life as authentically as possible</a:t>
            </a:r>
          </a:p>
        </p:txBody>
      </p:sp>
    </p:spTree>
    <p:extLst>
      <p:ext uri="{BB962C8B-B14F-4D97-AF65-F5344CB8AC3E}">
        <p14:creationId xmlns:p14="http://schemas.microsoft.com/office/powerpoint/2010/main" val="1689161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618F2-3EE9-D145-9A87-BE42569AD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Basic terminology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F64D3B-5635-B548-960F-07F1033350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5504" y="2014194"/>
            <a:ext cx="10579261" cy="4548652"/>
          </a:xfrm>
        </p:spPr>
        <p:txBody>
          <a:bodyPr/>
          <a:lstStyle/>
          <a:p>
            <a:r>
              <a:rPr lang="en-GB" dirty="0"/>
              <a:t>Aside: a character whispers to the audience or to another character on stage, not meant to be heard by other characters on the stage, a short sentence.</a:t>
            </a:r>
          </a:p>
          <a:p>
            <a:r>
              <a:rPr lang="en-GB" dirty="0"/>
              <a:t>Soliloquy: a single character on stage thinking out loud.</a:t>
            </a:r>
          </a:p>
          <a:p>
            <a:r>
              <a:rPr lang="en-GB" dirty="0"/>
              <a:t>Comic relief: a bit of humour inserted into a serious play to relieve the tension.</a:t>
            </a:r>
          </a:p>
          <a:p>
            <a:r>
              <a:rPr lang="en-GB" dirty="0"/>
              <a:t>Foreshadow: a hint at the future events.</a:t>
            </a:r>
          </a:p>
          <a:p>
            <a:r>
              <a:rPr lang="en-GB" dirty="0"/>
              <a:t>Flashback: looking back to the past.</a:t>
            </a:r>
          </a:p>
          <a:p>
            <a:r>
              <a:rPr lang="en-GB" dirty="0"/>
              <a:t>Nemesis: the person who punishes.</a:t>
            </a:r>
          </a:p>
          <a:p>
            <a:r>
              <a:rPr lang="en-GB" dirty="0"/>
              <a:t>Poetic justice: justice in a play fairly rewarding the good deeds and punishing the wrong doings.</a:t>
            </a:r>
          </a:p>
          <a:p>
            <a:r>
              <a:rPr lang="en-GB" dirty="0"/>
              <a:t>Tragic flaw: a character trait that leads to character’s downfall of destruction.</a:t>
            </a:r>
          </a:p>
          <a:p>
            <a:r>
              <a:rPr lang="en-GB" dirty="0"/>
              <a:t>Dramatic irony: audience knows more that the character.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178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33C719-5D87-C441-9509-A525DB0D5A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Freytag’s Pyramid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3791FB1F-EFC3-904D-8D91-4C08D305BB5D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54518382"/>
              </p:ext>
            </p:extLst>
          </p:nvPr>
        </p:nvGraphicFramePr>
        <p:xfrm>
          <a:off x="1066800" y="2103438"/>
          <a:ext cx="4754563" cy="37480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2F99FE-B3A6-5842-99EE-4ECB614115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70320" y="1805651"/>
            <a:ext cx="4754880" cy="4340506"/>
          </a:xfrm>
        </p:spPr>
        <p:txBody>
          <a:bodyPr/>
          <a:lstStyle/>
          <a:p>
            <a:r>
              <a:rPr lang="en-GB" dirty="0"/>
              <a:t>ACT1: Exposition – introduces characters and conflict</a:t>
            </a:r>
          </a:p>
          <a:p>
            <a:r>
              <a:rPr lang="en-GB" dirty="0"/>
              <a:t>ACT2: Complicating action (from A1 to A3)</a:t>
            </a:r>
          </a:p>
          <a:p>
            <a:r>
              <a:rPr lang="en-GB" dirty="0"/>
              <a:t>ACT3: Climax – a crisis occurs, turn in the plot</a:t>
            </a:r>
          </a:p>
          <a:p>
            <a:r>
              <a:rPr lang="en-GB" dirty="0"/>
              <a:t>ACT4: Falling action – delays the final catastrophe (from A3 to A5)</a:t>
            </a:r>
          </a:p>
          <a:p>
            <a:r>
              <a:rPr lang="en-GB" dirty="0"/>
              <a:t>ACT5: Unknotting of the plot – offers a solution to the conflict, tragedies end in catastrophe (usually the death of the protagonist), comedies are resolved (usually </a:t>
            </a:r>
            <a:r>
              <a:rPr lang="en-GB"/>
              <a:t>in wedding)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86829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28</TotalTime>
  <Words>406</Words>
  <Application>Microsoft Office PowerPoint</Application>
  <PresentationFormat>Širokoúhlá obrazovka</PresentationFormat>
  <Paragraphs>38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8" baseType="lpstr">
      <vt:lpstr>Century Gothic</vt:lpstr>
      <vt:lpstr>Garamond</vt:lpstr>
      <vt:lpstr>Savon</vt:lpstr>
      <vt:lpstr>Drama</vt:lpstr>
      <vt:lpstr>Types of drama</vt:lpstr>
      <vt:lpstr>Features of drama</vt:lpstr>
      <vt:lpstr>Basic terminology</vt:lpstr>
      <vt:lpstr>Freytag’s Pyramid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Drama</dc:title>
  <dc:creator>Microsoft Office User</dc:creator>
  <cp:lastModifiedBy>Diana Adamová</cp:lastModifiedBy>
  <cp:revision>4</cp:revision>
  <dcterms:created xsi:type="dcterms:W3CDTF">2019-04-25T10:03:13Z</dcterms:created>
  <dcterms:modified xsi:type="dcterms:W3CDTF">2021-02-25T12:46:47Z</dcterms:modified>
</cp:coreProperties>
</file>