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7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C643F0-8644-4A09-988C-B9BB4AADBE4D}" type="datetimeFigureOut">
              <a:rPr lang="cs-CZ" smtClean="0"/>
              <a:pPr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4A8938-6821-43F7-8AEB-29B64D9549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č. 7.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Komunální politika</a:t>
            </a:r>
          </a:p>
        </p:txBody>
      </p:sp>
    </p:spTree>
    <p:extLst>
      <p:ext uri="{BB962C8B-B14F-4D97-AF65-F5344CB8AC3E}">
        <p14:creationId xmlns:p14="http://schemas.microsoft.com/office/powerpoint/2010/main" val="28721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 ve volbách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Stanislav Balík – </a:t>
            </a:r>
            <a:r>
              <a:rPr lang="cs-CZ" i="1" dirty="0"/>
              <a:t>„Dosavadním dnem tak byla první polovina prvního desetiletí 21. století. Volební účast v jednotlivých druzích voleb byla v této době následující: </a:t>
            </a:r>
          </a:p>
          <a:p>
            <a:r>
              <a:rPr lang="cs-CZ" i="1" dirty="0"/>
              <a:t>volby do Poslanecké sněmovny (2002) – 58 %, 2006 – 64,47 %, 2010 – 62,6 %, 2013 – 59,48 %, </a:t>
            </a:r>
            <a:r>
              <a:rPr lang="cs-CZ" b="1" i="1" dirty="0"/>
              <a:t>2021 - </a:t>
            </a:r>
            <a:r>
              <a:rPr lang="cs-CZ" b="1" dirty="0"/>
              <a:t>65,43 %</a:t>
            </a:r>
            <a:r>
              <a:rPr lang="cs-CZ" b="1" i="1" dirty="0"/>
              <a:t> </a:t>
            </a:r>
          </a:p>
          <a:p>
            <a:r>
              <a:rPr lang="cs-CZ" i="1" dirty="0"/>
              <a:t>komunální volby 2002 – 45,51 %, </a:t>
            </a:r>
            <a:r>
              <a:rPr lang="cs-CZ" b="1" i="1" dirty="0"/>
              <a:t>2018 - 47,34%</a:t>
            </a:r>
          </a:p>
          <a:p>
            <a:r>
              <a:rPr lang="cs-CZ" i="1" dirty="0"/>
              <a:t>krajské volby 2004 – 29,62 %, </a:t>
            </a:r>
            <a:r>
              <a:rPr lang="cs-CZ" dirty="0"/>
              <a:t>Moravskoslezský kraj 2012 – 33,17 %, </a:t>
            </a:r>
            <a:r>
              <a:rPr lang="cs-CZ" b="1" dirty="0"/>
              <a:t>2020 - 32,71 %</a:t>
            </a:r>
            <a:endParaRPr lang="cs-CZ" i="1" dirty="0"/>
          </a:p>
          <a:p>
            <a:r>
              <a:rPr lang="cs-CZ" i="1" dirty="0"/>
              <a:t>druhé kolo senátních voleb 2004 18,41 %, 2020 - </a:t>
            </a:r>
            <a:r>
              <a:rPr lang="cs-CZ" b="1" dirty="0"/>
              <a:t>16,74 %</a:t>
            </a:r>
            <a:endParaRPr lang="cs-CZ" i="1" dirty="0"/>
          </a:p>
          <a:p>
            <a:r>
              <a:rPr lang="cs-CZ" i="1" dirty="0"/>
              <a:t>Od té doby však prozatím v každých volbách nedochází k výraznému snížení předchozích hodnot.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364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Čmejrek</a:t>
            </a:r>
            <a:r>
              <a:rPr lang="cs-CZ" dirty="0"/>
              <a:t>:</a:t>
            </a:r>
          </a:p>
          <a:p>
            <a:r>
              <a:rPr lang="cs-CZ" i="1" dirty="0"/>
              <a:t>„Nejmenší důležitost voliči v České republice zatím přisuzovali volbám do </a:t>
            </a:r>
            <a:r>
              <a:rPr lang="cs-CZ" b="1" i="1" u="sng" dirty="0"/>
              <a:t>Evropského parlamentu</a:t>
            </a:r>
            <a:r>
              <a:rPr lang="cs-CZ" i="1" dirty="0"/>
              <a:t>. Při prvních volbách do EP v ČR v roce 2004 dosáhla pouze 28,32 % hlasů, přičemž 30 % bylo překročeno jen v Královehradeckém kraji 30,23 % a v Praze 34,61 %.</a:t>
            </a:r>
          </a:p>
          <a:p>
            <a:r>
              <a:rPr lang="cs-CZ" dirty="0"/>
              <a:t>V roce 2019 překonala volební účast v Praze 38 % (v Praze-západ </a:t>
            </a:r>
            <a:r>
              <a:rPr lang="cs-CZ" b="1" dirty="0"/>
              <a:t>39,12 %</a:t>
            </a:r>
            <a:r>
              <a:rPr lang="cs-CZ" dirty="0"/>
              <a:t>)</a:t>
            </a:r>
            <a:r>
              <a:rPr lang="cs-CZ" i="1" dirty="0"/>
              <a:t> </a:t>
            </a:r>
          </a:p>
          <a:p>
            <a:r>
              <a:rPr lang="cs-CZ" dirty="0"/>
              <a:t>Druhá nejnižší volební účast – spojena s volbami do Senátu. </a:t>
            </a:r>
          </a:p>
          <a:p>
            <a:r>
              <a:rPr lang="cs-CZ" dirty="0"/>
              <a:t>Krajské volby – v roce 2000 – 33,64 % - průměrná účast v krajských volbách, v roce 2004 – 29,62 %, 2008 – kolem 40 % - proč? Jak to zapadá do teorie voleb 2. řádu???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866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Rozdíly mezi „malými“ obcemi a „velkými“ obcemi</a:t>
            </a:r>
          </a:p>
          <a:p>
            <a:r>
              <a:rPr lang="cs-CZ" b="1" u="sng" dirty="0"/>
              <a:t>Existuje nepřímá úměra ve vztahu volební účast – velikost obce</a:t>
            </a:r>
            <a:r>
              <a:rPr lang="cs-CZ" dirty="0"/>
              <a:t>. Tento vztah však platí pouze pro komunální volby. Nepřímá úměra neplatí pro žádný další typ voleb i v malých obcí – např. v parlamentních volbách nižší účast právě v obcích, než ve velkých městech. </a:t>
            </a:r>
          </a:p>
          <a:p>
            <a:r>
              <a:rPr lang="cs-CZ" dirty="0"/>
              <a:t>V roce 2002 – dokonce o 5 % překročila účast v komunálních volbách u </a:t>
            </a:r>
            <a:r>
              <a:rPr lang="cs-CZ" dirty="0" err="1"/>
              <a:t>neměstských</a:t>
            </a:r>
            <a:r>
              <a:rPr lang="cs-CZ" dirty="0"/>
              <a:t> obcích volby do poslanecké sněmovny (volby 1. řádu).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06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Disproporce mezi obcemi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nejmenších obcích do 500 obyvatel to může být i v krajní případě i jeden obyvatel na mandát, nejvíce pak 100, </a:t>
            </a:r>
          </a:p>
          <a:p>
            <a:r>
              <a:rPr lang="cs-CZ" dirty="0"/>
              <a:t>v obcích od 501 do 3000 obyvatel – 34 – 429, </a:t>
            </a:r>
          </a:p>
          <a:p>
            <a:r>
              <a:rPr lang="cs-CZ" dirty="0"/>
              <a:t>v obcích s 3001 – 10 000 obyvateli 121-910, </a:t>
            </a:r>
          </a:p>
          <a:p>
            <a:r>
              <a:rPr lang="cs-CZ" dirty="0"/>
              <a:t>v obcích s 10 000 – 50 000 obyvateli 286 – 3 334, </a:t>
            </a:r>
          </a:p>
          <a:p>
            <a:r>
              <a:rPr lang="cs-CZ" dirty="0"/>
              <a:t>v obcích s 50 000 – 150 000 obyvateli 1 112 – 6 000.</a:t>
            </a:r>
          </a:p>
          <a:p>
            <a:r>
              <a:rPr lang="cs-CZ" dirty="0"/>
              <a:t> V obcích nad 150 000 – nejméně 2 728 v Praze 17 800 – 22 500 obyvatel na jeden mandát.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616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 participaci  občanů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Dva přístupy: </a:t>
            </a:r>
          </a:p>
          <a:p>
            <a:pPr lvl="0"/>
            <a:r>
              <a:rPr lang="cs-CZ" dirty="0"/>
              <a:t>Volební účast a kandidatura občanů – indikátor kvality demokracie. </a:t>
            </a:r>
            <a:r>
              <a:rPr lang="cs-CZ" i="1" dirty="0"/>
              <a:t>„</a:t>
            </a:r>
            <a:r>
              <a:rPr lang="cs-CZ" b="1" i="1" u="sng" dirty="0"/>
              <a:t>Pokles volební účasti je pokládán za varování politickým elitám </a:t>
            </a:r>
            <a:r>
              <a:rPr lang="cs-CZ" i="1" dirty="0"/>
              <a:t>a za vážný problém, který ohrožuje demokracii.“</a:t>
            </a:r>
            <a:endParaRPr lang="cs-CZ" dirty="0"/>
          </a:p>
          <a:p>
            <a:pPr lvl="0"/>
            <a:r>
              <a:rPr lang="cs-CZ" i="1" dirty="0"/>
              <a:t>„Druhý přístup naopak </a:t>
            </a:r>
            <a:r>
              <a:rPr lang="cs-CZ" b="1" i="1" u="sng" dirty="0"/>
              <a:t>spatřuje v klesající volební účasti normální a přirozený jev, </a:t>
            </a:r>
            <a:r>
              <a:rPr lang="cs-CZ" i="1" dirty="0"/>
              <a:t>který souvisí se stabilizací demokratické politiky a s </a:t>
            </a:r>
            <a:r>
              <a:rPr lang="cs-CZ" b="1" i="1" u="sng" dirty="0"/>
              <a:t>obecným souhlasem </a:t>
            </a:r>
            <a:r>
              <a:rPr lang="cs-CZ" i="1" dirty="0"/>
              <a:t>občanů s dosavadním vývojem. Zvýšení volební účasti dle tohoto přístupu může být dokonce známkou krize demokratického systému.“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14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Obecné faktory – ovlivňující účast voličů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právní podmínky – (administrativní povinnosti občanů nutné k vyřízení a získání možnosti volit)</a:t>
            </a:r>
          </a:p>
          <a:p>
            <a:pPr lvl="0"/>
            <a:r>
              <a:rPr lang="cs-CZ" dirty="0"/>
              <a:t>typ volebního systému (většinové volební systémy účast spíše snižují, proporční naopak)</a:t>
            </a:r>
          </a:p>
          <a:p>
            <a:pPr lvl="0"/>
            <a:r>
              <a:rPr lang="cs-CZ" dirty="0"/>
              <a:t>politický systém (</a:t>
            </a:r>
            <a:r>
              <a:rPr lang="cs-CZ" dirty="0" err="1"/>
              <a:t>unikameralizmus</a:t>
            </a:r>
            <a:r>
              <a:rPr lang="cs-CZ" dirty="0"/>
              <a:t> – zvyšuje, bikameralizmus spíše snižuje)</a:t>
            </a:r>
          </a:p>
          <a:p>
            <a:pPr lvl="0"/>
            <a:r>
              <a:rPr lang="cs-CZ" dirty="0"/>
              <a:t>typ stranického systému (bipartizmus zvyšuje, multipartizmus snižuje)</a:t>
            </a:r>
          </a:p>
          <a:p>
            <a:pPr lvl="0"/>
            <a:r>
              <a:rPr lang="cs-CZ" dirty="0"/>
              <a:t>mezi další faktory bývá řazena četnost voleb (čím četnější, tím nižší)</a:t>
            </a:r>
          </a:p>
          <a:p>
            <a:pPr lvl="0"/>
            <a:r>
              <a:rPr lang="cs-CZ" dirty="0"/>
              <a:t>geografické a klimatické podmínky</a:t>
            </a:r>
          </a:p>
          <a:p>
            <a:pPr lvl="0"/>
            <a:r>
              <a:rPr lang="cs-CZ" dirty="0"/>
              <a:t>sociálně demografické faktory (častěji volí ženy, osoby ve věku 35-55 let, vzdělanější voliči atd. (Balík: 166)</a:t>
            </a:r>
          </a:p>
          <a:p>
            <a:pPr lvl="0"/>
            <a:r>
              <a:rPr lang="cs-CZ" dirty="0"/>
              <a:t>Charakter voleb – 1. a 2. řádu – rozvedeme později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99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Tři roviny participace občanů na lokální úrovni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účast ve volbách, (volební participace)</a:t>
            </a:r>
          </a:p>
          <a:p>
            <a:pPr lvl="0"/>
            <a:r>
              <a:rPr lang="cs-CZ" dirty="0"/>
              <a:t>Další formy politické participace občanů, (členství v politických stranách, zapojení do volebních a dalších aktivit politických stran, kontakty s politickými představiteli, účast a zapojení do politických diskusních fór...)</a:t>
            </a:r>
          </a:p>
          <a:p>
            <a:pPr lvl="0"/>
            <a:r>
              <a:rPr lang="cs-CZ" dirty="0"/>
              <a:t>Zapojení občanů do veřejného života v obci.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08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Volby prvního a druhého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Karlheinz</a:t>
            </a:r>
            <a:r>
              <a:rPr lang="cs-CZ" dirty="0"/>
              <a:t> Reif &amp; Hermann </a:t>
            </a:r>
            <a:r>
              <a:rPr lang="cs-CZ" dirty="0" err="1"/>
              <a:t>Schmitt</a:t>
            </a:r>
            <a:r>
              <a:rPr lang="cs-CZ"/>
              <a:t> zahrnuje</a:t>
            </a:r>
            <a:r>
              <a:rPr lang="cs-CZ" dirty="0"/>
              <a:t>:</a:t>
            </a:r>
          </a:p>
          <a:p>
            <a:r>
              <a:rPr lang="cs-CZ" dirty="0"/>
              <a:t>parlamentní volby – Velká Británie, Nizozemí, Německo a prezidentské volby v zemích jakou jsou USA, Kostarika a Filipíny. </a:t>
            </a:r>
          </a:p>
          <a:p>
            <a:r>
              <a:rPr lang="cs-CZ" dirty="0"/>
              <a:t>Proč?</a:t>
            </a:r>
          </a:p>
          <a:p>
            <a:r>
              <a:rPr lang="cs-CZ" dirty="0"/>
              <a:t>Volby druhého řádu na rozdíl od voleb prvního řádu jsou méně důležité, ačkoli stejně ponechávají vliv na podobu národní stranické politiky, určují obsazení méně důležitých úřadů jako jsou regionální městské a místní zastupitele.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924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druhého řádu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Dimenze významu (</a:t>
            </a:r>
            <a:r>
              <a:rPr lang="cs-CZ" i="1" dirty="0" err="1"/>
              <a:t>the</a:t>
            </a:r>
            <a:r>
              <a:rPr lang="cs-CZ" i="1" dirty="0"/>
              <a:t> „</a:t>
            </a:r>
            <a:r>
              <a:rPr lang="cs-CZ" i="1" dirty="0" err="1"/>
              <a:t>less-at-stake</a:t>
            </a:r>
            <a:r>
              <a:rPr lang="cs-CZ" i="1" dirty="0"/>
              <a:t>“ </a:t>
            </a:r>
            <a:r>
              <a:rPr lang="cs-CZ" i="1" dirty="0" err="1"/>
              <a:t>dimension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Dimenze specifické arény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specific</a:t>
            </a:r>
            <a:r>
              <a:rPr lang="cs-CZ" i="1" dirty="0"/>
              <a:t> </a:t>
            </a:r>
            <a:r>
              <a:rPr lang="cs-CZ" i="1" dirty="0" err="1"/>
              <a:t>arena</a:t>
            </a:r>
            <a:r>
              <a:rPr lang="cs-CZ" i="1" dirty="0"/>
              <a:t> </a:t>
            </a:r>
            <a:r>
              <a:rPr lang="cs-CZ" i="1" dirty="0" err="1"/>
              <a:t>dimension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Institucionálně-procedurální dimenze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institutional-procedural</a:t>
            </a:r>
            <a:r>
              <a:rPr lang="cs-CZ" i="1" dirty="0"/>
              <a:t> </a:t>
            </a:r>
            <a:r>
              <a:rPr lang="cs-CZ" i="1" dirty="0" err="1"/>
              <a:t>dimension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Dimenze volební kampaně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campaign</a:t>
            </a:r>
            <a:r>
              <a:rPr lang="cs-CZ" i="1" dirty="0"/>
              <a:t> </a:t>
            </a:r>
            <a:r>
              <a:rPr lang="cs-CZ" i="1" dirty="0" err="1"/>
              <a:t>dimension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Dimenze politické proměny hlavní arény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main-arena</a:t>
            </a:r>
            <a:r>
              <a:rPr lang="cs-CZ" i="1" dirty="0"/>
              <a:t>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change</a:t>
            </a:r>
            <a:r>
              <a:rPr lang="cs-CZ" i="1" dirty="0"/>
              <a:t> </a:t>
            </a:r>
            <a:r>
              <a:rPr lang="cs-CZ" i="1" dirty="0" err="1"/>
              <a:t>dimension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Dimenze sociální a kulturní proměny 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social</a:t>
            </a:r>
            <a:r>
              <a:rPr lang="cs-CZ" i="1" dirty="0"/>
              <a:t> and </a:t>
            </a:r>
            <a:r>
              <a:rPr lang="cs-CZ" i="1" dirty="0" err="1"/>
              <a:t>cultural</a:t>
            </a:r>
            <a:r>
              <a:rPr lang="cs-CZ" i="1" dirty="0"/>
              <a:t> </a:t>
            </a:r>
            <a:r>
              <a:rPr lang="cs-CZ" i="1" dirty="0" err="1"/>
              <a:t>change</a:t>
            </a:r>
            <a:r>
              <a:rPr lang="cs-CZ" i="1" dirty="0"/>
              <a:t> </a:t>
            </a:r>
            <a:r>
              <a:rPr lang="cs-CZ" i="1" dirty="0" err="1"/>
              <a:t>dimension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504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Volby druhého řádu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Mají několik znaků:</a:t>
            </a:r>
          </a:p>
          <a:p>
            <a:r>
              <a:rPr lang="cs-CZ" dirty="0"/>
              <a:t>1) nižší účast voličů. </a:t>
            </a:r>
          </a:p>
          <a:p>
            <a:r>
              <a:rPr lang="cs-CZ" dirty="0"/>
              <a:t>2) výsledek je silně spojený s popularitou národních parlamentních stran v celostátním měřítku, ve větší míře než s jednotlivými kandidáty a tématy spojenými s prostorem druhého řádu. </a:t>
            </a:r>
          </a:p>
          <a:p>
            <a:r>
              <a:rPr lang="cs-CZ" dirty="0"/>
              <a:t>3) vládnoucí strany – často mají problém získat podporu ve volbách druhého řádu, zejména v „polovině“ jejich vládnutí a voliči často cítí příležitost vyjádřit protest proti vládě. </a:t>
            </a:r>
          </a:p>
          <a:p>
            <a:r>
              <a:rPr lang="cs-CZ" dirty="0"/>
              <a:t>4) Malé strany často získávají z dočasného protestu proti vládě.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09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1. a volby 2. řádu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Europarlament? </a:t>
            </a:r>
          </a:p>
          <a:p>
            <a:r>
              <a:rPr lang="cs-CZ" dirty="0"/>
              <a:t>Krajské volby?</a:t>
            </a:r>
          </a:p>
          <a:p>
            <a:r>
              <a:rPr lang="cs-CZ" dirty="0"/>
              <a:t>Senátní volby?</a:t>
            </a:r>
          </a:p>
          <a:p>
            <a:r>
              <a:rPr lang="cs-CZ" dirty="0"/>
              <a:t>Volby do poslanecké sněmovny?</a:t>
            </a:r>
          </a:p>
          <a:p>
            <a:endParaRPr lang="cs-CZ" dirty="0"/>
          </a:p>
          <a:p>
            <a:r>
              <a:rPr lang="cs-CZ" dirty="0"/>
              <a:t>Vývoj volební účasti v ČR</a:t>
            </a:r>
          </a:p>
        </p:txBody>
      </p:sp>
    </p:spTree>
    <p:extLst>
      <p:ext uri="{BB962C8B-B14F-4D97-AF65-F5344CB8AC3E}">
        <p14:creationId xmlns:p14="http://schemas.microsoft.com/office/powerpoint/2010/main" val="1436084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204</TotalTime>
  <Words>959</Words>
  <Application>Microsoft Office PowerPoint</Application>
  <PresentationFormat>Předvádění na obrazovce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Georgia</vt:lpstr>
      <vt:lpstr>Wingdings</vt:lpstr>
      <vt:lpstr>Wingdings 2</vt:lpstr>
      <vt:lpstr>Administrativní</vt:lpstr>
      <vt:lpstr>Komunální politika</vt:lpstr>
      <vt:lpstr>Disproporce mezi obcemi</vt:lpstr>
      <vt:lpstr>Přístupy k participaci  občanů</vt:lpstr>
      <vt:lpstr>Obecné faktory – ovlivňující účast voličů</vt:lpstr>
      <vt:lpstr>Tři roviny participace občanů na lokální úrovni</vt:lpstr>
      <vt:lpstr>Volby prvního a druhého řádu</vt:lpstr>
      <vt:lpstr>Volby druhého řádu</vt:lpstr>
      <vt:lpstr>Volby druhého řádu </vt:lpstr>
      <vt:lpstr>Volby 1. a volby 2. řádu</vt:lpstr>
      <vt:lpstr>Účast ve volbách</vt:lpstr>
      <vt:lpstr>Prezentace aplikace PowerPoint</vt:lpstr>
      <vt:lpstr>Obce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Komunální politika</dc:title>
  <dc:creator>vomlela</dc:creator>
  <cp:lastModifiedBy>Lukáš Vomlela</cp:lastModifiedBy>
  <cp:revision>14</cp:revision>
  <dcterms:created xsi:type="dcterms:W3CDTF">2012-03-28T09:45:35Z</dcterms:created>
  <dcterms:modified xsi:type="dcterms:W3CDTF">2022-11-29T16:04:19Z</dcterms:modified>
</cp:coreProperties>
</file>