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8" r:id="rId7"/>
    <p:sldId id="269" r:id="rId8"/>
    <p:sldId id="270" r:id="rId9"/>
    <p:sldId id="271" r:id="rId10"/>
    <p:sldId id="261" r:id="rId11"/>
    <p:sldId id="263" r:id="rId12"/>
    <p:sldId id="264" r:id="rId13"/>
    <p:sldId id="262" r:id="rId14"/>
    <p:sldId id="265" r:id="rId15"/>
    <p:sldId id="266" r:id="rId16"/>
    <p:sldId id="273" r:id="rId17"/>
    <p:sldId id="274" r:id="rId18"/>
    <p:sldId id="275" r:id="rId19"/>
    <p:sldId id="276" r:id="rId20"/>
    <p:sldId id="277"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A77D991F-11AB-4789-8162-93EC5DBFEBF4}" type="datetimeFigureOut">
              <a:rPr lang="cs-CZ" smtClean="0"/>
              <a:pPr/>
              <a:t>3.5.2016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0C4F0E-30AE-4F0A-AF6E-406D169203A5}"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77D991F-11AB-4789-8162-93EC5DBFEBF4}" type="datetimeFigureOut">
              <a:rPr lang="cs-CZ" smtClean="0"/>
              <a:pPr/>
              <a:t>3.5.2016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0C4F0E-30AE-4F0A-AF6E-406D169203A5}"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4C0C4F0E-30AE-4F0A-AF6E-406D169203A5}"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77D991F-11AB-4789-8162-93EC5DBFEBF4}" type="datetimeFigureOut">
              <a:rPr lang="cs-CZ" smtClean="0"/>
              <a:pPr/>
              <a:t>3.5.2016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A77D991F-11AB-4789-8162-93EC5DBFEBF4}" type="datetimeFigureOut">
              <a:rPr lang="cs-CZ" smtClean="0"/>
              <a:pPr/>
              <a:t>3.5.2016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4C0C4F0E-30AE-4F0A-AF6E-406D169203A5}"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A77D991F-11AB-4789-8162-93EC5DBFEBF4}" type="datetimeFigureOut">
              <a:rPr lang="cs-CZ" smtClean="0"/>
              <a:pPr/>
              <a:t>3.5.2016</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0C4F0E-30AE-4F0A-AF6E-406D169203A5}"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A77D991F-11AB-4789-8162-93EC5DBFEBF4}" type="datetimeFigureOut">
              <a:rPr lang="cs-CZ" smtClean="0"/>
              <a:pPr/>
              <a:t>3.5.2016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0C4F0E-30AE-4F0A-AF6E-406D169203A5}"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A77D991F-11AB-4789-8162-93EC5DBFEBF4}" type="datetimeFigureOut">
              <a:rPr lang="cs-CZ" smtClean="0"/>
              <a:pPr/>
              <a:t>3.5.2016</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4C0C4F0E-30AE-4F0A-AF6E-406D169203A5}"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A77D991F-11AB-4789-8162-93EC5DBFEBF4}" type="datetimeFigureOut">
              <a:rPr lang="cs-CZ" smtClean="0"/>
              <a:pPr/>
              <a:t>3.5.2016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4C0C4F0E-30AE-4F0A-AF6E-406D169203A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A77D991F-11AB-4789-8162-93EC5DBFEBF4}" type="datetimeFigureOut">
              <a:rPr lang="cs-CZ" smtClean="0"/>
              <a:pPr/>
              <a:t>3.5.2016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C0C4F0E-30AE-4F0A-AF6E-406D169203A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C0C4F0E-30AE-4F0A-AF6E-406D169203A5}"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A77D991F-11AB-4789-8162-93EC5DBFEBF4}" type="datetimeFigureOut">
              <a:rPr lang="cs-CZ" smtClean="0"/>
              <a:pPr/>
              <a:t>3.5.2016</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4C0C4F0E-30AE-4F0A-AF6E-406D169203A5}"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A77D991F-11AB-4789-8162-93EC5DBFEBF4}" type="datetimeFigureOut">
              <a:rPr lang="cs-CZ" smtClean="0"/>
              <a:pPr/>
              <a:t>3.5.2016</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77D991F-11AB-4789-8162-93EC5DBFEBF4}" type="datetimeFigureOut">
              <a:rPr lang="cs-CZ" smtClean="0"/>
              <a:pPr/>
              <a:t>3.5.2016</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C0C4F0E-30AE-4F0A-AF6E-406D169203A5}"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Přednáška</a:t>
            </a:r>
          </a:p>
          <a:p>
            <a:endParaRPr lang="cs-CZ" dirty="0"/>
          </a:p>
          <a:p>
            <a:endParaRPr lang="cs-CZ" dirty="0" smtClean="0"/>
          </a:p>
          <a:p>
            <a:endParaRPr lang="cs-CZ" dirty="0"/>
          </a:p>
        </p:txBody>
      </p:sp>
      <p:sp>
        <p:nvSpPr>
          <p:cNvPr id="2" name="Nadpis 1"/>
          <p:cNvSpPr>
            <a:spLocks noGrp="1"/>
          </p:cNvSpPr>
          <p:nvPr>
            <p:ph type="ctrTitle"/>
          </p:nvPr>
        </p:nvSpPr>
        <p:spPr/>
        <p:txBody>
          <a:bodyPr/>
          <a:lstStyle/>
          <a:p>
            <a:r>
              <a:rPr lang="cs-CZ" dirty="0" smtClean="0"/>
              <a:t>Komunální politika</a:t>
            </a:r>
            <a:endParaRPr lang="cs-CZ" dirty="0"/>
          </a:p>
        </p:txBody>
      </p:sp>
    </p:spTree>
    <p:extLst>
      <p:ext uri="{BB962C8B-B14F-4D97-AF65-F5344CB8AC3E}">
        <p14:creationId xmlns:p14="http://schemas.microsoft.com/office/powerpoint/2010/main" xmlns="" val="404979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b="1" u="sng" dirty="0"/>
              <a:t>EU</a:t>
            </a:r>
            <a:endParaRPr lang="cs-CZ" dirty="0"/>
          </a:p>
          <a:p>
            <a:r>
              <a:rPr lang="cs-CZ" b="1" u="sng" dirty="0"/>
              <a:t>Subsidiarita</a:t>
            </a:r>
            <a:r>
              <a:rPr lang="cs-CZ" dirty="0"/>
              <a:t> – </a:t>
            </a:r>
            <a:r>
              <a:rPr lang="cs-CZ" i="1" dirty="0"/>
              <a:t>„znamená rozhodování na co nejnižší možné úrovni a Společenství nadnárodní řešení problematiky pouze v případě, že uspokojivých výsledků nemůže být dosaženo na úrovni členských zemí, respektive jejich územních částí</a:t>
            </a:r>
            <a:r>
              <a:rPr lang="cs-CZ" i="1" dirty="0" smtClean="0"/>
              <a:t>.“</a:t>
            </a:r>
          </a:p>
          <a:p>
            <a:r>
              <a:rPr lang="cs-CZ" b="1" u="sng" dirty="0"/>
              <a:t>Shromáždění regionů </a:t>
            </a:r>
            <a:r>
              <a:rPr lang="cs-CZ" b="1" u="sng" dirty="0" smtClean="0"/>
              <a:t>Evropy (1985)</a:t>
            </a:r>
          </a:p>
          <a:p>
            <a:r>
              <a:rPr lang="cs-CZ" b="1" u="sng" dirty="0"/>
              <a:t>Výbor regionů </a:t>
            </a:r>
            <a:r>
              <a:rPr lang="cs-CZ" b="1" u="sng" dirty="0" smtClean="0"/>
              <a:t> (1992) 1. schůze 1994</a:t>
            </a:r>
            <a:endParaRPr lang="cs-CZ" b="1" u="sng" dirty="0"/>
          </a:p>
          <a:p>
            <a:endParaRPr lang="cs-CZ" dirty="0"/>
          </a:p>
          <a:p>
            <a:pPr marL="0" indent="0">
              <a:buNone/>
            </a:pPr>
            <a:endParaRPr lang="cs-CZ" dirty="0"/>
          </a:p>
        </p:txBody>
      </p:sp>
    </p:spTree>
    <p:extLst>
      <p:ext uri="{BB962C8B-B14F-4D97-AF65-F5344CB8AC3E}">
        <p14:creationId xmlns:p14="http://schemas.microsoft.com/office/powerpoint/2010/main" xmlns="" val="529208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 konzultovat s Výborem regionů</a:t>
            </a:r>
            <a:endParaRPr lang="cs-CZ" dirty="0"/>
          </a:p>
        </p:txBody>
      </p:sp>
      <p:sp>
        <p:nvSpPr>
          <p:cNvPr id="3" name="Zástupný symbol pro obsah 2"/>
          <p:cNvSpPr>
            <a:spLocks noGrp="1"/>
          </p:cNvSpPr>
          <p:nvPr>
            <p:ph sz="quarter" idx="1"/>
          </p:nvPr>
        </p:nvSpPr>
        <p:spPr/>
        <p:txBody>
          <a:bodyPr/>
          <a:lstStyle/>
          <a:p>
            <a:r>
              <a:rPr lang="cs-CZ" b="1" u="sng" dirty="0" smtClean="0"/>
              <a:t>Maastricht:</a:t>
            </a:r>
          </a:p>
          <a:p>
            <a:r>
              <a:rPr lang="cs-CZ" dirty="0" smtClean="0"/>
              <a:t>Ekonomická a sociální soudržnost</a:t>
            </a:r>
          </a:p>
          <a:p>
            <a:r>
              <a:rPr lang="cs-CZ" dirty="0" smtClean="0"/>
              <a:t>Školství</a:t>
            </a:r>
          </a:p>
          <a:p>
            <a:r>
              <a:rPr lang="cs-CZ" dirty="0" smtClean="0"/>
              <a:t>Kultura</a:t>
            </a:r>
          </a:p>
          <a:p>
            <a:r>
              <a:rPr lang="cs-CZ" dirty="0" smtClean="0"/>
              <a:t>Ochrana veřejného zdraví</a:t>
            </a:r>
          </a:p>
          <a:p>
            <a:r>
              <a:rPr lang="cs-CZ" dirty="0" smtClean="0"/>
              <a:t>Transevropské sítě a energetická infrastruktura</a:t>
            </a:r>
            <a:endParaRPr lang="cs-CZ" dirty="0"/>
          </a:p>
        </p:txBody>
      </p:sp>
    </p:spTree>
    <p:extLst>
      <p:ext uri="{BB962C8B-B14F-4D97-AF65-F5344CB8AC3E}">
        <p14:creationId xmlns:p14="http://schemas.microsoft.com/office/powerpoint/2010/main" xmlns="" val="3577123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Konzultace</a:t>
            </a:r>
            <a:endParaRPr lang="cs-CZ" dirty="0"/>
          </a:p>
        </p:txBody>
      </p:sp>
      <p:sp>
        <p:nvSpPr>
          <p:cNvPr id="3" name="Zástupný symbol pro obsah 2"/>
          <p:cNvSpPr>
            <a:spLocks noGrp="1"/>
          </p:cNvSpPr>
          <p:nvPr>
            <p:ph sz="quarter" idx="1"/>
          </p:nvPr>
        </p:nvSpPr>
        <p:spPr/>
        <p:txBody>
          <a:bodyPr/>
          <a:lstStyle/>
          <a:p>
            <a:r>
              <a:rPr lang="cs-CZ" b="1" dirty="0" smtClean="0"/>
              <a:t>Amsterdamská smlouva</a:t>
            </a:r>
          </a:p>
          <a:p>
            <a:r>
              <a:rPr lang="cs-CZ" dirty="0" smtClean="0"/>
              <a:t>Politika zaměstnanosti</a:t>
            </a:r>
          </a:p>
          <a:p>
            <a:r>
              <a:rPr lang="cs-CZ" dirty="0" smtClean="0"/>
              <a:t>Sociální politika</a:t>
            </a:r>
          </a:p>
          <a:p>
            <a:r>
              <a:rPr lang="cs-CZ" dirty="0" smtClean="0"/>
              <a:t>Životní prostředí</a:t>
            </a:r>
          </a:p>
          <a:p>
            <a:r>
              <a:rPr lang="cs-CZ" dirty="0" smtClean="0"/>
              <a:t>Odborné školení pracovníků</a:t>
            </a:r>
          </a:p>
          <a:p>
            <a:r>
              <a:rPr lang="cs-CZ" dirty="0" smtClean="0"/>
              <a:t>doprava</a:t>
            </a:r>
            <a:endParaRPr lang="cs-CZ" dirty="0"/>
          </a:p>
        </p:txBody>
      </p:sp>
    </p:spTree>
    <p:extLst>
      <p:ext uri="{BB962C8B-B14F-4D97-AF65-F5344CB8AC3E}">
        <p14:creationId xmlns:p14="http://schemas.microsoft.com/office/powerpoint/2010/main" xmlns="" val="3321959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Lisabonská smlouva</a:t>
            </a:r>
            <a:endParaRPr lang="cs-CZ" dirty="0"/>
          </a:p>
        </p:txBody>
      </p:sp>
      <p:sp>
        <p:nvSpPr>
          <p:cNvPr id="3" name="Zástupný symbol pro obsah 2"/>
          <p:cNvSpPr>
            <a:spLocks noGrp="1"/>
          </p:cNvSpPr>
          <p:nvPr>
            <p:ph sz="quarter" idx="1"/>
          </p:nvPr>
        </p:nvSpPr>
        <p:spPr/>
        <p:txBody>
          <a:bodyPr/>
          <a:lstStyle/>
          <a:p>
            <a:r>
              <a:rPr lang="cs-CZ" dirty="0" smtClean="0"/>
              <a:t>Výbor regionů – může </a:t>
            </a:r>
            <a:r>
              <a:rPr lang="cs-CZ" smtClean="0"/>
              <a:t>podávat žaloby </a:t>
            </a:r>
            <a:r>
              <a:rPr lang="cs-CZ" dirty="0" smtClean="0"/>
              <a:t>k Soudnímu dvoru – na ochranu svých práv.</a:t>
            </a:r>
          </a:p>
          <a:p>
            <a:r>
              <a:rPr lang="cs-CZ" dirty="0" smtClean="0"/>
              <a:t>Možnost podávat žaloby týkající se porušení principu Subsidiarity</a:t>
            </a:r>
          </a:p>
          <a:p>
            <a:r>
              <a:rPr lang="cs-CZ" dirty="0" smtClean="0"/>
              <a:t>Funkční období členů prodlouženo – ze 4 na 5 let</a:t>
            </a:r>
          </a:p>
          <a:p>
            <a:endParaRPr lang="cs-CZ" dirty="0"/>
          </a:p>
        </p:txBody>
      </p:sp>
    </p:spTree>
    <p:extLst>
      <p:ext uri="{BB962C8B-B14F-4D97-AF65-F5344CB8AC3E}">
        <p14:creationId xmlns:p14="http://schemas.microsoft.com/office/powerpoint/2010/main" xmlns="" val="633182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Složení </a:t>
            </a:r>
            <a:endParaRPr lang="cs-CZ" dirty="0"/>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xmlns="" val="2081825763"/>
              </p:ext>
            </p:extLst>
          </p:nvPr>
        </p:nvGraphicFramePr>
        <p:xfrm>
          <a:off x="301625" y="1527175"/>
          <a:ext cx="8504238" cy="3235960"/>
        </p:xfrm>
        <a:graphic>
          <a:graphicData uri="http://schemas.openxmlformats.org/drawingml/2006/table">
            <a:tbl>
              <a:tblPr firstRow="1" bandRow="1">
                <a:tableStyleId>{5C22544A-7EE6-4342-B048-85BDC9FD1C3A}</a:tableStyleId>
              </a:tblPr>
              <a:tblGrid>
                <a:gridCol w="4252119"/>
                <a:gridCol w="4252119"/>
              </a:tblGrid>
              <a:tr h="370840">
                <a:tc>
                  <a:txBody>
                    <a:bodyPr/>
                    <a:lstStyle/>
                    <a:p>
                      <a:r>
                        <a:rPr lang="cs-CZ" dirty="0" smtClean="0"/>
                        <a:t>FR, IT,</a:t>
                      </a:r>
                      <a:r>
                        <a:rPr lang="cs-CZ" baseline="0" dirty="0" smtClean="0"/>
                        <a:t> DE, UK</a:t>
                      </a:r>
                      <a:endParaRPr lang="cs-CZ" dirty="0"/>
                    </a:p>
                  </a:txBody>
                  <a:tcPr/>
                </a:tc>
                <a:tc>
                  <a:txBody>
                    <a:bodyPr/>
                    <a:lstStyle/>
                    <a:p>
                      <a:r>
                        <a:rPr lang="cs-CZ" dirty="0" smtClean="0"/>
                        <a:t>24</a:t>
                      </a:r>
                      <a:endParaRPr lang="cs-CZ" dirty="0"/>
                    </a:p>
                  </a:txBody>
                  <a:tcPr/>
                </a:tc>
              </a:tr>
              <a:tr h="370840">
                <a:tc>
                  <a:txBody>
                    <a:bodyPr/>
                    <a:lstStyle/>
                    <a:p>
                      <a:r>
                        <a:rPr lang="cs-CZ" dirty="0" smtClean="0"/>
                        <a:t>PL, ESP</a:t>
                      </a:r>
                      <a:endParaRPr lang="cs-CZ" dirty="0"/>
                    </a:p>
                  </a:txBody>
                  <a:tcPr/>
                </a:tc>
                <a:tc>
                  <a:txBody>
                    <a:bodyPr/>
                    <a:lstStyle/>
                    <a:p>
                      <a:r>
                        <a:rPr lang="cs-CZ" dirty="0" smtClean="0"/>
                        <a:t>21</a:t>
                      </a:r>
                      <a:endParaRPr lang="cs-CZ" dirty="0"/>
                    </a:p>
                  </a:txBody>
                  <a:tcPr/>
                </a:tc>
              </a:tr>
              <a:tr h="370840">
                <a:tc>
                  <a:txBody>
                    <a:bodyPr/>
                    <a:lstStyle/>
                    <a:p>
                      <a:r>
                        <a:rPr lang="cs-CZ" dirty="0" smtClean="0"/>
                        <a:t>RO</a:t>
                      </a:r>
                      <a:endParaRPr lang="cs-CZ" dirty="0"/>
                    </a:p>
                  </a:txBody>
                  <a:tcPr/>
                </a:tc>
                <a:tc>
                  <a:txBody>
                    <a:bodyPr/>
                    <a:lstStyle/>
                    <a:p>
                      <a:r>
                        <a:rPr lang="cs-CZ" dirty="0" smtClean="0"/>
                        <a:t>15</a:t>
                      </a:r>
                      <a:endParaRPr lang="cs-CZ" dirty="0"/>
                    </a:p>
                  </a:txBody>
                  <a:tcPr/>
                </a:tc>
              </a:tr>
              <a:tr h="370840">
                <a:tc>
                  <a:txBody>
                    <a:bodyPr/>
                    <a:lstStyle/>
                    <a:p>
                      <a:r>
                        <a:rPr lang="cs-CZ" dirty="0" smtClean="0"/>
                        <a:t>BE,</a:t>
                      </a:r>
                      <a:r>
                        <a:rPr lang="cs-CZ" baseline="0" dirty="0" smtClean="0"/>
                        <a:t> BG, CZ, HU, NED, PT, AUT, GR, SVE</a:t>
                      </a:r>
                      <a:endParaRPr lang="cs-CZ" dirty="0"/>
                    </a:p>
                  </a:txBody>
                  <a:tcPr/>
                </a:tc>
                <a:tc>
                  <a:txBody>
                    <a:bodyPr/>
                    <a:lstStyle/>
                    <a:p>
                      <a:r>
                        <a:rPr lang="cs-CZ" dirty="0" smtClean="0"/>
                        <a:t>12</a:t>
                      </a:r>
                      <a:endParaRPr lang="cs-CZ" dirty="0"/>
                    </a:p>
                  </a:txBody>
                  <a:tcPr/>
                </a:tc>
              </a:tr>
              <a:tr h="370840">
                <a:tc>
                  <a:txBody>
                    <a:bodyPr/>
                    <a:lstStyle/>
                    <a:p>
                      <a:r>
                        <a:rPr lang="cs-CZ" dirty="0" smtClean="0"/>
                        <a:t>DK, FIN, IRL, LIT, SVK</a:t>
                      </a:r>
                      <a:endParaRPr lang="cs-CZ" dirty="0"/>
                    </a:p>
                  </a:txBody>
                  <a:tcPr/>
                </a:tc>
                <a:tc>
                  <a:txBody>
                    <a:bodyPr/>
                    <a:lstStyle/>
                    <a:p>
                      <a:r>
                        <a:rPr lang="cs-CZ" dirty="0" smtClean="0"/>
                        <a:t>9</a:t>
                      </a:r>
                      <a:endParaRPr lang="cs-CZ" dirty="0"/>
                    </a:p>
                  </a:txBody>
                  <a:tcPr/>
                </a:tc>
              </a:tr>
              <a:tr h="370840">
                <a:tc>
                  <a:txBody>
                    <a:bodyPr/>
                    <a:lstStyle/>
                    <a:p>
                      <a:r>
                        <a:rPr lang="cs-CZ" dirty="0" smtClean="0"/>
                        <a:t>EST,</a:t>
                      </a:r>
                      <a:r>
                        <a:rPr lang="cs-CZ" baseline="0" dirty="0" smtClean="0"/>
                        <a:t> LAT, SI</a:t>
                      </a:r>
                      <a:endParaRPr lang="cs-CZ" dirty="0"/>
                    </a:p>
                  </a:txBody>
                  <a:tcPr/>
                </a:tc>
                <a:tc>
                  <a:txBody>
                    <a:bodyPr/>
                    <a:lstStyle/>
                    <a:p>
                      <a:r>
                        <a:rPr lang="cs-CZ" dirty="0" smtClean="0"/>
                        <a:t>7</a:t>
                      </a:r>
                      <a:endParaRPr lang="cs-CZ" dirty="0"/>
                    </a:p>
                  </a:txBody>
                  <a:tcPr/>
                </a:tc>
              </a:tr>
              <a:tr h="370840">
                <a:tc>
                  <a:txBody>
                    <a:bodyPr/>
                    <a:lstStyle/>
                    <a:p>
                      <a:r>
                        <a:rPr lang="cs-CZ" dirty="0" smtClean="0"/>
                        <a:t>Kypr,</a:t>
                      </a:r>
                      <a:r>
                        <a:rPr lang="cs-CZ" baseline="0" dirty="0" smtClean="0"/>
                        <a:t> LUX</a:t>
                      </a:r>
                      <a:endParaRPr lang="cs-CZ" dirty="0"/>
                    </a:p>
                  </a:txBody>
                  <a:tcPr/>
                </a:tc>
                <a:tc>
                  <a:txBody>
                    <a:bodyPr/>
                    <a:lstStyle/>
                    <a:p>
                      <a:r>
                        <a:rPr lang="cs-CZ" dirty="0" smtClean="0"/>
                        <a:t>6</a:t>
                      </a:r>
                      <a:endParaRPr lang="cs-CZ" dirty="0"/>
                    </a:p>
                  </a:txBody>
                  <a:tcPr/>
                </a:tc>
              </a:tr>
              <a:tr h="370840">
                <a:tc>
                  <a:txBody>
                    <a:bodyPr/>
                    <a:lstStyle/>
                    <a:p>
                      <a:r>
                        <a:rPr lang="cs-CZ" dirty="0" smtClean="0"/>
                        <a:t>MT</a:t>
                      </a:r>
                      <a:endParaRPr lang="cs-CZ" dirty="0"/>
                    </a:p>
                  </a:txBody>
                  <a:tcPr/>
                </a:tc>
                <a:tc>
                  <a:txBody>
                    <a:bodyPr/>
                    <a:lstStyle/>
                    <a:p>
                      <a:r>
                        <a:rPr lang="cs-CZ" dirty="0" smtClean="0"/>
                        <a:t>5</a:t>
                      </a:r>
                      <a:endParaRPr lang="cs-CZ" dirty="0"/>
                    </a:p>
                  </a:txBody>
                  <a:tcPr/>
                </a:tc>
              </a:tr>
            </a:tbl>
          </a:graphicData>
        </a:graphic>
      </p:graphicFrame>
    </p:spTree>
    <p:extLst>
      <p:ext uri="{BB962C8B-B14F-4D97-AF65-F5344CB8AC3E}">
        <p14:creationId xmlns:p14="http://schemas.microsoft.com/office/powerpoint/2010/main" xmlns="" val="1563672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KOMISE VÝBORU REGIONŮ</a:t>
            </a:r>
            <a:endParaRPr lang="cs-CZ" dirty="0"/>
          </a:p>
        </p:txBody>
      </p:sp>
      <p:sp>
        <p:nvSpPr>
          <p:cNvPr id="3" name="Zástupný symbol pro obsah 2"/>
          <p:cNvSpPr>
            <a:spLocks noGrp="1"/>
          </p:cNvSpPr>
          <p:nvPr>
            <p:ph sz="quarter" idx="1"/>
          </p:nvPr>
        </p:nvSpPr>
        <p:spPr/>
        <p:txBody>
          <a:bodyPr/>
          <a:lstStyle/>
          <a:p>
            <a:r>
              <a:rPr lang="cs-CZ" dirty="0"/>
              <a:t>COTER – Komise pro kohezní politiku</a:t>
            </a:r>
          </a:p>
          <a:p>
            <a:r>
              <a:rPr lang="cs-CZ" dirty="0"/>
              <a:t>ECOS – Komise pro hospodářskou a sociální politiku</a:t>
            </a:r>
          </a:p>
          <a:p>
            <a:r>
              <a:rPr lang="cs-CZ" dirty="0"/>
              <a:t>DEVE – Komise pro trvale udržitelný rozvoj</a:t>
            </a:r>
          </a:p>
          <a:p>
            <a:r>
              <a:rPr lang="cs-CZ" dirty="0"/>
              <a:t>EDUC – Komise pro kulturu a vzdělání</a:t>
            </a:r>
          </a:p>
          <a:p>
            <a:r>
              <a:rPr lang="cs-CZ" dirty="0"/>
              <a:t>CONST – Komise pro ústavní otázky a evropské vládnutí</a:t>
            </a:r>
          </a:p>
          <a:p>
            <a:r>
              <a:rPr lang="cs-CZ" dirty="0"/>
              <a:t>RELEX – Komise pro vnější vztahy</a:t>
            </a:r>
          </a:p>
          <a:p>
            <a:r>
              <a:rPr lang="cs-CZ" dirty="0"/>
              <a:t>CAFA – Komise pro administrativní a finanční otázky </a:t>
            </a:r>
          </a:p>
          <a:p>
            <a:endParaRPr lang="cs-CZ" dirty="0"/>
          </a:p>
        </p:txBody>
      </p:sp>
    </p:spTree>
    <p:extLst>
      <p:ext uri="{BB962C8B-B14F-4D97-AF65-F5344CB8AC3E}">
        <p14:creationId xmlns:p14="http://schemas.microsoft.com/office/powerpoint/2010/main" xmlns="" val="1535218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548680"/>
            <a:ext cx="7024744" cy="829896"/>
          </a:xfrm>
        </p:spPr>
        <p:txBody>
          <a:bodyPr/>
          <a:lstStyle/>
          <a:p>
            <a:r>
              <a:rPr lang="cs-CZ" dirty="0"/>
              <a:t>Regionální politika </a:t>
            </a:r>
          </a:p>
        </p:txBody>
      </p:sp>
      <p:sp>
        <p:nvSpPr>
          <p:cNvPr id="3" name="Zástupný symbol pro obsah 2"/>
          <p:cNvSpPr>
            <a:spLocks noGrp="1"/>
          </p:cNvSpPr>
          <p:nvPr>
            <p:ph idx="1"/>
          </p:nvPr>
        </p:nvSpPr>
        <p:spPr>
          <a:xfrm>
            <a:off x="395536" y="1412776"/>
            <a:ext cx="8352928" cy="5445224"/>
          </a:xfrm>
        </p:spPr>
        <p:txBody>
          <a:bodyPr>
            <a:normAutofit fontScale="77500" lnSpcReduction="20000"/>
          </a:bodyPr>
          <a:lstStyle/>
          <a:p>
            <a:r>
              <a:rPr lang="cs-CZ" b="1" u="sng" dirty="0"/>
              <a:t>V rámci společné regionální politiky Komise vyčlenila typy problematických regionů a to:</a:t>
            </a:r>
          </a:p>
          <a:p>
            <a:pPr lvl="0"/>
            <a:r>
              <a:rPr lang="cs-CZ" dirty="0"/>
              <a:t>zaostalé regiony – vyznačující se nedostatkem infrastruktury, malými příjmy, často tradiční zemědělskou výrobou a málo kvalifikovanou pracovní silou</a:t>
            </a:r>
          </a:p>
          <a:p>
            <a:pPr lvl="0"/>
            <a:r>
              <a:rPr lang="cs-CZ" dirty="0"/>
              <a:t>regiony poznamenané průmyslovým úpadkem, resp. ovlivněné aktuální recesí konkrétních odvětví</a:t>
            </a:r>
          </a:p>
          <a:p>
            <a:pPr lvl="0"/>
            <a:r>
              <a:rPr lang="cs-CZ" dirty="0"/>
              <a:t>periferní regiony, které trpí geografickou izolací, a tudíž i špatným přístupem na trhy</a:t>
            </a:r>
          </a:p>
          <a:p>
            <a:pPr lvl="0"/>
            <a:r>
              <a:rPr lang="cs-CZ" dirty="0"/>
              <a:t>pohraniční regiony nacházejí se na vnějších hranicích EU, ale dříve i oblasti na hranicích společného trhu, kde byl pohyb zboží poznamenán hraničními kontrolami a omezeními</a:t>
            </a:r>
          </a:p>
          <a:p>
            <a:pPr lvl="0"/>
            <a:r>
              <a:rPr lang="cs-CZ" dirty="0"/>
              <a:t>regiony poznamenané urbanistickými problémy, tedy </a:t>
            </a:r>
            <a:r>
              <a:rPr lang="cs-CZ" dirty="0" smtClean="0"/>
              <a:t>oblasti </a:t>
            </a:r>
            <a:r>
              <a:rPr lang="cs-CZ" dirty="0"/>
              <a:t>vyznačují se obtížemi s negativními sociálními dopady velkých aglomerací (kriminalita) včetně vlivů na životní prostředí</a:t>
            </a:r>
          </a:p>
          <a:p>
            <a:pPr lvl="0"/>
            <a:r>
              <a:rPr lang="cs-CZ" dirty="0"/>
              <a:t>venkovské regiony, geografické celky, v nichž je zemědělská produkce závislá na klimatických podmínkách </a:t>
            </a:r>
          </a:p>
          <a:p>
            <a:endParaRPr lang="cs-CZ" dirty="0"/>
          </a:p>
        </p:txBody>
      </p:sp>
    </p:spTree>
    <p:extLst>
      <p:ext uri="{BB962C8B-B14F-4D97-AF65-F5344CB8AC3E}">
        <p14:creationId xmlns:p14="http://schemas.microsoft.com/office/powerpoint/2010/main" xmlns="" val="2044627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Cíle regionální politiky ES/EU – 1988 – </a:t>
            </a:r>
            <a:r>
              <a:rPr lang="cs-CZ" b="1" u="sng" dirty="0" smtClean="0"/>
              <a:t>1999</a:t>
            </a:r>
            <a:endParaRPr lang="cs-CZ" dirty="0"/>
          </a:p>
        </p:txBody>
      </p:sp>
      <p:sp>
        <p:nvSpPr>
          <p:cNvPr id="3" name="Zástupný symbol pro obsah 2"/>
          <p:cNvSpPr>
            <a:spLocks noGrp="1"/>
          </p:cNvSpPr>
          <p:nvPr>
            <p:ph idx="1"/>
          </p:nvPr>
        </p:nvSpPr>
        <p:spPr>
          <a:xfrm>
            <a:off x="0" y="1340768"/>
            <a:ext cx="9144000" cy="5256584"/>
          </a:xfrm>
        </p:spPr>
        <p:txBody>
          <a:bodyPr>
            <a:normAutofit fontScale="92500" lnSpcReduction="10000"/>
          </a:bodyPr>
          <a:lstStyle/>
          <a:p>
            <a:pPr lvl="0"/>
            <a:r>
              <a:rPr lang="cs-CZ" dirty="0" smtClean="0"/>
              <a:t>Podpora </a:t>
            </a:r>
            <a:r>
              <a:rPr lang="cs-CZ" dirty="0"/>
              <a:t>hospodářsky zaostalých regionů (HDP na obyvatele nepřesahuje 75 % průměru Společenství</a:t>
            </a:r>
          </a:p>
          <a:p>
            <a:pPr lvl="0"/>
            <a:r>
              <a:rPr lang="cs-CZ" dirty="0"/>
              <a:t>Přeorientování regionů silně postižených úpadkem průmyslu na nové druhy hospodářské činnosti</a:t>
            </a:r>
          </a:p>
          <a:p>
            <a:pPr lvl="0"/>
            <a:r>
              <a:rPr lang="cs-CZ" dirty="0"/>
              <a:t>Boj proti dlouhodobé nezaměstnanosti (nezaměstnaní déle než 1 rok, starší 25 let)</a:t>
            </a:r>
          </a:p>
          <a:p>
            <a:pPr lvl="0"/>
            <a:r>
              <a:rPr lang="cs-CZ" dirty="0"/>
              <a:t>Zapojení mladých lidí do pracovního </a:t>
            </a:r>
            <a:r>
              <a:rPr lang="cs-CZ" dirty="0" smtClean="0"/>
              <a:t>procesu </a:t>
            </a:r>
            <a:r>
              <a:rPr lang="cs-CZ" dirty="0"/>
              <a:t>– nezaměstnaní mladší 25 let</a:t>
            </a:r>
          </a:p>
          <a:p>
            <a:pPr lvl="0"/>
            <a:r>
              <a:rPr lang="cs-CZ" dirty="0"/>
              <a:t>5A Modernizace a diverzifikace zemědělské výroby</a:t>
            </a:r>
          </a:p>
          <a:p>
            <a:pPr lvl="0"/>
            <a:r>
              <a:rPr lang="cs-CZ" dirty="0"/>
              <a:t>5B Podpora programů na vytváření nových pracovních míst v zemědělském sektoru</a:t>
            </a:r>
          </a:p>
          <a:p>
            <a:pPr lvl="0"/>
            <a:r>
              <a:rPr lang="cs-CZ" dirty="0"/>
              <a:t>Udržení osídlení arktických regionů (hustota osídlení 8 obyvatel na km2)</a:t>
            </a:r>
          </a:p>
          <a:p>
            <a:endParaRPr lang="cs-CZ" dirty="0"/>
          </a:p>
        </p:txBody>
      </p:sp>
    </p:spTree>
    <p:extLst>
      <p:ext uri="{BB962C8B-B14F-4D97-AF65-F5344CB8AC3E}">
        <p14:creationId xmlns:p14="http://schemas.microsoft.com/office/powerpoint/2010/main" xmlns="" val="1540510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Cíle regionální politiky EU od roku </a:t>
            </a:r>
            <a:r>
              <a:rPr lang="cs-CZ" b="1" u="sng" dirty="0" smtClean="0"/>
              <a:t>2000</a:t>
            </a:r>
            <a:endParaRPr lang="cs-CZ" dirty="0"/>
          </a:p>
        </p:txBody>
      </p:sp>
      <p:sp>
        <p:nvSpPr>
          <p:cNvPr id="3" name="Zástupný symbol pro obsah 2"/>
          <p:cNvSpPr>
            <a:spLocks noGrp="1"/>
          </p:cNvSpPr>
          <p:nvPr>
            <p:ph idx="1"/>
          </p:nvPr>
        </p:nvSpPr>
        <p:spPr>
          <a:xfrm>
            <a:off x="251520" y="1412776"/>
            <a:ext cx="8892480" cy="5445224"/>
          </a:xfrm>
        </p:spPr>
        <p:txBody>
          <a:bodyPr>
            <a:normAutofit/>
          </a:bodyPr>
          <a:lstStyle/>
          <a:p>
            <a:pPr lvl="0"/>
            <a:r>
              <a:rPr lang="cs-CZ" dirty="0" smtClean="0"/>
              <a:t>Podpora </a:t>
            </a:r>
            <a:r>
              <a:rPr lang="cs-CZ" dirty="0"/>
              <a:t>hospodářsky zaostalých regionů na úrovni NUTS 2, (HDP na obyvatele nepřesahuje 75 % průměru Společenství)</a:t>
            </a:r>
          </a:p>
          <a:p>
            <a:pPr lvl="0"/>
            <a:r>
              <a:rPr lang="cs-CZ" dirty="0"/>
              <a:t>Podpora regionů na úrovni NUTS 3, které procházejí hospodářskou a sociální restrukturalizací, nezávisle na tom, zda se jedná o průmyslové, zemědělské, venkovské, městské nebo rybářské oblasti.</a:t>
            </a:r>
          </a:p>
          <a:p>
            <a:pPr lvl="0"/>
            <a:r>
              <a:rPr lang="cs-CZ" dirty="0"/>
              <a:t>Rozvoj lidských zdrojů prostřednictvím podpory zaměstnanosti a modernizace vzdělávacích systému v rámci celé EU s výjimkou regionů definovaných cílem 1.</a:t>
            </a:r>
          </a:p>
          <a:p>
            <a:endParaRPr lang="cs-CZ" dirty="0"/>
          </a:p>
        </p:txBody>
      </p:sp>
    </p:spTree>
    <p:extLst>
      <p:ext uri="{BB962C8B-B14F-4D97-AF65-F5344CB8AC3E}">
        <p14:creationId xmlns:p14="http://schemas.microsoft.com/office/powerpoint/2010/main" xmlns="" val="855197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60648"/>
            <a:ext cx="7024744" cy="1143000"/>
          </a:xfrm>
        </p:spPr>
        <p:txBody>
          <a:bodyPr/>
          <a:lstStyle/>
          <a:p>
            <a:r>
              <a:rPr lang="cs-CZ" dirty="0" smtClean="0"/>
              <a:t>Iniciativy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xmlns="" val="1001890168"/>
              </p:ext>
            </p:extLst>
          </p:nvPr>
        </p:nvGraphicFramePr>
        <p:xfrm>
          <a:off x="395536" y="1988839"/>
          <a:ext cx="8255972" cy="4511642"/>
        </p:xfrm>
        <a:graphic>
          <a:graphicData uri="http://schemas.openxmlformats.org/drawingml/2006/table">
            <a:tbl>
              <a:tblPr firstRow="1" firstCol="1" lastRow="1" lastCol="1" bandRow="1" bandCol="1">
                <a:tableStyleId>{5C22544A-7EE6-4342-B048-85BDC9FD1C3A}</a:tableStyleId>
              </a:tblPr>
              <a:tblGrid>
                <a:gridCol w="2030598"/>
                <a:gridCol w="6225374"/>
              </a:tblGrid>
              <a:tr h="472258">
                <a:tc>
                  <a:txBody>
                    <a:bodyPr/>
                    <a:lstStyle/>
                    <a:p>
                      <a:pPr algn="just">
                        <a:lnSpc>
                          <a:spcPct val="150000"/>
                        </a:lnSpc>
                        <a:spcAft>
                          <a:spcPts val="0"/>
                        </a:spcAft>
                      </a:pPr>
                      <a:r>
                        <a:rPr lang="cs-CZ" sz="1800" dirty="0">
                          <a:effectLst/>
                        </a:rPr>
                        <a:t>Název</a:t>
                      </a:r>
                      <a:endParaRPr lang="cs-CZ" sz="1800" dirty="0">
                        <a:effectLst/>
                        <a:latin typeface="Times New Roman"/>
                        <a:ea typeface="SimSun"/>
                      </a:endParaRPr>
                    </a:p>
                  </a:txBody>
                  <a:tcPr marL="68580" marR="68580" marT="0" marB="0"/>
                </a:tc>
                <a:tc>
                  <a:txBody>
                    <a:bodyPr/>
                    <a:lstStyle/>
                    <a:p>
                      <a:pPr algn="just">
                        <a:lnSpc>
                          <a:spcPct val="150000"/>
                        </a:lnSpc>
                        <a:spcAft>
                          <a:spcPts val="0"/>
                        </a:spcAft>
                      </a:pPr>
                      <a:r>
                        <a:rPr lang="cs-CZ" sz="1800" dirty="0">
                          <a:effectLst/>
                        </a:rPr>
                        <a:t>Charakteristika</a:t>
                      </a:r>
                      <a:endParaRPr lang="cs-CZ" sz="1800" dirty="0">
                        <a:effectLst/>
                        <a:latin typeface="Times New Roman"/>
                        <a:ea typeface="SimSun"/>
                      </a:endParaRPr>
                    </a:p>
                  </a:txBody>
                  <a:tcPr marL="68580" marR="68580" marT="0" marB="0"/>
                </a:tc>
              </a:tr>
              <a:tr h="1009846">
                <a:tc>
                  <a:txBody>
                    <a:bodyPr/>
                    <a:lstStyle/>
                    <a:p>
                      <a:pPr algn="just">
                        <a:lnSpc>
                          <a:spcPct val="150000"/>
                        </a:lnSpc>
                        <a:spcAft>
                          <a:spcPts val="0"/>
                        </a:spcAft>
                      </a:pPr>
                      <a:r>
                        <a:rPr lang="cs-CZ" sz="1800" dirty="0">
                          <a:effectLst/>
                        </a:rPr>
                        <a:t>INTERREG</a:t>
                      </a:r>
                      <a:endParaRPr lang="cs-CZ" sz="1800" dirty="0">
                        <a:effectLst/>
                        <a:latin typeface="Times New Roman"/>
                        <a:ea typeface="SimSun"/>
                      </a:endParaRPr>
                    </a:p>
                  </a:txBody>
                  <a:tcPr marL="68580" marR="68580" marT="0" marB="0"/>
                </a:tc>
                <a:tc>
                  <a:txBody>
                    <a:bodyPr/>
                    <a:lstStyle/>
                    <a:p>
                      <a:pPr algn="just">
                        <a:lnSpc>
                          <a:spcPct val="150000"/>
                        </a:lnSpc>
                        <a:spcAft>
                          <a:spcPts val="0"/>
                        </a:spcAft>
                      </a:pPr>
                      <a:r>
                        <a:rPr lang="cs-CZ" sz="1800" dirty="0">
                          <a:effectLst/>
                        </a:rPr>
                        <a:t>Podporuje přeshraniční, nadnárodní a regionální spolupráci</a:t>
                      </a:r>
                      <a:endParaRPr lang="cs-CZ" sz="1800" dirty="0">
                        <a:effectLst/>
                        <a:latin typeface="Times New Roman"/>
                        <a:ea typeface="SimSun"/>
                      </a:endParaRPr>
                    </a:p>
                  </a:txBody>
                  <a:tcPr marL="68580" marR="68580" marT="0" marB="0"/>
                </a:tc>
              </a:tr>
              <a:tr h="1009846">
                <a:tc>
                  <a:txBody>
                    <a:bodyPr/>
                    <a:lstStyle/>
                    <a:p>
                      <a:pPr algn="just">
                        <a:lnSpc>
                          <a:spcPct val="150000"/>
                        </a:lnSpc>
                        <a:spcAft>
                          <a:spcPts val="0"/>
                        </a:spcAft>
                      </a:pPr>
                      <a:r>
                        <a:rPr lang="cs-CZ" sz="1800">
                          <a:effectLst/>
                        </a:rPr>
                        <a:t>LEADER</a:t>
                      </a:r>
                      <a:endParaRPr lang="cs-CZ" sz="1800">
                        <a:effectLst/>
                        <a:latin typeface="Times New Roman"/>
                        <a:ea typeface="SimSun"/>
                      </a:endParaRPr>
                    </a:p>
                  </a:txBody>
                  <a:tcPr marL="68580" marR="68580" marT="0" marB="0"/>
                </a:tc>
                <a:tc>
                  <a:txBody>
                    <a:bodyPr/>
                    <a:lstStyle/>
                    <a:p>
                      <a:pPr algn="just">
                        <a:lnSpc>
                          <a:spcPct val="150000"/>
                        </a:lnSpc>
                        <a:spcAft>
                          <a:spcPts val="0"/>
                        </a:spcAft>
                      </a:pPr>
                      <a:r>
                        <a:rPr lang="cs-CZ" sz="1800" dirty="0">
                          <a:effectLst/>
                        </a:rPr>
                        <a:t>Podporuje sociálně-ekonomické aktéry na venkově s cílem najít novou strategii pro další rozvoj oblasti</a:t>
                      </a:r>
                      <a:endParaRPr lang="cs-CZ" sz="1800" dirty="0">
                        <a:effectLst/>
                        <a:latin typeface="Times New Roman"/>
                        <a:ea typeface="SimSun"/>
                      </a:endParaRPr>
                    </a:p>
                  </a:txBody>
                  <a:tcPr marL="68580" marR="68580" marT="0" marB="0"/>
                </a:tc>
              </a:tr>
              <a:tr h="1009846">
                <a:tc>
                  <a:txBody>
                    <a:bodyPr/>
                    <a:lstStyle/>
                    <a:p>
                      <a:pPr algn="just">
                        <a:lnSpc>
                          <a:spcPct val="150000"/>
                        </a:lnSpc>
                        <a:spcAft>
                          <a:spcPts val="0"/>
                        </a:spcAft>
                      </a:pPr>
                      <a:r>
                        <a:rPr lang="cs-CZ" sz="1800">
                          <a:effectLst/>
                        </a:rPr>
                        <a:t>EQUAL</a:t>
                      </a:r>
                      <a:endParaRPr lang="cs-CZ" sz="1800">
                        <a:effectLst/>
                        <a:latin typeface="Times New Roman"/>
                        <a:ea typeface="SimSun"/>
                      </a:endParaRPr>
                    </a:p>
                  </a:txBody>
                  <a:tcPr marL="68580" marR="68580" marT="0" marB="0"/>
                </a:tc>
                <a:tc>
                  <a:txBody>
                    <a:bodyPr/>
                    <a:lstStyle/>
                    <a:p>
                      <a:pPr algn="just">
                        <a:lnSpc>
                          <a:spcPct val="150000"/>
                        </a:lnSpc>
                        <a:spcAft>
                          <a:spcPts val="0"/>
                        </a:spcAft>
                      </a:pPr>
                      <a:r>
                        <a:rPr lang="cs-CZ" sz="1800" dirty="0" smtClean="0">
                          <a:effectLst/>
                        </a:rPr>
                        <a:t>Podporuje </a:t>
                      </a:r>
                      <a:r>
                        <a:rPr lang="cs-CZ" sz="1800" dirty="0">
                          <a:effectLst/>
                        </a:rPr>
                        <a:t>rozvoj nových metod k odstranění příčin nerovností a diskriminace na trhu práce</a:t>
                      </a:r>
                      <a:endParaRPr lang="cs-CZ" sz="1800" dirty="0">
                        <a:effectLst/>
                        <a:latin typeface="Times New Roman"/>
                        <a:ea typeface="SimSun"/>
                      </a:endParaRPr>
                    </a:p>
                  </a:txBody>
                  <a:tcPr marL="68580" marR="68580" marT="0" marB="0"/>
                </a:tc>
              </a:tr>
              <a:tr h="1009846">
                <a:tc>
                  <a:txBody>
                    <a:bodyPr/>
                    <a:lstStyle/>
                    <a:p>
                      <a:pPr algn="just">
                        <a:lnSpc>
                          <a:spcPct val="150000"/>
                        </a:lnSpc>
                        <a:spcAft>
                          <a:spcPts val="0"/>
                        </a:spcAft>
                      </a:pPr>
                      <a:r>
                        <a:rPr lang="cs-CZ" sz="1800">
                          <a:effectLst/>
                        </a:rPr>
                        <a:t>URBAN</a:t>
                      </a:r>
                      <a:endParaRPr lang="cs-CZ" sz="1800">
                        <a:effectLst/>
                        <a:latin typeface="Times New Roman"/>
                        <a:ea typeface="SimSun"/>
                      </a:endParaRPr>
                    </a:p>
                  </a:txBody>
                  <a:tcPr marL="68580" marR="68580" marT="0" marB="0"/>
                </a:tc>
                <a:tc>
                  <a:txBody>
                    <a:bodyPr/>
                    <a:lstStyle/>
                    <a:p>
                      <a:pPr algn="just">
                        <a:lnSpc>
                          <a:spcPct val="150000"/>
                        </a:lnSpc>
                        <a:spcAft>
                          <a:spcPts val="0"/>
                        </a:spcAft>
                      </a:pPr>
                      <a:r>
                        <a:rPr lang="cs-CZ" sz="1800" dirty="0">
                          <a:effectLst/>
                        </a:rPr>
                        <a:t>Podporuje města a městské aglomerace, které se nacházejí v krizi </a:t>
                      </a:r>
                      <a:endParaRPr lang="cs-CZ" sz="1800" dirty="0">
                        <a:effectLst/>
                        <a:latin typeface="Times New Roman"/>
                        <a:ea typeface="SimSun"/>
                      </a:endParaRPr>
                    </a:p>
                  </a:txBody>
                  <a:tcPr marL="68580" marR="68580" marT="0" marB="0"/>
                </a:tc>
              </a:tr>
            </a:tbl>
          </a:graphicData>
        </a:graphic>
      </p:graphicFrame>
    </p:spTree>
    <p:extLst>
      <p:ext uri="{BB962C8B-B14F-4D97-AF65-F5344CB8AC3E}">
        <p14:creationId xmlns:p14="http://schemas.microsoft.com/office/powerpoint/2010/main" xmlns="" val="205332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Evropská dimenze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err="1" smtClean="0"/>
              <a:t>Keating</a:t>
            </a:r>
            <a:r>
              <a:rPr lang="cs-CZ" dirty="0" smtClean="0"/>
              <a:t>: </a:t>
            </a:r>
            <a:r>
              <a:rPr lang="cs-CZ" b="1" u="sng" dirty="0"/>
              <a:t>„se Evropa stále více </a:t>
            </a:r>
            <a:r>
              <a:rPr lang="cs-CZ" b="1" u="sng" dirty="0" err="1"/>
              <a:t>regionalizuje</a:t>
            </a:r>
            <a:r>
              <a:rPr lang="cs-CZ" b="1" u="sng" dirty="0"/>
              <a:t>, regiony jsou evropeizovány a národní státy jsou jak </a:t>
            </a:r>
            <a:r>
              <a:rPr lang="cs-CZ" b="1" u="sng" dirty="0" err="1"/>
              <a:t>regionalizovány</a:t>
            </a:r>
            <a:r>
              <a:rPr lang="cs-CZ" b="1" u="sng" dirty="0"/>
              <a:t> tak evropeizovány</a:t>
            </a:r>
            <a:r>
              <a:rPr lang="cs-CZ" b="1" u="sng" dirty="0" smtClean="0"/>
              <a:t>.“</a:t>
            </a:r>
          </a:p>
          <a:p>
            <a:r>
              <a:rPr lang="cs-CZ" dirty="0"/>
              <a:t>Prohlubující </a:t>
            </a:r>
            <a:r>
              <a:rPr lang="cs-CZ" b="1" u="sng" dirty="0"/>
              <a:t>integrace probíhá současně s decentralizačními trendy</a:t>
            </a:r>
            <a:r>
              <a:rPr lang="cs-CZ" dirty="0"/>
              <a:t>, ale tyto navíc podporuje a vyvolává. </a:t>
            </a:r>
            <a:endParaRPr lang="cs-CZ" dirty="0" smtClean="0"/>
          </a:p>
          <a:p>
            <a:r>
              <a:rPr lang="cs-CZ" b="1" u="sng" dirty="0" err="1" smtClean="0"/>
              <a:t>Čmejrek</a:t>
            </a:r>
            <a:r>
              <a:rPr lang="cs-CZ" b="1" u="sng" dirty="0" smtClean="0"/>
              <a:t>: </a:t>
            </a:r>
            <a:r>
              <a:rPr lang="cs-CZ" dirty="0"/>
              <a:t>Subsidiarita, partnerství a další principy, jež se v </a:t>
            </a:r>
            <a:r>
              <a:rPr lang="cs-CZ" b="1" u="sng" dirty="0"/>
              <a:t>politice EU uplatňují vytvářejí tlak na decentralizaci veřejné správy, na předávání pravomocí centrální správy samosprávným regionům a obcím</a:t>
            </a:r>
            <a:r>
              <a:rPr lang="cs-CZ" dirty="0"/>
              <a:t> a to jak v oblasti politické, tak výkonné.</a:t>
            </a:r>
          </a:p>
          <a:p>
            <a:r>
              <a:rPr lang="cs-CZ" b="1" u="sng" dirty="0" smtClean="0"/>
              <a:t> </a:t>
            </a:r>
            <a:endParaRPr lang="cs-CZ" dirty="0"/>
          </a:p>
          <a:p>
            <a:endParaRPr lang="cs-CZ" dirty="0"/>
          </a:p>
        </p:txBody>
      </p:sp>
    </p:spTree>
    <p:extLst>
      <p:ext uri="{BB962C8B-B14F-4D97-AF65-F5344CB8AC3E}">
        <p14:creationId xmlns:p14="http://schemas.microsoft.com/office/powerpoint/2010/main" xmlns="" val="55948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a:t>
            </a:r>
            <a:endParaRPr lang="cs-CZ" dirty="0"/>
          </a:p>
        </p:txBody>
      </p:sp>
      <p:sp>
        <p:nvSpPr>
          <p:cNvPr id="3" name="Zástupný symbol pro obsah 2"/>
          <p:cNvSpPr>
            <a:spLocks noGrp="1"/>
          </p:cNvSpPr>
          <p:nvPr>
            <p:ph idx="1"/>
          </p:nvPr>
        </p:nvSpPr>
        <p:spPr/>
        <p:txBody>
          <a:bodyPr/>
          <a:lstStyle/>
          <a:p>
            <a:r>
              <a:rPr lang="cs-CZ" b="1" dirty="0" smtClean="0"/>
              <a:t>Princip koncentrace</a:t>
            </a:r>
          </a:p>
          <a:p>
            <a:r>
              <a:rPr lang="cs-CZ" b="1" dirty="0" smtClean="0"/>
              <a:t>Princip </a:t>
            </a:r>
            <a:r>
              <a:rPr lang="cs-CZ" b="1" dirty="0"/>
              <a:t>programového plánování</a:t>
            </a:r>
            <a:r>
              <a:rPr lang="cs-CZ" dirty="0"/>
              <a:t> </a:t>
            </a:r>
            <a:endParaRPr lang="cs-CZ" dirty="0" smtClean="0"/>
          </a:p>
          <a:p>
            <a:r>
              <a:rPr lang="cs-CZ" b="1" dirty="0"/>
              <a:t>Princip partnerství</a:t>
            </a:r>
            <a:r>
              <a:rPr lang="cs-CZ" dirty="0"/>
              <a:t> </a:t>
            </a:r>
            <a:endParaRPr lang="cs-CZ" dirty="0" smtClean="0"/>
          </a:p>
          <a:p>
            <a:r>
              <a:rPr lang="cs-CZ" b="1" dirty="0"/>
              <a:t>Princip </a:t>
            </a:r>
            <a:r>
              <a:rPr lang="cs-CZ" b="1" dirty="0" err="1"/>
              <a:t>přidatnosti</a:t>
            </a:r>
            <a:r>
              <a:rPr lang="cs-CZ" dirty="0"/>
              <a:t> </a:t>
            </a:r>
          </a:p>
        </p:txBody>
      </p:sp>
    </p:spTree>
    <p:extLst>
      <p:ext uri="{BB962C8B-B14F-4D97-AF65-F5344CB8AC3E}">
        <p14:creationId xmlns:p14="http://schemas.microsoft.com/office/powerpoint/2010/main" xmlns="" val="96894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 decentralizace</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Decentralizace v západní Evropě</a:t>
            </a:r>
          </a:p>
          <a:p>
            <a:pPr lvl="1"/>
            <a:r>
              <a:rPr lang="cs-CZ" sz="2400" dirty="0">
                <a:solidFill>
                  <a:schemeClr val="tx1"/>
                </a:solidFill>
              </a:rPr>
              <a:t>Období </a:t>
            </a:r>
            <a:r>
              <a:rPr lang="cs-CZ" sz="2400" b="1" u="sng" dirty="0">
                <a:solidFill>
                  <a:schemeClr val="tx1"/>
                </a:solidFill>
              </a:rPr>
              <a:t>od poloviny 50. let do roku 1973</a:t>
            </a:r>
            <a:r>
              <a:rPr lang="cs-CZ" sz="2400" dirty="0">
                <a:solidFill>
                  <a:schemeClr val="tx1"/>
                </a:solidFill>
              </a:rPr>
              <a:t> je spjato s obdobím ekonomického růstu a končí ropnou krizí. Snahou politických aktérů usilujících v této době o regionalizaci bylo </a:t>
            </a:r>
            <a:r>
              <a:rPr lang="cs-CZ" sz="2400" u="sng" dirty="0">
                <a:solidFill>
                  <a:schemeClr val="tx1"/>
                </a:solidFill>
              </a:rPr>
              <a:t>racionalizovat řízení státu tak, aby co nejvíce odpovídalo potřebám ekonomického </a:t>
            </a:r>
            <a:r>
              <a:rPr lang="cs-CZ" sz="2400" u="sng" dirty="0" smtClean="0">
                <a:solidFill>
                  <a:schemeClr val="tx1"/>
                </a:solidFill>
              </a:rPr>
              <a:t>růstu</a:t>
            </a:r>
          </a:p>
          <a:p>
            <a:pPr lvl="1"/>
            <a:r>
              <a:rPr lang="cs-CZ" sz="2400" b="1" u="sng" dirty="0" smtClean="0">
                <a:solidFill>
                  <a:schemeClr val="tx1"/>
                </a:solidFill>
              </a:rPr>
              <a:t>Období </a:t>
            </a:r>
            <a:r>
              <a:rPr lang="cs-CZ" sz="2400" b="1" u="sng" dirty="0">
                <a:solidFill>
                  <a:schemeClr val="tx1"/>
                </a:solidFill>
              </a:rPr>
              <a:t>70. a počátku 80. let 20. století.</a:t>
            </a:r>
            <a:r>
              <a:rPr lang="cs-CZ" sz="2400" dirty="0">
                <a:solidFill>
                  <a:schemeClr val="tx1"/>
                </a:solidFill>
              </a:rPr>
              <a:t> Regionalizace byla v této době spojena se snahou po zefektivnění řízení v rámci jednotlivých státních celků, </a:t>
            </a:r>
            <a:r>
              <a:rPr lang="cs-CZ" sz="2400" dirty="0" smtClean="0">
                <a:solidFill>
                  <a:schemeClr val="tx1"/>
                </a:solidFill>
              </a:rPr>
              <a:t>a tendence </a:t>
            </a:r>
            <a:r>
              <a:rPr lang="cs-CZ" sz="2400" dirty="0">
                <a:solidFill>
                  <a:schemeClr val="tx1"/>
                </a:solidFill>
              </a:rPr>
              <a:t>oslabit centralizovaný stát. </a:t>
            </a:r>
          </a:p>
          <a:p>
            <a:pPr lvl="1"/>
            <a:r>
              <a:rPr lang="cs-CZ" sz="2400" b="1" u="sng" dirty="0">
                <a:solidFill>
                  <a:schemeClr val="tx1"/>
                </a:solidFill>
              </a:rPr>
              <a:t>Poslední období od poloviny 80. let do poloviny 90. let </a:t>
            </a:r>
            <a:r>
              <a:rPr lang="cs-CZ" sz="2400" dirty="0">
                <a:solidFill>
                  <a:schemeClr val="tx1"/>
                </a:solidFill>
              </a:rPr>
              <a:t>20. století je spjato s mnohem umírněnějším postojem vůči státu a zjevným návratem k myšlence, že role státu ve vývoji západoevropské společnosti je potřebná. </a:t>
            </a:r>
            <a:endParaRPr lang="cs-CZ" dirty="0">
              <a:solidFill>
                <a:schemeClr val="tx1"/>
              </a:solidFill>
            </a:endParaRPr>
          </a:p>
        </p:txBody>
      </p:sp>
    </p:spTree>
    <p:extLst>
      <p:ext uri="{BB962C8B-B14F-4D97-AF65-F5344CB8AC3E}">
        <p14:creationId xmlns:p14="http://schemas.microsoft.com/office/powerpoint/2010/main" xmlns="" val="54790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a:solidFill>
                  <a:schemeClr val="tx1"/>
                </a:solidFill>
              </a:rPr>
              <a:t>Rada </a:t>
            </a:r>
            <a:r>
              <a:rPr lang="cs-CZ" b="1" u="sng" dirty="0" smtClean="0">
                <a:solidFill>
                  <a:schemeClr val="tx1"/>
                </a:solidFill>
              </a:rPr>
              <a:t>Evropy</a:t>
            </a:r>
            <a:endParaRPr lang="cs-CZ" dirty="0">
              <a:solidFill>
                <a:schemeClr val="tx1"/>
              </a:solidFill>
            </a:endParaRPr>
          </a:p>
        </p:txBody>
      </p:sp>
      <p:sp>
        <p:nvSpPr>
          <p:cNvPr id="3" name="Zástupný symbol pro obsah 2"/>
          <p:cNvSpPr>
            <a:spLocks noGrp="1"/>
          </p:cNvSpPr>
          <p:nvPr>
            <p:ph sz="quarter" idx="1"/>
          </p:nvPr>
        </p:nvSpPr>
        <p:spPr/>
        <p:txBody>
          <a:bodyPr>
            <a:normAutofit/>
          </a:bodyPr>
          <a:lstStyle/>
          <a:p>
            <a:r>
              <a:rPr lang="cs-CZ" b="1" u="sng" dirty="0"/>
              <a:t>15. 10. 1985 přijata Evropská charta místní </a:t>
            </a:r>
            <a:r>
              <a:rPr lang="cs-CZ" b="1" u="sng" dirty="0" smtClean="0"/>
              <a:t>samosprávy</a:t>
            </a:r>
          </a:p>
          <a:p>
            <a:r>
              <a:rPr lang="cs-CZ" b="1" u="sng" dirty="0" smtClean="0"/>
              <a:t>Evropská charta místní samosprávy. (Úmluva Rady Evropy č. 122). </a:t>
            </a:r>
            <a:r>
              <a:rPr lang="cs-CZ" dirty="0" smtClean="0"/>
              <a:t>Česká republika tuto úmluvu podepsala v květnu 1998 a ratifikovala ji v roce 1999. </a:t>
            </a:r>
          </a:p>
          <a:p>
            <a:r>
              <a:rPr lang="cs-CZ" dirty="0" smtClean="0"/>
              <a:t>V </a:t>
            </a:r>
            <a:r>
              <a:rPr lang="cs-CZ" dirty="0"/>
              <a:t>rámci Rady </a:t>
            </a:r>
            <a:r>
              <a:rPr lang="cs-CZ" dirty="0" smtClean="0"/>
              <a:t>Evropy působí </a:t>
            </a:r>
            <a:r>
              <a:rPr lang="cs-CZ" dirty="0"/>
              <a:t>od r. 1994 jako její poradní orgán </a:t>
            </a:r>
            <a:r>
              <a:rPr lang="cs-CZ" b="1" u="sng" dirty="0"/>
              <a:t>Kongres místních </a:t>
            </a:r>
            <a:r>
              <a:rPr lang="cs-CZ" b="1" u="sng" dirty="0" smtClean="0"/>
              <a:t>a</a:t>
            </a:r>
            <a:r>
              <a:rPr lang="cs-CZ" dirty="0"/>
              <a:t> </a:t>
            </a:r>
            <a:r>
              <a:rPr lang="cs-CZ" b="1" u="sng" dirty="0" smtClean="0"/>
              <a:t>regionálních </a:t>
            </a:r>
            <a:r>
              <a:rPr lang="cs-CZ" b="1" u="sng" dirty="0"/>
              <a:t>samospráv Evropy ve Štrasburku</a:t>
            </a:r>
            <a:r>
              <a:rPr lang="cs-CZ" dirty="0" smtClean="0"/>
              <a:t>,</a:t>
            </a:r>
            <a:r>
              <a:rPr lang="cs-CZ" b="1" u="sng" dirty="0"/>
              <a:t> </a:t>
            </a:r>
            <a:r>
              <a:rPr lang="cs-CZ" b="1" u="sng" dirty="0" smtClean="0"/>
              <a:t>- Komora </a:t>
            </a:r>
            <a:r>
              <a:rPr lang="cs-CZ" b="1" u="sng" dirty="0"/>
              <a:t>regionů a Komora místních </a:t>
            </a:r>
            <a:r>
              <a:rPr lang="cs-CZ" b="1" u="sng" dirty="0" smtClean="0"/>
              <a:t>orgánů</a:t>
            </a:r>
            <a:endParaRPr lang="cs-CZ" dirty="0"/>
          </a:p>
        </p:txBody>
      </p:sp>
    </p:spTree>
    <p:extLst>
      <p:ext uri="{BB962C8B-B14F-4D97-AF65-F5344CB8AC3E}">
        <p14:creationId xmlns:p14="http://schemas.microsoft.com/office/powerpoint/2010/main" xmlns="" val="399740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4 Evropské charty místní samosprávy</a:t>
            </a:r>
            <a:endParaRPr lang="cs-CZ" dirty="0"/>
          </a:p>
        </p:txBody>
      </p:sp>
      <p:sp>
        <p:nvSpPr>
          <p:cNvPr id="3" name="Zástupný symbol pro obsah 2"/>
          <p:cNvSpPr>
            <a:spLocks noGrp="1"/>
          </p:cNvSpPr>
          <p:nvPr>
            <p:ph sz="quarter" idx="1"/>
          </p:nvPr>
        </p:nvSpPr>
        <p:spPr>
          <a:xfrm>
            <a:off x="301752" y="1340768"/>
            <a:ext cx="8503920" cy="5256584"/>
          </a:xfrm>
        </p:spPr>
        <p:txBody>
          <a:bodyPr>
            <a:normAutofit fontScale="92500"/>
          </a:bodyPr>
          <a:lstStyle/>
          <a:p>
            <a:pPr lvl="0"/>
            <a:r>
              <a:rPr lang="cs-CZ" dirty="0"/>
              <a:t>Základní pravomoci a odpovědnost místních společenství stanoví ústava nebo zákon. Toto ustanovení však nebrání, aby se v souladu se zákonem místním společenstvím svěřovaly pravomoci a odpovědnost za konkrétní účely.</a:t>
            </a:r>
          </a:p>
          <a:p>
            <a:pPr lvl="0"/>
            <a:r>
              <a:rPr lang="cs-CZ" dirty="0"/>
              <a:t>Místní společenství mají v rámci zákona plnou volnost uplatňovat svou iniciativu v jakékoli věci, která není vyňata z jejich působnosti ani svěřena jinému orgánu</a:t>
            </a:r>
          </a:p>
          <a:p>
            <a:pPr lvl="0"/>
            <a:r>
              <a:rPr lang="cs-CZ" dirty="0"/>
              <a:t>Odpovědnost za věci veřejné obvykle ponesou především ty orgány, které jsou občanu nejblíže. Jinému orgánu se odpovědnost svěří tam, kde to odpovídá rozsahu a povaze úkolu a požadavkům efektivnosti a hospodárnosti</a:t>
            </a:r>
            <a:r>
              <a:rPr lang="cs-CZ" dirty="0" smtClean="0"/>
              <a:t>.</a:t>
            </a:r>
            <a:endParaRPr lang="cs-CZ" dirty="0"/>
          </a:p>
        </p:txBody>
      </p:sp>
    </p:spTree>
    <p:extLst>
      <p:ext uri="{BB962C8B-B14F-4D97-AF65-F5344CB8AC3E}">
        <p14:creationId xmlns:p14="http://schemas.microsoft.com/office/powerpoint/2010/main" xmlns="" val="3278776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Článek 4 Evropské charty místní samosprávy</a:t>
            </a:r>
          </a:p>
        </p:txBody>
      </p:sp>
      <p:sp>
        <p:nvSpPr>
          <p:cNvPr id="3" name="Zástupný symbol pro obsah 2"/>
          <p:cNvSpPr>
            <a:spLocks noGrp="1"/>
          </p:cNvSpPr>
          <p:nvPr>
            <p:ph sz="quarter" idx="1"/>
          </p:nvPr>
        </p:nvSpPr>
        <p:spPr>
          <a:xfrm>
            <a:off x="301752" y="1268760"/>
            <a:ext cx="8503920" cy="5400600"/>
          </a:xfrm>
        </p:spPr>
        <p:txBody>
          <a:bodyPr>
            <a:normAutofit fontScale="92500"/>
          </a:bodyPr>
          <a:lstStyle/>
          <a:p>
            <a:pPr lvl="0"/>
            <a:r>
              <a:rPr lang="cs-CZ" dirty="0" smtClean="0"/>
              <a:t>Pravomoci </a:t>
            </a:r>
            <a:r>
              <a:rPr lang="cs-CZ" dirty="0"/>
              <a:t>poskytnuté místním společenstvím jsou zpravidla plné a výlučné. Jiný orgán, ústřední či regionální, do nich může zasáhnout nebo je omezit, jen stanoví-li tak zákon.</a:t>
            </a:r>
          </a:p>
          <a:p>
            <a:pPr lvl="0"/>
            <a:r>
              <a:rPr lang="cs-CZ" dirty="0"/>
              <a:t>Tam, kde jsou pravomoci na ně přeneseny ústředním nebo regionálním orgánem, se místním společenstvím dovolí, aby, pokud to lze, jejich výkon podle svého uvážení přizpůsobila místním podmínkám (Tímto odstavcem se ČR necítí být vázaná – pravidla Rady Evropy to umožňují). </a:t>
            </a:r>
          </a:p>
          <a:p>
            <a:pPr lvl="0"/>
            <a:r>
              <a:rPr lang="cs-CZ" dirty="0"/>
              <a:t>S místními společenstvími, pokud to lze se včas a vhodným způsobem konzultují otázky plánování a rozhodování ve všech věcech, které se jich přímo týkají.</a:t>
            </a:r>
          </a:p>
          <a:p>
            <a:endParaRPr lang="cs-CZ" dirty="0"/>
          </a:p>
        </p:txBody>
      </p:sp>
    </p:spTree>
    <p:extLst>
      <p:ext uri="{BB962C8B-B14F-4D97-AF65-F5344CB8AC3E}">
        <p14:creationId xmlns:p14="http://schemas.microsoft.com/office/powerpoint/2010/main" xmlns="" val="99836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 zajímavost – ze stránek Ministerstva vnitra</a:t>
            </a:r>
            <a:endParaRPr lang="cs-CZ" dirty="0"/>
          </a:p>
        </p:txBody>
      </p:sp>
      <p:sp>
        <p:nvSpPr>
          <p:cNvPr id="3" name="Zástupný symbol pro obsah 2"/>
          <p:cNvSpPr>
            <a:spLocks noGrp="1"/>
          </p:cNvSpPr>
          <p:nvPr>
            <p:ph sz="quarter" idx="1"/>
          </p:nvPr>
        </p:nvSpPr>
        <p:spPr>
          <a:xfrm>
            <a:off x="301752" y="1412776"/>
            <a:ext cx="8503920" cy="5445224"/>
          </a:xfrm>
        </p:spPr>
        <p:txBody>
          <a:bodyPr>
            <a:normAutofit fontScale="62500" lnSpcReduction="20000"/>
          </a:bodyPr>
          <a:lstStyle/>
          <a:p>
            <a:r>
              <a:rPr lang="cs-CZ" sz="2900" dirty="0"/>
              <a:t>zákonné a pokud možno též ústavní uznání principu místní samosprávy (čl. 2); </a:t>
            </a:r>
          </a:p>
          <a:p>
            <a:r>
              <a:rPr lang="cs-CZ" sz="2900" dirty="0"/>
              <a:t>vymezení místní samosprávy jako práva a schopnosti místních společenství, v mezích daných zákonem, v rámci své odpovědnosti a v zájmu místního obyvatelstva </a:t>
            </a:r>
            <a:r>
              <a:rPr lang="cs-CZ" sz="2900" b="1" dirty="0"/>
              <a:t>regulovat a řídit podstatnou část veřejných záležitostí </a:t>
            </a:r>
            <a:r>
              <a:rPr lang="cs-CZ" sz="2900" dirty="0"/>
              <a:t>(čl. 3 odst. 1); </a:t>
            </a:r>
          </a:p>
          <a:p>
            <a:r>
              <a:rPr lang="cs-CZ" sz="2900" dirty="0"/>
              <a:t>toto právo má být vykonáváno </a:t>
            </a:r>
            <a:r>
              <a:rPr lang="cs-CZ" sz="2900" b="1" dirty="0"/>
              <a:t>radami nebo shromážděními</a:t>
            </a:r>
            <a:r>
              <a:rPr lang="cs-CZ" sz="2900" dirty="0"/>
              <a:t>, jejichž členové jsou </a:t>
            </a:r>
            <a:r>
              <a:rPr lang="cs-CZ" sz="2900" b="1" dirty="0" smtClean="0"/>
              <a:t>voleni tajným hlasováním na základě přímého, rovného a všeobecného volebního práva,</a:t>
            </a:r>
            <a:r>
              <a:rPr lang="cs-CZ" sz="2900" dirty="0" smtClean="0"/>
              <a:t> a </a:t>
            </a:r>
            <a:r>
              <a:rPr lang="cs-CZ" sz="2900" dirty="0"/>
              <a:t>které si mohou zřizovat jim odpovědné </a:t>
            </a:r>
            <a:r>
              <a:rPr lang="cs-CZ" sz="2900" dirty="0" smtClean="0"/>
              <a:t>výkonné </a:t>
            </a:r>
            <a:r>
              <a:rPr lang="cs-CZ" sz="2900" dirty="0"/>
              <a:t>orgány; toto opatření nesmí v žádném případě omezit možnost shromáždění občanů, referenda nebo jakékoli jiné formy přímé účasti občanů tam, kde to dovoluje zákon (čl. 3 odst. 2); </a:t>
            </a:r>
          </a:p>
          <a:p>
            <a:r>
              <a:rPr lang="cs-CZ" sz="2900" b="1" dirty="0"/>
              <a:t>základní pravomoci a odpovědnost místních společenství stanoví ústava </a:t>
            </a:r>
            <a:r>
              <a:rPr lang="cs-CZ" sz="2900" dirty="0"/>
              <a:t>nebo zákon, což však nebrání tomu, aby byly místním společenstvím v souladu se zákonem svěřeny </a:t>
            </a:r>
            <a:r>
              <a:rPr lang="cs-CZ" sz="2900" b="1" dirty="0"/>
              <a:t>pravomoci a odpovědnost pro zvláštní účely </a:t>
            </a:r>
            <a:r>
              <a:rPr lang="cs-CZ" sz="2900" dirty="0"/>
              <a:t>(čl. 4 odst. 1); </a:t>
            </a:r>
          </a:p>
          <a:p>
            <a:r>
              <a:rPr lang="cs-CZ" sz="2900" b="1" dirty="0"/>
              <a:t>místní společenství mají v mezích zákona plné právo zabývat se všemi záležitostmi, které nejsou vyňaty z jejich působnosti ani svěřeny jinému orgánu (čl. 4 odst. 2); </a:t>
            </a:r>
          </a:p>
          <a:p>
            <a:r>
              <a:rPr lang="cs-CZ" sz="2900" b="1" dirty="0"/>
              <a:t>pravomoci</a:t>
            </a:r>
            <a:r>
              <a:rPr lang="cs-CZ" sz="2900" dirty="0"/>
              <a:t> poskytnuté místním společenstvím </a:t>
            </a:r>
            <a:r>
              <a:rPr lang="cs-CZ" sz="2900" b="1" dirty="0"/>
              <a:t>jsou zpravidla plné a výlučné </a:t>
            </a:r>
            <a:r>
              <a:rPr lang="cs-CZ" sz="2900" dirty="0"/>
              <a:t>a nesmí být zpochybňovány ani omezovány žádným dalším (centrálním či regionálním) orgánem s výjimkou případů stanovených zákonem (čl. 4 odst. 4); </a:t>
            </a:r>
          </a:p>
          <a:p>
            <a:endParaRPr lang="cs-CZ" dirty="0"/>
          </a:p>
        </p:txBody>
      </p:sp>
    </p:spTree>
    <p:extLst>
      <p:ext uri="{BB962C8B-B14F-4D97-AF65-F5344CB8AC3E}">
        <p14:creationId xmlns:p14="http://schemas.microsoft.com/office/powerpoint/2010/main" xmlns="" val="384404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a:xfrm>
            <a:off x="301752" y="1268760"/>
            <a:ext cx="8503920" cy="5472608"/>
          </a:xfrm>
        </p:spPr>
        <p:txBody>
          <a:bodyPr>
            <a:normAutofit fontScale="85000" lnSpcReduction="10000"/>
          </a:bodyPr>
          <a:lstStyle/>
          <a:p>
            <a:r>
              <a:rPr lang="cs-CZ" b="1" dirty="0" smtClean="0"/>
              <a:t>změny </a:t>
            </a:r>
            <a:r>
              <a:rPr lang="cs-CZ" b="1" dirty="0"/>
              <a:t>hranic </a:t>
            </a:r>
            <a:r>
              <a:rPr lang="cs-CZ" dirty="0"/>
              <a:t>místních územních jednotek </a:t>
            </a:r>
            <a:r>
              <a:rPr lang="cs-CZ" b="1" dirty="0" smtClean="0"/>
              <a:t>nesmí </a:t>
            </a:r>
            <a:r>
              <a:rPr lang="cs-CZ" b="1" dirty="0"/>
              <a:t>být uskutečňovány bez předchozího projednání s </a:t>
            </a:r>
            <a:r>
              <a:rPr lang="cs-CZ" b="1" dirty="0" smtClean="0"/>
              <a:t>dotčenými </a:t>
            </a:r>
            <a:r>
              <a:rPr lang="cs-CZ" b="1" dirty="0"/>
              <a:t>jednotkami; </a:t>
            </a:r>
            <a:r>
              <a:rPr lang="cs-CZ" dirty="0"/>
              <a:t>v těch případech, kdy to umožňuje zákon, se tak učiní formou referenda (čl. 5); </a:t>
            </a:r>
          </a:p>
          <a:p>
            <a:r>
              <a:rPr lang="cs-CZ" dirty="0"/>
              <a:t>podmínky, za kterých místní volení zástupci pracují, musí umožňovat svobodný výkon jejich funkcí (čl. 7 odst. 1); </a:t>
            </a:r>
          </a:p>
          <a:p>
            <a:r>
              <a:rPr lang="cs-CZ" b="1" dirty="0"/>
              <a:t>jakýkoli dozor </a:t>
            </a:r>
            <a:r>
              <a:rPr lang="cs-CZ" dirty="0"/>
              <a:t>nad činností místních společenství se má zásadně </a:t>
            </a:r>
            <a:r>
              <a:rPr lang="cs-CZ" b="1" dirty="0"/>
              <a:t>zaměřit na její soulad se zákony a s ústavními principy;</a:t>
            </a:r>
            <a:r>
              <a:rPr lang="cs-CZ" dirty="0"/>
              <a:t> dozor vyššího orgánu se může týkat též účelnosti opatření, jedná-li se o úkoly, jejichž plnění bylo na místní společenství přeneseno (čl. 8 odst. 2); </a:t>
            </a:r>
          </a:p>
          <a:p>
            <a:r>
              <a:rPr lang="cs-CZ" dirty="0"/>
              <a:t>místní společenství mají v rámci hospodářské politiky státu </a:t>
            </a:r>
            <a:r>
              <a:rPr lang="cs-CZ" b="1" dirty="0"/>
              <a:t>právo na odpovídající vlastní finanční zdroje</a:t>
            </a:r>
            <a:r>
              <a:rPr lang="cs-CZ" dirty="0"/>
              <a:t>, se kterými mohou v rámci svých pravomocí volně nakládat (čl. 9 odst. 1); </a:t>
            </a:r>
          </a:p>
          <a:p>
            <a:endParaRPr lang="cs-CZ" dirty="0"/>
          </a:p>
        </p:txBody>
      </p:sp>
    </p:spTree>
    <p:extLst>
      <p:ext uri="{BB962C8B-B14F-4D97-AF65-F5344CB8AC3E}">
        <p14:creationId xmlns:p14="http://schemas.microsoft.com/office/powerpoint/2010/main" xmlns="" val="359220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92500" lnSpcReduction="20000"/>
          </a:bodyPr>
          <a:lstStyle/>
          <a:p>
            <a:r>
              <a:rPr lang="cs-CZ" dirty="0"/>
              <a:t>finanční zdroje místních společenství musí být úměrné odpovědnosti stanovené ústavou a zákony (čl. 9 odst. 2); </a:t>
            </a:r>
          </a:p>
          <a:p>
            <a:r>
              <a:rPr lang="cs-CZ" dirty="0"/>
              <a:t>alespoň </a:t>
            </a:r>
            <a:r>
              <a:rPr lang="cs-CZ" b="1" dirty="0"/>
              <a:t>část finančních zdrojů pochází z místních daní </a:t>
            </a:r>
            <a:r>
              <a:rPr lang="cs-CZ" dirty="0"/>
              <a:t>a poplatků, jejichž výši mohou místní společenství v mezích zákona určovat (čl. 9 odst. 3); </a:t>
            </a:r>
          </a:p>
          <a:p>
            <a:r>
              <a:rPr lang="cs-CZ" dirty="0"/>
              <a:t>místní společenství mají právo při výkonu svých pravomocí spolupracovat a v mezích zákona se k plnění úkolů společného zájmu </a:t>
            </a:r>
            <a:r>
              <a:rPr lang="cs-CZ" b="1" dirty="0"/>
              <a:t>sdružovat s jinými místními společenstvími </a:t>
            </a:r>
            <a:r>
              <a:rPr lang="cs-CZ" dirty="0"/>
              <a:t>(čl. 10 odst. 1); </a:t>
            </a:r>
          </a:p>
          <a:p>
            <a:r>
              <a:rPr lang="cs-CZ" dirty="0"/>
              <a:t>místní společenství mají </a:t>
            </a:r>
            <a:r>
              <a:rPr lang="cs-CZ" b="1" dirty="0"/>
              <a:t>právo na soudní ochranu </a:t>
            </a:r>
            <a:r>
              <a:rPr lang="cs-CZ" dirty="0"/>
              <a:t>svobodného výkonu svých pravomocí a respektování těch principů samosprávy, které jsou zakotveny v ústavě a v zákonech (čl. 11). </a:t>
            </a:r>
          </a:p>
          <a:p>
            <a:endParaRPr lang="cs-CZ" dirty="0"/>
          </a:p>
        </p:txBody>
      </p:sp>
    </p:spTree>
    <p:extLst>
      <p:ext uri="{BB962C8B-B14F-4D97-AF65-F5344CB8AC3E}">
        <p14:creationId xmlns:p14="http://schemas.microsoft.com/office/powerpoint/2010/main" xmlns="" val="96209210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86</TotalTime>
  <Words>1046</Words>
  <Application>Microsoft Office PowerPoint</Application>
  <PresentationFormat>Předvádění na obrazovce (4:3)</PresentationFormat>
  <Paragraphs>123</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Administrativní</vt:lpstr>
      <vt:lpstr>Komunální politika</vt:lpstr>
      <vt:lpstr>Evropská dimenze</vt:lpstr>
      <vt:lpstr>Proces decentralizace</vt:lpstr>
      <vt:lpstr>Rada Evropy</vt:lpstr>
      <vt:lpstr>Článek 4 Evropské charty místní samosprávy</vt:lpstr>
      <vt:lpstr>Článek 4 Evropské charty místní samosprávy</vt:lpstr>
      <vt:lpstr>Pro zajímavost – ze stránek Ministerstva vnitra</vt:lpstr>
      <vt:lpstr>Snímek 8</vt:lpstr>
      <vt:lpstr>Snímek 9</vt:lpstr>
      <vt:lpstr>Snímek 10</vt:lpstr>
      <vt:lpstr>Povinnost konzultovat s Výborem regionů</vt:lpstr>
      <vt:lpstr>Konzultace</vt:lpstr>
      <vt:lpstr>Lisabonská smlouva</vt:lpstr>
      <vt:lpstr>Složení </vt:lpstr>
      <vt:lpstr>KOMISE VÝBORU REGIONŮ</vt:lpstr>
      <vt:lpstr>Regionální politika </vt:lpstr>
      <vt:lpstr>Cíle regionální politiky ES/EU – 1988 – 1999</vt:lpstr>
      <vt:lpstr>Cíle regionální politiky EU od roku 2000</vt:lpstr>
      <vt:lpstr>Iniciativy</vt:lpstr>
      <vt:lpstr>Principy</vt:lpstr>
    </vt:vector>
  </TitlesOfParts>
  <Company>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Komunální politika 10</dc:title>
  <dc:creator>vomlela</dc:creator>
  <cp:lastModifiedBy>Lukas</cp:lastModifiedBy>
  <cp:revision>15</cp:revision>
  <dcterms:created xsi:type="dcterms:W3CDTF">2012-04-25T09:52:21Z</dcterms:created>
  <dcterms:modified xsi:type="dcterms:W3CDTF">2016-05-03T07:30:52Z</dcterms:modified>
</cp:coreProperties>
</file>