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65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1211184-BC7A-4C69-850A-E41797BA52F1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83804D-3C01-4641-BEDC-691F0896EAA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1184-BC7A-4C69-850A-E41797BA52F1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804D-3C01-4641-BEDC-691F0896EA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1184-BC7A-4C69-850A-E41797BA52F1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804D-3C01-4641-BEDC-691F0896EA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1184-BC7A-4C69-850A-E41797BA52F1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804D-3C01-4641-BEDC-691F0896EA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1184-BC7A-4C69-850A-E41797BA52F1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804D-3C01-4641-BEDC-691F0896EA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1184-BC7A-4C69-850A-E41797BA52F1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804D-3C01-4641-BEDC-691F0896EAA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1184-BC7A-4C69-850A-E41797BA52F1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804D-3C01-4641-BEDC-691F0896EA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1184-BC7A-4C69-850A-E41797BA52F1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804D-3C01-4641-BEDC-691F0896EA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1184-BC7A-4C69-850A-E41797BA52F1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804D-3C01-4641-BEDC-691F0896EA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1184-BC7A-4C69-850A-E41797BA52F1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804D-3C01-4641-BEDC-691F0896EAA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1184-BC7A-4C69-850A-E41797BA52F1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804D-3C01-4641-BEDC-691F0896EA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1211184-BC7A-4C69-850A-E41797BA52F1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83804D-3C01-4641-BEDC-691F0896EAA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Komunální politika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Přednáška</a:t>
            </a:r>
          </a:p>
        </p:txBody>
      </p:sp>
    </p:spTree>
    <p:extLst>
      <p:ext uri="{BB962C8B-B14F-4D97-AF65-F5344CB8AC3E}">
        <p14:creationId xmlns:p14="http://schemas.microsoft.com/office/powerpoint/2010/main" val="3208195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Obce v ČR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ČR – 2008 – 6 242 – Praha výjimečné postavení – zároveň je vyšším územně samosprávným celkem. 23 statutárních měst, 563 měst a 177 městysů. </a:t>
            </a:r>
          </a:p>
          <a:p>
            <a:r>
              <a:rPr lang="cs-CZ" dirty="0"/>
              <a:t>ČR – 2021 – 6 258 – Praha výjimečné postavení – zároveň je vyšším územně samosprávným celkem. 24 statutárních měst</a:t>
            </a:r>
            <a:r>
              <a:rPr lang="cs-CZ"/>
              <a:t>, 562 </a:t>
            </a:r>
            <a:r>
              <a:rPr lang="cs-CZ" dirty="0"/>
              <a:t>měst a 177 městysů.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28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Obce s rozšířenou působností,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všechny obce (někdy také obce I. Stupně přenesené působnosti</a:t>
            </a:r>
          </a:p>
          <a:p>
            <a:r>
              <a:rPr lang="cs-CZ" dirty="0"/>
              <a:t>b) obce s matričním úřadem</a:t>
            </a:r>
          </a:p>
          <a:p>
            <a:r>
              <a:rPr lang="cs-CZ" dirty="0"/>
              <a:t>c) obce se stavebním úřadem </a:t>
            </a:r>
          </a:p>
          <a:p>
            <a:r>
              <a:rPr lang="cs-CZ" dirty="0"/>
              <a:t>d) obce s pověřeným úřadem (taková obec je současně i obcí s matričním a stavebním úřadem, označují se také jako obce II. Stupně přenesené působnosti</a:t>
            </a:r>
          </a:p>
        </p:txBody>
      </p:sp>
    </p:spTree>
    <p:extLst>
      <p:ext uri="{BB962C8B-B14F-4D97-AF65-F5344CB8AC3E}">
        <p14:creationId xmlns:p14="http://schemas.microsoft.com/office/powerpoint/2010/main" val="3562926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Obce s rozšířenou působností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04056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obce s rozšířenou působností (taková obec je současně i obcí s pověřeným obecním úřadem, také Obce III. Stupně přenesené působnosti</a:t>
            </a:r>
          </a:p>
          <a:p>
            <a:pPr lvl="0"/>
            <a:r>
              <a:rPr lang="cs-CZ" dirty="0"/>
              <a:t>statutární města /na rozdíl od ostatních musí – pořizovat územní energetickou koncepci, stejně jako kraje</a:t>
            </a:r>
          </a:p>
          <a:p>
            <a:pPr lvl="0"/>
            <a:r>
              <a:rPr lang="cs-CZ" dirty="0"/>
              <a:t>Brno se zvláštní přenesenou působností (zvláštní matrika a přestupky na úseku matriky občanů s trvalým pobytem mimo území ČR, navíc mají zvláštní povinnosti –stejně jako kraje při vydávání programů snižování emisí</a:t>
            </a:r>
          </a:p>
          <a:p>
            <a:pPr lvl="0"/>
            <a:r>
              <a:rPr lang="cs-CZ" dirty="0"/>
              <a:t>Hlavní město Praha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4050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484784"/>
            <a:ext cx="8136904" cy="5040560"/>
          </a:xfrm>
        </p:spPr>
        <p:txBody>
          <a:bodyPr>
            <a:normAutofit/>
          </a:bodyPr>
          <a:lstStyle/>
          <a:p>
            <a:r>
              <a:rPr lang="cs-CZ" b="1" u="sng" dirty="0"/>
              <a:t>Základním orgánem obce je zastupitelstvo obce</a:t>
            </a:r>
            <a:r>
              <a:rPr lang="cs-CZ" dirty="0"/>
              <a:t> (může být i zastupitelstvo města, městského obvodu, či městské části). Počet členů zastupitelstva se liší, odvíjí se podle počtu obyvatel. </a:t>
            </a:r>
          </a:p>
          <a:p>
            <a:r>
              <a:rPr lang="cs-CZ" dirty="0"/>
              <a:t>Do 500 obyvatel – zastupitelstvo </a:t>
            </a:r>
            <a:r>
              <a:rPr lang="cs-CZ" b="1" dirty="0"/>
              <a:t>5 – 15 členů</a:t>
            </a:r>
            <a:r>
              <a:rPr lang="cs-CZ" dirty="0"/>
              <a:t>, </a:t>
            </a:r>
          </a:p>
          <a:p>
            <a:r>
              <a:rPr lang="cs-CZ" dirty="0"/>
              <a:t>od 500 – 3 000 </a:t>
            </a:r>
            <a:r>
              <a:rPr lang="cs-CZ" b="1" dirty="0"/>
              <a:t>7 – 15 členů</a:t>
            </a:r>
            <a:r>
              <a:rPr lang="cs-CZ" dirty="0"/>
              <a:t>, </a:t>
            </a:r>
          </a:p>
          <a:p>
            <a:r>
              <a:rPr lang="cs-CZ" dirty="0"/>
              <a:t>od 3 000 do 10 000 obyvatel </a:t>
            </a:r>
            <a:r>
              <a:rPr lang="cs-CZ" b="1" dirty="0"/>
              <a:t>11 – 25 členů</a:t>
            </a:r>
            <a:r>
              <a:rPr lang="cs-CZ" dirty="0"/>
              <a:t>, </a:t>
            </a:r>
          </a:p>
          <a:p>
            <a:r>
              <a:rPr lang="cs-CZ" dirty="0"/>
              <a:t>od 10 000 do 50 000 </a:t>
            </a:r>
            <a:r>
              <a:rPr lang="cs-CZ" b="1" dirty="0"/>
              <a:t>15 – 35 členů</a:t>
            </a:r>
            <a:r>
              <a:rPr lang="cs-CZ" dirty="0"/>
              <a:t>, </a:t>
            </a:r>
          </a:p>
          <a:p>
            <a:r>
              <a:rPr lang="cs-CZ" dirty="0"/>
              <a:t>od 50 000 do 150 000 </a:t>
            </a:r>
            <a:r>
              <a:rPr lang="cs-CZ" b="1" dirty="0"/>
              <a:t>25 – 45 členů </a:t>
            </a:r>
          </a:p>
          <a:p>
            <a:r>
              <a:rPr lang="cs-CZ" dirty="0"/>
              <a:t>nad 150 000 </a:t>
            </a:r>
            <a:r>
              <a:rPr lang="cs-CZ" b="1" dirty="0"/>
              <a:t>35 – 55 členů.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935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cs-CZ" dirty="0"/>
              <a:t>Rada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Výkonný orgán obce představuje rada obce, ta je odpovědná zastupitelstvu. </a:t>
            </a:r>
          </a:p>
          <a:p>
            <a:r>
              <a:rPr lang="cs-CZ" dirty="0"/>
              <a:t>Rada je tvořena starostou, místostarostou (nebo místostarosty) a dalšími členy zastupitelstva, kteří byli zastupitelstvem zvoleni do tohoto orgánu. </a:t>
            </a:r>
          </a:p>
          <a:p>
            <a:r>
              <a:rPr lang="cs-CZ" dirty="0"/>
              <a:t>Počet členů je lichý a pohybuje se mezi 5 členy a 11 členy. Její počet nesmí přesáhnout 1/3 počtu členů zastupitelstva obce. </a:t>
            </a:r>
          </a:p>
          <a:p>
            <a:r>
              <a:rPr lang="cs-CZ" dirty="0"/>
              <a:t>Rada není volena tam, kde zastupitelstvo má méně než 15 členů. </a:t>
            </a:r>
          </a:p>
          <a:p>
            <a:r>
              <a:rPr lang="cs-CZ" dirty="0"/>
              <a:t>Pokud dojde k odvolání starosty, nebo místostarosty, zaniká mu odvoláním mandát člena rady.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82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cs-CZ" dirty="0"/>
              <a:t>Funkce místní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968552"/>
          </a:xfrm>
        </p:spPr>
        <p:txBody>
          <a:bodyPr/>
          <a:lstStyle/>
          <a:p>
            <a:pPr lvl="0"/>
            <a:r>
              <a:rPr lang="cs-CZ" b="1" u="sng" dirty="0"/>
              <a:t>Politické</a:t>
            </a:r>
            <a:r>
              <a:rPr lang="cs-CZ" dirty="0"/>
              <a:t> – vyhlášení místního referenda a provedení jeho výsledků, volba ustavování orgánů obcí, rozhodování o členství v dobrovolných svazích obcí včetně mezinárodních, vytváření partnerství s dalšími obcemi, udělování čestného občanství, udělování cen, pojmenovávání ulic a dalších veřejných prostranství.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39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místní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/>
              <a:t>Ekonomické</a:t>
            </a:r>
            <a:r>
              <a:rPr lang="cs-CZ" dirty="0"/>
              <a:t> – vztahují se k hospodaření obce, sestavování rozpočtu, schvalování závěrečného účtu a hospodaření podle rozpočtu, hospodaření s majetkem, zřizování peněžních fondů, zakládání a rušení právnických osob a organizačních složek územních samosprávných celků, rozhodování o účasti v nadacích a obchodních společnostech a poskytování a přijímaní darů a dotací.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místní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b="1" dirty="0"/>
              <a:t>Sociální</a:t>
            </a:r>
            <a:r>
              <a:rPr lang="cs-CZ" dirty="0"/>
              <a:t> – vztah ke vzdělávání, zdravotnické péči, sportu a kulturní oblasti: zakládání škol (MŠ, ZŠ někdy i SŠ), sportovišť, zdravotnických zařízení, pečovatelských domů pro seniory, klubů důchodců, kulturních zařízení, hřbitovů....</a:t>
            </a:r>
          </a:p>
          <a:p>
            <a:pPr lvl="0"/>
            <a:r>
              <a:rPr lang="cs-CZ" b="1" dirty="0"/>
              <a:t>Ekologické</a:t>
            </a:r>
            <a:r>
              <a:rPr lang="cs-CZ" dirty="0"/>
              <a:t> – čistota obce, svoz a likvidace odpadů, odvádění a čištění odpadních vod.</a:t>
            </a:r>
          </a:p>
          <a:p>
            <a:pPr lvl="0"/>
            <a:r>
              <a:rPr lang="cs-CZ" b="1" dirty="0"/>
              <a:t>Bezpečnostní</a:t>
            </a:r>
            <a:r>
              <a:rPr lang="cs-CZ" dirty="0"/>
              <a:t> – zřizování obecní policie.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500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místní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u="sng" dirty="0"/>
              <a:t>infrastrukturní funkce </a:t>
            </a:r>
            <a:r>
              <a:rPr lang="cs-CZ" dirty="0"/>
              <a:t>– správa, údržba a provozování zařízení zřízených k uspokojování potřeb občanů obcí – např. údržba komunikací (silnice, chodníky, cyklostezky), vodovodů a kanalizace atd. </a:t>
            </a:r>
          </a:p>
          <a:p>
            <a:pPr lvl="0"/>
            <a:r>
              <a:rPr lang="cs-CZ" b="1" u="sng" dirty="0"/>
              <a:t>prognostické</a:t>
            </a:r>
            <a:r>
              <a:rPr lang="cs-CZ" dirty="0"/>
              <a:t> – k přípravě plnění dalších funkcí – schvalování programu rozvoje obce, územního plánu, regulačního plánu, přijímání koncepčních dokumentů v oblasti politického, ekonomického, sociálního, právního a organizačního rozvoje v budoucnosti.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605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Samostatná působnost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Samostatná působnost obcí je uvedena v zákonem výčtem do níž podle zákona patří následující záležitosti:</a:t>
            </a:r>
          </a:p>
        </p:txBody>
      </p:sp>
    </p:spTree>
    <p:extLst>
      <p:ext uri="{BB962C8B-B14F-4D97-AF65-F5344CB8AC3E}">
        <p14:creationId xmlns:p14="http://schemas.microsoft.com/office/powerpoint/2010/main" val="3330387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3994728" cy="619268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hospodaření obce – hospodaření s financemi, nemovitým i movitým majetkem, jejich nabývání, zcizení, poskytování a přijímání půjček</a:t>
            </a:r>
          </a:p>
          <a:p>
            <a:pPr lvl="0"/>
            <a:r>
              <a:rPr lang="cs-CZ" dirty="0"/>
              <a:t>vydávání komunálních dluhopisů – tuto pravomoc využívají vesměs velká města, výhodou obligací – skutečnost, že takto získané peníze jsou levnější, než z běžného úvěru</a:t>
            </a:r>
          </a:p>
          <a:p>
            <a:pPr lvl="0"/>
            <a:r>
              <a:rPr lang="cs-CZ" dirty="0"/>
              <a:t>program rozvoje územního obvodu obce</a:t>
            </a:r>
          </a:p>
          <a:p>
            <a:pPr lvl="0"/>
            <a:r>
              <a:rPr lang="cs-CZ" dirty="0"/>
              <a:t>rozpočet obce – chápaný jakožto finanční plán na kalendářní rok</a:t>
            </a:r>
          </a:p>
          <a:p>
            <a:pPr lvl="0"/>
            <a:r>
              <a:rPr lang="cs-CZ" dirty="0"/>
              <a:t>závěrečný účet obce – údaje o ročním hospodaření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645152" y="620688"/>
            <a:ext cx="4031304" cy="590465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přezkoumaní hospodaření – obec může zadat přezkoumání hospodaření auditorovi, nebo požádat krajský úřad, který přezkoumá hospodaření v přenesené působnosti</a:t>
            </a:r>
          </a:p>
          <a:p>
            <a:endParaRPr lang="cs-CZ" dirty="0"/>
          </a:p>
          <a:p>
            <a:r>
              <a:rPr lang="cs-CZ" dirty="0"/>
              <a:t>trvalé a dočasné peněžní fondy obce</a:t>
            </a:r>
          </a:p>
          <a:p>
            <a:pPr lvl="0"/>
            <a:r>
              <a:rPr lang="cs-CZ" dirty="0"/>
              <a:t>právnické osoby obce a organizační složky obce, účast obce v právnických osobách</a:t>
            </a:r>
          </a:p>
          <a:p>
            <a:pPr lvl="0"/>
            <a:r>
              <a:rPr lang="cs-CZ" dirty="0"/>
              <a:t>vydávání obecně závazných vyhlášek</a:t>
            </a:r>
          </a:p>
          <a:p>
            <a:pPr lvl="0"/>
            <a:r>
              <a:rPr lang="cs-CZ" dirty="0"/>
              <a:t>místní referendum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442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3994728" cy="619268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návrh změn katastrálního území uvnitř obce, změny hranic obce a slučování obcí</a:t>
            </a:r>
          </a:p>
          <a:p>
            <a:pPr lvl="0"/>
            <a:r>
              <a:rPr lang="cs-CZ" dirty="0"/>
              <a:t>ustavování orgánů samosprávy (starosta, místostarosta, radní, výbory, komise a stanovení odměn neuvolněným členům zastupitelstva</a:t>
            </a:r>
          </a:p>
          <a:p>
            <a:pPr lvl="0"/>
            <a:r>
              <a:rPr lang="cs-CZ" dirty="0"/>
              <a:t>osobní a věcné výdaje na činnost OÚ a zvláštních orgánů obce, organizace, řízení, personální a materiální zabezpečení OÚ.</a:t>
            </a:r>
          </a:p>
          <a:p>
            <a:pPr lvl="0"/>
            <a:r>
              <a:rPr lang="cs-CZ" dirty="0"/>
              <a:t>Obecní policie</a:t>
            </a:r>
          </a:p>
          <a:p>
            <a:pPr lvl="0"/>
            <a:r>
              <a:rPr lang="cs-CZ" dirty="0"/>
              <a:t>Spolupráce s jinými obcemi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27984" y="620688"/>
            <a:ext cx="3960440" cy="604867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Zřizování části obce, pojmenování části obce, ulic a dalších veřejných prostranství</a:t>
            </a:r>
          </a:p>
          <a:p>
            <a:pPr lvl="0"/>
            <a:r>
              <a:rPr lang="cs-CZ" dirty="0"/>
              <a:t>Čestné občanství a ceny obce</a:t>
            </a:r>
          </a:p>
          <a:p>
            <a:pPr lvl="0"/>
            <a:r>
              <a:rPr lang="cs-CZ" dirty="0"/>
              <a:t>Řešení návrhů, podnětů a připomínek zastupitelů obce a orgánů obce</a:t>
            </a:r>
          </a:p>
          <a:p>
            <a:pPr lvl="0"/>
            <a:r>
              <a:rPr lang="cs-CZ" dirty="0"/>
              <a:t>Ukládání pokut za správní delikty v samostatné působnosti</a:t>
            </a:r>
          </a:p>
          <a:p>
            <a:pPr lvl="0"/>
            <a:r>
              <a:rPr lang="cs-CZ" dirty="0"/>
              <a:t>Napomáhání odpovídajícího umístění pro orgány státu a kraje</a:t>
            </a:r>
          </a:p>
          <a:p>
            <a:pPr lvl="0"/>
            <a:r>
              <a:rPr lang="cs-CZ" dirty="0"/>
              <a:t>Péče v souladu s místními předpoklady a s místními zvyklostmi o vytvoření podmínek pro rozvoj sociální péče a pro uspokojování potřeb občanů obce / doprava a spoje, výchova a vzdělání, ochrana veřejného pořádku atd.)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943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024744" cy="1143000"/>
          </a:xfrm>
        </p:spPr>
        <p:txBody>
          <a:bodyPr>
            <a:normAutofit/>
          </a:bodyPr>
          <a:lstStyle/>
          <a:p>
            <a:r>
              <a:rPr lang="cs-CZ" dirty="0"/>
              <a:t>Zvláštní zákony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3994728" cy="511256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Územně plánovací dokumentace (vydání územního a regulačního plánu, příprava územně plánovací dokumentace probíhá v rámci přenesené působnosti, její konečné schválení je v působnosti samostatné</a:t>
            </a:r>
          </a:p>
          <a:p>
            <a:pPr lvl="0"/>
            <a:r>
              <a:rPr lang="cs-CZ" dirty="0"/>
              <a:t>Zřizování a správa předškolních zařízení, základních škol, základních uměleckých škol a zařízení jim soužících</a:t>
            </a:r>
          </a:p>
          <a:p>
            <a:pPr lvl="0"/>
            <a:r>
              <a:rPr lang="cs-CZ" dirty="0"/>
              <a:t>Zřizování jednotky Dobrovolných hasičů a zabezpečení úkolů požární ochrany v obci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572000" y="692696"/>
            <a:ext cx="3888432" cy="576064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Místní poplatky</a:t>
            </a:r>
          </a:p>
          <a:p>
            <a:pPr lvl="0"/>
            <a:r>
              <a:rPr lang="cs-CZ" dirty="0"/>
              <a:t>Ochrana před alkoholismem a dalšími toxikomaniemi</a:t>
            </a:r>
          </a:p>
          <a:p>
            <a:pPr lvl="0"/>
            <a:r>
              <a:rPr lang="cs-CZ" dirty="0"/>
              <a:t>Ochrana veřejného zdraví ve věcech dezinsekce, deratizace a ochrany nočního klidu</a:t>
            </a:r>
          </a:p>
          <a:p>
            <a:pPr lvl="0"/>
            <a:r>
              <a:rPr lang="cs-CZ" dirty="0"/>
              <a:t>Zajišťování připravenosti obce na mimořádné události a podílení se na provádění záchranných a likvidačních prací a na ochraně obyvatelstva</a:t>
            </a:r>
          </a:p>
          <a:p>
            <a:pPr lvl="0"/>
            <a:r>
              <a:rPr lang="cs-CZ" dirty="0"/>
              <a:t>Provozování veřejného pohřebiště</a:t>
            </a:r>
          </a:p>
          <a:p>
            <a:pPr lvl="0"/>
            <a:r>
              <a:rPr lang="cs-CZ" dirty="0"/>
              <a:t>Pracovněprávní působnost zaměstnavatele</a:t>
            </a:r>
          </a:p>
          <a:p>
            <a:pPr lvl="0"/>
            <a:r>
              <a:rPr lang="cs-CZ" dirty="0"/>
              <a:t>Obecní kronika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951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43</TotalTime>
  <Words>1053</Words>
  <Application>Microsoft Office PowerPoint</Application>
  <PresentationFormat>Předvádění na obrazovce (4:3)</PresentationFormat>
  <Paragraphs>75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Century Gothic</vt:lpstr>
      <vt:lpstr>Wingdings 2</vt:lpstr>
      <vt:lpstr>Austin</vt:lpstr>
      <vt:lpstr>Komunální politika v ČR</vt:lpstr>
      <vt:lpstr>Funkce místní samosprávy</vt:lpstr>
      <vt:lpstr>Funkce místní samosprávy</vt:lpstr>
      <vt:lpstr>Funkce místní samosprávy</vt:lpstr>
      <vt:lpstr>Funkce místní samosprávy</vt:lpstr>
      <vt:lpstr>Samostatná působnost</vt:lpstr>
      <vt:lpstr>Prezentace aplikace PowerPoint</vt:lpstr>
      <vt:lpstr>Prezentace aplikace PowerPoint</vt:lpstr>
      <vt:lpstr>Zvláštní zákony</vt:lpstr>
      <vt:lpstr>Obce v ČR</vt:lpstr>
      <vt:lpstr>Obce s rozšířenou působností,</vt:lpstr>
      <vt:lpstr>Obce s rozšířenou působností</vt:lpstr>
      <vt:lpstr>Orgány obce</vt:lpstr>
      <vt:lpstr>Rada obce</vt:lpstr>
    </vt:vector>
  </TitlesOfParts>
  <Company>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Komunální politika</dc:title>
  <dc:creator>vomlela</dc:creator>
  <cp:lastModifiedBy>Lukáš Vomlela</cp:lastModifiedBy>
  <cp:revision>9</cp:revision>
  <dcterms:created xsi:type="dcterms:W3CDTF">2012-03-14T10:19:42Z</dcterms:created>
  <dcterms:modified xsi:type="dcterms:W3CDTF">2021-10-12T06:07:21Z</dcterms:modified>
</cp:coreProperties>
</file>