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4" r:id="rId9"/>
    <p:sldId id="265" r:id="rId10"/>
    <p:sldId id="266" r:id="rId11"/>
    <p:sldId id="262" r:id="rId12"/>
    <p:sldId id="263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0D16C-0215-49CD-A2EC-B8BC3F21F894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4E14-BFBB-4A65-A3C4-A47DC6286E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600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6E9826-84B3-45D9-99EB-0DDC7BB62961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1863D0-A3D5-4B53-A08C-6AEF456EB0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Přednáška</a:t>
            </a:r>
          </a:p>
          <a:p>
            <a:r>
              <a:rPr lang="cs-CZ" dirty="0"/>
              <a:t>Místní referenda</a:t>
            </a:r>
          </a:p>
          <a:p>
            <a:r>
              <a:rPr lang="cs-CZ" dirty="0"/>
              <a:t>Politický prostor venkovských obcí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Komunální politika 8</a:t>
            </a:r>
          </a:p>
        </p:txBody>
      </p:sp>
    </p:spTree>
    <p:extLst>
      <p:ext uri="{BB962C8B-B14F-4D97-AF65-F5344CB8AC3E}">
        <p14:creationId xmlns:p14="http://schemas.microsoft.com/office/powerpoint/2010/main" val="95644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01863749"/>
              </p:ext>
            </p:extLst>
          </p:nvPr>
        </p:nvGraphicFramePr>
        <p:xfrm>
          <a:off x="-2" y="188641"/>
          <a:ext cx="9036500" cy="6552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2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Německo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1,780,173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2.93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Nizozemí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294,469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2.51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2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Maďarsko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173,600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2.15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Velká</a:t>
                      </a:r>
                      <a:r>
                        <a:rPr lang="cs-CZ" sz="2000" b="1" baseline="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Británie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840,000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1.92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Francie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615,219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1.57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326,500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1.15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03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venkovských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Petr </a:t>
            </a:r>
            <a:r>
              <a:rPr lang="cs-CZ" dirty="0" err="1"/>
              <a:t>Jüptner</a:t>
            </a:r>
            <a:r>
              <a:rPr lang="cs-CZ" dirty="0"/>
              <a:t> – </a:t>
            </a:r>
            <a:r>
              <a:rPr lang="cs-CZ" b="1" dirty="0"/>
              <a:t>„</a:t>
            </a:r>
            <a:r>
              <a:rPr lang="cs-CZ" b="1" u="sng" dirty="0"/>
              <a:t>jádra“</a:t>
            </a:r>
            <a:r>
              <a:rPr lang="cs-CZ" dirty="0"/>
              <a:t> místních politických táborů</a:t>
            </a:r>
          </a:p>
          <a:p>
            <a:r>
              <a:rPr lang="cs-CZ" dirty="0"/>
              <a:t>Jádro – můžeme definovat jako: </a:t>
            </a:r>
            <a:r>
              <a:rPr lang="cs-CZ" i="1" dirty="0"/>
              <a:t>„provázanou a koordinovaně postupující skupinu lokálních politických aktérů, která má zpravidla jednociferný počet členů, přičemž se může překrývat s institucí mimo daný politický systém (sportovní oddíl, firma, kulturní dům či škola)… Jádro navíc se může prolínat do několika politických subjektů a jeho životnost bývá delší, než životnost několika regionálních politických stran, jejichž společné jádro tvoří členové rozpadlých místních organizací některých i celostátně působících politických stran.“ </a:t>
            </a:r>
          </a:p>
          <a:p>
            <a:pPr lvl="4"/>
            <a:r>
              <a:rPr lang="cs-CZ" dirty="0"/>
              <a:t>Zdroj:</a:t>
            </a:r>
            <a:r>
              <a:rPr lang="cs-CZ" i="1" dirty="0"/>
              <a:t> </a:t>
            </a:r>
            <a:r>
              <a:rPr lang="cs-CZ" dirty="0" err="1"/>
              <a:t>Čmejrek</a:t>
            </a:r>
            <a:r>
              <a:rPr lang="cs-CZ" dirty="0"/>
              <a:t> a kol: </a:t>
            </a:r>
            <a:r>
              <a:rPr lang="cs-CZ" i="1" dirty="0"/>
              <a:t>Demokracie v lokálním politickém prostoru. </a:t>
            </a:r>
            <a:r>
              <a:rPr lang="cs-CZ" dirty="0"/>
              <a:t>Praha 2010.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775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Ferdinand </a:t>
            </a:r>
            <a:r>
              <a:rPr lang="cs-CZ" b="1" u="sng" dirty="0" err="1"/>
              <a:t>Tönnis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err="1"/>
              <a:t>Gemeinschaft</a:t>
            </a:r>
            <a:r>
              <a:rPr lang="cs-CZ" b="1" u="sng" dirty="0"/>
              <a:t> </a:t>
            </a:r>
            <a:r>
              <a:rPr lang="cs-CZ" dirty="0"/>
              <a:t>(společenství)– představuje tradiční a venkovskou společnost, jejíž jednání je založené na emočním přístupu, altruizmu, sousedské spolupráci a pocitu soudružnosti a vzájemnosti. Vztahy mají často neformální a osobní charakter.</a:t>
            </a:r>
          </a:p>
          <a:p>
            <a:endParaRPr lang="cs-CZ" dirty="0"/>
          </a:p>
          <a:p>
            <a:r>
              <a:rPr lang="cs-CZ" b="1" u="sng" dirty="0" err="1"/>
              <a:t>Gesellschaft</a:t>
            </a:r>
            <a:r>
              <a:rPr lang="cs-CZ" dirty="0"/>
              <a:t> – (společnost) moderní, formálně organizovaná městská společnost, pro níž je typický individualizmus, racionalita, egoizmus a soutěživost. Z tohoto také vyplývá charakter vztahů na místní úrovni.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0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referendum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908720"/>
            <a:ext cx="8503920" cy="576064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zákon 22/2004 Sb. ze dne 11. prosince 2003 o místním referendu.</a:t>
            </a:r>
          </a:p>
          <a:p>
            <a:r>
              <a:rPr lang="cs-CZ" dirty="0"/>
              <a:t>Do roku 2004 vyhlašovalo referendum rada, dnes zastupitelstvo. </a:t>
            </a:r>
          </a:p>
          <a:p>
            <a:r>
              <a:rPr lang="cs-CZ" dirty="0"/>
              <a:t>Nástroj přímé demokracie</a:t>
            </a:r>
          </a:p>
          <a:p>
            <a:r>
              <a:rPr lang="cs-CZ" dirty="0"/>
              <a:t>Na základě všeobecného, rovného a přímého hlasovacího práva</a:t>
            </a:r>
          </a:p>
          <a:p>
            <a:r>
              <a:rPr lang="cs-CZ" dirty="0"/>
              <a:t>Rozhoduje se o věcech, spadajících do samostatné působnosti obce. </a:t>
            </a:r>
          </a:p>
          <a:p>
            <a:r>
              <a:rPr lang="cs-CZ" u="sng" dirty="0"/>
              <a:t>nesmí se týkat místních poplatků, rozpočtů obce, zřízení nebo zrušení orgánů obce a otázek týkající se vnitřního uspořádání obce, o odvolání starosty, místostarosty, členů rady obce a členů zastupitelstva obce a ustanovování do těchto funkcí.</a:t>
            </a:r>
          </a:p>
          <a:p>
            <a:r>
              <a:rPr lang="cs-CZ" dirty="0"/>
              <a:t>Referendum </a:t>
            </a:r>
            <a:r>
              <a:rPr lang="cs-CZ" b="1" u="sng" dirty="0"/>
              <a:t>nelze opakovat </a:t>
            </a:r>
            <a:r>
              <a:rPr lang="cs-CZ" dirty="0"/>
              <a:t>– (v té samé věci), pokud od platného rozhodnutí </a:t>
            </a:r>
            <a:r>
              <a:rPr lang="cs-CZ" b="1" u="sng" dirty="0"/>
              <a:t>neuplynulo více než 24 měsíců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19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00600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/>
              <a:t>V případě, že návrh na vypsání referenda podá petice podepsaná příslušným počtem občanů, musí jej zastupitelstvo vyhlásit.</a:t>
            </a:r>
          </a:p>
          <a:p>
            <a:r>
              <a:rPr lang="cs-CZ" dirty="0"/>
              <a:t>Nutné počty podpisů pro petici požadující místní referendum:</a:t>
            </a:r>
          </a:p>
          <a:p>
            <a:pPr lvl="1"/>
            <a:r>
              <a:rPr lang="cs-CZ" dirty="0"/>
              <a:t>Obce 3 000 obyvatel - 30 %,</a:t>
            </a:r>
          </a:p>
          <a:p>
            <a:pPr lvl="1"/>
            <a:r>
              <a:rPr lang="cs-CZ" dirty="0"/>
              <a:t> s 3 001 – 20 000 obyvatel - 20 %, </a:t>
            </a:r>
          </a:p>
          <a:p>
            <a:pPr lvl="1"/>
            <a:r>
              <a:rPr lang="cs-CZ" dirty="0"/>
              <a:t>20 001-200 000 je to 10 % </a:t>
            </a:r>
          </a:p>
          <a:p>
            <a:pPr lvl="1"/>
            <a:r>
              <a:rPr lang="cs-CZ" dirty="0"/>
              <a:t>nad 200 000 obyvatel 6 % oprávněných osob.</a:t>
            </a:r>
          </a:p>
          <a:p>
            <a:r>
              <a:rPr lang="cs-CZ" dirty="0"/>
              <a:t>Referendum je platné a jeho výsledky závazné v případě překročení 50% účasti všech oprávněných voličů.</a:t>
            </a:r>
          </a:p>
          <a:p>
            <a:r>
              <a:rPr lang="cs-CZ" dirty="0"/>
              <a:t>Výsledek referenda je pro zastupitelstvo </a:t>
            </a:r>
            <a:r>
              <a:rPr lang="cs-CZ" b="1" u="sng" dirty="0"/>
              <a:t>závazný</a:t>
            </a:r>
            <a:r>
              <a:rPr lang="cs-CZ" dirty="0"/>
              <a:t> a musí jej provést, pokud tak neučiní, je splněna nutná </a:t>
            </a:r>
            <a:r>
              <a:rPr lang="cs-CZ" b="1" u="sng" dirty="0"/>
              <a:t>podmínka pro rozpuštění zastupitelstva.</a:t>
            </a:r>
          </a:p>
          <a:p>
            <a:r>
              <a:rPr lang="cs-CZ" b="1" dirty="0"/>
              <a:t>V případě referend o oddělení části obce, slučování a připojení obce – je pro přijetí rozhodnutí nezbytný souhlas nadpoloviční většiny všech oprávněných občanů . </a:t>
            </a:r>
          </a:p>
          <a:p>
            <a:r>
              <a:rPr lang="cs-CZ" dirty="0"/>
              <a:t>Otázka, která je předmětem referenda musí být jednoznačně položena tak, aby na ní voliči mohli odpovědět jednoznačně ANO-NE.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92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referenda - Přípravný výbor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980728"/>
            <a:ext cx="8503920" cy="5688632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/>
              <a:t>Přípravný výbor tvoři</a:t>
            </a:r>
            <a:r>
              <a:rPr lang="cs-CZ" dirty="0"/>
              <a:t> pro účely místního referenda </a:t>
            </a:r>
            <a:r>
              <a:rPr lang="cs-CZ" b="1" u="sng" dirty="0"/>
              <a:t>nejméně 3 oprávněné osoby</a:t>
            </a:r>
            <a:r>
              <a:rPr lang="cs-CZ" dirty="0"/>
              <a:t>. </a:t>
            </a:r>
          </a:p>
          <a:p>
            <a:r>
              <a:rPr lang="cs-CZ" dirty="0"/>
              <a:t>Přípravný výbor </a:t>
            </a:r>
            <a:r>
              <a:rPr lang="cs-CZ" b="1" u="sng" dirty="0"/>
              <a:t>navrhuje uspořádaní místního referenda</a:t>
            </a:r>
            <a:r>
              <a:rPr lang="cs-CZ" dirty="0"/>
              <a:t>, </a:t>
            </a:r>
            <a:r>
              <a:rPr lang="cs-CZ" b="1" u="sng" dirty="0"/>
              <a:t>deleguje členy do komisi pro hlasováni</a:t>
            </a:r>
            <a:r>
              <a:rPr lang="cs-CZ" dirty="0"/>
              <a:t>, </a:t>
            </a:r>
          </a:p>
          <a:p>
            <a:r>
              <a:rPr lang="cs-CZ" dirty="0"/>
              <a:t>Přípravný výbor uvede, </a:t>
            </a:r>
            <a:r>
              <a:rPr lang="cs-CZ" b="1" u="sng" dirty="0"/>
              <a:t>kdo z jeho členů je zmocněn jednat jejich jménem. </a:t>
            </a:r>
          </a:p>
          <a:p>
            <a:r>
              <a:rPr lang="cs-CZ" dirty="0"/>
              <a:t>Zastupitelstvo obce může o otázce navržené k rozhodnutí v místním referendu </a:t>
            </a:r>
            <a:r>
              <a:rPr lang="cs-CZ" b="1" u="sng" dirty="0"/>
              <a:t>rozhodnout bez vyhlášení místního referenda; o tomto rozhodnutí</a:t>
            </a:r>
            <a:r>
              <a:rPr lang="cs-CZ" dirty="0"/>
              <a:t> neprodleně písemně vyrozumí zmocněnce. </a:t>
            </a:r>
          </a:p>
          <a:p>
            <a:r>
              <a:rPr lang="cs-CZ" b="1" u="sng" dirty="0"/>
              <a:t>Prohlásí-li zmocněnec ve lhůtě 7 dnů ode dne doručeni tohoto vyrozuměni, že na konání</a:t>
            </a:r>
            <a:r>
              <a:rPr lang="cs-CZ" dirty="0"/>
              <a:t> místního referenda trvá, zastupitelstvo obce na svém nejbližším zasedáni místní referendum vyhlásí.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54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práva občanů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Občané – po dosažení plnoletosti právo volit a být volen v komunálních volbách. </a:t>
            </a:r>
          </a:p>
          <a:p>
            <a:r>
              <a:rPr lang="cs-CZ" dirty="0"/>
              <a:t>Hlasují v místním referendu, </a:t>
            </a:r>
          </a:p>
          <a:p>
            <a:r>
              <a:rPr lang="cs-CZ" dirty="0"/>
              <a:t>právo vyjadřovat se na zasedání zastupitelstva a k návrhu obecního rozpočtu a závěrečného účtu, nahlížení do nich, náhled do usnesení a zápisu z jednání zastupitelstva, usnesení rady, výborů a komisí. </a:t>
            </a:r>
          </a:p>
          <a:p>
            <a:r>
              <a:rPr lang="cs-CZ" dirty="0"/>
              <a:t>Mohou podávat návrhy, připomínky a podněty – jednotlivým orgánům obce, mohou podat </a:t>
            </a:r>
            <a:r>
              <a:rPr lang="cs-CZ" b="1" dirty="0"/>
              <a:t>žádost o projednání</a:t>
            </a:r>
            <a:r>
              <a:rPr lang="cs-CZ" dirty="0"/>
              <a:t> některých záležitostí v oblasti samostatné působnosti radou nebo zastupitelstvem. </a:t>
            </a:r>
            <a:r>
              <a:rPr lang="cs-CZ" b="1" dirty="0"/>
              <a:t>Pokud takovou žádost podepíše alespoň 0,5 % občanů – rada musí do 60 dnů projednat, zastupitelstvo do 90 dnů.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77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venkovských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Kritéria pro klasifikace venkovských obcí </a:t>
            </a:r>
          </a:p>
          <a:p>
            <a:r>
              <a:rPr lang="cs-CZ" dirty="0"/>
              <a:t>1) kritérium podle počtu obyvatel. </a:t>
            </a:r>
          </a:p>
          <a:p>
            <a:pPr lvl="1"/>
            <a:r>
              <a:rPr lang="cs-CZ" dirty="0"/>
              <a:t>V minulosti nejčastěji uváděnou hranicí 2 000 obyvatel.</a:t>
            </a:r>
          </a:p>
          <a:p>
            <a:pPr lvl="1"/>
            <a:r>
              <a:rPr lang="cs-CZ" dirty="0"/>
              <a:t>(v ČR – se tyto hranice liší. Podle zákona š. 128/2000 Sb. O obecním zřízení – je tato hranice stanovena na 3 000 obyvatel. </a:t>
            </a:r>
          </a:p>
          <a:p>
            <a:r>
              <a:rPr lang="cs-CZ" i="1" dirty="0"/>
              <a:t>2) </a:t>
            </a:r>
            <a:r>
              <a:rPr lang="cs-CZ" dirty="0"/>
              <a:t>Přístup, který je založen na formálním hledisku </a:t>
            </a:r>
          </a:p>
          <a:p>
            <a:pPr lvl="1"/>
            <a:r>
              <a:rPr lang="cs-CZ" dirty="0"/>
              <a:t>(Považovány ty obce, které nemají statut města v ČR – kolem 90 %)</a:t>
            </a:r>
          </a:p>
          <a:p>
            <a:pPr lvl="1"/>
            <a:r>
              <a:rPr lang="cs-CZ" dirty="0"/>
              <a:t>Specifická kategorie „Městys“</a:t>
            </a:r>
          </a:p>
          <a:p>
            <a:r>
              <a:rPr lang="cs-CZ" dirty="0"/>
              <a:t>3) přístup – založen na hustotě zalidnění</a:t>
            </a:r>
          </a:p>
          <a:p>
            <a:pPr lvl="1"/>
            <a:r>
              <a:rPr lang="cs-CZ" dirty="0"/>
              <a:t>Podle OECD, </a:t>
            </a:r>
            <a:r>
              <a:rPr lang="cs-CZ" dirty="0" err="1"/>
              <a:t>Eurostatu</a:t>
            </a:r>
            <a:r>
              <a:rPr lang="cs-CZ" dirty="0"/>
              <a:t> – za venkovské obce – ta sídla, kde je hustota zalidnění nižší než 150 obyvatel na km</a:t>
            </a:r>
            <a:r>
              <a:rPr lang="cs-CZ" baseline="30000" dirty="0"/>
              <a:t>2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V ČR se v některých programových dokumentech vlády – uplatňuje výše 100 obyvatel na km</a:t>
            </a:r>
            <a:r>
              <a:rPr lang="cs-CZ" baseline="30000" dirty="0"/>
              <a:t>2</a:t>
            </a:r>
            <a:r>
              <a:rPr lang="cs-CZ" dirty="0"/>
              <a:t> (Průměrná hustota osídlení v ČR 130 obyvatel na km</a:t>
            </a:r>
            <a:r>
              <a:rPr lang="cs-CZ" baseline="30000" dirty="0"/>
              <a:t>2¨</a:t>
            </a:r>
            <a:r>
              <a:rPr lang="cs-CZ" dirty="0"/>
              <a:t>) – takovýchto obcí je v ČR přibližně 5 000.</a:t>
            </a:r>
          </a:p>
        </p:txBody>
      </p:sp>
    </p:spTree>
    <p:extLst>
      <p:ext uri="{BB962C8B-B14F-4D97-AF65-F5344CB8AC3E}">
        <p14:creationId xmlns:p14="http://schemas.microsoft.com/office/powerpoint/2010/main" val="140933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voleb v obci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silná personalizace volby, </a:t>
            </a:r>
          </a:p>
          <a:p>
            <a:r>
              <a:rPr lang="cs-CZ" dirty="0"/>
              <a:t>nízká úroveň ideologizace komunální politiky, </a:t>
            </a:r>
          </a:p>
          <a:p>
            <a:r>
              <a:rPr lang="cs-CZ" dirty="0"/>
              <a:t>specifické, často nekonfliktní politické prostředí, </a:t>
            </a:r>
          </a:p>
          <a:p>
            <a:r>
              <a:rPr lang="cs-CZ" dirty="0"/>
              <a:t>velké množství širokých koalic a </a:t>
            </a:r>
            <a:r>
              <a:rPr lang="cs-CZ" dirty="0" err="1"/>
              <a:t>všestranických</a:t>
            </a:r>
            <a:r>
              <a:rPr lang="cs-CZ" dirty="0"/>
              <a:t> koalic, </a:t>
            </a:r>
          </a:p>
          <a:p>
            <a:r>
              <a:rPr lang="cs-CZ" dirty="0"/>
              <a:t>velký počet nezávislých kandidátů a </a:t>
            </a:r>
          </a:p>
          <a:p>
            <a:r>
              <a:rPr lang="cs-CZ" dirty="0"/>
              <a:t>specifika sestavování kandidátních listin politickými stranami a jejich obtížnější průnik k voličům, neexistence – stranických buněk. </a:t>
            </a:r>
          </a:p>
          <a:p>
            <a:r>
              <a:rPr lang="cs-CZ" dirty="0"/>
              <a:t>Ve srovnání s některými zeměmi střední a východní Evropy – je to podobné:</a:t>
            </a:r>
          </a:p>
        </p:txBody>
      </p:sp>
    </p:spTree>
    <p:extLst>
      <p:ext uri="{BB962C8B-B14F-4D97-AF65-F5344CB8AC3E}">
        <p14:creationId xmlns:p14="http://schemas.microsoft.com/office/powerpoint/2010/main" val="107264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politických stranách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1303302"/>
              </p:ext>
            </p:extLst>
          </p:nvPr>
        </p:nvGraphicFramePr>
        <p:xfrm>
          <a:off x="251520" y="908720"/>
          <a:ext cx="8712968" cy="5832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8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8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5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1,031,052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17.66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400,615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9.65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1997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242,022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7.31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Řecko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600,000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6.77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Belgie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480,804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6.55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3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Švýcarsko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1997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293,000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6.38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3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Švédsko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365,588</a:t>
                      </a:r>
                      <a:endParaRPr lang="cs-CZ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5.54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35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58453929"/>
              </p:ext>
            </p:extLst>
          </p:nvPr>
        </p:nvGraphicFramePr>
        <p:xfrm>
          <a:off x="-2" y="116628"/>
          <a:ext cx="9144004" cy="6741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Estonsko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2002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14,400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4.90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Slovensko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165,277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4.11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Itálie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1,974,040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4.05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Portugalsko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346,504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3.99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Česká Republika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319,800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3.94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Španělsko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1,131,250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3.42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Irsko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86,000</a:t>
                      </a:r>
                      <a:endParaRPr lang="cs-CZ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3.14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856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194</TotalTime>
  <Words>990</Words>
  <Application>Microsoft Office PowerPoint</Application>
  <PresentationFormat>Předvádění na obrazovce (4:3)</PresentationFormat>
  <Paragraphs>160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Georgia</vt:lpstr>
      <vt:lpstr>Times New Roman</vt:lpstr>
      <vt:lpstr>Wingdings</vt:lpstr>
      <vt:lpstr>Wingdings 2</vt:lpstr>
      <vt:lpstr>Administrativní</vt:lpstr>
      <vt:lpstr>Komunální politika 8</vt:lpstr>
      <vt:lpstr>Místní referendum</vt:lpstr>
      <vt:lpstr>Prezentace aplikace PowerPoint</vt:lpstr>
      <vt:lpstr>Realizace referenda - Přípravný výbor</vt:lpstr>
      <vt:lpstr>Další práva občanů</vt:lpstr>
      <vt:lpstr>Problematika venkovských obcí</vt:lpstr>
      <vt:lpstr>Specifika voleb v obci </vt:lpstr>
      <vt:lpstr>Členství v politických stranách</vt:lpstr>
      <vt:lpstr>Prezentace aplikace PowerPoint</vt:lpstr>
      <vt:lpstr>Prezentace aplikace PowerPoint</vt:lpstr>
      <vt:lpstr>Specifika venkovských obcí</vt:lpstr>
      <vt:lpstr>Ferdinand Tönnis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Komunální politika 8</dc:title>
  <dc:creator>vomlela</dc:creator>
  <cp:lastModifiedBy>Lukáš Vomlela</cp:lastModifiedBy>
  <cp:revision>13</cp:revision>
  <cp:lastPrinted>2015-04-15T08:04:51Z</cp:lastPrinted>
  <dcterms:created xsi:type="dcterms:W3CDTF">2012-04-11T10:31:52Z</dcterms:created>
  <dcterms:modified xsi:type="dcterms:W3CDTF">2021-12-07T17:08:00Z</dcterms:modified>
</cp:coreProperties>
</file>