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9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45C"/>
    <a:srgbClr val="B9E63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36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5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97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62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2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8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8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59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2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0A96-0EDB-4933-9BA0-86C5B81A7001}" type="datetimeFigureOut">
              <a:rPr lang="cs-CZ" smtClean="0"/>
              <a:t>12. 12. 2023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D39A-850B-4435-A195-64FE706E7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38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 Zadlužení a práva spotřebitele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549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si vyžádejte průkaz a listiny exekutora.</a:t>
            </a:r>
          </a:p>
          <a:p>
            <a:r>
              <a:rPr lang="cs-CZ" dirty="0"/>
              <a:t>Pokud máte jakékoliv pochybnosti o přítomných osobách a není přítomna policie, nic nezkazíte, když zavoláte na linku 158 a požádáte o pomoc, popř. o ověření totožnosti. </a:t>
            </a:r>
          </a:p>
          <a:p>
            <a:r>
              <a:rPr lang="cs-CZ" dirty="0"/>
              <a:t>Pravý exekutor by neměl mít námitky. </a:t>
            </a:r>
          </a:p>
        </p:txBody>
      </p:sp>
    </p:spTree>
    <p:extLst>
      <p:ext uri="{BB962C8B-B14F-4D97-AF65-F5344CB8AC3E}">
        <p14:creationId xmlns:p14="http://schemas.microsoft.com/office/powerpoint/2010/main" val="78236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Exekuce se může vztahovat také na společné jmění manželů. </a:t>
            </a:r>
          </a:p>
          <a:p>
            <a:r>
              <a:rPr lang="cs-CZ" dirty="0"/>
              <a:t>Zároveň platí, že dluhy se nedají rozvést. Pokud vznikly za doby trvání manželství, i po ukončení svazku jsou obě strany zavázány je splatit. </a:t>
            </a:r>
          </a:p>
          <a:p>
            <a:r>
              <a:rPr lang="cs-CZ" dirty="0"/>
              <a:t>Pokud soud u rozvodu uloží povinnost splatit závazek jednomu z manželů a ten není schopen splácet, povinnost připadne na toho druhého. </a:t>
            </a:r>
          </a:p>
        </p:txBody>
      </p:sp>
    </p:spTree>
    <p:extLst>
      <p:ext uri="{BB962C8B-B14F-4D97-AF65-F5344CB8AC3E}">
        <p14:creationId xmlns:p14="http://schemas.microsoft.com/office/powerpoint/2010/main" val="373730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nemůže být zabaveno exekutorem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Předměty, které slouží k uspokojování základních potřeb rodiny, </a:t>
            </a:r>
          </a:p>
          <a:p>
            <a:r>
              <a:rPr lang="cs-CZ" dirty="0"/>
              <a:t>k plnění pracovních úkolů (např. počítač, mobil), </a:t>
            </a:r>
          </a:p>
          <a:p>
            <a:r>
              <a:rPr lang="cs-CZ" dirty="0"/>
              <a:t>věci, jejichž prodej by byl nemorální (např. snubní prsten), </a:t>
            </a:r>
          </a:p>
          <a:p>
            <a:r>
              <a:rPr lang="cs-CZ" dirty="0"/>
              <a:t>věci sloužící jako zdravotní pomůcka (např. invalidní vozík).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5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Institut oddlužení (insolvence)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Oddlužení (osobní bankrot) je soudem schvalovaný a řízený proces na základě insolvenčního zákona. Tuto službu zdarma a kvalitně poskytují různé neziskové organizace, za úplatu ji vykonávají advokáti. </a:t>
            </a:r>
          </a:p>
          <a:p>
            <a:endParaRPr lang="cs-CZ" dirty="0"/>
          </a:p>
          <a:p>
            <a:r>
              <a:rPr lang="cs-CZ" dirty="0"/>
              <a:t>O oddlužení můžete požádat, pokud jste v </a:t>
            </a:r>
            <a:r>
              <a:rPr lang="cs-CZ" b="1" dirty="0"/>
              <a:t>úpadku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Dlužník je v úpadku, jestliže má více věřitelů, dluhy po splatnosti více než 30 dní a není schopen je plnit (platební neschopnost).</a:t>
            </a:r>
          </a:p>
        </p:txBody>
      </p:sp>
    </p:spTree>
    <p:extLst>
      <p:ext uri="{BB962C8B-B14F-4D97-AF65-F5344CB8AC3E}">
        <p14:creationId xmlns:p14="http://schemas.microsoft.com/office/powerpoint/2010/main" val="268783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osobního bankrotu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Osobní bankrot nemůže ke svému oddlužení použít podnikatel (OSVČ) nebo právnická osoba. – nevztahuje se na dluhy z podnikání</a:t>
            </a:r>
          </a:p>
          <a:p>
            <a:pPr marL="0" indent="0">
              <a:buNone/>
            </a:pPr>
            <a:r>
              <a:rPr lang="cs-CZ" dirty="0"/>
              <a:t>2. Majetek se ocitne v rukou správce konkurzní podstaty a dlužníkovi zbývá obvykle 150 % životního minima. </a:t>
            </a:r>
          </a:p>
          <a:p>
            <a:pPr marL="0" indent="0">
              <a:buNone/>
            </a:pPr>
            <a:r>
              <a:rPr lang="cs-CZ" dirty="0"/>
              <a:t>3. Z dlužných částek jsou vyloučeny hypoteční úvěry. – jsou již zajištěny</a:t>
            </a:r>
          </a:p>
          <a:p>
            <a:pPr marL="0" indent="0">
              <a:buNone/>
            </a:pPr>
            <a:r>
              <a:rPr lang="cs-CZ" dirty="0"/>
              <a:t>4. Proces oddlužení trvá 5 let. Po pěti letech jste oddluženi a můžete začít s „čistým štítem“. Zbytek dluhu ovšem nezaniká. Je dlužníkovi pouze odpuštěn, ale právně stále trvá.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43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5. Dlužník během těchto pěti let musí být schopen splatit minimálně 30% dlužné částky. </a:t>
            </a:r>
          </a:p>
          <a:p>
            <a:pPr marL="0" indent="0">
              <a:buNone/>
            </a:pPr>
            <a:r>
              <a:rPr lang="cs-CZ" dirty="0"/>
              <a:t>6. Věřitelé musí s osobním bankrotem dlužníka souhlasit. </a:t>
            </a:r>
          </a:p>
          <a:p>
            <a:pPr marL="0" indent="0">
              <a:buNone/>
            </a:pPr>
            <a:r>
              <a:rPr lang="cs-CZ" dirty="0"/>
              <a:t>7. Během insolvence jste chráněni před exekucí, vymahači dluhů a tlaky věřitelů. </a:t>
            </a:r>
          </a:p>
          <a:p>
            <a:pPr marL="0" indent="0">
              <a:buNone/>
            </a:pPr>
            <a:r>
              <a:rPr lang="cs-CZ" dirty="0"/>
              <a:t>8. Dlužník musí pracovat. Nesmí být ve výpovědní lhůtě nebo ve zkušební době. Nezaměstnaným soud splátkový kalendář nepovolí. Na splácení dluhů musí dlužník použít i případné dary, výhry a dědictví, jednoduše veškeré zdroje nad stanovené minimum.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118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9. Dlužník nesmí za žádných okolností zvýhodnit žádného z věřitelů. Jedná se o trestný čin. </a:t>
            </a:r>
          </a:p>
          <a:p>
            <a:pPr marL="0" indent="0">
              <a:buNone/>
            </a:pPr>
            <a:r>
              <a:rPr lang="cs-CZ" dirty="0"/>
              <a:t>10. Vaše jméno se objeví v insolvenčním rejstříku. Na rozdíl od registru dlužníků je tento veřejným seznamem, který spravuje Ministerstvo financí a kdokoliv se tak může dozvědět, že jste v insolvenci.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900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Práva spotřebitele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08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Práva spotřebitele ukotvuje Zákon č. 634/1992 Sb., o ochraně spotřebitele a Nový občanský zákoník.</a:t>
            </a:r>
          </a:p>
          <a:p>
            <a:r>
              <a:rPr lang="cs-CZ" dirty="0"/>
              <a:t>Upravuje vzájemné smluvní závazkové vztahy, přičemž spotřebitelé si zasluhují vyšší míru ochrany. </a:t>
            </a:r>
          </a:p>
          <a:p>
            <a:r>
              <a:rPr lang="cs-CZ" dirty="0"/>
              <a:t>Spotřebitel je definován jako fyzická osoba, která nejedná v rámci své podnikatelské činnosti nebo v rámci samostatného výkonu povolání. </a:t>
            </a:r>
          </a:p>
        </p:txBody>
      </p:sp>
    </p:spTree>
    <p:extLst>
      <p:ext uri="{BB962C8B-B14F-4D97-AF65-F5344CB8AC3E}">
        <p14:creationId xmlns:p14="http://schemas.microsoft.com/office/powerpoint/2010/main" val="2070989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GDPR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Institut ochrany osobních údajů u nás funguje od roku 1992 a na jeho dodržování dohlíží Úřad pro ochranu osobních údajů. </a:t>
            </a:r>
          </a:p>
          <a:p>
            <a:r>
              <a:rPr lang="cs-CZ" dirty="0"/>
              <a:t>Proto, abychom mohli od nějaké kategorie lidí, například zákazníků nebo zaměstnanců. získávat osobní údaje a používat je, je k tomu potřeba mít nějaký (právní) důvod.</a:t>
            </a:r>
          </a:p>
          <a:p>
            <a:r>
              <a:rPr lang="cs-CZ" dirty="0"/>
              <a:t>Důvodem je nejčastěji uzavření pracovní nebo kupní smlouvy. Také to může býti vedení evidence občanů státními orgány, vedení účetní a mzdové evidence v soukromé firmě nebo ochrana našich práv např. hlídání majetku kamerovým systémem. </a:t>
            </a:r>
          </a:p>
          <a:p>
            <a:r>
              <a:rPr lang="cs-CZ" dirty="0"/>
              <a:t>Zákon rozeznává dva druhy osobních údajů: obecné a zvláštní. </a:t>
            </a:r>
          </a:p>
        </p:txBody>
      </p:sp>
    </p:spTree>
    <p:extLst>
      <p:ext uri="{BB962C8B-B14F-4D97-AF65-F5344CB8AC3E}">
        <p14:creationId xmlns:p14="http://schemas.microsoft.com/office/powerpoint/2010/main" val="334411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Zadlužení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59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pro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poskytování služeb nebo prodej zboží jsou obecné osobní údaje nezbytné, resp. bez těchto údajů není možné obchod uzavřít. </a:t>
            </a:r>
          </a:p>
          <a:p>
            <a:r>
              <a:rPr lang="cs-CZ" dirty="0"/>
              <a:t>Jsou to např. jméno, rodné číslo, kontaktní údaje atd. </a:t>
            </a:r>
          </a:p>
          <a:p>
            <a:r>
              <a:rPr lang="cs-CZ" dirty="0"/>
              <a:t>Pro získávání zvláštních údajů musí existovat specifické důvody, např. posuzování zdravotního stavu pojišťovnou při sjednávání životního pojištění. </a:t>
            </a:r>
          </a:p>
          <a:p>
            <a:r>
              <a:rPr lang="cs-CZ" dirty="0"/>
              <a:t>Zaznamenávané údaje nemohou být využívány v rozporu s původním cílem. </a:t>
            </a:r>
          </a:p>
        </p:txBody>
      </p:sp>
    </p:spTree>
    <p:extLst>
      <p:ext uri="{BB962C8B-B14F-4D97-AF65-F5344CB8AC3E}">
        <p14:creationId xmlns:p14="http://schemas.microsoft.com/office/powerpoint/2010/main" val="3754768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pro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může poskytovatel služeb nebo prodejce využívat osobní údaje k zasílání dalších nabídek (marketingové účely). </a:t>
            </a:r>
          </a:p>
          <a:p>
            <a:r>
              <a:rPr lang="cs-CZ" dirty="0"/>
              <a:t>S tímto zákazník může, ale nemusí souhlasit, resp. uzavření smlouvy nesmí být podmíněno souhlasem se zasíláním nabídek.</a:t>
            </a:r>
          </a:p>
          <a:p>
            <a:r>
              <a:rPr lang="cs-CZ" dirty="0"/>
              <a:t>Jakmile vyjádří nesouhlas se zasíláním obchodních sdělení, je nutné jej ukončit. Zákazník může také zažádat o výmaz údajů z databáze. </a:t>
            </a:r>
          </a:p>
        </p:txBody>
      </p:sp>
    </p:spTree>
    <p:extLst>
      <p:ext uri="{BB962C8B-B14F-4D97-AF65-F5344CB8AC3E}">
        <p14:creationId xmlns:p14="http://schemas.microsoft.com/office/powerpoint/2010/main" val="2777001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je před uskutečněním obchodu povinen řádně spotřebitele informovat o vlastnostech prodávaných výrobků nebo charakteru poskytovaných služeb, o způsobu použití a údržby výrobku a o nebezpečích, která vyplývají z jeho nesprávného použití nebo údržby a o způsobu uplatnění reklamace.</a:t>
            </a:r>
          </a:p>
        </p:txBody>
      </p:sp>
    </p:spTree>
    <p:extLst>
      <p:ext uri="{BB962C8B-B14F-4D97-AF65-F5344CB8AC3E}">
        <p14:creationId xmlns:p14="http://schemas.microsoft.com/office/powerpoint/2010/main" val="4136629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Předsmluvní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kontextu finančních služeb se jedná o tzv. </a:t>
            </a:r>
            <a:r>
              <a:rPr lang="cs-CZ" b="1" dirty="0"/>
              <a:t>předsmluvní informace, </a:t>
            </a:r>
            <a:r>
              <a:rPr lang="cs-CZ" dirty="0"/>
              <a:t>které je zástupce finanční instituce nebo zprostředkovatel povinen klientovi předat k nahlédnutí před podpisem smlouvy. Jedná se o tyto informace: </a:t>
            </a:r>
          </a:p>
          <a:p>
            <a:pPr>
              <a:buFontTx/>
              <a:buChar char="-"/>
            </a:pPr>
            <a:r>
              <a:rPr lang="cs-CZ" dirty="0"/>
              <a:t>informace o samotném poskytovateli či zprostředkovateli,</a:t>
            </a:r>
          </a:p>
          <a:p>
            <a:pPr>
              <a:buFontTx/>
              <a:buChar char="-"/>
            </a:pPr>
            <a:r>
              <a:rPr lang="cs-CZ" dirty="0"/>
              <a:t>dále všeobecné a zvláštní smluvní podmínky,</a:t>
            </a:r>
          </a:p>
          <a:p>
            <a:pPr>
              <a:buFontTx/>
              <a:buChar char="-"/>
            </a:pPr>
            <a:r>
              <a:rPr lang="cs-CZ" dirty="0"/>
              <a:t>základní informace o produktu (informační list, ESIP), </a:t>
            </a:r>
          </a:p>
          <a:p>
            <a:pPr>
              <a:buFontTx/>
              <a:buChar char="-"/>
            </a:pPr>
            <a:r>
              <a:rPr lang="cs-CZ" dirty="0"/>
              <a:t>sazebníky, </a:t>
            </a:r>
          </a:p>
          <a:p>
            <a:pPr>
              <a:buFontTx/>
              <a:buChar char="-"/>
            </a:pPr>
            <a:r>
              <a:rPr lang="cs-CZ" dirty="0"/>
              <a:t>pojištění např. také vývoj pojistné částky nebo u investic vývoj předpokládaného zhodnocení, </a:t>
            </a:r>
          </a:p>
          <a:p>
            <a:pPr>
              <a:buFontTx/>
              <a:buChar char="-"/>
            </a:pPr>
            <a:r>
              <a:rPr lang="cs-CZ" dirty="0"/>
              <a:t>úvěrů úvěrové podmínky a základní informace o úvěru (ESIP), případně další zvláštní skutečnosti a rizika. </a:t>
            </a:r>
          </a:p>
        </p:txBody>
      </p:sp>
    </p:spTree>
    <p:extLst>
      <p:ext uri="{BB962C8B-B14F-4D97-AF65-F5344CB8AC3E}">
        <p14:creationId xmlns:p14="http://schemas.microsoft.com/office/powerpoint/2010/main" val="1180419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Nekalé obchodní praktiky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nekalou obchodní praktiku je považováno takové jednání podnikatele vůči spotřebiteli, které je v rozporu s požadavky odborné péče a podstatně ovlivňuje jeho rozhodování tak, že může učinit obchodní rozhodnutí, které by jinak neučinil. </a:t>
            </a:r>
          </a:p>
          <a:p>
            <a:r>
              <a:rPr lang="cs-CZ" dirty="0"/>
              <a:t>Jsou to zejména klamavé a agresivní obchodní praktiky. Jejich používání zákon zakazuje. Reklamní „přehánění“ je povoleno.</a:t>
            </a:r>
          </a:p>
        </p:txBody>
      </p:sp>
    </p:spTree>
    <p:extLst>
      <p:ext uri="{BB962C8B-B14F-4D97-AF65-F5344CB8AC3E}">
        <p14:creationId xmlns:p14="http://schemas.microsoft.com/office/powerpoint/2010/main" val="122778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řešení sporů ADR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mimosoudního řešení spotřebitelských sporů má za cíl posílit a zjednodušit vymahatelnost spotřebitelských práv. </a:t>
            </a:r>
          </a:p>
          <a:p>
            <a:r>
              <a:rPr lang="cs-CZ" dirty="0"/>
              <a:t>Do systému jsou zapojeny: Český telekomunikační úřad (ČTÚ), Energetický regulační úřad (ERÚ), Finanční arbitr, Česká obchodní inspekce (ČOI), případně soukromé subjekty se souhlasem Ministerstva průmyslu a obchodu. Dosud byly pověřeny: Česká advokátní komora, Sdružení českých spotřebitelů, </a:t>
            </a:r>
            <a:r>
              <a:rPr lang="cs-CZ" dirty="0" err="1"/>
              <a:t>z.ú</a:t>
            </a:r>
            <a:r>
              <a:rPr lang="cs-CZ" dirty="0"/>
              <a:t>. a nově Kan-</a:t>
            </a:r>
            <a:r>
              <a:rPr lang="cs-CZ" dirty="0" err="1"/>
              <a:t>celář</a:t>
            </a:r>
            <a:r>
              <a:rPr lang="cs-CZ" dirty="0"/>
              <a:t> ombudsmana České asociace pojišťoven, </a:t>
            </a:r>
            <a:r>
              <a:rPr lang="cs-CZ" dirty="0" err="1"/>
              <a:t>z.ú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4835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851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arbitr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0976"/>
            <a:ext cx="10515600" cy="5225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Finanční arbitr je státem zřízený orgán pro mimosoudní řešení spotřebitelských sporů na finančním trhu. Působnost finančního arbitra se vztahuje na spory mezi spotřebiteli a finančními institucemi, které poskytují nebo zprostředkují: </a:t>
            </a:r>
          </a:p>
          <a:p>
            <a:pPr marL="0" indent="0">
              <a:buNone/>
            </a:pPr>
            <a:r>
              <a:rPr lang="cs-CZ" dirty="0"/>
              <a:t>• platební služby, </a:t>
            </a:r>
          </a:p>
          <a:p>
            <a:pPr marL="0" indent="0">
              <a:buNone/>
            </a:pPr>
            <a:r>
              <a:rPr lang="cs-CZ" dirty="0"/>
              <a:t>• elektronické peníze, </a:t>
            </a:r>
          </a:p>
          <a:p>
            <a:pPr marL="0" indent="0">
              <a:buNone/>
            </a:pPr>
            <a:r>
              <a:rPr lang="cs-CZ" dirty="0"/>
              <a:t>• úvěry, </a:t>
            </a:r>
          </a:p>
          <a:p>
            <a:pPr marL="0" indent="0">
              <a:buNone/>
            </a:pPr>
            <a:r>
              <a:rPr lang="cs-CZ" dirty="0"/>
              <a:t>• kolektivní investování, </a:t>
            </a:r>
          </a:p>
          <a:p>
            <a:pPr marL="0" indent="0">
              <a:buNone/>
            </a:pPr>
            <a:r>
              <a:rPr lang="cs-CZ" dirty="0"/>
              <a:t>• investice, </a:t>
            </a:r>
          </a:p>
          <a:p>
            <a:pPr marL="0" indent="0">
              <a:buNone/>
            </a:pPr>
            <a:r>
              <a:rPr lang="cs-CZ" dirty="0"/>
              <a:t>• životní pojištění, neživotní pojištění řeší ČOI!,</a:t>
            </a:r>
          </a:p>
          <a:p>
            <a:pPr marL="0" indent="0">
              <a:buNone/>
            </a:pPr>
            <a:r>
              <a:rPr lang="cs-CZ" dirty="0"/>
              <a:t>• stavební spoření, </a:t>
            </a:r>
          </a:p>
          <a:p>
            <a:pPr marL="0" indent="0">
              <a:buNone/>
            </a:pPr>
            <a:r>
              <a:rPr lang="cs-CZ" dirty="0"/>
              <a:t>• směnu měn. </a:t>
            </a:r>
          </a:p>
        </p:txBody>
      </p:sp>
    </p:spTree>
    <p:extLst>
      <p:ext uri="{BB962C8B-B14F-4D97-AF65-F5344CB8AC3E}">
        <p14:creationId xmlns:p14="http://schemas.microsoft.com/office/powerpoint/2010/main" val="77285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065D2-CE3E-A25E-0996-26090A26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D6313-E66D-9228-5588-758323683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Řešení sporu je zahájeno pouze na základě návrhu spotřebitele. Než se obrátíte na finančního arbitra je vhodné nejprve zkusit řešit spor vzájemnou domluvou s poskytovatelem. Řízení před finančním arbitrem je bezplatné. Finanční instituce se musí řízení účastnit a poskytovat součinnost. Rozhodnutí finančního arbitra je přezkoumatelné soudem.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70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obchodní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Česká obchodní inspekce (ČOI) je jako orgán státní správy podřízena Ministerstvu průmyslu a obchodu. Kontroluje fyzické a právnické osoby, které nabízejí, prodávají, dodávají nebo uvádějí na trh výrobky, nabízejí nebo poskytují služby nebo vyvíjejí jinou činnost. Můžete zde najít například informace z těchto oblastí: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rekalé</a:t>
            </a:r>
            <a:r>
              <a:rPr lang="cs-CZ" dirty="0"/>
              <a:t> obchodní praktiky, </a:t>
            </a:r>
          </a:p>
          <a:p>
            <a:pPr marL="0" indent="0">
              <a:buNone/>
            </a:pPr>
            <a:r>
              <a:rPr lang="cs-CZ" dirty="0"/>
              <a:t>• reklama, </a:t>
            </a:r>
          </a:p>
          <a:p>
            <a:pPr marL="0" indent="0">
              <a:buNone/>
            </a:pPr>
            <a:r>
              <a:rPr lang="es-ES" dirty="0"/>
              <a:t>• EET, účtování cen a plateb, </a:t>
            </a:r>
          </a:p>
          <a:p>
            <a:pPr marL="0" indent="0">
              <a:buNone/>
            </a:pPr>
            <a:r>
              <a:rPr lang="cs-CZ" dirty="0"/>
              <a:t>• reklamace zboží, </a:t>
            </a:r>
          </a:p>
          <a:p>
            <a:pPr marL="0" indent="0">
              <a:buNone/>
            </a:pPr>
            <a:r>
              <a:rPr lang="cs-CZ" dirty="0"/>
              <a:t>• nákup mimo kamennou prodejnu, </a:t>
            </a:r>
          </a:p>
          <a:p>
            <a:pPr marL="0" indent="0">
              <a:buNone/>
            </a:pPr>
            <a:r>
              <a:rPr lang="cs-CZ" dirty="0"/>
              <a:t>• smlouva o dílo,  </a:t>
            </a:r>
          </a:p>
          <a:p>
            <a:pPr marL="0" indent="0">
              <a:buNone/>
            </a:pPr>
            <a:r>
              <a:rPr lang="cs-CZ" dirty="0"/>
              <a:t>• cestování, </a:t>
            </a:r>
          </a:p>
          <a:p>
            <a:pPr marL="0" indent="0">
              <a:buNone/>
            </a:pPr>
            <a:r>
              <a:rPr lang="cs-CZ" dirty="0"/>
              <a:t>• ochrana osobních údajů, </a:t>
            </a:r>
          </a:p>
          <a:p>
            <a:pPr marL="0" indent="0">
              <a:buNone/>
            </a:pPr>
            <a:r>
              <a:rPr lang="cs-CZ" dirty="0"/>
              <a:t>• pracovní smlouvy a vztahy, </a:t>
            </a:r>
          </a:p>
          <a:p>
            <a:pPr marL="0" indent="0">
              <a:buNone/>
            </a:pPr>
            <a:r>
              <a:rPr lang="cs-CZ" dirty="0"/>
              <a:t>• herní automaty, herny aj.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16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Ombudsman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Veřejný ochránce práv, chrání osoby při jednání s úřady a dalšími institucemi v případech, kdy je jednání úřadů v rozporu s právem nebo jsou úřady nečinné. </a:t>
            </a:r>
          </a:p>
          <a:p>
            <a:r>
              <a:rPr lang="cs-CZ" dirty="0"/>
              <a:t>Také provádí preventivní systematické návštěvy míst, kde mohou být lidé omezováni na svobodě a usiluje o respektování jejich základních práv. </a:t>
            </a:r>
          </a:p>
          <a:p>
            <a:r>
              <a:rPr lang="cs-CZ" dirty="0"/>
              <a:t>Přispívá k prosazování práva na rovné zacházení a ochraně před diskriminací. Systematicky se také zabývá problematikou práv lidí se zdravotním postižením, pomocí občanům EU a sledováním vyhoštění cizinců. </a:t>
            </a:r>
          </a:p>
        </p:txBody>
      </p:sp>
    </p:spTree>
    <p:extLst>
      <p:ext uri="{BB962C8B-B14F-4D97-AF65-F5344CB8AC3E}">
        <p14:creationId xmlns:p14="http://schemas.microsoft.com/office/powerpoint/2010/main" val="338605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/>
          <a:lstStyle/>
          <a:p>
            <a:r>
              <a:rPr lang="cs-CZ" dirty="0"/>
              <a:t>Prevence zadlužení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0542"/>
            <a:ext cx="10515600" cy="5036421"/>
          </a:xfrm>
        </p:spPr>
        <p:txBody>
          <a:bodyPr>
            <a:noAutofit/>
          </a:bodyPr>
          <a:lstStyle/>
          <a:p>
            <a:r>
              <a:rPr lang="cs-CZ" sz="3200" dirty="0"/>
              <a:t>Proč se lidé zadlužují?</a:t>
            </a:r>
          </a:p>
          <a:p>
            <a:r>
              <a:rPr lang="cs-CZ" sz="3200" dirty="0"/>
              <a:t>Emoční rozhodování.</a:t>
            </a:r>
          </a:p>
          <a:p>
            <a:r>
              <a:rPr lang="cs-CZ" sz="3200" dirty="0"/>
              <a:t>Nejsou vlastní peníze.</a:t>
            </a:r>
          </a:p>
          <a:p>
            <a:r>
              <a:rPr lang="cs-CZ" sz="3200" dirty="0"/>
              <a:t>Marketing.</a:t>
            </a:r>
          </a:p>
          <a:p>
            <a:r>
              <a:rPr lang="cs-CZ" sz="3200" dirty="0"/>
              <a:t>Proč si ten úvěr beru? </a:t>
            </a:r>
          </a:p>
          <a:p>
            <a:r>
              <a:rPr lang="cs-CZ" sz="3200" dirty="0"/>
              <a:t>Zajištění – půjčím peníze kamarádovi, zajištění dává vyšší stupeň právní jistoty, že se mi peníze vrátí.</a:t>
            </a:r>
          </a:p>
          <a:p>
            <a:r>
              <a:rPr lang="cs-CZ" sz="3200" dirty="0"/>
              <a:t>Raďte se – jako prevenci, ne až když máte problém.</a:t>
            </a:r>
          </a:p>
        </p:txBody>
      </p:sp>
    </p:spTree>
    <p:extLst>
      <p:ext uri="{BB962C8B-B14F-4D97-AF65-F5344CB8AC3E}">
        <p14:creationId xmlns:p14="http://schemas.microsoft.com/office/powerpoint/2010/main" val="39134044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7632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Předluženost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Neschopnost splácet označujeme jako předluženost. Jediným řešením dluhů je splatit je. Možnosti zefektivnění splácení: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Konsolidace úvěrů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Sloučení více úvěrů (jiných než na bydlení) do jediného úvěru. Cílem je získání lepších podmínek, a především snížení měsíční splátky.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i="1" dirty="0"/>
              <a:t>Refinancování úvěrů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Používá se u hypoték. Jeho cílem je, stejně jako u konsolidace, snížit splátku. </a:t>
            </a:r>
          </a:p>
          <a:p>
            <a:pPr marL="0" indent="0">
              <a:buNone/>
            </a:pPr>
            <a:r>
              <a:rPr lang="cs-CZ" dirty="0"/>
              <a:t>Co uděláte s ušetřenými penězi?  </a:t>
            </a:r>
          </a:p>
        </p:txBody>
      </p:sp>
    </p:spTree>
    <p:extLst>
      <p:ext uri="{BB962C8B-B14F-4D97-AF65-F5344CB8AC3E}">
        <p14:creationId xmlns:p14="http://schemas.microsoft.com/office/powerpoint/2010/main" val="68209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Dluhová 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nejste schopni splácet své závazky ze svých pravidelných příjmů. </a:t>
            </a:r>
          </a:p>
          <a:p>
            <a:r>
              <a:rPr lang="cs-CZ" dirty="0"/>
              <a:t>Pokud se rozhodnete současné dluhy uhradit za použití dalšího nového dluhu, který je zpravidla navýšen o nějaké peníze navíc, roztáčí se tak dluhová spirála. </a:t>
            </a:r>
          </a:p>
          <a:p>
            <a:r>
              <a:rPr lang="cs-CZ" dirty="0"/>
              <a:t>Okamžité řešení je možné např. prodejem nepotřebného majetku, snížením zbytných výdajů nebo aktivní dohodou s věřitelem na snížení splátek. </a:t>
            </a:r>
          </a:p>
          <a:p>
            <a:r>
              <a:rPr lang="cs-CZ" dirty="0"/>
              <a:t>V každém případě je důležité s věřitelem komunikovat a snažit se vyřešit situaci dohodou. </a:t>
            </a:r>
          </a:p>
        </p:txBody>
      </p:sp>
    </p:spTree>
    <p:extLst>
      <p:ext uri="{BB962C8B-B14F-4D97-AF65-F5344CB8AC3E}">
        <p14:creationId xmlns:p14="http://schemas.microsoft.com/office/powerpoint/2010/main" val="142727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splácení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Všechny splátky </a:t>
            </a:r>
            <a:r>
              <a:rPr lang="cs-CZ" b="1" dirty="0"/>
              <a:t>splácejte včas</a:t>
            </a:r>
            <a:r>
              <a:rPr lang="cs-CZ" dirty="0"/>
              <a:t>. Zvyšujete svou důvěryhodnost a máte klid od věřitelů.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Nenabírejte další dluhy a </a:t>
            </a:r>
            <a:r>
              <a:rPr lang="cs-CZ" b="1" dirty="0"/>
              <a:t>vytvářejte finanční rezervu! </a:t>
            </a:r>
            <a:r>
              <a:rPr lang="cs-CZ" dirty="0"/>
              <a:t>Rezerva vás chrání před dalším zadlužením až vše splatíte.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Až budete mít dostatečnou rezervu, vytvářejte si prostředky na </a:t>
            </a:r>
            <a:r>
              <a:rPr lang="cs-CZ" b="1" dirty="0"/>
              <a:t>mimořádné splátky</a:t>
            </a:r>
            <a:r>
              <a:rPr lang="cs-CZ" dirty="0"/>
              <a:t>. Urychlíte splácení.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7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Patří k vážnějším důsledkům nedodržování povinností dlužníka. </a:t>
            </a:r>
          </a:p>
          <a:p>
            <a:r>
              <a:rPr lang="cs-CZ" dirty="0"/>
              <a:t>Do této situace se nedostanete nenadále. Je to důsledek dlouhodobého vyhýbání se povinnostem dlužníka. </a:t>
            </a:r>
          </a:p>
          <a:p>
            <a:r>
              <a:rPr lang="cs-CZ" dirty="0"/>
              <a:t>Jde o výkon rozhodnutí nařizovaný a prováděný soudem nebo soudním exekutorem. </a:t>
            </a:r>
          </a:p>
          <a:p>
            <a:r>
              <a:rPr lang="cs-CZ" dirty="0"/>
              <a:t>Exekuce je provedena na základě exekučního příkazu. Proti exekučnímu příkazu se nelze odvolat. </a:t>
            </a:r>
          </a:p>
          <a:p>
            <a:r>
              <a:rPr lang="cs-CZ" dirty="0"/>
              <a:t>Majetek, který je postižen exekucí nesmí být převeden na jinou osobu, zatížen a nesmí s ním být jinak nakládáno. </a:t>
            </a:r>
          </a:p>
        </p:txBody>
      </p:sp>
    </p:spTree>
    <p:extLst>
      <p:ext uri="{BB962C8B-B14F-4D97-AF65-F5344CB8AC3E}">
        <p14:creationId xmlns:p14="http://schemas.microsoft.com/office/powerpoint/2010/main" val="1561865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exekuce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Odstavení účtů – povinnému zůstává k dispozici tzv. nezabavitelné minimum. </a:t>
            </a:r>
          </a:p>
          <a:p>
            <a:r>
              <a:rPr lang="cs-CZ" dirty="0"/>
              <a:t>Odstavení mzdy. </a:t>
            </a:r>
          </a:p>
          <a:p>
            <a:r>
              <a:rPr lang="pt-BR" dirty="0"/>
              <a:t>U nemovitosti se vyznačí záznam do katastru nemovitostí. </a:t>
            </a:r>
          </a:p>
          <a:p>
            <a:r>
              <a:rPr lang="cs-CZ" dirty="0"/>
              <a:t>Vyhledání a zabavení auta. </a:t>
            </a:r>
          </a:p>
          <a:p>
            <a:r>
              <a:rPr lang="cs-CZ" dirty="0"/>
              <a:t>Ostatní zpeněžitelné věci exekutor označí a zapíše do exekutorského soupisu.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7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Exekuce trvá, dokud není vymožena celá dlužná částka nebo dokud ji nezruší soud. </a:t>
            </a:r>
          </a:p>
          <a:p>
            <a:r>
              <a:rPr lang="cs-CZ" dirty="0"/>
              <a:t>Náklady exekuce hradí povinný a patří mezi ně odměna exekutora, náhrada hotových výdajů a náhrada za doručení písemností. Čím déle exekuce trvá, tím více náklady narůstají. </a:t>
            </a:r>
          </a:p>
          <a:p>
            <a:r>
              <a:rPr lang="cs-CZ" dirty="0"/>
              <a:t>Náklady exekuce mohou přerůst vymáhanou částku.</a:t>
            </a:r>
          </a:p>
        </p:txBody>
      </p:sp>
    </p:spTree>
    <p:extLst>
      <p:ext uri="{BB962C8B-B14F-4D97-AF65-F5344CB8AC3E}">
        <p14:creationId xmlns:p14="http://schemas.microsoft.com/office/powerpoint/2010/main" val="283235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1786</Words>
  <Application>Microsoft Office PowerPoint</Application>
  <PresentationFormat>Širokoúhlá obrazovka</PresentationFormat>
  <Paragraphs>138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Motiv Office</vt:lpstr>
      <vt:lpstr>9 Zadlužení a práva spotřebitele</vt:lpstr>
      <vt:lpstr>Zadlužení</vt:lpstr>
      <vt:lpstr>Prevence zadlužení</vt:lpstr>
      <vt:lpstr>Předluženost</vt:lpstr>
      <vt:lpstr>Dluhová past</vt:lpstr>
      <vt:lpstr>Pravidla pro splácení</vt:lpstr>
      <vt:lpstr>Exekuce</vt:lpstr>
      <vt:lpstr>Důsledky exekuce</vt:lpstr>
      <vt:lpstr>Prezentace aplikace PowerPoint</vt:lpstr>
      <vt:lpstr>Prezentace aplikace PowerPoint</vt:lpstr>
      <vt:lpstr>Prezentace aplikace PowerPoint</vt:lpstr>
      <vt:lpstr>Co nemůže být zabaveno exekutorem</vt:lpstr>
      <vt:lpstr>Institut oddlužení (insolvence)</vt:lpstr>
      <vt:lpstr>Výhody a nevýhody osobního bankrotu</vt:lpstr>
      <vt:lpstr>Prezentace aplikace PowerPoint</vt:lpstr>
      <vt:lpstr>Prezentace aplikace PowerPoint</vt:lpstr>
      <vt:lpstr>Práva spotřebitele</vt:lpstr>
      <vt:lpstr>Zákon o ochraně spotřebitele</vt:lpstr>
      <vt:lpstr>GDPR</vt:lpstr>
      <vt:lpstr>Údaje pro zpracování</vt:lpstr>
      <vt:lpstr>Údaje pro marketing</vt:lpstr>
      <vt:lpstr>Informační povinnosti</vt:lpstr>
      <vt:lpstr>Předsmluvní informace</vt:lpstr>
      <vt:lpstr>Nekalé obchodní praktiky</vt:lpstr>
      <vt:lpstr>Mimosoudní řešení sporů ADR</vt:lpstr>
      <vt:lpstr>Finanční arbitr</vt:lpstr>
      <vt:lpstr>Prezentace aplikace PowerPoint</vt:lpstr>
      <vt:lpstr>Česká obchodní inspekce</vt:lpstr>
      <vt:lpstr>Ombudsman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Zadlužení a práva spotřebitele</dc:title>
  <dc:creator>Mirka</dc:creator>
  <cp:lastModifiedBy>katka</cp:lastModifiedBy>
  <cp:revision>13</cp:revision>
  <dcterms:created xsi:type="dcterms:W3CDTF">2021-12-04T02:38:39Z</dcterms:created>
  <dcterms:modified xsi:type="dcterms:W3CDTF">2023-12-12T13:15:30Z</dcterms:modified>
</cp:coreProperties>
</file>