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5" r:id="rId5"/>
    <p:sldId id="260" r:id="rId6"/>
    <p:sldId id="262" r:id="rId7"/>
    <p:sldId id="261" r:id="rId8"/>
    <p:sldId id="258" r:id="rId9"/>
    <p:sldId id="29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62453-F5CA-4A8A-AD87-21A27853AA8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B17C58B-DB5C-475C-9541-C729E84CA667}">
      <dgm:prSet phldrT="[Text]"/>
      <dgm:spPr/>
      <dgm:t>
        <a:bodyPr/>
        <a:lstStyle/>
        <a:p>
          <a:pPr algn="ctr"/>
          <a:r>
            <a:rPr lang="cs-CZ"/>
            <a:t>PŘÁNÍ</a:t>
          </a:r>
        </a:p>
      </dgm:t>
    </dgm:pt>
    <dgm:pt modelId="{B02765A0-84C3-457C-BCFC-E8F9BA72D526}" type="par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27886C90-76FE-49AD-B341-43A6D66A51EC}" type="sib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7C3C23B6-2008-4FBC-8D68-2AB9ECF4CA1C}">
      <dgm:prSet phldrT="[Text]"/>
      <dgm:spPr/>
      <dgm:t>
        <a:bodyPr/>
        <a:lstStyle/>
        <a:p>
          <a:pPr algn="ctr"/>
          <a:r>
            <a:rPr lang="cs-CZ"/>
            <a:t>PENÍZE</a:t>
          </a:r>
        </a:p>
      </dgm:t>
    </dgm:pt>
    <dgm:pt modelId="{A3F46E13-70A8-42CA-A3B1-1D36589707B7}" type="par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00973305-02A3-4C46-A9C4-CD05F5ED418E}" type="sib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64ED6895-724F-488B-96E6-2C01D46B4496}" type="pres">
      <dgm:prSet presAssocID="{A1662453-F5CA-4A8A-AD87-21A27853AA80}" presName="cycle" presStyleCnt="0">
        <dgm:presLayoutVars>
          <dgm:dir/>
          <dgm:resizeHandles val="exact"/>
        </dgm:presLayoutVars>
      </dgm:prSet>
      <dgm:spPr/>
    </dgm:pt>
    <dgm:pt modelId="{022435A8-48BE-4253-A890-6587FDB1DD87}" type="pres">
      <dgm:prSet presAssocID="{3B17C58B-DB5C-475C-9541-C729E84CA667}" presName="node" presStyleLbl="node1" presStyleIdx="0" presStyleCnt="2" custScaleX="63919" custScaleY="52178">
        <dgm:presLayoutVars>
          <dgm:bulletEnabled val="1"/>
        </dgm:presLayoutVars>
      </dgm:prSet>
      <dgm:spPr/>
    </dgm:pt>
    <dgm:pt modelId="{A99D7DAE-72F7-422D-BB06-E34BBA954B99}" type="pres">
      <dgm:prSet presAssocID="{3B17C58B-DB5C-475C-9541-C729E84CA667}" presName="spNode" presStyleCnt="0"/>
      <dgm:spPr/>
    </dgm:pt>
    <dgm:pt modelId="{CB863011-1EF4-48DD-B549-F4BC2099535E}" type="pres">
      <dgm:prSet presAssocID="{27886C90-76FE-49AD-B341-43A6D66A51EC}" presName="sibTrans" presStyleLbl="sibTrans1D1" presStyleIdx="0" presStyleCnt="2"/>
      <dgm:spPr/>
    </dgm:pt>
    <dgm:pt modelId="{3BEC3D39-E723-4F06-84E6-A690A828CB55}" type="pres">
      <dgm:prSet presAssocID="{7C3C23B6-2008-4FBC-8D68-2AB9ECF4CA1C}" presName="node" presStyleLbl="node1" presStyleIdx="1" presStyleCnt="2" custScaleX="59606" custScaleY="52178">
        <dgm:presLayoutVars>
          <dgm:bulletEnabled val="1"/>
        </dgm:presLayoutVars>
      </dgm:prSet>
      <dgm:spPr/>
    </dgm:pt>
    <dgm:pt modelId="{EA1833CE-13C3-4FD0-9774-0A94ECB57A21}" type="pres">
      <dgm:prSet presAssocID="{7C3C23B6-2008-4FBC-8D68-2AB9ECF4CA1C}" presName="spNode" presStyleCnt="0"/>
      <dgm:spPr/>
    </dgm:pt>
    <dgm:pt modelId="{BC7647DA-6CCF-4515-B1D8-22822F053D4A}" type="pres">
      <dgm:prSet presAssocID="{00973305-02A3-4C46-A9C4-CD05F5ED418E}" presName="sibTrans" presStyleLbl="sibTrans1D1" presStyleIdx="1" presStyleCnt="2"/>
      <dgm:spPr/>
    </dgm:pt>
  </dgm:ptLst>
  <dgm:cxnLst>
    <dgm:cxn modelId="{D3C23F00-4E53-4532-8131-3BA05FCD57F3}" type="presOf" srcId="{3B17C58B-DB5C-475C-9541-C729E84CA667}" destId="{022435A8-48BE-4253-A890-6587FDB1DD87}" srcOrd="0" destOrd="0" presId="urn:microsoft.com/office/officeart/2005/8/layout/cycle5"/>
    <dgm:cxn modelId="{30D64E02-DD5F-4D17-86DC-B8CEA1B0CEE4}" type="presOf" srcId="{00973305-02A3-4C46-A9C4-CD05F5ED418E}" destId="{BC7647DA-6CCF-4515-B1D8-22822F053D4A}" srcOrd="0" destOrd="0" presId="urn:microsoft.com/office/officeart/2005/8/layout/cycle5"/>
    <dgm:cxn modelId="{39ACB661-852D-473F-BF65-95E1D45721BA}" type="presOf" srcId="{A1662453-F5CA-4A8A-AD87-21A27853AA80}" destId="{64ED6895-724F-488B-96E6-2C01D46B4496}" srcOrd="0" destOrd="0" presId="urn:microsoft.com/office/officeart/2005/8/layout/cycle5"/>
    <dgm:cxn modelId="{D6328F6C-D8C8-4316-A512-37DD377A8F18}" srcId="{A1662453-F5CA-4A8A-AD87-21A27853AA80}" destId="{7C3C23B6-2008-4FBC-8D68-2AB9ECF4CA1C}" srcOrd="1" destOrd="0" parTransId="{A3F46E13-70A8-42CA-A3B1-1D36589707B7}" sibTransId="{00973305-02A3-4C46-A9C4-CD05F5ED418E}"/>
    <dgm:cxn modelId="{18CC35BA-EB96-4F80-B456-124885FB8DD3}" srcId="{A1662453-F5CA-4A8A-AD87-21A27853AA80}" destId="{3B17C58B-DB5C-475C-9541-C729E84CA667}" srcOrd="0" destOrd="0" parTransId="{B02765A0-84C3-457C-BCFC-E8F9BA72D526}" sibTransId="{27886C90-76FE-49AD-B341-43A6D66A51EC}"/>
    <dgm:cxn modelId="{854FEDC3-0C8D-4D02-B6DD-B3F69F8A9157}" type="presOf" srcId="{7C3C23B6-2008-4FBC-8D68-2AB9ECF4CA1C}" destId="{3BEC3D39-E723-4F06-84E6-A690A828CB55}" srcOrd="0" destOrd="0" presId="urn:microsoft.com/office/officeart/2005/8/layout/cycle5"/>
    <dgm:cxn modelId="{107EEAFE-8ECE-4448-8B2D-1B712E49C214}" type="presOf" srcId="{27886C90-76FE-49AD-B341-43A6D66A51EC}" destId="{CB863011-1EF4-48DD-B549-F4BC2099535E}" srcOrd="0" destOrd="0" presId="urn:microsoft.com/office/officeart/2005/8/layout/cycle5"/>
    <dgm:cxn modelId="{EA8F6538-3372-42E1-8EF3-F26528F4B249}" type="presParOf" srcId="{64ED6895-724F-488B-96E6-2C01D46B4496}" destId="{022435A8-48BE-4253-A890-6587FDB1DD87}" srcOrd="0" destOrd="0" presId="urn:microsoft.com/office/officeart/2005/8/layout/cycle5"/>
    <dgm:cxn modelId="{8E310DFE-3F22-4A95-81F8-E4223B389600}" type="presParOf" srcId="{64ED6895-724F-488B-96E6-2C01D46B4496}" destId="{A99D7DAE-72F7-422D-BB06-E34BBA954B99}" srcOrd="1" destOrd="0" presId="urn:microsoft.com/office/officeart/2005/8/layout/cycle5"/>
    <dgm:cxn modelId="{83698361-E752-40A4-BB67-95201FAC2871}" type="presParOf" srcId="{64ED6895-724F-488B-96E6-2C01D46B4496}" destId="{CB863011-1EF4-48DD-B549-F4BC2099535E}" srcOrd="2" destOrd="0" presId="urn:microsoft.com/office/officeart/2005/8/layout/cycle5"/>
    <dgm:cxn modelId="{DC78F765-41A6-4DE0-8693-6D229AFEC1D1}" type="presParOf" srcId="{64ED6895-724F-488B-96E6-2C01D46B4496}" destId="{3BEC3D39-E723-4F06-84E6-A690A828CB55}" srcOrd="3" destOrd="0" presId="urn:microsoft.com/office/officeart/2005/8/layout/cycle5"/>
    <dgm:cxn modelId="{2D8706FB-B520-442C-929F-C4F2A0C94548}" type="presParOf" srcId="{64ED6895-724F-488B-96E6-2C01D46B4496}" destId="{EA1833CE-13C3-4FD0-9774-0A94ECB57A21}" srcOrd="4" destOrd="0" presId="urn:microsoft.com/office/officeart/2005/8/layout/cycle5"/>
    <dgm:cxn modelId="{CD6866BE-37CA-4943-8044-7615DBFF48B6}" type="presParOf" srcId="{64ED6895-724F-488B-96E6-2C01D46B4496}" destId="{BC7647DA-6CCF-4515-B1D8-22822F053D4A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xfrm rot="5400000">
          <a:off x="5081519" y="212471"/>
          <a:ext cx="941818" cy="90224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xfrm rot="5400000">
          <a:off x="3828951" y="180217"/>
          <a:ext cx="959686" cy="966752"/>
        </a:xfrm>
        <a:prstGeom prst="hexagon">
          <a:avLst>
            <a:gd name="adj" fmla="val 25000"/>
            <a:gd name="vf" fmla="val 115470"/>
          </a:avLst>
        </a:prstGeom>
        <a:solidFill>
          <a:srgbClr val="A5A5A5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BANKY (45)</a:t>
          </a:r>
        </a:p>
      </dgm:t>
    </dgm:pt>
    <dgm:pt modelId="{9287FE23-39C0-48D3-966E-09D22D6C9613}">
      <dgm:prSet phldrT="[Text]" custT="1"/>
      <dgm:spPr>
        <a:xfrm rot="5400000">
          <a:off x="4324717" y="1023725"/>
          <a:ext cx="1207023" cy="1162751"/>
        </a:xfrm>
        <a:prstGeom prst="hexagon">
          <a:avLst>
            <a:gd name="adj" fmla="val 25000"/>
            <a:gd name="vf" fmla="val 11547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xfrm rot="5400000">
          <a:off x="5660075" y="1110128"/>
          <a:ext cx="1023575" cy="989944"/>
        </a:xfrm>
        <a:prstGeom prst="hexagon">
          <a:avLst>
            <a:gd name="adj" fmla="val 25000"/>
            <a:gd name="vf" fmla="val 11547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STAVEBNÍ SPOŘITELNY 5</a:t>
          </a:r>
        </a:p>
      </dgm:t>
    </dgm:pt>
    <dgm:pt modelId="{F69CDDFA-10D4-40F5-B884-3EEFB28CC5CD}">
      <dgm:prSet phldrT="[Text]"/>
      <dgm:spPr>
        <a:xfrm>
          <a:off x="6163127" y="2331480"/>
          <a:ext cx="1477113" cy="79414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>
            <a:buNone/>
          </a:pPr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xfrm rot="5400000">
          <a:off x="3129845" y="1030868"/>
          <a:ext cx="1002385" cy="907772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PENZIJNÍ SPOLEČNOSTI 9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xfrm rot="5400000">
          <a:off x="3794779" y="2261466"/>
          <a:ext cx="974418" cy="929132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INVESTIČNÍ A </a:t>
          </a:r>
          <a:r>
            <a:rPr lang="cs-CZ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KAPITÁLOVÉ SPOLEČNOSTI </a:t>
          </a:r>
          <a:r>
            <a:rPr lang="cs-CZ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(95)</a:t>
          </a:r>
        </a:p>
      </dgm:t>
    </dgm:pt>
    <dgm:pt modelId="{CFDCE56E-B586-4B7F-8FE6-F3DA9C98BC93}">
      <dgm:prSet phldrT="[Text]" custT="1"/>
      <dgm:spPr>
        <a:xfrm rot="5400000">
          <a:off x="5054902" y="2288094"/>
          <a:ext cx="995052" cy="880918"/>
        </a:xfrm>
        <a:prstGeom prst="hexagon">
          <a:avLst>
            <a:gd name="adj" fmla="val 25000"/>
            <a:gd name="vf" fmla="val 11547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xfrm rot="5400000">
          <a:off x="2521465" y="2410022"/>
          <a:ext cx="957913" cy="896245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lumMod val="6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 sz="10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94316" custScaleY="87389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>
        <a:xfrm>
          <a:off x="6163127" y="266520"/>
          <a:ext cx="1477113" cy="794146"/>
        </a:xfrm>
        <a:prstGeom prst="rect">
          <a:avLst/>
        </a:prstGeom>
        <a:noFill/>
        <a:ln>
          <a:noFill/>
        </a:ln>
        <a:effectLst/>
      </dgm:spPr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97430" custScaleY="87166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>
        <a:xfrm>
          <a:off x="2875359" y="1208027"/>
          <a:ext cx="1429464" cy="794146"/>
        </a:xfrm>
        <a:prstGeom prst="rect">
          <a:avLst/>
        </a:prstGeom>
        <a:noFill/>
        <a:ln>
          <a:noFill/>
        </a:ln>
        <a:effectLst/>
      </dgm:spPr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98100" custScaleY="104098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110156" custScaleY="92280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101173" custScaleY="83417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>
        <a:xfrm>
          <a:off x="2875359" y="3290671"/>
          <a:ext cx="1429464" cy="794146"/>
        </a:xfrm>
        <a:prstGeom prst="rect">
          <a:avLst/>
        </a:prstGeom>
        <a:noFill/>
        <a:ln>
          <a:noFill/>
        </a:ln>
        <a:effectLst/>
      </dgm:spPr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94292" custScaleY="88698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EC6DEE-F4EC-4B6B-92C0-E0D71CA9BC9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FE3FA2-007E-4BD7-8D00-0DF8D74F5429}">
      <dgm:prSet phldrT="[Text]" custT="1"/>
      <dgm:spPr/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Penze</a:t>
          </a:r>
        </a:p>
      </dgm:t>
    </dgm:pt>
    <dgm:pt modelId="{BC0A105C-55BB-4AF6-B83C-F349EEE6DC26}" type="parTrans" cxnId="{7D59797F-74D1-4B27-9948-693ABA3956BD}">
      <dgm:prSet/>
      <dgm:spPr/>
      <dgm:t>
        <a:bodyPr/>
        <a:lstStyle/>
        <a:p>
          <a:pPr algn="ctr"/>
          <a:endParaRPr lang="cs-CZ"/>
        </a:p>
      </dgm:t>
    </dgm:pt>
    <dgm:pt modelId="{29B59177-C668-40D9-A958-D0F31691E2F9}" type="sibTrans" cxnId="{7D59797F-74D1-4B27-9948-693ABA3956BD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1400" dirty="0">
              <a:solidFill>
                <a:schemeClr val="tx1"/>
              </a:solidFill>
            </a:rPr>
            <a:t>Život a zdraví</a:t>
          </a:r>
        </a:p>
      </dgm:t>
    </dgm:pt>
    <dgm:pt modelId="{74290AFC-D4ED-47DF-941A-F7DE98B0E467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ctr"/>
          <a:r>
            <a:rPr lang="cs-CZ" sz="1200"/>
            <a:t>Majetek</a:t>
          </a:r>
        </a:p>
      </dgm:t>
    </dgm:pt>
    <dgm:pt modelId="{F871DA47-82B3-4CAB-BB42-D5A8B2724D63}" type="par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1F31AF1B-5CAF-4E89-984F-44A07F89C909}" type="sib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F851862B-A898-44A3-B56C-3CF0E4D5B333}">
      <dgm:prSet phldrT="[Text]" custT="1"/>
      <dgm:spPr>
        <a:solidFill>
          <a:srgbClr val="FFFF99"/>
        </a:solidFill>
      </dgm:spPr>
      <dgm:t>
        <a:bodyPr/>
        <a:lstStyle/>
        <a:p>
          <a:pPr algn="ctr"/>
          <a:r>
            <a:rPr lang="cs-CZ" sz="1600">
              <a:solidFill>
                <a:schemeClr val="tx1"/>
              </a:solidFill>
            </a:rPr>
            <a:t>Sny a přání</a:t>
          </a:r>
        </a:p>
      </dgm:t>
    </dgm:pt>
    <dgm:pt modelId="{9A396EFF-BFAC-40A8-9324-7401B8490CD9}" type="parTrans" cxnId="{1D73DC6E-B64B-40E5-A6BC-A4A070E8BBFA}">
      <dgm:prSet/>
      <dgm:spPr/>
      <dgm:t>
        <a:bodyPr/>
        <a:lstStyle/>
        <a:p>
          <a:pPr algn="ctr"/>
          <a:endParaRPr lang="cs-CZ"/>
        </a:p>
      </dgm:t>
    </dgm:pt>
    <dgm:pt modelId="{0C447C1D-B1EF-4E41-8E3C-E733379ECE24}" type="sibTrans" cxnId="{1D73DC6E-B64B-40E5-A6BC-A4A070E8BBFA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Rezervy</a:t>
          </a:r>
        </a:p>
      </dgm:t>
    </dgm:pt>
    <dgm:pt modelId="{E0A54EE7-284E-4AB3-AA69-DEA324C5396A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cs-CZ" sz="1300" dirty="0"/>
            <a:t>Bydlení</a:t>
          </a:r>
        </a:p>
      </dgm:t>
    </dgm:pt>
    <dgm:pt modelId="{10ACB5CE-9CCC-4DF9-9896-5002F069B120}" type="par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8E5DDB0C-BFC2-447A-9B5E-826C87D82C0D}" type="sib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A1AB66A5-B542-4289-B24E-0376BBAFEF7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cs-CZ" sz="1100">
              <a:solidFill>
                <a:schemeClr val="tx1"/>
              </a:solidFill>
            </a:rPr>
            <a:t>Investice</a:t>
          </a:r>
        </a:p>
      </dgm:t>
    </dgm:pt>
    <dgm:pt modelId="{33CB89DE-4E58-4A4E-B1D0-671A53FD2B06}" type="parTrans" cxnId="{04493D02-CA49-40EE-B387-35988DC92FBA}">
      <dgm:prSet/>
      <dgm:spPr/>
      <dgm:t>
        <a:bodyPr/>
        <a:lstStyle/>
        <a:p>
          <a:pPr algn="ctr"/>
          <a:endParaRPr lang="cs-CZ"/>
        </a:p>
      </dgm:t>
    </dgm:pt>
    <dgm:pt modelId="{F677E6F9-9782-4806-B471-E90E3A96BA10}" type="sibTrans" cxnId="{04493D02-CA49-40EE-B387-35988DC92FBA}">
      <dgm:prSet custT="1"/>
      <dgm:spPr>
        <a:solidFill>
          <a:schemeClr val="tx2"/>
        </a:solidFill>
      </dgm:spPr>
      <dgm:t>
        <a:bodyPr/>
        <a:lstStyle/>
        <a:p>
          <a:pPr algn="ctr"/>
          <a:r>
            <a:rPr lang="cs-CZ" sz="1400" dirty="0">
              <a:solidFill>
                <a:schemeClr val="tx1"/>
              </a:solidFill>
            </a:rPr>
            <a:t>Odpovědnost</a:t>
          </a:r>
        </a:p>
      </dgm:t>
    </dgm:pt>
    <dgm:pt modelId="{C30237B2-D1A7-4029-9C87-0916CF248C26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sz="1400" dirty="0"/>
            <a:t>Děti</a:t>
          </a:r>
        </a:p>
      </dgm:t>
    </dgm:pt>
    <dgm:pt modelId="{DC9B8568-AF59-4B41-8936-9ABFB3F43874}" type="par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D05D2CB6-6787-46B3-BB42-8D055DDD0CB8}" type="sib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7198A236-2674-4A1F-9527-A8A8643AC511}" type="pres">
      <dgm:prSet presAssocID="{5AEC6DEE-F4EC-4B6B-92C0-E0D71CA9BC94}" presName="Name0" presStyleCnt="0">
        <dgm:presLayoutVars>
          <dgm:chMax/>
          <dgm:chPref/>
          <dgm:dir/>
          <dgm:animLvl val="lvl"/>
        </dgm:presLayoutVars>
      </dgm:prSet>
      <dgm:spPr/>
    </dgm:pt>
    <dgm:pt modelId="{5C2528B1-A9F0-407E-8521-FACCA95CEB83}" type="pres">
      <dgm:prSet presAssocID="{C7FE3FA2-007E-4BD7-8D00-0DF8D74F5429}" presName="composite" presStyleCnt="0"/>
      <dgm:spPr/>
    </dgm:pt>
    <dgm:pt modelId="{1812FD12-959D-4FD4-9CFB-9DBBEA5F3777}" type="pres">
      <dgm:prSet presAssocID="{C7FE3FA2-007E-4BD7-8D00-0DF8D74F5429}" presName="Parent1" presStyleLbl="node1" presStyleIdx="0" presStyleCnt="6" custScaleX="78755" custScaleY="56222" custLinFactNeighborX="-34557" custLinFactNeighborY="-2065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0E4E1EA0-3770-4293-9756-0EA134216B87}" type="pres">
      <dgm:prSet presAssocID="{C7FE3FA2-007E-4BD7-8D00-0DF8D74F5429}" presName="Childtext1" presStyleLbl="revTx" presStyleIdx="0" presStyleCnt="3" custScaleX="61748" custScaleY="111991" custLinFactNeighborX="-30386" custLinFactNeighborY="-19355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071F3941-62B0-4608-8216-8DD7F788F1C9}" type="pres">
      <dgm:prSet presAssocID="{C7FE3FA2-007E-4BD7-8D00-0DF8D74F5429}" presName="BalanceSpacing" presStyleCnt="0"/>
      <dgm:spPr/>
    </dgm:pt>
    <dgm:pt modelId="{43E998EF-9946-4FE0-AFEB-8BDCB14768A9}" type="pres">
      <dgm:prSet presAssocID="{C7FE3FA2-007E-4BD7-8D00-0DF8D74F5429}" presName="BalanceSpacing1" presStyleCnt="0"/>
      <dgm:spPr/>
    </dgm:pt>
    <dgm:pt modelId="{00521A51-C855-458C-AE66-983B67062BE9}" type="pres">
      <dgm:prSet presAssocID="{29B59177-C668-40D9-A958-D0F31691E2F9}" presName="Accent1Text" presStyleLbl="node1" presStyleIdx="1" presStyleCnt="6" custScaleX="71100" custScaleY="74529" custLinFactNeighborX="-42933" custLinFactNeighborY="-11210"/>
      <dgm:spPr>
        <a:prstGeom prst="ellipse">
          <a:avLst/>
        </a:prstGeom>
      </dgm:spPr>
    </dgm:pt>
    <dgm:pt modelId="{6EB2756C-831B-4D3F-BE8A-E65BDC83B866}" type="pres">
      <dgm:prSet presAssocID="{29B59177-C668-40D9-A958-D0F31691E2F9}" presName="spaceBetweenRectangles" presStyleCnt="0"/>
      <dgm:spPr/>
    </dgm:pt>
    <dgm:pt modelId="{1636B804-4E69-428D-8625-0DDCEA7275B8}" type="pres">
      <dgm:prSet presAssocID="{F851862B-A898-44A3-B56C-3CF0E4D5B333}" presName="composite" presStyleCnt="0"/>
      <dgm:spPr/>
    </dgm:pt>
    <dgm:pt modelId="{F2738B77-E743-4BAF-910C-D813DD4574EB}" type="pres">
      <dgm:prSet presAssocID="{F851862B-A898-44A3-B56C-3CF0E4D5B333}" presName="Parent1" presStyleLbl="node1" presStyleIdx="2" presStyleCnt="6" custScaleX="88835" custScaleY="79709" custLinFactNeighborX="18402" custLinFactNeighborY="42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53A47EBE-60C3-4849-AC38-1FB8D4C154FB}" type="pres">
      <dgm:prSet presAssocID="{F851862B-A898-44A3-B56C-3CF0E4D5B333}" presName="Childtext1" presStyleLbl="revTx" presStyleIdx="1" presStyleCnt="3" custScaleX="58510" custScaleY="92239" custLinFactNeighborX="9784" custLinFactNeighborY="-54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4BCA60AE-8A25-49F4-936A-B730CB0CA1AE}" type="pres">
      <dgm:prSet presAssocID="{F851862B-A898-44A3-B56C-3CF0E4D5B333}" presName="BalanceSpacing" presStyleCnt="0"/>
      <dgm:spPr/>
    </dgm:pt>
    <dgm:pt modelId="{3050E735-B331-482C-A572-0F00993C1161}" type="pres">
      <dgm:prSet presAssocID="{F851862B-A898-44A3-B56C-3CF0E4D5B333}" presName="BalanceSpacing1" presStyleCnt="0"/>
      <dgm:spPr/>
    </dgm:pt>
    <dgm:pt modelId="{DDE70329-246F-48A6-A7F5-0EC6500C9A6D}" type="pres">
      <dgm:prSet presAssocID="{0C447C1D-B1EF-4E41-8E3C-E733379ECE24}" presName="Accent1Text" presStyleLbl="node1" presStyleIdx="3" presStyleCnt="6" custScaleX="71616" custScaleY="66401" custLinFactNeighborX="36736" custLinFactNeighborY="-530"/>
      <dgm:spPr>
        <a:prstGeom prst="ellipse">
          <a:avLst/>
        </a:prstGeom>
      </dgm:spPr>
    </dgm:pt>
    <dgm:pt modelId="{3EB2DBB7-06C3-4053-9E15-48A128E3BF87}" type="pres">
      <dgm:prSet presAssocID="{0C447C1D-B1EF-4E41-8E3C-E733379ECE24}" presName="spaceBetweenRectangles" presStyleCnt="0"/>
      <dgm:spPr/>
    </dgm:pt>
    <dgm:pt modelId="{01BEA52E-75AD-47DF-B934-4FD4591CA16F}" type="pres">
      <dgm:prSet presAssocID="{A1AB66A5-B542-4289-B24E-0376BBAFEF72}" presName="composite" presStyleCnt="0"/>
      <dgm:spPr/>
    </dgm:pt>
    <dgm:pt modelId="{C2436FCF-44D2-4058-B391-60C67C9DDD9E}" type="pres">
      <dgm:prSet presAssocID="{A1AB66A5-B542-4289-B24E-0376BBAFEF72}" presName="Parent1" presStyleLbl="node1" presStyleIdx="4" presStyleCnt="6" custScaleX="76195" custScaleY="66674" custLinFactNeighborX="-56924" custLinFactNeighborY="11874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637DE29C-3825-47B4-8D17-B910EFCBE901}" type="pres">
      <dgm:prSet presAssocID="{A1AB66A5-B542-4289-B24E-0376BBAFEF72}" presName="Childtext1" presStyleLbl="revTx" presStyleIdx="2" presStyleCnt="3" custScaleX="61375" custScaleY="96117" custLinFactNeighborX="-65532" custLinFactNeighborY="2760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3D48C743-2567-4FC3-919B-3BF663913221}" type="pres">
      <dgm:prSet presAssocID="{A1AB66A5-B542-4289-B24E-0376BBAFEF72}" presName="BalanceSpacing" presStyleCnt="0"/>
      <dgm:spPr/>
    </dgm:pt>
    <dgm:pt modelId="{B133DCD1-FC81-494C-A64A-70FFA4319163}" type="pres">
      <dgm:prSet presAssocID="{A1AB66A5-B542-4289-B24E-0376BBAFEF72}" presName="BalanceSpacing1" presStyleCnt="0"/>
      <dgm:spPr/>
    </dgm:pt>
    <dgm:pt modelId="{A05E6B65-E9AF-42AC-A0D9-9A89848E8D57}" type="pres">
      <dgm:prSet presAssocID="{F677E6F9-9782-4806-B471-E90E3A96BA10}" presName="Accent1Text" presStyleLbl="node1" presStyleIdx="5" presStyleCnt="6" custScaleX="69967" custScaleY="59128" custLinFactNeighborX="-47621" custLinFactNeighborY="2317"/>
      <dgm:spPr>
        <a:prstGeom prst="ellipse">
          <a:avLst/>
        </a:prstGeom>
      </dgm:spPr>
    </dgm:pt>
  </dgm:ptLst>
  <dgm:cxnLst>
    <dgm:cxn modelId="{04493D02-CA49-40EE-B387-35988DC92FBA}" srcId="{5AEC6DEE-F4EC-4B6B-92C0-E0D71CA9BC94}" destId="{A1AB66A5-B542-4289-B24E-0376BBAFEF72}" srcOrd="2" destOrd="0" parTransId="{33CB89DE-4E58-4A4E-B1D0-671A53FD2B06}" sibTransId="{F677E6F9-9782-4806-B471-E90E3A96BA10}"/>
    <dgm:cxn modelId="{80A31404-A795-4CDB-BADB-78282E9E6622}" type="presOf" srcId="{A1AB66A5-B542-4289-B24E-0376BBAFEF72}" destId="{C2436FCF-44D2-4058-B391-60C67C9DDD9E}" srcOrd="0" destOrd="0" presId="urn:microsoft.com/office/officeart/2008/layout/AlternatingHexagons"/>
    <dgm:cxn modelId="{1ADF393B-AABB-44F6-AD18-9E1A6754647D}" type="presOf" srcId="{29B59177-C668-40D9-A958-D0F31691E2F9}" destId="{00521A51-C855-458C-AE66-983B67062BE9}" srcOrd="0" destOrd="0" presId="urn:microsoft.com/office/officeart/2008/layout/AlternatingHexagons"/>
    <dgm:cxn modelId="{35198B3E-B79E-4AFD-AB54-F7F94E8CB6A6}" type="presOf" srcId="{F851862B-A898-44A3-B56C-3CF0E4D5B333}" destId="{F2738B77-E743-4BAF-910C-D813DD4574EB}" srcOrd="0" destOrd="0" presId="urn:microsoft.com/office/officeart/2008/layout/AlternatingHexagons"/>
    <dgm:cxn modelId="{218FF260-701F-4FF8-91DA-1B654A76AF57}" srcId="{A1AB66A5-B542-4289-B24E-0376BBAFEF72}" destId="{C30237B2-D1A7-4029-9C87-0916CF248C26}" srcOrd="0" destOrd="0" parTransId="{DC9B8568-AF59-4B41-8936-9ABFB3F43874}" sibTransId="{D05D2CB6-6787-46B3-BB42-8D055DDD0CB8}"/>
    <dgm:cxn modelId="{B34FD164-6363-46BB-8659-132FEDE7E48F}" type="presOf" srcId="{5AEC6DEE-F4EC-4B6B-92C0-E0D71CA9BC94}" destId="{7198A236-2674-4A1F-9527-A8A8643AC511}" srcOrd="0" destOrd="0" presId="urn:microsoft.com/office/officeart/2008/layout/AlternatingHexagons"/>
    <dgm:cxn modelId="{864A0A6A-E03E-4FEE-BB08-93B1B1B344DB}" type="presOf" srcId="{C7FE3FA2-007E-4BD7-8D00-0DF8D74F5429}" destId="{1812FD12-959D-4FD4-9CFB-9DBBEA5F3777}" srcOrd="0" destOrd="0" presId="urn:microsoft.com/office/officeart/2008/layout/AlternatingHexagons"/>
    <dgm:cxn modelId="{8F467C6E-E6AC-4CD8-8E6A-7BAA53C048FD}" srcId="{F851862B-A898-44A3-B56C-3CF0E4D5B333}" destId="{E0A54EE7-284E-4AB3-AA69-DEA324C5396A}" srcOrd="0" destOrd="0" parTransId="{10ACB5CE-9CCC-4DF9-9896-5002F069B120}" sibTransId="{8E5DDB0C-BFC2-447A-9B5E-826C87D82C0D}"/>
    <dgm:cxn modelId="{1D73DC6E-B64B-40E5-A6BC-A4A070E8BBFA}" srcId="{5AEC6DEE-F4EC-4B6B-92C0-E0D71CA9BC94}" destId="{F851862B-A898-44A3-B56C-3CF0E4D5B333}" srcOrd="1" destOrd="0" parTransId="{9A396EFF-BFAC-40A8-9324-7401B8490CD9}" sibTransId="{0C447C1D-B1EF-4E41-8E3C-E733379ECE24}"/>
    <dgm:cxn modelId="{3F0DC555-45DC-4031-BEC0-B8764A35EF90}" type="presOf" srcId="{E0A54EE7-284E-4AB3-AA69-DEA324C5396A}" destId="{53A47EBE-60C3-4849-AC38-1FB8D4C154FB}" srcOrd="0" destOrd="0" presId="urn:microsoft.com/office/officeart/2008/layout/AlternatingHexagons"/>
    <dgm:cxn modelId="{D1C96B77-8405-41C0-AE13-BBF357490B92}" type="presOf" srcId="{C30237B2-D1A7-4029-9C87-0916CF248C26}" destId="{637DE29C-3825-47B4-8D17-B910EFCBE901}" srcOrd="0" destOrd="0" presId="urn:microsoft.com/office/officeart/2008/layout/AlternatingHexagons"/>
    <dgm:cxn modelId="{7D59797F-74D1-4B27-9948-693ABA3956BD}" srcId="{5AEC6DEE-F4EC-4B6B-92C0-E0D71CA9BC94}" destId="{C7FE3FA2-007E-4BD7-8D00-0DF8D74F5429}" srcOrd="0" destOrd="0" parTransId="{BC0A105C-55BB-4AF6-B83C-F349EEE6DC26}" sibTransId="{29B59177-C668-40D9-A958-D0F31691E2F9}"/>
    <dgm:cxn modelId="{1E0D018A-9DCE-48FB-B660-6E5A3195D66E}" type="presOf" srcId="{F677E6F9-9782-4806-B471-E90E3A96BA10}" destId="{A05E6B65-E9AF-42AC-A0D9-9A89848E8D57}" srcOrd="0" destOrd="0" presId="urn:microsoft.com/office/officeart/2008/layout/AlternatingHexagons"/>
    <dgm:cxn modelId="{DDEF53A0-A078-4543-823F-AC8AD676D7FE}" type="presOf" srcId="{74290AFC-D4ED-47DF-941A-F7DE98B0E467}" destId="{0E4E1EA0-3770-4293-9756-0EA134216B87}" srcOrd="0" destOrd="0" presId="urn:microsoft.com/office/officeart/2008/layout/AlternatingHexagons"/>
    <dgm:cxn modelId="{8EDE3CAD-EC55-4FF4-A9CA-7A35D2EA6F35}" srcId="{C7FE3FA2-007E-4BD7-8D00-0DF8D74F5429}" destId="{74290AFC-D4ED-47DF-941A-F7DE98B0E467}" srcOrd="0" destOrd="0" parTransId="{F871DA47-82B3-4CAB-BB42-D5A8B2724D63}" sibTransId="{1F31AF1B-5CAF-4E89-984F-44A07F89C909}"/>
    <dgm:cxn modelId="{7C5268C3-04A3-4414-A109-4CB47DFE47E3}" type="presOf" srcId="{0C447C1D-B1EF-4E41-8E3C-E733379ECE24}" destId="{DDE70329-246F-48A6-A7F5-0EC6500C9A6D}" srcOrd="0" destOrd="0" presId="urn:microsoft.com/office/officeart/2008/layout/AlternatingHexagons"/>
    <dgm:cxn modelId="{1847CDA0-BBC9-4298-AAD9-2E96BCD1469C}" type="presParOf" srcId="{7198A236-2674-4A1F-9527-A8A8643AC511}" destId="{5C2528B1-A9F0-407E-8521-FACCA95CEB83}" srcOrd="0" destOrd="0" presId="urn:microsoft.com/office/officeart/2008/layout/AlternatingHexagons"/>
    <dgm:cxn modelId="{B3E5978E-9ADF-4B1B-9C35-E1A350B21D04}" type="presParOf" srcId="{5C2528B1-A9F0-407E-8521-FACCA95CEB83}" destId="{1812FD12-959D-4FD4-9CFB-9DBBEA5F3777}" srcOrd="0" destOrd="0" presId="urn:microsoft.com/office/officeart/2008/layout/AlternatingHexagons"/>
    <dgm:cxn modelId="{844564FA-03E9-4DB4-BD73-D784C8458728}" type="presParOf" srcId="{5C2528B1-A9F0-407E-8521-FACCA95CEB83}" destId="{0E4E1EA0-3770-4293-9756-0EA134216B87}" srcOrd="1" destOrd="0" presId="urn:microsoft.com/office/officeart/2008/layout/AlternatingHexagons"/>
    <dgm:cxn modelId="{277BCC35-DCC8-489C-B5A6-92C2D449E727}" type="presParOf" srcId="{5C2528B1-A9F0-407E-8521-FACCA95CEB83}" destId="{071F3941-62B0-4608-8216-8DD7F788F1C9}" srcOrd="2" destOrd="0" presId="urn:microsoft.com/office/officeart/2008/layout/AlternatingHexagons"/>
    <dgm:cxn modelId="{32961D13-D29E-4E4D-984A-BCC312E7B8ED}" type="presParOf" srcId="{5C2528B1-A9F0-407E-8521-FACCA95CEB83}" destId="{43E998EF-9946-4FE0-AFEB-8BDCB14768A9}" srcOrd="3" destOrd="0" presId="urn:microsoft.com/office/officeart/2008/layout/AlternatingHexagons"/>
    <dgm:cxn modelId="{8A78EDE0-04F5-4B6F-9E08-E6FFAB96FEC2}" type="presParOf" srcId="{5C2528B1-A9F0-407E-8521-FACCA95CEB83}" destId="{00521A51-C855-458C-AE66-983B67062BE9}" srcOrd="4" destOrd="0" presId="urn:microsoft.com/office/officeart/2008/layout/AlternatingHexagons"/>
    <dgm:cxn modelId="{180F83EF-5114-4384-AFCD-44A155910FA1}" type="presParOf" srcId="{7198A236-2674-4A1F-9527-A8A8643AC511}" destId="{6EB2756C-831B-4D3F-BE8A-E65BDC83B866}" srcOrd="1" destOrd="0" presId="urn:microsoft.com/office/officeart/2008/layout/AlternatingHexagons"/>
    <dgm:cxn modelId="{EE3AA39A-3701-423E-977F-B617FC842411}" type="presParOf" srcId="{7198A236-2674-4A1F-9527-A8A8643AC511}" destId="{1636B804-4E69-428D-8625-0DDCEA7275B8}" srcOrd="2" destOrd="0" presId="urn:microsoft.com/office/officeart/2008/layout/AlternatingHexagons"/>
    <dgm:cxn modelId="{ACFD7ED9-9D62-4A18-8797-0F4D35D6C8A7}" type="presParOf" srcId="{1636B804-4E69-428D-8625-0DDCEA7275B8}" destId="{F2738B77-E743-4BAF-910C-D813DD4574EB}" srcOrd="0" destOrd="0" presId="urn:microsoft.com/office/officeart/2008/layout/AlternatingHexagons"/>
    <dgm:cxn modelId="{F0F460EC-6335-4699-B3DA-88004631F7AB}" type="presParOf" srcId="{1636B804-4E69-428D-8625-0DDCEA7275B8}" destId="{53A47EBE-60C3-4849-AC38-1FB8D4C154FB}" srcOrd="1" destOrd="0" presId="urn:microsoft.com/office/officeart/2008/layout/AlternatingHexagons"/>
    <dgm:cxn modelId="{F7FE4402-5BBC-42F9-8E0E-69EA928EE9E6}" type="presParOf" srcId="{1636B804-4E69-428D-8625-0DDCEA7275B8}" destId="{4BCA60AE-8A25-49F4-936A-B730CB0CA1AE}" srcOrd="2" destOrd="0" presId="urn:microsoft.com/office/officeart/2008/layout/AlternatingHexagons"/>
    <dgm:cxn modelId="{39C80414-3EC1-4B52-AC2C-D45F308A92DE}" type="presParOf" srcId="{1636B804-4E69-428D-8625-0DDCEA7275B8}" destId="{3050E735-B331-482C-A572-0F00993C1161}" srcOrd="3" destOrd="0" presId="urn:microsoft.com/office/officeart/2008/layout/AlternatingHexagons"/>
    <dgm:cxn modelId="{CA6F9273-40DE-4D9D-97E9-0BD5C8D15F58}" type="presParOf" srcId="{1636B804-4E69-428D-8625-0DDCEA7275B8}" destId="{DDE70329-246F-48A6-A7F5-0EC6500C9A6D}" srcOrd="4" destOrd="0" presId="urn:microsoft.com/office/officeart/2008/layout/AlternatingHexagons"/>
    <dgm:cxn modelId="{2AE8C849-112A-4AA2-9053-830ADE8FACB5}" type="presParOf" srcId="{7198A236-2674-4A1F-9527-A8A8643AC511}" destId="{3EB2DBB7-06C3-4053-9E15-48A128E3BF87}" srcOrd="3" destOrd="0" presId="urn:microsoft.com/office/officeart/2008/layout/AlternatingHexagons"/>
    <dgm:cxn modelId="{8CEE51F1-B113-4BE8-B7E1-FAFDC2D5FA40}" type="presParOf" srcId="{7198A236-2674-4A1F-9527-A8A8643AC511}" destId="{01BEA52E-75AD-47DF-B934-4FD4591CA16F}" srcOrd="4" destOrd="0" presId="urn:microsoft.com/office/officeart/2008/layout/AlternatingHexagons"/>
    <dgm:cxn modelId="{20DE18A9-8B3B-40DA-A048-577B342F4073}" type="presParOf" srcId="{01BEA52E-75AD-47DF-B934-4FD4591CA16F}" destId="{C2436FCF-44D2-4058-B391-60C67C9DDD9E}" srcOrd="0" destOrd="0" presId="urn:microsoft.com/office/officeart/2008/layout/AlternatingHexagons"/>
    <dgm:cxn modelId="{61A93EE8-F647-47D2-8558-060B4407AF66}" type="presParOf" srcId="{01BEA52E-75AD-47DF-B934-4FD4591CA16F}" destId="{637DE29C-3825-47B4-8D17-B910EFCBE901}" srcOrd="1" destOrd="0" presId="urn:microsoft.com/office/officeart/2008/layout/AlternatingHexagons"/>
    <dgm:cxn modelId="{762C7E87-5957-4571-B02B-8DB1CD28A52E}" type="presParOf" srcId="{01BEA52E-75AD-47DF-B934-4FD4591CA16F}" destId="{3D48C743-2567-4FC3-919B-3BF663913221}" srcOrd="2" destOrd="0" presId="urn:microsoft.com/office/officeart/2008/layout/AlternatingHexagons"/>
    <dgm:cxn modelId="{E75D11B6-5BB5-49D3-97B5-FCF48FAAAD30}" type="presParOf" srcId="{01BEA52E-75AD-47DF-B934-4FD4591CA16F}" destId="{B133DCD1-FC81-494C-A64A-70FFA4319163}" srcOrd="3" destOrd="0" presId="urn:microsoft.com/office/officeart/2008/layout/AlternatingHexagons"/>
    <dgm:cxn modelId="{2D1BEC9D-5FDE-4F42-B5A3-908907FC1D49}" type="presParOf" srcId="{01BEA52E-75AD-47DF-B934-4FD4591CA16F}" destId="{A05E6B65-E9AF-42AC-A0D9-9A89848E8D5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cs-CZ" sz="900"/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000"/>
            <a:t>BANKY (45)</a:t>
          </a:r>
        </a:p>
      </dgm:t>
    </dgm:pt>
    <dgm:pt modelId="{9287FE23-39C0-48D3-966E-09D22D6C9613}">
      <dgm:prSet phldrT="[Text]" custT="1"/>
      <dgm:spPr/>
      <dgm:t>
        <a:bodyPr/>
        <a:lstStyle/>
        <a:p>
          <a:pPr algn="ctr"/>
          <a:r>
            <a:rPr lang="cs-CZ" sz="1000" b="1" dirty="0"/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800"/>
            <a:t>STAVEBNÍ SPOŘITELNY 5</a:t>
          </a:r>
        </a:p>
      </dgm:t>
    </dgm:pt>
    <dgm:pt modelId="{F69CDDFA-10D4-40F5-B884-3EEFB28CC5CD}">
      <dgm:prSet phldrT="[Text]"/>
      <dgm:spPr/>
      <dgm:t>
        <a:bodyPr/>
        <a:lstStyle/>
        <a:p>
          <a:pPr algn="ctr"/>
          <a:endParaRPr lang="cs-CZ"/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cs-CZ" sz="800"/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solidFill>
          <a:srgbClr val="FFC000"/>
        </a:solidFill>
      </dgm:spPr>
      <dgm:t>
        <a:bodyPr/>
        <a:lstStyle/>
        <a:p>
          <a:pPr algn="ctr"/>
          <a:r>
            <a:rPr lang="cs-CZ"/>
            <a:t>INVESTIČNÍ A </a:t>
          </a:r>
          <a:r>
            <a:rPr lang="cs-CZ" b="1"/>
            <a:t>KAPITÁLOVÉ SPOLEČNOSTI </a:t>
          </a:r>
          <a:r>
            <a:rPr lang="cs-CZ"/>
            <a:t>(95)</a:t>
          </a:r>
        </a:p>
      </dgm:t>
    </dgm:pt>
    <dgm:pt modelId="{CFDCE56E-B586-4B7F-8FE6-F3DA9C98BC93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cs-CZ" sz="800"/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s-CZ" sz="1000"/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435A8-48BE-4253-A890-6587FDB1DD87}">
      <dsp:nvSpPr>
        <dsp:cNvPr id="0" name=""/>
        <dsp:cNvSpPr/>
      </dsp:nvSpPr>
      <dsp:spPr>
        <a:xfrm>
          <a:off x="2473280" y="1627119"/>
          <a:ext cx="2067638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PŘÁNÍ</a:t>
          </a:r>
        </a:p>
      </dsp:txBody>
      <dsp:txXfrm>
        <a:off x="2526836" y="1680675"/>
        <a:ext cx="1960526" cy="989986"/>
      </dsp:txXfrm>
    </dsp:sp>
    <dsp:sp modelId="{CB863011-1EF4-48DD-B549-F4BC2099535E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411779" y="644978"/>
              </a:moveTo>
              <a:arcTo wR="1785578" hR="1785578" stAng="131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C3D39-E723-4F06-84E6-A690A828CB55}">
      <dsp:nvSpPr>
        <dsp:cNvPr id="0" name=""/>
        <dsp:cNvSpPr/>
      </dsp:nvSpPr>
      <dsp:spPr>
        <a:xfrm>
          <a:off x="6114196" y="1627119"/>
          <a:ext cx="1928122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PENÍZE</a:t>
          </a:r>
        </a:p>
      </dsp:txBody>
      <dsp:txXfrm>
        <a:off x="6167752" y="1680675"/>
        <a:ext cx="1821010" cy="989986"/>
      </dsp:txXfrm>
    </dsp:sp>
    <dsp:sp modelId="{BC7647DA-6CCF-4515-B1D8-22822F053D4A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3159377" y="2926178"/>
              </a:moveTo>
              <a:arcTo wR="1785578" hR="1785578" stAng="23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4790963" y="119600"/>
          <a:ext cx="1145849" cy="1075908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POJIŠŤOVNY (50)</a:t>
          </a:r>
        </a:p>
      </dsp:txBody>
      <dsp:txXfrm rot="-5400000">
        <a:off x="4999778" y="269776"/>
        <a:ext cx="728218" cy="775557"/>
      </dsp:txXfrm>
    </dsp:sp>
    <dsp:sp modelId="{422E649F-D102-4963-9F74-084064FDA1FE}">
      <dsp:nvSpPr>
        <dsp:cNvPr id="0" name=""/>
        <dsp:cNvSpPr/>
      </dsp:nvSpPr>
      <dsp:spPr>
        <a:xfrm>
          <a:off x="5968878" y="264192"/>
          <a:ext cx="1463305" cy="78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3560416" y="101838"/>
          <a:ext cx="1142925" cy="1111431"/>
        </a:xfrm>
        <a:prstGeom prst="hexagon">
          <a:avLst>
            <a:gd name="adj" fmla="val 25000"/>
            <a:gd name="vf" fmla="val 115470"/>
          </a:avLst>
        </a:prstGeom>
        <a:solidFill>
          <a:srgbClr val="A5A5A5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BANKY (45)</a:t>
          </a:r>
        </a:p>
      </dsp:txBody>
      <dsp:txXfrm rot="-5400000">
        <a:off x="3758849" y="273954"/>
        <a:ext cx="746059" cy="767199"/>
      </dsp:txXfrm>
    </dsp:sp>
    <dsp:sp modelId="{2DE6D707-18E1-4A56-B0DD-CD5ACFAE5522}">
      <dsp:nvSpPr>
        <dsp:cNvPr id="0" name=""/>
        <dsp:cNvSpPr/>
      </dsp:nvSpPr>
      <dsp:spPr>
        <a:xfrm rot="5400000">
          <a:off x="4147652" y="1138753"/>
          <a:ext cx="1195740" cy="1151882"/>
        </a:xfrm>
        <a:prstGeom prst="hexagon">
          <a:avLst>
            <a:gd name="adj" fmla="val 25000"/>
            <a:gd name="vf" fmla="val 11547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TRH</a:t>
          </a:r>
        </a:p>
      </dsp:txBody>
      <dsp:txXfrm rot="-5400000">
        <a:off x="4358041" y="1312459"/>
        <a:ext cx="774962" cy="804470"/>
      </dsp:txXfrm>
    </dsp:sp>
    <dsp:sp modelId="{6283D4F4-B0CD-4F67-A84E-738DC2439330}">
      <dsp:nvSpPr>
        <dsp:cNvPr id="0" name=""/>
        <dsp:cNvSpPr/>
      </dsp:nvSpPr>
      <dsp:spPr>
        <a:xfrm>
          <a:off x="2711843" y="1321332"/>
          <a:ext cx="1416102" cy="78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5295062" y="1155157"/>
          <a:ext cx="1364938" cy="1119074"/>
        </a:xfrm>
        <a:prstGeom prst="hexagon">
          <a:avLst>
            <a:gd name="adj" fmla="val 25000"/>
            <a:gd name="vf" fmla="val 11547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STAVEBNÍ SPOŘITELNY 5</a:t>
          </a:r>
        </a:p>
      </dsp:txBody>
      <dsp:txXfrm rot="-5400000">
        <a:off x="5587708" y="1239226"/>
        <a:ext cx="779646" cy="950936"/>
      </dsp:txXfrm>
    </dsp:sp>
    <dsp:sp modelId="{7BC030BE-3156-46FB-AD28-910B4D95F339}">
      <dsp:nvSpPr>
        <dsp:cNvPr id="0" name=""/>
        <dsp:cNvSpPr/>
      </dsp:nvSpPr>
      <dsp:spPr>
        <a:xfrm rot="5400000">
          <a:off x="4758897" y="2226210"/>
          <a:ext cx="1209980" cy="1256603"/>
        </a:xfrm>
        <a:prstGeom prst="hexagon">
          <a:avLst>
            <a:gd name="adj" fmla="val 25000"/>
            <a:gd name="vf" fmla="val 11547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BURZA CENNÝCH PAPÍRŮ 1 </a:t>
          </a:r>
        </a:p>
      </dsp:txBody>
      <dsp:txXfrm rot="-5400000">
        <a:off x="4945020" y="2451184"/>
        <a:ext cx="837735" cy="806654"/>
      </dsp:txXfrm>
    </dsp:sp>
    <dsp:sp modelId="{0C6154BE-49C1-4E9C-96D1-FD9EAA974BAC}">
      <dsp:nvSpPr>
        <dsp:cNvPr id="0" name=""/>
        <dsp:cNvSpPr/>
      </dsp:nvSpPr>
      <dsp:spPr>
        <a:xfrm>
          <a:off x="5968878" y="2461150"/>
          <a:ext cx="1463305" cy="78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968878" y="2461150"/>
        <a:ext cx="1463305" cy="786723"/>
      </dsp:txXfrm>
    </dsp:sp>
    <dsp:sp modelId="{6A738AFD-2AAB-4B26-9ABD-5B785A4BF228}">
      <dsp:nvSpPr>
        <dsp:cNvPr id="0" name=""/>
        <dsp:cNvSpPr/>
      </dsp:nvSpPr>
      <dsp:spPr>
        <a:xfrm rot="5400000">
          <a:off x="2361257" y="2538958"/>
          <a:ext cx="948958" cy="887867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lumMod val="6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OSTATNÍ</a:t>
          </a:r>
        </a:p>
      </dsp:txBody>
      <dsp:txXfrm rot="-5400000">
        <a:off x="2535017" y="2661482"/>
        <a:ext cx="601437" cy="642820"/>
      </dsp:txXfrm>
    </dsp:sp>
    <dsp:sp modelId="{0E9196F9-9C55-4DF7-B97E-91F7FC38ECE7}">
      <dsp:nvSpPr>
        <dsp:cNvPr id="0" name=""/>
        <dsp:cNvSpPr/>
      </dsp:nvSpPr>
      <dsp:spPr>
        <a:xfrm rot="5400000">
          <a:off x="2913573" y="1157389"/>
          <a:ext cx="1093768" cy="1154129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PENZIJNÍ SPOLEČNOSTI 9</a:t>
          </a:r>
        </a:p>
      </dsp:txBody>
      <dsp:txXfrm rot="-5400000">
        <a:off x="3075748" y="1369864"/>
        <a:ext cx="769419" cy="729178"/>
      </dsp:txXfrm>
    </dsp:sp>
    <dsp:sp modelId="{1AA95612-A198-405B-A77A-2A10420F6992}">
      <dsp:nvSpPr>
        <dsp:cNvPr id="0" name=""/>
        <dsp:cNvSpPr/>
      </dsp:nvSpPr>
      <dsp:spPr>
        <a:xfrm>
          <a:off x="2711843" y="3523489"/>
          <a:ext cx="1416102" cy="78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3523816" y="2426311"/>
          <a:ext cx="1163013" cy="1075635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INVESTIČNÍ A </a:t>
          </a:r>
          <a:r>
            <a:rPr lang="cs-CZ" sz="10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KAPITÁLOVÉ SPOLEČNOSTI </a:t>
          </a:r>
          <a:r>
            <a:rPr lang="cs-CZ" sz="1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(95)</a:t>
          </a:r>
        </a:p>
      </dsp:txBody>
      <dsp:txXfrm rot="-5400000">
        <a:off x="3740043" y="2569176"/>
        <a:ext cx="730559" cy="789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2FD12-959D-4FD4-9CFB-9DBBEA5F3777}">
      <dsp:nvSpPr>
        <dsp:cNvPr id="0" name=""/>
        <dsp:cNvSpPr/>
      </dsp:nvSpPr>
      <dsp:spPr>
        <a:xfrm rot="5400000">
          <a:off x="2241102" y="213859"/>
          <a:ext cx="873415" cy="1064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Penze</a:t>
          </a:r>
        </a:p>
      </dsp:txBody>
      <dsp:txXfrm rot="-5400000">
        <a:off x="2301481" y="437269"/>
        <a:ext cx="752657" cy="617597"/>
      </dsp:txXfrm>
    </dsp:sp>
    <dsp:sp modelId="{0E4E1EA0-3770-4293-9756-0EA134216B87}">
      <dsp:nvSpPr>
        <dsp:cNvPr id="0" name=""/>
        <dsp:cNvSpPr/>
      </dsp:nvSpPr>
      <dsp:spPr>
        <a:xfrm>
          <a:off x="3666441" y="364660"/>
          <a:ext cx="1070537" cy="1043876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Majetek</a:t>
          </a:r>
        </a:p>
      </dsp:txBody>
      <dsp:txXfrm>
        <a:off x="3823218" y="517532"/>
        <a:ext cx="756983" cy="738132"/>
      </dsp:txXfrm>
    </dsp:sp>
    <dsp:sp modelId="{00521A51-C855-458C-AE66-983B67062BE9}">
      <dsp:nvSpPr>
        <dsp:cNvPr id="0" name=""/>
        <dsp:cNvSpPr/>
      </dsp:nvSpPr>
      <dsp:spPr>
        <a:xfrm rot="5400000">
          <a:off x="526015" y="412381"/>
          <a:ext cx="1157817" cy="960956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</a:rPr>
            <a:t>Život a zdraví</a:t>
          </a:r>
        </a:p>
      </dsp:txBody>
      <dsp:txXfrm rot="-5400000">
        <a:off x="765174" y="483509"/>
        <a:ext cx="679498" cy="818701"/>
      </dsp:txXfrm>
    </dsp:sp>
    <dsp:sp modelId="{F2738B77-E743-4BAF-910C-D813DD4574EB}">
      <dsp:nvSpPr>
        <dsp:cNvPr id="0" name=""/>
        <dsp:cNvSpPr/>
      </dsp:nvSpPr>
      <dsp:spPr>
        <a:xfrm rot="5400000">
          <a:off x="2041799" y="1594118"/>
          <a:ext cx="1238289" cy="1200654"/>
        </a:xfrm>
        <a:prstGeom prst="ellipse">
          <a:avLst/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chemeClr val="tx1"/>
              </a:solidFill>
            </a:rPr>
            <a:t>Sny a přání</a:t>
          </a:r>
        </a:p>
      </dsp:txBody>
      <dsp:txXfrm rot="-5400000">
        <a:off x="2236448" y="1756644"/>
        <a:ext cx="848990" cy="875603"/>
      </dsp:txXfrm>
    </dsp:sp>
    <dsp:sp modelId="{53A47EBE-60C3-4849-AC38-1FB8D4C154FB}">
      <dsp:nvSpPr>
        <dsp:cNvPr id="0" name=""/>
        <dsp:cNvSpPr/>
      </dsp:nvSpPr>
      <dsp:spPr>
        <a:xfrm>
          <a:off x="514946" y="1752827"/>
          <a:ext cx="981676" cy="859766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Bydlení</a:t>
          </a:r>
        </a:p>
      </dsp:txBody>
      <dsp:txXfrm>
        <a:off x="658709" y="1878737"/>
        <a:ext cx="694150" cy="607946"/>
      </dsp:txXfrm>
    </dsp:sp>
    <dsp:sp modelId="{DDE70329-246F-48A6-A7F5-0EC6500C9A6D}">
      <dsp:nvSpPr>
        <dsp:cNvPr id="0" name=""/>
        <dsp:cNvSpPr/>
      </dsp:nvSpPr>
      <dsp:spPr>
        <a:xfrm rot="5400000">
          <a:off x="3852644" y="1695582"/>
          <a:ext cx="1031547" cy="967930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Rezervy</a:t>
          </a:r>
        </a:p>
      </dsp:txBody>
      <dsp:txXfrm rot="-5400000">
        <a:off x="4026202" y="1814841"/>
        <a:ext cx="684430" cy="729413"/>
      </dsp:txXfrm>
    </dsp:sp>
    <dsp:sp modelId="{C2436FCF-44D2-4058-B391-60C67C9DDD9E}">
      <dsp:nvSpPr>
        <dsp:cNvPr id="0" name=""/>
        <dsp:cNvSpPr/>
      </dsp:nvSpPr>
      <dsp:spPr>
        <a:xfrm rot="5400000">
          <a:off x="1857613" y="3175957"/>
          <a:ext cx="1035788" cy="102981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chemeClr val="tx1"/>
              </a:solidFill>
            </a:rPr>
            <a:t>Investice</a:t>
          </a:r>
        </a:p>
      </dsp:txBody>
      <dsp:txXfrm rot="-5400000">
        <a:off x="2011411" y="3324660"/>
        <a:ext cx="728191" cy="732412"/>
      </dsp:txXfrm>
    </dsp:sp>
    <dsp:sp modelId="{637DE29C-3825-47B4-8D17-B910EFCBE901}">
      <dsp:nvSpPr>
        <dsp:cNvPr id="0" name=""/>
        <dsp:cNvSpPr/>
      </dsp:nvSpPr>
      <dsp:spPr>
        <a:xfrm>
          <a:off x="3060341" y="3315744"/>
          <a:ext cx="1064070" cy="89591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Děti</a:t>
          </a:r>
        </a:p>
      </dsp:txBody>
      <dsp:txXfrm>
        <a:off x="3216170" y="3446947"/>
        <a:ext cx="752412" cy="633507"/>
      </dsp:txXfrm>
    </dsp:sp>
    <dsp:sp modelId="{A05E6B65-E9AF-42AC-A0D9-9A89848E8D57}">
      <dsp:nvSpPr>
        <dsp:cNvPr id="0" name=""/>
        <dsp:cNvSpPr/>
      </dsp:nvSpPr>
      <dsp:spPr>
        <a:xfrm rot="5400000">
          <a:off x="582282" y="3069576"/>
          <a:ext cx="918560" cy="945642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</a:rPr>
            <a:t>Odpovědnost</a:t>
          </a:r>
        </a:p>
      </dsp:txBody>
      <dsp:txXfrm rot="-5400000">
        <a:off x="707227" y="3217637"/>
        <a:ext cx="668670" cy="649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2644980" y="243269"/>
          <a:ext cx="1078119" cy="1032819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POJIŠŤOVNY (50)</a:t>
          </a:r>
        </a:p>
      </dsp:txBody>
      <dsp:txXfrm rot="-5400000">
        <a:off x="2836150" y="396532"/>
        <a:ext cx="695779" cy="726296"/>
      </dsp:txXfrm>
    </dsp:sp>
    <dsp:sp modelId="{422E649F-D102-4963-9F74-084064FDA1FE}">
      <dsp:nvSpPr>
        <dsp:cNvPr id="0" name=""/>
        <dsp:cNvSpPr/>
      </dsp:nvSpPr>
      <dsp:spPr>
        <a:xfrm>
          <a:off x="3883120" y="305140"/>
          <a:ext cx="1690883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1211139" y="206348"/>
          <a:ext cx="1098574" cy="110666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BANKY (45)</a:t>
          </a:r>
        </a:p>
      </dsp:txBody>
      <dsp:txXfrm rot="-5400000">
        <a:off x="1391539" y="393488"/>
        <a:ext cx="737774" cy="732382"/>
      </dsp:txXfrm>
    </dsp:sp>
    <dsp:sp modelId="{2DE6D707-18E1-4A56-B0DD-CD5ACFAE5522}">
      <dsp:nvSpPr>
        <dsp:cNvPr id="0" name=""/>
        <dsp:cNvSpPr/>
      </dsp:nvSpPr>
      <dsp:spPr>
        <a:xfrm rot="5400000">
          <a:off x="1778653" y="1171929"/>
          <a:ext cx="1381706" cy="13310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FINANČNÍ TRH</a:t>
          </a:r>
        </a:p>
      </dsp:txBody>
      <dsp:txXfrm rot="-5400000">
        <a:off x="2021762" y="1372650"/>
        <a:ext cx="895488" cy="929584"/>
      </dsp:txXfrm>
    </dsp:sp>
    <dsp:sp modelId="{6283D4F4-B0CD-4F67-A84E-738DC2439330}">
      <dsp:nvSpPr>
        <dsp:cNvPr id="0" name=""/>
        <dsp:cNvSpPr/>
      </dsp:nvSpPr>
      <dsp:spPr>
        <a:xfrm>
          <a:off x="119542" y="1382904"/>
          <a:ext cx="1636338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3307265" y="1270837"/>
          <a:ext cx="1171709" cy="1133210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STAVEBNÍ SPOŘITELNY 5</a:t>
          </a:r>
        </a:p>
      </dsp:txBody>
      <dsp:txXfrm rot="-5400000">
        <a:off x="3512279" y="1443665"/>
        <a:ext cx="761680" cy="787555"/>
      </dsp:txXfrm>
    </dsp:sp>
    <dsp:sp modelId="{7BC030BE-3156-46FB-AD28-910B4D95F339}">
      <dsp:nvSpPr>
        <dsp:cNvPr id="0" name=""/>
        <dsp:cNvSpPr/>
      </dsp:nvSpPr>
      <dsp:spPr>
        <a:xfrm rot="5400000">
          <a:off x="2614511" y="2619280"/>
          <a:ext cx="1139058" cy="100840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BURZA CENNÝCH PAPÍRŮ 1 </a:t>
          </a:r>
        </a:p>
      </dsp:txBody>
      <dsp:txXfrm rot="-5400000">
        <a:off x="2838266" y="2732909"/>
        <a:ext cx="691548" cy="781148"/>
      </dsp:txXfrm>
    </dsp:sp>
    <dsp:sp modelId="{0C6154BE-49C1-4E9C-96D1-FD9EAA974BAC}">
      <dsp:nvSpPr>
        <dsp:cNvPr id="0" name=""/>
        <dsp:cNvSpPr/>
      </dsp:nvSpPr>
      <dsp:spPr>
        <a:xfrm>
          <a:off x="3883120" y="2668945"/>
          <a:ext cx="1690883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3883120" y="2668945"/>
        <a:ext cx="1690883" cy="909076"/>
      </dsp:txXfrm>
    </dsp:sp>
    <dsp:sp modelId="{6A738AFD-2AAB-4B26-9ABD-5B785A4BF228}">
      <dsp:nvSpPr>
        <dsp:cNvPr id="0" name=""/>
        <dsp:cNvSpPr/>
      </dsp:nvSpPr>
      <dsp:spPr>
        <a:xfrm rot="5400000">
          <a:off x="-35296" y="2758854"/>
          <a:ext cx="1096543" cy="1025951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OSTATNÍ</a:t>
          </a:r>
        </a:p>
      </dsp:txBody>
      <dsp:txXfrm rot="-5400000">
        <a:off x="165488" y="2900434"/>
        <a:ext cx="694975" cy="742794"/>
      </dsp:txXfrm>
    </dsp:sp>
    <dsp:sp modelId="{0E9196F9-9C55-4DF7-B97E-91F7FC38ECE7}">
      <dsp:nvSpPr>
        <dsp:cNvPr id="0" name=""/>
        <dsp:cNvSpPr/>
      </dsp:nvSpPr>
      <dsp:spPr>
        <a:xfrm rot="5400000">
          <a:off x="410857" y="1180106"/>
          <a:ext cx="1147452" cy="1039146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PENZIJNÍ SPOLEČNOSTI 8</a:t>
          </a:r>
        </a:p>
      </dsp:txBody>
      <dsp:txXfrm rot="-5400000">
        <a:off x="630027" y="1308171"/>
        <a:ext cx="709112" cy="783019"/>
      </dsp:txXfrm>
    </dsp:sp>
    <dsp:sp modelId="{1AA95612-A198-405B-A77A-2A10420F6992}">
      <dsp:nvSpPr>
        <dsp:cNvPr id="0" name=""/>
        <dsp:cNvSpPr/>
      </dsp:nvSpPr>
      <dsp:spPr>
        <a:xfrm>
          <a:off x="119542" y="3766951"/>
          <a:ext cx="1636338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1172021" y="2588798"/>
          <a:ext cx="1115437" cy="1063598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INVESTIČNÍ A </a:t>
          </a:r>
          <a:r>
            <a:rPr lang="cs-CZ" sz="900" b="1" kern="1200"/>
            <a:t>KAPITÁLOVÉ SPOLEČNOSTI </a:t>
          </a:r>
          <a:r>
            <a:rPr lang="cs-CZ" sz="900" kern="1200"/>
            <a:t>(95)</a:t>
          </a:r>
        </a:p>
      </dsp:txBody>
      <dsp:txXfrm rot="-5400000">
        <a:off x="1371087" y="2744465"/>
        <a:ext cx="717304" cy="752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95BF6-9FAA-B86D-1C52-B31707034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0E3623-7818-18F6-341F-DE56B0979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7177B4-8AD0-67F6-8710-87D90377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613FB-E9ED-A291-DDAA-C1A08708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867F3A-6673-3B3E-86EC-05B7E783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49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5BC82-9D96-BF23-7899-43AB96D8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9EE892-2EC3-E43A-4340-5AFF08EDB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51A8A8-CB32-C014-3508-0C3D565E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79F21-0A38-B790-E8FE-16EA2D11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FB6332-D8DB-38C7-9907-4246C539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14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231A08-734F-1CD2-AA5E-0D9CF9DC1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3F9446-62BF-0721-C83F-38DF32868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DC6DB5-D0C7-82BF-7414-1C7070D2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2E575-1F11-EAEB-16FE-99792D73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8158CC-4F83-B8EF-5A60-780151D7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10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676B5-C012-B136-81DC-8BBDA32FB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97A9D-F1CB-ED2A-EFA0-477F45FB8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05B0E-38C9-7B4E-EE6A-5E46849E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2A866A-4AE2-7928-1D04-0BC55244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574A3-7238-59C0-4EFF-5DCEE73B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95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84135-AA71-CDDB-A2EE-5464A8429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535756-9251-9BAA-CA2F-016A8FF55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B46FC-9FCD-B25B-0957-88F63B8C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4E5C65-14AA-1070-6D7F-24833CC3D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7DC76-7529-90D1-ADF8-57190123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16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98F3B-1994-71AA-B237-2EC7D52D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C916FF-BC11-06B3-44A2-A3B280AAC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3CC868-27A6-009F-194C-BF6AE82D1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AD4D05-AAE2-1F32-7054-18AD9D6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2BF636-64B0-F5A4-7460-80CC3269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890365-4D50-D507-D00D-C7E180E5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48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B3F80-DE9A-C4FD-1F7C-DB10CB6DD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0C8D42-40AB-D9B3-5D24-49B67F230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78B2B6-E2CD-07C1-1A3B-2F7B34EBB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AD016ED-7CF6-16D5-86A1-23D26A7F4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B5FAEC-0019-3FD0-8207-EE0A2F627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4E4090-1E32-99BE-837C-399E3E9C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018F19-1AB5-9231-0985-6CD59968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493E56-8B00-AFB9-A32B-5E3803AF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E1465-04CD-F099-FCF2-DA25D10A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5EAE1D-C22E-2A22-1FA9-C173E292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64DC8A-E6BF-82B7-40DE-2E8F41F8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7A2B60-1ADE-7AD8-4E34-BE30A618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1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E7C23D8-AB44-822F-DB1B-0AAB1B3F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1E36FF-8953-8FEA-A69B-F15A9EBE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382A0D-EF24-C577-BCEA-92F84904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31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5A781-A5B9-7C33-ABAA-57C098AFB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D985B-CC85-883F-695F-E7ADAF068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5453D7-B8AE-3D3B-918A-298DC7BC4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ECCA67-C8E2-20E2-295D-28617145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AF8CF9-C989-6CA5-92A0-7C197E34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02CE04-02C2-65D5-ACF2-67B094E6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7646A-480B-AE83-33BB-5B5C60A8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4452158-B5A8-0DC2-87C0-6EE36CBDC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3AD989-DEA3-5388-A596-C0892CB55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FC3AD1-9A66-00DC-70E5-8464F55B0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5CCE24-BE96-1B32-AA04-F6740550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B0D704-26C9-B8A7-90E3-B5D3D7E0F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99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9D88E1-1598-0799-35B2-0309CE0F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DFE4C2-AC9B-D33B-0885-55044A045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7C7AEB-4928-1E0C-8467-198C6EC39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4EEF-F8B9-4629-923F-CB87632352FA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A335BE-E246-C6E1-75D7-6D935C30A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B5D290-638D-89D0-D407-C99B2FE20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75188-93B7-4C9D-B0E2-049D9622D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1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353C4-E8CA-7D56-59CE-D43E3F05DF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trh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420C0D-2573-3CAC-0A88-EA6D3A46EF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36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04504-87C0-4155-8260-A9851358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E87127A-CE36-4593-AA86-753371B0D6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13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84757-F395-451F-9AAC-CDE42ADA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974F5-E2A7-415E-ABAA-63EAF47B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Finanční trh můžeme definovat jako místo, kde se setkává nabídka a poptávka po penězích, a to prostřednictvím finančních institucí a instrumentů. Ten, kdo má přebytek peněz, provádí vklady do finančních institucí. Ten, kdo má nedostatek peněz, si je půjčuje. Za tyto a další související služby si samozřejmě finanční instituce účtují marži ve formě úroků a poplatků.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0132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4E47B-3198-4CE3-94EE-953A37D7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AFD46-AB02-439E-913D-831575D58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Peněžní trh – trh krátkodobých úvěrů</a:t>
            </a:r>
          </a:p>
          <a:p>
            <a:pPr marL="0" indent="0">
              <a:buNone/>
            </a:pPr>
            <a:r>
              <a:rPr lang="cs-CZ" dirty="0"/>
              <a:t>		  - trh krátkodobých cenných papírů</a:t>
            </a:r>
          </a:p>
          <a:p>
            <a:r>
              <a:rPr lang="cs-CZ" dirty="0"/>
              <a:t>Kapitálový trh – trh dlouhodobých úvěrů</a:t>
            </a:r>
          </a:p>
          <a:p>
            <a:pPr marL="0" indent="0">
              <a:buNone/>
            </a:pPr>
            <a:r>
              <a:rPr lang="cs-CZ" dirty="0"/>
              <a:t>		   -  trh dlouhodobých cenných papírů</a:t>
            </a:r>
          </a:p>
          <a:p>
            <a:r>
              <a:rPr lang="cs-CZ" dirty="0"/>
              <a:t>Trh s cizími měnami</a:t>
            </a:r>
          </a:p>
          <a:p>
            <a:r>
              <a:rPr lang="cs-CZ" dirty="0"/>
              <a:t>Trh drahých kovů</a:t>
            </a:r>
          </a:p>
        </p:txBody>
      </p:sp>
    </p:spTree>
    <p:extLst>
      <p:ext uri="{BB962C8B-B14F-4D97-AF65-F5344CB8AC3E}">
        <p14:creationId xmlns:p14="http://schemas.microsoft.com/office/powerpoint/2010/main" val="313063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64EBA-373D-4F9C-9635-FA72B0F15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nad finančním trhem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258A1-D62E-4C9F-B707-DD4951507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Česká národní banka</a:t>
            </a:r>
          </a:p>
          <a:p>
            <a:pPr>
              <a:buFontTx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provádí dohled nad: bankovním sektorem,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družstevními záložnami,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kapitálovým trhem,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pojišťovnictvím,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penzijními společnostmi a fondy penzijních společností,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směnárnami,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institucemi v oblasti platebního styku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93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5676C-FC4F-4BC7-8FDD-5FE6044D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orgány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74CD0-AF40-47BC-8829-FE1C79F26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Ministerstvo financí </a:t>
            </a:r>
          </a:p>
          <a:p>
            <a:r>
              <a:rPr lang="cs-CZ" sz="5400" dirty="0"/>
              <a:t>Finanční úřad</a:t>
            </a:r>
          </a:p>
          <a:p>
            <a:pPr marL="0" indent="0">
              <a:buNone/>
            </a:pPr>
            <a:r>
              <a:rPr lang="cs-CZ" sz="5400" dirty="0"/>
              <a:t>Statistické informace: Český statistický úřad</a:t>
            </a:r>
          </a:p>
        </p:txBody>
      </p:sp>
    </p:spTree>
    <p:extLst>
      <p:ext uri="{BB962C8B-B14F-4D97-AF65-F5344CB8AC3E}">
        <p14:creationId xmlns:p14="http://schemas.microsoft.com/office/powerpoint/2010/main" val="323336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AED33-0F02-4287-B0E4-B9DFFAFC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96D75-034E-4721-940F-34D617FD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Stanovuje pravidla a přijímá opatření, která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chrání stabilitu finančního trhu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/>
              <a:t>Nezávislost na vládě a jejím rozhodování.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 seznamy a evidence subjektů působících na českém finančním trhu, které podléhají povolovací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registrační činnosti ČNB.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polupráce na hospodářských záměrech vlády. 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Dohled nad nebankovním sektorem. 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Jejím primárním cílem je zabezpečování kvality národní měny a dlouhodobé stability kupní síly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730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B8635-445B-4EBD-973F-17C28923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trh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B49E10-6DB8-4B50-8C7A-4564089B6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845373"/>
              </p:ext>
            </p:extLst>
          </p:nvPr>
        </p:nvGraphicFramePr>
        <p:xfrm>
          <a:off x="838200" y="1602557"/>
          <a:ext cx="10144027" cy="4574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03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D1C5E-0386-4881-8FAF-E8691FE3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CB68277-54FC-426C-846A-2F9374759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845387"/>
              </p:ext>
            </p:extLst>
          </p:nvPr>
        </p:nvGraphicFramePr>
        <p:xfrm>
          <a:off x="838200" y="2095129"/>
          <a:ext cx="5598111" cy="4314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37ECC0A-C09A-4A26-B83C-CD3A089A48D4}"/>
              </a:ext>
            </a:extLst>
          </p:cNvPr>
          <p:cNvGraphicFramePr/>
          <p:nvPr/>
        </p:nvGraphicFramePr>
        <p:xfrm>
          <a:off x="6096000" y="1712594"/>
          <a:ext cx="5693546" cy="498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Ovál 14">
            <a:extLst>
              <a:ext uri="{FF2B5EF4-FFF2-40B4-BE49-F238E27FC236}">
                <a16:creationId xmlns:a16="http://schemas.microsoft.com/office/drawing/2014/main" id="{DF2D6910-2F86-EE48-1481-A20CFEC4C200}"/>
              </a:ext>
            </a:extLst>
          </p:cNvPr>
          <p:cNvSpPr/>
          <p:nvPr/>
        </p:nvSpPr>
        <p:spPr>
          <a:xfrm>
            <a:off x="4927107" y="4891595"/>
            <a:ext cx="1029810" cy="9410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Právní ochrana</a:t>
            </a:r>
          </a:p>
        </p:txBody>
      </p:sp>
    </p:spTree>
    <p:extLst>
      <p:ext uri="{BB962C8B-B14F-4D97-AF65-F5344CB8AC3E}">
        <p14:creationId xmlns:p14="http://schemas.microsoft.com/office/powerpoint/2010/main" val="3329146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312</Words>
  <Application>Microsoft Office PowerPoint</Application>
  <PresentationFormat>Širokoúhlá obrazovka</PresentationFormat>
  <Paragraphs>58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Finanční trh</vt:lpstr>
      <vt:lpstr>Prezentace aplikace PowerPoint</vt:lpstr>
      <vt:lpstr>Prezentace aplikace PowerPoint</vt:lpstr>
      <vt:lpstr>Finanční trh</vt:lpstr>
      <vt:lpstr>Dohled nad finančním trhem</vt:lpstr>
      <vt:lpstr>Další orgány dohledu</vt:lpstr>
      <vt:lpstr>ČNB</vt:lpstr>
      <vt:lpstr>Finanční trh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trh</dc:title>
  <dc:creator>katka</dc:creator>
  <cp:lastModifiedBy>katka</cp:lastModifiedBy>
  <cp:revision>3</cp:revision>
  <dcterms:created xsi:type="dcterms:W3CDTF">2023-10-24T11:40:09Z</dcterms:created>
  <dcterms:modified xsi:type="dcterms:W3CDTF">2023-10-26T09:28:54Z</dcterms:modified>
</cp:coreProperties>
</file>