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1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98CF1-42EB-7E42-A447-697CF3400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Poetry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96A995-56AD-7147-A300-F69278A01A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Lecture 4</a:t>
            </a:r>
          </a:p>
        </p:txBody>
      </p:sp>
    </p:spTree>
    <p:extLst>
      <p:ext uri="{BB962C8B-B14F-4D97-AF65-F5344CB8AC3E}">
        <p14:creationId xmlns:p14="http://schemas.microsoft.com/office/powerpoint/2010/main" val="238324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0E8AA-8388-8347-9726-9AC71C40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17F8C-B3B2-EC44-9F2E-DD1655C00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Alliteration</a:t>
            </a:r>
            <a:r>
              <a:rPr lang="en-GB" dirty="0"/>
              <a:t>: repetition of the same consonant sound at the beginning of consecutive words (babbling band of baboons)</a:t>
            </a:r>
          </a:p>
          <a:p>
            <a:r>
              <a:rPr lang="en-GB" b="1" dirty="0"/>
              <a:t>Assonance:</a:t>
            </a:r>
            <a:r>
              <a:rPr lang="en-GB" dirty="0"/>
              <a:t> repetition of the same vowel sound in the stressed syllables of words in close proximity, while the consonants differ (on a pr</a:t>
            </a:r>
            <a:r>
              <a:rPr lang="en-GB" u="sng" dirty="0"/>
              <a:t>ou</a:t>
            </a:r>
            <a:r>
              <a:rPr lang="en-GB" dirty="0"/>
              <a:t>d r</a:t>
            </a:r>
            <a:r>
              <a:rPr lang="en-GB" u="sng" dirty="0"/>
              <a:t>ou</a:t>
            </a:r>
            <a:r>
              <a:rPr lang="en-GB" dirty="0"/>
              <a:t>nd cl</a:t>
            </a:r>
            <a:r>
              <a:rPr lang="en-GB" u="sng" dirty="0"/>
              <a:t>ou</a:t>
            </a:r>
            <a:r>
              <a:rPr lang="en-GB" dirty="0"/>
              <a:t>d in wh</a:t>
            </a:r>
            <a:r>
              <a:rPr lang="en-GB" u="sng" dirty="0"/>
              <a:t>i</a:t>
            </a:r>
            <a:r>
              <a:rPr lang="en-GB" dirty="0"/>
              <a:t>te h</a:t>
            </a:r>
            <a:r>
              <a:rPr lang="en-GB" u="sng" dirty="0"/>
              <a:t>i</a:t>
            </a:r>
            <a:r>
              <a:rPr lang="en-GB" dirty="0"/>
              <a:t>gh n</a:t>
            </a:r>
            <a:r>
              <a:rPr lang="en-GB" u="sng" dirty="0"/>
              <a:t>i</a:t>
            </a:r>
            <a:r>
              <a:rPr lang="en-GB" dirty="0"/>
              <a:t>ght)</a:t>
            </a:r>
          </a:p>
          <a:p>
            <a:r>
              <a:rPr lang="en-GB" b="1" dirty="0"/>
              <a:t>Onomatopoeia:</a:t>
            </a:r>
            <a:r>
              <a:rPr lang="en-GB" dirty="0"/>
              <a:t> phonetically imitates, resembles or suggests the source of the sound that it describes</a:t>
            </a:r>
          </a:p>
        </p:txBody>
      </p:sp>
    </p:spTree>
    <p:extLst>
      <p:ext uri="{BB962C8B-B14F-4D97-AF65-F5344CB8AC3E}">
        <p14:creationId xmlns:p14="http://schemas.microsoft.com/office/powerpoint/2010/main" val="374069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DBB1-8CAD-914A-AEB5-21B51716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poetry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BC731-13D3-AA49-ACE5-52EBCD85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51313"/>
          </a:xfrm>
        </p:spPr>
        <p:txBody>
          <a:bodyPr>
            <a:normAutofit fontScale="92500"/>
          </a:bodyPr>
          <a:lstStyle/>
          <a:p>
            <a:r>
              <a:rPr lang="en-GB" dirty="0"/>
              <a:t>Sound patterns, verse, metre, rhetorical devices, style, stanza form, imagery</a:t>
            </a:r>
          </a:p>
          <a:p>
            <a:r>
              <a:rPr lang="en-GB" dirty="0"/>
              <a:t>Aesthetic effects</a:t>
            </a:r>
          </a:p>
          <a:p>
            <a:r>
              <a:rPr lang="en-GB" dirty="0"/>
              <a:t>Subjective (not in narrative poems), intense personal experience (lyric poetry), didactic or philosophical</a:t>
            </a:r>
          </a:p>
          <a:p>
            <a:r>
              <a:rPr lang="en-GB" dirty="0"/>
              <a:t>Author vs. speaker of a poem</a:t>
            </a:r>
          </a:p>
          <a:p>
            <a:r>
              <a:rPr lang="en-GB" dirty="0"/>
              <a:t>Dense expression, expresses subjectivity, display a musical or songlike quality, structurally and phonologically overstructured, syntactically and morphologically overstructured, aesthetic self-referential – draws attention to itself as art</a:t>
            </a:r>
          </a:p>
        </p:txBody>
      </p:sp>
    </p:spTree>
    <p:extLst>
      <p:ext uri="{BB962C8B-B14F-4D97-AF65-F5344CB8AC3E}">
        <p14:creationId xmlns:p14="http://schemas.microsoft.com/office/powerpoint/2010/main" val="257148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CD1B2-4CD1-714B-9FC3-0CBACA26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Lyric poetry: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709A0-E156-4843-A6A5-954B3963D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4509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 single speaker presents a state of mind or emotional state.</a:t>
            </a:r>
          </a:p>
          <a:p>
            <a:r>
              <a:rPr lang="en-GB" u="sng" dirty="0"/>
              <a:t>Elegy</a:t>
            </a:r>
            <a:r>
              <a:rPr lang="en-GB" dirty="0"/>
              <a:t>: a lament for the death of a particular person, meditation on death.</a:t>
            </a:r>
          </a:p>
          <a:p>
            <a:r>
              <a:rPr lang="en-GB" u="sng" dirty="0"/>
              <a:t>Ode</a:t>
            </a:r>
            <a:r>
              <a:rPr lang="en-GB" dirty="0"/>
              <a:t>: a long poem with a serious subject written in an elevated style.</a:t>
            </a:r>
          </a:p>
          <a:p>
            <a:r>
              <a:rPr lang="en-GB" u="sng" dirty="0"/>
              <a:t>Sonnet</a:t>
            </a:r>
            <a:r>
              <a:rPr lang="en-GB" dirty="0"/>
              <a:t>: originally a love poems </a:t>
            </a:r>
            <a:r>
              <a:rPr lang="en-GB" dirty="0" err="1"/>
              <a:t>dealling</a:t>
            </a:r>
            <a:r>
              <a:rPr lang="en-GB" dirty="0"/>
              <a:t> with the lover’s sufferings and hopes, also topics like religious experience (Donne, Milton), reflections on art (Keats, Shelley), the war experience (Brooke, Owen).</a:t>
            </a:r>
          </a:p>
          <a:p>
            <a:r>
              <a:rPr lang="en-GB" u="sng" dirty="0"/>
              <a:t>Dramatic monologue</a:t>
            </a:r>
            <a:r>
              <a:rPr lang="en-GB" dirty="0"/>
              <a:t>: a speaker makes a speech to a silent auditor in a specific situation and at a critical moment, the speaker reveals his temperament and character without intention.</a:t>
            </a:r>
          </a:p>
        </p:txBody>
      </p:sp>
    </p:spTree>
    <p:extLst>
      <p:ext uri="{BB962C8B-B14F-4D97-AF65-F5344CB8AC3E}">
        <p14:creationId xmlns:p14="http://schemas.microsoft.com/office/powerpoint/2010/main" val="507504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506D-6B0F-974E-8230-1E952F22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Epic poetry/narrative: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512D5-B9FC-E24F-9B21-BD887E34A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verbal representation, in verse, of a sequence of connected events, told by a narrator, has a plot. It tells a love story, a story of a family, the deeds of a hero.</a:t>
            </a:r>
          </a:p>
          <a:p>
            <a:r>
              <a:rPr lang="en-GB" u="sng" dirty="0"/>
              <a:t>Epics</a:t>
            </a:r>
            <a:r>
              <a:rPr lang="en-GB" dirty="0"/>
              <a:t>: a long poem with topics like the founding of a nation, the beginning of world history, uses an elevated style of language and supernatural being.</a:t>
            </a:r>
          </a:p>
          <a:p>
            <a:r>
              <a:rPr lang="en-GB" u="sng" dirty="0"/>
              <a:t>Ballad</a:t>
            </a:r>
            <a:r>
              <a:rPr lang="en-GB" dirty="0"/>
              <a:t>: a song which tells a story, a form of a folk poetry.</a:t>
            </a:r>
          </a:p>
        </p:txBody>
      </p:sp>
    </p:spTree>
    <p:extLst>
      <p:ext uri="{BB962C8B-B14F-4D97-AF65-F5344CB8AC3E}">
        <p14:creationId xmlns:p14="http://schemas.microsoft.com/office/powerpoint/2010/main" val="410760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4CE87-37CD-5248-A34C-1D60386A0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Descriptive and didactic poetry: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EDFD5-394D-2C46-A109-572A8ECEF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Detailed descriptions or scenes in direct speech – the purpose is to teach, it can be in a form of very specific instructions, it can teach moral, theoretical or practical knowledge.</a:t>
            </a:r>
          </a:p>
        </p:txBody>
      </p:sp>
    </p:spTree>
    <p:extLst>
      <p:ext uri="{BB962C8B-B14F-4D97-AF65-F5344CB8AC3E}">
        <p14:creationId xmlns:p14="http://schemas.microsoft.com/office/powerpoint/2010/main" val="180276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FBD14-9C14-1040-AABD-3256D7B7B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40651"/>
          </a:xfrm>
        </p:spPr>
        <p:txBody>
          <a:bodyPr>
            <a:normAutofit/>
          </a:bodyPr>
          <a:lstStyle/>
          <a:p>
            <a:r>
              <a:rPr lang="en-GB" dirty="0"/>
              <a:t>Poetry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B5749-3F04-4247-A6E5-1FAEC5625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11569"/>
            <a:ext cx="9905999" cy="4079632"/>
          </a:xfrm>
        </p:spPr>
        <p:txBody>
          <a:bodyPr/>
          <a:lstStyle/>
          <a:p>
            <a:r>
              <a:rPr lang="en-GB" u="sng" dirty="0"/>
              <a:t>Couplet</a:t>
            </a:r>
            <a:r>
              <a:rPr lang="en-GB" dirty="0"/>
              <a:t>: two rhyming lines of verse following immediately after each other (aa) to make a point.</a:t>
            </a:r>
          </a:p>
          <a:p>
            <a:r>
              <a:rPr lang="en-GB" u="sng" dirty="0"/>
              <a:t>Tercet/triplet</a:t>
            </a:r>
            <a:r>
              <a:rPr lang="en-GB" dirty="0"/>
              <a:t>: three lines (</a:t>
            </a:r>
            <a:r>
              <a:rPr lang="en-GB" dirty="0" err="1"/>
              <a:t>aaa</a:t>
            </a:r>
            <a:r>
              <a:rPr lang="en-GB" dirty="0"/>
              <a:t> or aba)</a:t>
            </a:r>
          </a:p>
          <a:p>
            <a:r>
              <a:rPr lang="en-GB" u="sng" dirty="0"/>
              <a:t>Quatrain:</a:t>
            </a:r>
            <a:r>
              <a:rPr lang="en-GB" dirty="0"/>
              <a:t> most common stanza form in English poetry – 4 lines with various rhyme patterns (iambic pentameter: </a:t>
            </a:r>
            <a:r>
              <a:rPr lang="en-GB" dirty="0" err="1"/>
              <a:t>abab</a:t>
            </a:r>
            <a:r>
              <a:rPr lang="en-GB" dirty="0"/>
              <a:t> – heroic quatrain)</a:t>
            </a:r>
          </a:p>
          <a:p>
            <a:r>
              <a:rPr lang="en-GB" u="sng" dirty="0"/>
              <a:t>Shakespearean sonnet</a:t>
            </a:r>
            <a:r>
              <a:rPr lang="en-GB" dirty="0"/>
              <a:t>: 3 quatrains and 1 final couplet, verse pattern </a:t>
            </a:r>
            <a:r>
              <a:rPr lang="en-GB" dirty="0" err="1"/>
              <a:t>abab</a:t>
            </a:r>
            <a:r>
              <a:rPr lang="en-GB" dirty="0"/>
              <a:t> </a:t>
            </a:r>
            <a:r>
              <a:rPr lang="en-GB" dirty="0" err="1"/>
              <a:t>cdcd</a:t>
            </a:r>
            <a:r>
              <a:rPr lang="en-GB" dirty="0"/>
              <a:t> </a:t>
            </a:r>
            <a:r>
              <a:rPr lang="en-GB" dirty="0" err="1"/>
              <a:t>efef</a:t>
            </a:r>
            <a:r>
              <a:rPr lang="en-GB" dirty="0"/>
              <a:t> gg</a:t>
            </a:r>
          </a:p>
          <a:p>
            <a:r>
              <a:rPr lang="en-GB" u="sng" dirty="0"/>
              <a:t>The limerick</a:t>
            </a:r>
            <a:r>
              <a:rPr lang="en-GB" dirty="0"/>
              <a:t>: nonsense verse, 5 lines - 2 longer, 2 shorter + </a:t>
            </a:r>
            <a:r>
              <a:rPr lang="en-GB" dirty="0" err="1"/>
              <a:t>tremeter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0472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5D545-4B16-A44D-A8D3-604F1DEF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9"/>
            <a:ext cx="9905998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61A5A-88E9-0E48-9DDC-17715C311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618519"/>
            <a:ext cx="9905999" cy="611052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METRE: Measured arrangement of accents and syllables – stress</a:t>
            </a:r>
          </a:p>
          <a:p>
            <a:r>
              <a:rPr lang="en-GB" dirty="0"/>
              <a:t>A) iamb: -I (a man put on his hat)</a:t>
            </a:r>
          </a:p>
          <a:p>
            <a:r>
              <a:rPr lang="en-GB" dirty="0"/>
              <a:t>                 -   I     -     I    -   I</a:t>
            </a:r>
          </a:p>
          <a:p>
            <a:r>
              <a:rPr lang="en-GB" dirty="0"/>
              <a:t>B) trochee: I- (hark, the hour of ten is sounding)</a:t>
            </a:r>
          </a:p>
          <a:p>
            <a:r>
              <a:rPr lang="en-GB" dirty="0"/>
              <a:t>                     I       -     I      -   I    -  I      -</a:t>
            </a:r>
          </a:p>
          <a:p>
            <a:r>
              <a:rPr lang="en-GB" dirty="0"/>
              <a:t>C) dactyl: I-- (cannon to right of them)</a:t>
            </a:r>
          </a:p>
          <a:p>
            <a:r>
              <a:rPr lang="en-GB" dirty="0"/>
              <a:t>                     I    -    -    I      -    - </a:t>
            </a:r>
          </a:p>
          <a:p>
            <a:r>
              <a:rPr lang="en-GB" dirty="0"/>
              <a:t>D) anapaest: --I (I conceive you may use)</a:t>
            </a:r>
          </a:p>
          <a:p>
            <a:r>
              <a:rPr lang="en-GB" dirty="0"/>
              <a:t>                         -  -     I     -     -      I</a:t>
            </a:r>
          </a:p>
          <a:p>
            <a:r>
              <a:rPr lang="en-GB" dirty="0"/>
              <a:t>E) spondee: II (bark bark bark bark)</a:t>
            </a:r>
          </a:p>
          <a:p>
            <a:r>
              <a:rPr lang="en-GB" dirty="0"/>
              <a:t>                      I       I       I       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771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2B126-CC09-AF4F-9331-6DD583C06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5513"/>
          </a:xfrm>
        </p:spPr>
        <p:txBody>
          <a:bodyPr>
            <a:normAutofit fontScale="90000"/>
          </a:bodyPr>
          <a:lstStyle/>
          <a:p>
            <a:r>
              <a:rPr lang="en-GB" dirty="0"/>
              <a:t>Number of accents: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DFBF1-AE80-9A43-92B6-FAC72D534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84031"/>
            <a:ext cx="9905999" cy="558018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1: monometer</a:t>
            </a:r>
          </a:p>
          <a:p>
            <a:r>
              <a:rPr lang="en-GB" dirty="0"/>
              <a:t>2: dimeter</a:t>
            </a:r>
          </a:p>
          <a:p>
            <a:r>
              <a:rPr lang="en-GB" dirty="0"/>
              <a:t>3: trimester</a:t>
            </a:r>
          </a:p>
          <a:p>
            <a:r>
              <a:rPr lang="en-GB" dirty="0"/>
              <a:t>4: tetrameter</a:t>
            </a:r>
          </a:p>
          <a:p>
            <a:r>
              <a:rPr lang="en-GB" dirty="0"/>
              <a:t>5: pentameter</a:t>
            </a:r>
          </a:p>
          <a:p>
            <a:r>
              <a:rPr lang="en-GB" dirty="0"/>
              <a:t>6: hexameter</a:t>
            </a:r>
          </a:p>
          <a:p>
            <a:r>
              <a:rPr lang="en-GB" dirty="0"/>
              <a:t>7: heptameter</a:t>
            </a:r>
          </a:p>
          <a:p>
            <a:r>
              <a:rPr lang="en-GB" dirty="0"/>
              <a:t>8: octameter</a:t>
            </a:r>
          </a:p>
          <a:p>
            <a:r>
              <a:rPr lang="en-GB" dirty="0"/>
              <a:t>Ex. Iambic tetrameter: Had we but world enough and time</a:t>
            </a:r>
          </a:p>
          <a:p>
            <a:r>
              <a:rPr lang="en-GB" dirty="0"/>
              <a:t>                                 ( -     I ) ( -     I )  (  -    I )  ( -      I)</a:t>
            </a:r>
          </a:p>
        </p:txBody>
      </p:sp>
    </p:spTree>
    <p:extLst>
      <p:ext uri="{BB962C8B-B14F-4D97-AF65-F5344CB8AC3E}">
        <p14:creationId xmlns:p14="http://schemas.microsoft.com/office/powerpoint/2010/main" val="2140338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53E37-6EB0-8545-B6C8-2768BAD6B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Rhyme: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C476C-FD81-A442-9145-68AE24A53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Continuous: </a:t>
            </a:r>
            <a:r>
              <a:rPr lang="en-GB" dirty="0" err="1"/>
              <a:t>aaaa</a:t>
            </a:r>
            <a:r>
              <a:rPr lang="en-GB" dirty="0"/>
              <a:t> </a:t>
            </a:r>
            <a:r>
              <a:rPr lang="en-GB" dirty="0" err="1"/>
              <a:t>bbbb</a:t>
            </a:r>
            <a:r>
              <a:rPr lang="en-GB" dirty="0"/>
              <a:t> </a:t>
            </a:r>
            <a:r>
              <a:rPr lang="en-GB" dirty="0" err="1"/>
              <a:t>cccc</a:t>
            </a:r>
            <a:endParaRPr lang="en-GB" dirty="0"/>
          </a:p>
          <a:p>
            <a:r>
              <a:rPr lang="en-GB" dirty="0"/>
              <a:t>Couplets: aa bb cc</a:t>
            </a:r>
          </a:p>
          <a:p>
            <a:r>
              <a:rPr lang="en-GB" dirty="0"/>
              <a:t>Alternate: </a:t>
            </a:r>
            <a:r>
              <a:rPr lang="en-GB" dirty="0" err="1"/>
              <a:t>abab</a:t>
            </a:r>
            <a:r>
              <a:rPr lang="en-GB" dirty="0"/>
              <a:t> </a:t>
            </a:r>
            <a:r>
              <a:rPr lang="en-GB" dirty="0" err="1"/>
              <a:t>cdcd</a:t>
            </a:r>
            <a:endParaRPr lang="en-GB" dirty="0"/>
          </a:p>
          <a:p>
            <a:r>
              <a:rPr lang="en-GB" dirty="0"/>
              <a:t>Embracing: </a:t>
            </a:r>
            <a:r>
              <a:rPr lang="en-GB" dirty="0" err="1"/>
              <a:t>abba</a:t>
            </a:r>
            <a:r>
              <a:rPr lang="en-GB" dirty="0"/>
              <a:t> </a:t>
            </a:r>
            <a:r>
              <a:rPr lang="en-GB" dirty="0" err="1"/>
              <a:t>cddc</a:t>
            </a:r>
            <a:endParaRPr lang="en-GB" dirty="0"/>
          </a:p>
          <a:p>
            <a:r>
              <a:rPr lang="en-GB" dirty="0"/>
              <a:t>Chain: aba </a:t>
            </a:r>
            <a:r>
              <a:rPr lang="en-GB" dirty="0" err="1"/>
              <a:t>bcb</a:t>
            </a:r>
            <a:r>
              <a:rPr lang="en-GB" dirty="0"/>
              <a:t> </a:t>
            </a:r>
            <a:r>
              <a:rPr lang="en-GB" dirty="0" err="1"/>
              <a:t>cdc</a:t>
            </a:r>
            <a:endParaRPr lang="en-GB" dirty="0"/>
          </a:p>
          <a:p>
            <a:r>
              <a:rPr lang="en-GB" dirty="0"/>
              <a:t>Tail: </a:t>
            </a:r>
            <a:r>
              <a:rPr lang="en-GB" dirty="0" err="1"/>
              <a:t>aab</a:t>
            </a:r>
            <a:r>
              <a:rPr lang="en-GB" dirty="0"/>
              <a:t> </a:t>
            </a:r>
            <a:r>
              <a:rPr lang="en-GB" dirty="0" err="1"/>
              <a:t>ccb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781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34</TotalTime>
  <Words>688</Words>
  <Application>Microsoft Office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Tw Cen MT</vt:lpstr>
      <vt:lpstr>Circuit</vt:lpstr>
      <vt:lpstr>Poetry analysis</vt:lpstr>
      <vt:lpstr>Features of poetry</vt:lpstr>
      <vt:lpstr>Lyric poetry:</vt:lpstr>
      <vt:lpstr>Epic poetry/narrative:</vt:lpstr>
      <vt:lpstr>Descriptive and didactic poetry:</vt:lpstr>
      <vt:lpstr>Poetry terminology</vt:lpstr>
      <vt:lpstr>Prezentace aplikace PowerPoint</vt:lpstr>
      <vt:lpstr>Number of accents:</vt:lpstr>
      <vt:lpstr>Rhyme: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analysis</dc:title>
  <dc:creator>Microsoft Office User</dc:creator>
  <cp:lastModifiedBy>Diana Adamová</cp:lastModifiedBy>
  <cp:revision>4</cp:revision>
  <dcterms:created xsi:type="dcterms:W3CDTF">2019-05-13T11:19:06Z</dcterms:created>
  <dcterms:modified xsi:type="dcterms:W3CDTF">2021-02-25T12:47:11Z</dcterms:modified>
</cp:coreProperties>
</file>