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A5361-7FEF-4618-A032-DDFFE8532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E43DBF-CC10-47D0-861A-ADDD6B505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C1A8C-FA5F-4B38-9413-432CCFBC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CA5F38-6BF5-4703-B4CB-F2F9BDDD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A1A9B-F97A-4765-8EBE-CFDA5117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94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A2B5C-7A8C-4765-A393-1AFE8B6D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7326A1-7930-44B3-A6C2-6EDB0853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457C27-BBC0-40C3-B84C-D630E83F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6A170-2709-4035-9AE9-5A329E86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E4A5FF-9BA7-4AC7-A814-EEB48968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99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C31851-0172-4418-9082-C67BCF3AC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23640F-D77D-4892-90BC-4560D4485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769F3F-9AA4-4A48-9069-74D44A72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1531FF-D90A-4322-AB58-32220F8E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2AEA0-67A2-470B-B52D-4582F0C9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25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87CE2-EB43-42D6-8C26-D3652FDF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6108A8-C4EE-4801-9F39-F9101A1B2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0587D-AE6C-485F-87C3-0BC43697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862D0-FF3A-4FD8-8152-3E73F7B2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AED343-7862-445A-B385-2CDD17F2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7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F8F01-FE03-4B62-83C6-C64A4FE2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E3FB5F-0B39-4C06-B7FF-9EE94B6E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5FB6D6-E7D2-48B9-966A-F819822C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3A167-2E85-4926-867E-B23A9419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4FE24-298B-4D85-AE82-34E1D364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68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BB69A-82A8-4AAF-8B13-3A437605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E0491C-08E5-4DE4-BFA8-5B9066614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BD38CC-1D49-4482-915B-B363EAB7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1700A2-E194-4140-8D4B-2D0CE709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F1DDCA-72CA-4EE4-AF6B-59980924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487046-25FB-41DC-B48A-461F955E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49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3113E-D09B-4DC9-A0E4-A4898657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15E43D-F77D-4B66-A52D-EE0AEDD79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75D70EB-4793-409A-A127-7BA8C65AC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04F87DB-B14C-4049-8AD0-6CBB44FE4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3B67993-4471-40F7-B386-BDB7B663E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B3BCC7-9F2B-4EE7-BB00-CC772FA3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2D19DD-1691-4B4C-A262-CA8F2D8D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8DC1AD-3D56-43AD-A022-869D0A3C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64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260D3-B89B-4A9E-954C-8470A6D4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5EE1EA-9F34-4927-B6C9-0B8BE430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53290E-2677-4220-8949-EA1C3960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DA5D09-581F-4DCE-97DE-08791DEB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0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3E90018-E67B-4568-93F2-AD0D06C7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140911-A275-4D00-B058-5C09AD46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49BB1C-FD25-4E26-8F33-BEC4B3E5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66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D4B9A-8B16-441A-AB38-07FB4633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30AC0D-CF5C-44C3-ACA5-2E56ECEC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E73A81B-BE74-4573-B1AB-A26C9F90B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859794-E279-46B4-B4FA-6D978E17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52F4C8-9EA5-42FD-B660-44F33648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BF7623-0508-4F8B-8908-029566F9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30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61A5A-A4B7-43E1-A2F9-66B6E214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3FD8C5D-2504-4C7F-8D72-81C28DAD5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7DA80CA-2926-4591-8155-9656225F9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81F585-F4E3-452D-AF5C-E5ECCCA3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CE3F84-8DBF-4C0E-B5B5-1C29156A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DBF052-3724-4C04-A064-3C08007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9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EFA35F-F796-4A3E-8FAF-7DEE2432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DC98FE-0ED2-4C72-8EF5-19BD467E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FC017E-6756-4EC2-9613-CC05DF934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8D51-CD05-4E9A-9528-C7AA086AF7A9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E613E-4A79-4E9F-BB46-C9161062B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B0F1A8-08BF-42B0-8251-7CC9B8D56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9F0A-DCED-49E7-A7B1-1E8B218E8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72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img26.rajce.idnes.cz/d2601/6/6433/6433528_51f3cb57cc6259cae88068d029c9256d/images/AndrejRubljov-IkonaSv.Trojic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3.googleusercontent.com/proxy/cuU7UdNG40HX6R4zG428hJTHBxLa7jq3b-_OpszID9ID9mr4hjN9FKQEv_xl-BXLZ5tlBGeW75_A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A02FF-A73D-4228-8F92-5F2C36923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Italské renesanční umění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021A59-B404-4A09-BD89-70C99282D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architektura a výtvarné umění trecenta a quattrocenta </a:t>
            </a:r>
          </a:p>
        </p:txBody>
      </p:sp>
    </p:spTree>
    <p:extLst>
      <p:ext uri="{BB962C8B-B14F-4D97-AF65-F5344CB8AC3E}">
        <p14:creationId xmlns:p14="http://schemas.microsoft.com/office/powerpoint/2010/main" val="297908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40744-EC98-4C5E-B006-8CA8125B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italské raně renesanční malířství (1. pol. 15. st.)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815AB1-CF10-42B2-879D-FC9FF9334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3" y="1308848"/>
            <a:ext cx="3182472" cy="25587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7FC73B0-C953-46F5-A03B-73CAC70D6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24" y="1308848"/>
            <a:ext cx="3508423" cy="25382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150B07-4643-449A-9A60-2C442A211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353"/>
            <a:ext cx="3182472" cy="24490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DDE4C2E-BAC8-471A-AB25-D77A53AB3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49" y="1332659"/>
            <a:ext cx="2313598" cy="503816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869D14-ED25-409D-8C65-D0E13EB26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62" y="4038353"/>
            <a:ext cx="2313597" cy="26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67C3F-071D-4B1D-B903-04D12DE5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365126"/>
            <a:ext cx="11600330" cy="916828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italské renesanční malířství: </a:t>
            </a:r>
            <a:r>
              <a:rPr lang="cs-CZ" b="1" dirty="0">
                <a:solidFill>
                  <a:srgbClr val="FFC000"/>
                </a:solidFill>
              </a:rPr>
              <a:t>Botticelli </a:t>
            </a:r>
            <a:r>
              <a:rPr lang="cs-CZ" dirty="0">
                <a:solidFill>
                  <a:srgbClr val="FFC000"/>
                </a:solidFill>
              </a:rPr>
              <a:t>(1445-1510)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4FC6238-AFF2-49B8-B2D5-21D39FC1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6" y="1495314"/>
            <a:ext cx="5492994" cy="36091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0E8220F-E146-4A14-9606-03167B28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0" y="1495314"/>
            <a:ext cx="6377681" cy="35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1EC01-6004-421C-923D-4FC9093F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italské výtvarné umění přelomu 13./14. století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A5AC74-72E5-4CDE-8834-9D523B7FF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vysoká urbanizovanost ↔ vzájemné soupeření včetně podpory umění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náboženství stále hlavním zdrojem inspirace</a:t>
            </a:r>
          </a:p>
          <a:p>
            <a:pPr marL="0" indent="0">
              <a:buNone/>
            </a:pPr>
            <a:r>
              <a:rPr lang="cs-CZ" sz="2400" dirty="0"/>
              <a:t>ARCHITEKTURA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osobitá a nepříliš rozšířená gotika</a:t>
            </a:r>
          </a:p>
          <a:p>
            <a:pPr marL="0" indent="0">
              <a:buNone/>
            </a:pPr>
            <a:r>
              <a:rPr lang="cs-CZ" sz="2400" dirty="0"/>
              <a:t>MALÍŘSTVÍ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standardními technikami jsou tempera a freska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96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6645-6868-470E-9C5C-ACCFCE55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44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italská gotická architektura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924F3D-B062-4E11-9E67-90756E85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26" y="1452283"/>
            <a:ext cx="5113550" cy="34069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B0FF77-7065-437A-915D-EC445477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0" y="1452283"/>
            <a:ext cx="4784648" cy="33617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E7212FC-1B5E-4D8A-B903-FE0A749F6B9B}"/>
              </a:ext>
            </a:extLst>
          </p:cNvPr>
          <p:cNvSpPr txBox="1"/>
          <p:nvPr/>
        </p:nvSpPr>
        <p:spPr>
          <a:xfrm>
            <a:off x="6490091" y="1452283"/>
            <a:ext cx="144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Chartres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1AD5F5C-4F76-4EC0-A4F7-3C223C38598E}"/>
              </a:ext>
            </a:extLst>
          </p:cNvPr>
          <p:cNvSpPr txBox="1"/>
          <p:nvPr/>
        </p:nvSpPr>
        <p:spPr>
          <a:xfrm>
            <a:off x="1120588" y="1524000"/>
            <a:ext cx="11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Orvieto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658BA0-CCE3-46E9-9443-6AFE15A6EA60}"/>
              </a:ext>
            </a:extLst>
          </p:cNvPr>
          <p:cNvSpPr txBox="1"/>
          <p:nvPr/>
        </p:nvSpPr>
        <p:spPr>
          <a:xfrm>
            <a:off x="1006910" y="4885762"/>
            <a:ext cx="4147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vyrovnanější a harmonicky uměřenější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žádné podpěrné oblouky ↔ prostor členěn horizontálně, ne vertikálně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překrásné průčelí, ale předsunuté jako clona = slepé průčelí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46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CB47792-3568-4DE4-976C-7557E5F38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80" y="2528047"/>
            <a:ext cx="4037578" cy="3039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94344C-2797-46CA-AA92-DB8854D68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9" y="1421794"/>
            <a:ext cx="2926892" cy="42282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EDDE83-D331-4A5E-AF73-68AF71779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5" y="1112565"/>
            <a:ext cx="3569533" cy="308277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E5DF9E0-505D-4AA2-97B5-616FAF47D921}"/>
              </a:ext>
            </a:extLst>
          </p:cNvPr>
          <p:cNvSpPr txBox="1"/>
          <p:nvPr/>
        </p:nvSpPr>
        <p:spPr>
          <a:xfrm>
            <a:off x="842682" y="1421793"/>
            <a:ext cx="1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b="1" dirty="0"/>
              <a:t>Orvieto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163103-C63A-404E-B35B-3E55EF0971CB}"/>
              </a:ext>
            </a:extLst>
          </p:cNvPr>
          <p:cNvSpPr txBox="1"/>
          <p:nvPr/>
        </p:nvSpPr>
        <p:spPr>
          <a:xfrm>
            <a:off x="4598894" y="1237128"/>
            <a:ext cx="95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Siena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5C3151-42B4-4340-8DDD-ABB830E54693}"/>
              </a:ext>
            </a:extLst>
          </p:cNvPr>
          <p:cNvSpPr txBox="1"/>
          <p:nvPr/>
        </p:nvSpPr>
        <p:spPr>
          <a:xfrm>
            <a:off x="7813480" y="2528047"/>
            <a:ext cx="130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Milano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678443-3F91-415F-921E-0CAEE9A51F8A}"/>
              </a:ext>
            </a:extLst>
          </p:cNvPr>
          <p:cNvSpPr txBox="1"/>
          <p:nvPr/>
        </p:nvSpPr>
        <p:spPr>
          <a:xfrm>
            <a:off x="3969993" y="4545106"/>
            <a:ext cx="3570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pouze příčná loď původně plánované katedrály (!)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barevný mramorový obklad </a:t>
            </a:r>
            <a:br>
              <a:rPr lang="cs-CZ" dirty="0"/>
            </a:br>
            <a:r>
              <a:rPr lang="cs-CZ" dirty="0"/>
              <a:t>s tmavými a světlým pruhy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268FB5-F7FD-421E-A1CD-BCC46AD734A0}"/>
              </a:ext>
            </a:extLst>
          </p:cNvPr>
          <p:cNvSpPr txBox="1"/>
          <p:nvPr/>
        </p:nvSpPr>
        <p:spPr>
          <a:xfrm>
            <a:off x="7745506" y="1112566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stavba zahájena až koncem 14. stol.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chybí ušlechtilá proporčnost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úpadkový ráz zaměřený na dekorativní vnějškový dojem</a:t>
            </a:r>
          </a:p>
        </p:txBody>
      </p:sp>
    </p:spTree>
    <p:extLst>
      <p:ext uri="{BB962C8B-B14F-4D97-AF65-F5344CB8AC3E}">
        <p14:creationId xmlns:p14="http://schemas.microsoft.com/office/powerpoint/2010/main" val="243684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8CC13A9-F2C7-4AAF-95D0-08D49FA1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64" y="-138447"/>
            <a:ext cx="49879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byzantské umění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330 (Konstantinopol hl. město </a:t>
            </a:r>
            <a:r>
              <a:rPr kumimoji="0" lang="am-ET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východořím.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říše)-1453 (dobyta Turky)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= řecké (helénské) město silně ovlivněné kulturou blízkého východu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am-ET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náb.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ikony a obrazy císaře uctívány, jejich podoba přísně kontrolována       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↔ formy symbolické a stylizované, ø povolena umělecká individualita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 luxusní předměty (hedvábné látky, práce ze slonoviny)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 descr="Byzantské umění – martin477 – album na Rajčeti">
            <a:extLst>
              <a:ext uri="{FF2B5EF4-FFF2-40B4-BE49-F238E27FC236}">
                <a16:creationId xmlns:a16="http://schemas.microsoft.com/office/drawing/2014/main" id="{59F97FB1-CB0B-49BA-AABE-85E55AAF5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6" y="2375894"/>
            <a:ext cx="3331203" cy="41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A2CCC69-B1EF-4EF0-8190-5BFA6A38A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65" y="61015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5B3FD8-7D8E-4F2C-867A-6D30D2D361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6472" y="220879"/>
            <a:ext cx="6271491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m-ET" altLang="cs-CZ" sz="1400" b="1" i="0" u="none" strike="noStrike" cap="none" normalizeH="0" baseline="0" dirty="0">
                <a:ln>
                  <a:noFill/>
                </a:ln>
                <a:solidFill>
                  <a:srgbClr val="BF8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Giotto di Bondone </a:t>
            </a:r>
            <a:r>
              <a:rPr kumimoji="0" lang="am-ET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(1266?-1337)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génius, který prolomil zaklínadlo byzantského konzervatismu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poprvé obrazy s iluzí trojrozměrného prostoru (perspektiva, modelace světlem a stínem) → po tisíci letech znova iluze hloubky na rovné ploše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↔ mění celou koncepci malby: z "psaní obrazů" je "vyprávění příběhů"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rané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kř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umění podle orientálních názorů představuje každou postavu </a:t>
            </a:r>
            <a:b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 její celistvosti x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Giotto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maluje různé postoje postav, některé i zezadu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věhlas široko daleko ↔ zájem o život umělce → umělec není jen zručný řemeslník ↔ dějiny umění se stávají dějinami velkých umělců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VYGOSH.cz">
            <a:extLst>
              <a:ext uri="{FF2B5EF4-FFF2-40B4-BE49-F238E27FC236}">
                <a16:creationId xmlns:a16="http://schemas.microsoft.com/office/drawing/2014/main" id="{BD26F099-ABA6-4B10-AF95-B14F2C3D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5141" y="2225417"/>
            <a:ext cx="3801986" cy="42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35313A2-59BE-46E8-BBB6-AC317C9038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192000" y="4175124"/>
            <a:ext cx="132509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6E07EFC-B7F6-4B76-8631-4309EA78D427}"/>
              </a:ext>
            </a:extLst>
          </p:cNvPr>
          <p:cNvSpPr txBox="1"/>
          <p:nvPr/>
        </p:nvSpPr>
        <p:spPr>
          <a:xfrm>
            <a:off x="4867564" y="4681486"/>
            <a:ext cx="3168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i="1" dirty="0">
                <a:solidFill>
                  <a:srgbClr val="FF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Sv. František vyhání ďábly z </a:t>
            </a:r>
            <a:r>
              <a:rPr lang="am-ET" altLang="cs-CZ" sz="1400" i="1" dirty="0">
                <a:solidFill>
                  <a:srgbClr val="FF33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Arezza</a:t>
            </a:r>
            <a:br>
              <a:rPr lang="cs-CZ" altLang="cs-CZ" sz="1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altLang="cs-CZ" sz="1400" dirty="0">
                <a:latin typeface="Arial" panose="020B0604020202020204" pitchFamily="34" charset="0"/>
                <a:ea typeface="Times New Roman" panose="02020603050405020304" pitchFamily="18" charset="0"/>
              </a:rPr>
              <a:t>- světec klečí, bratr zaříkává ďábly – ti se při útěku vznášejí nad půvabným seskupením domů, věží a balkónů </a:t>
            </a:r>
            <a:r>
              <a:rPr lang="am-ET" altLang="cs-CZ" sz="1400" dirty="0">
                <a:latin typeface="Arial" panose="020B0604020202020204" pitchFamily="34" charset="0"/>
                <a:ea typeface="Times New Roman" panose="02020603050405020304" pitchFamily="18" charset="0"/>
              </a:rPr>
              <a:t>Arezza</a:t>
            </a:r>
            <a:br>
              <a:rPr lang="cs-CZ" altLang="cs-CZ" sz="12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5592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32378-A69D-409C-AE8A-576D6B05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181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sienské malířství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1444A8-2660-4B5E-B082-BD479593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1192306"/>
            <a:ext cx="5897853" cy="501432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EEB8A9A-8B2A-4F6A-8E23-DE4E76BCD0C8}"/>
              </a:ext>
            </a:extLst>
          </p:cNvPr>
          <p:cNvSpPr txBox="1"/>
          <p:nvPr/>
        </p:nvSpPr>
        <p:spPr>
          <a:xfrm>
            <a:off x="6849036" y="1371600"/>
            <a:ext cx="4912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typické rysy dvorského gotického stylu: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zdobnost formy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jemný kolorit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citová vroucnost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půvabné linie</a:t>
            </a:r>
          </a:p>
          <a:p>
            <a:r>
              <a:rPr lang="cs-CZ" dirty="0"/>
              <a:t>a navíc: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skvostná barevnost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mistrovsky zachycená fyziognomie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psychologicky diferencované postavy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E6A8AB-A1E6-4AFB-B170-7888510CDB8F}"/>
              </a:ext>
            </a:extLst>
          </p:cNvPr>
          <p:cNvSpPr txBox="1"/>
          <p:nvPr/>
        </p:nvSpPr>
        <p:spPr>
          <a:xfrm>
            <a:off x="6687671" y="5683623"/>
            <a:ext cx="402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Simone Martini: </a:t>
            </a:r>
            <a:r>
              <a:rPr lang="cs-CZ" b="1" i="1" dirty="0">
                <a:solidFill>
                  <a:srgbClr val="FF3300"/>
                </a:solidFill>
              </a:rPr>
              <a:t>Zvěstování </a:t>
            </a:r>
            <a:r>
              <a:rPr lang="cs-CZ" dirty="0"/>
              <a:t>(1333) </a:t>
            </a:r>
          </a:p>
        </p:txBody>
      </p:sp>
    </p:spTree>
    <p:extLst>
      <p:ext uri="{BB962C8B-B14F-4D97-AF65-F5344CB8AC3E}">
        <p14:creationId xmlns:p14="http://schemas.microsoft.com/office/powerpoint/2010/main" val="8594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CC794-38BF-48A5-81B3-BED4E6DC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architektura a výtvarné umění quattrocenta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F1FE4-F27B-4CBF-80DA-8FECCC8D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nejvlivnějšími obyvateli kupci a bankéři, kteří se o své postavení zasloužili sami – zakládali si na svém přínosu společnosti již v tomto životě; cení si dobrého vzdělání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křesťanské náměty doplňuje mytologie, rozvíjí se portrét</a:t>
            </a:r>
          </a:p>
          <a:p>
            <a:pPr marL="0" indent="0">
              <a:buNone/>
            </a:pPr>
            <a:r>
              <a:rPr lang="cs-CZ" sz="2400" dirty="0"/>
              <a:t>ARCHITEKTURA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znovuvzkříšena dekorativnost a harmonie římské antické architektury</a:t>
            </a:r>
          </a:p>
          <a:p>
            <a:pPr marL="0" indent="0">
              <a:buNone/>
            </a:pPr>
            <a:r>
              <a:rPr lang="cs-CZ" sz="2400" dirty="0"/>
              <a:t>MALÍŘSTVÍ A SOCHAŘSTVÍ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obrazy a sochy jsou realističtější, stále častěji se objevuje skutečný svět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objevením zákonů perspektivy získalo umění racionální rozměr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olejové barvy osvobodily malíře od rychleschnoucí tempery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47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02095-7A25-49B9-AA3A-45D9C0C6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54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50"/>
                </a:solidFill>
              </a:rPr>
              <a:t>italská renesanční architektura: Florencie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9DB833-496B-4CC5-87E6-611060194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3672"/>
            <a:ext cx="4142173" cy="23196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E90EC3-24BE-4476-814B-01EA428F9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7" y="3888629"/>
            <a:ext cx="3848385" cy="28825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1A3D17-D728-42FB-9BC6-9CB9E4B6F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3" y="3989879"/>
            <a:ext cx="4445373" cy="27705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5D9566D-AB9A-419F-A231-79DB2802B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41" y="1179258"/>
            <a:ext cx="2708726" cy="369827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99BDDA1-21AF-42E4-8B22-DA59D119DD57}"/>
              </a:ext>
            </a:extLst>
          </p:cNvPr>
          <p:cNvSpPr txBox="1"/>
          <p:nvPr/>
        </p:nvSpPr>
        <p:spPr>
          <a:xfrm>
            <a:off x="4980372" y="1179258"/>
            <a:ext cx="4369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Filippo </a:t>
            </a:r>
            <a:r>
              <a:rPr lang="sq-AL" sz="2400" b="1" dirty="0">
                <a:solidFill>
                  <a:srgbClr val="FFC000"/>
                </a:solidFill>
              </a:rPr>
              <a:t>Brunelleschi </a:t>
            </a:r>
            <a:r>
              <a:rPr lang="sq-AL" sz="2400" dirty="0">
                <a:solidFill>
                  <a:srgbClr val="FFC000"/>
                </a:solidFill>
              </a:rPr>
              <a:t>(1377-1446)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q-AL" sz="2000" dirty="0"/>
              <a:t>původně zlatník, pak sochař, architekt a stavební inženýr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q-AL" sz="2000" dirty="0"/>
              <a:t>údajně objevil matematické zákony perspektivy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q-AL" sz="2000" dirty="0"/>
              <a:t>zajímal se o konstrukční pravidla římských staveb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q-AL" sz="2000" dirty="0"/>
          </a:p>
          <a:p>
            <a:endParaRPr lang="sq-AL" sz="2400" b="1" dirty="0">
              <a:solidFill>
                <a:srgbClr val="FFC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9ACCA10-69A2-4C0D-9BE2-9F4BF776AE54}"/>
              </a:ext>
            </a:extLst>
          </p:cNvPr>
          <p:cNvSpPr txBox="1"/>
          <p:nvPr/>
        </p:nvSpPr>
        <p:spPr>
          <a:xfrm>
            <a:off x="1407459" y="135367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Santa Maria </a:t>
            </a:r>
            <a:r>
              <a:rPr lang="sq-AL" b="1" dirty="0"/>
              <a:t>del Fiore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E48B69B-B5BF-441D-8649-73259ED2F9C1}"/>
              </a:ext>
            </a:extLst>
          </p:cNvPr>
          <p:cNvSpPr txBox="1"/>
          <p:nvPr/>
        </p:nvSpPr>
        <p:spPr>
          <a:xfrm>
            <a:off x="2447365" y="3888629"/>
            <a:ext cx="147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San Lorenzo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943AC18-3685-49DC-B94F-8950D5BB9F54}"/>
              </a:ext>
            </a:extLst>
          </p:cNvPr>
          <p:cNvSpPr txBox="1"/>
          <p:nvPr/>
        </p:nvSpPr>
        <p:spPr>
          <a:xfrm>
            <a:off x="6371399" y="3989879"/>
            <a:ext cx="26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Ospedale degli Innocenti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B66C29E-4217-447C-A982-DB282C4D6F4A}"/>
              </a:ext>
            </a:extLst>
          </p:cNvPr>
          <p:cNvSpPr txBox="1"/>
          <p:nvPr/>
        </p:nvSpPr>
        <p:spPr>
          <a:xfrm>
            <a:off x="10219765" y="1224836"/>
            <a:ext cx="159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b="1" dirty="0"/>
              <a:t>Cappella Pazzi</a:t>
            </a:r>
          </a:p>
        </p:txBody>
      </p:sp>
    </p:spTree>
    <p:extLst>
      <p:ext uri="{BB962C8B-B14F-4D97-AF65-F5344CB8AC3E}">
        <p14:creationId xmlns:p14="http://schemas.microsoft.com/office/powerpoint/2010/main" val="151895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8AE4B-367A-4BC6-88B1-AF29316C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4404"/>
          </a:xfrm>
        </p:spPr>
        <p:txBody>
          <a:bodyPr/>
          <a:lstStyle/>
          <a:p>
            <a:pPr algn="r"/>
            <a:r>
              <a:rPr lang="cs-CZ" dirty="0">
                <a:solidFill>
                  <a:srgbClr val="00B050"/>
                </a:solidFill>
              </a:rPr>
              <a:t>italské renesanční sochařství: </a:t>
            </a:r>
            <a:r>
              <a:rPr lang="sq-AL" b="1" dirty="0">
                <a:solidFill>
                  <a:srgbClr val="FFC000"/>
                </a:solidFill>
              </a:rPr>
              <a:t>Donatello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09BC2D-EACE-43BD-8B70-72195548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" y="365126"/>
            <a:ext cx="2133600" cy="5715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37BC3F-E893-49B0-8373-0DC694D63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46" y="1442197"/>
            <a:ext cx="3687313" cy="47916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1A2B75-8D63-4DF3-8655-3F7BC715A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41" y="1288765"/>
            <a:ext cx="2868706" cy="53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14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503</Words>
  <Application>Microsoft Office PowerPoint</Application>
  <PresentationFormat>Širokoúhlá obrazovka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Motiv Office</vt:lpstr>
      <vt:lpstr>Italské renesanční umění</vt:lpstr>
      <vt:lpstr>italské výtvarné umění přelomu 13./14. století</vt:lpstr>
      <vt:lpstr>italská gotická architektura</vt:lpstr>
      <vt:lpstr>Prezentace aplikace PowerPoint</vt:lpstr>
      <vt:lpstr>Prezentace aplikace PowerPoint</vt:lpstr>
      <vt:lpstr>sienské malířství</vt:lpstr>
      <vt:lpstr>architektura a výtvarné umění quattrocenta</vt:lpstr>
      <vt:lpstr>italská renesanční architektura: Florencie</vt:lpstr>
      <vt:lpstr>italské renesanční sochařství: Donatello</vt:lpstr>
      <vt:lpstr>italské raně renesanční malířství (1. pol. 15. st.)</vt:lpstr>
      <vt:lpstr>italské renesanční malířství: Botticelli (1445-1510)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Italské renesanční umění</dc:title>
  <dc:creator>Jaroslava Malá</dc:creator>
  <cp:lastModifiedBy>Jaroslava Malá</cp:lastModifiedBy>
  <cp:revision>21</cp:revision>
  <dcterms:created xsi:type="dcterms:W3CDTF">2022-11-20T15:49:02Z</dcterms:created>
  <dcterms:modified xsi:type="dcterms:W3CDTF">2023-11-02T17:55:34Z</dcterms:modified>
</cp:coreProperties>
</file>