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  <p:sldId id="263" r:id="rId9"/>
    <p:sldId id="264" r:id="rId10"/>
    <p:sldId id="266" r:id="rId11"/>
    <p:sldId id="269" r:id="rId12"/>
    <p:sldId id="267" r:id="rId13"/>
    <p:sldId id="265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6D4FDA-8CD3-4949-8F79-B50F82A8D7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E5E1D79-5D1A-4F53-9D2E-8B8DA276CE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C4FCC00-A907-4665-BBEB-7FB9BE3D0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C61F3-113C-440C-B5CC-296A67741D13}" type="datetimeFigureOut">
              <a:rPr lang="cs-CZ" smtClean="0"/>
              <a:t>19.08.2023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061CB7-67DB-455E-9814-38D4EA2C1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5BC9689-0C3A-4362-8168-AEED39C56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F4542-29AD-4501-9962-27EA956E3D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5781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EA7ACD-CB7A-4672-8BBB-B747F5F52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1832FE9-1450-42A4-873D-EE09D63C9A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106D318-F1D9-483C-8688-0061F70D5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C61F3-113C-440C-B5CC-296A67741D13}" type="datetimeFigureOut">
              <a:rPr lang="cs-CZ" smtClean="0"/>
              <a:t>19.08.2023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FBB63E2-AA78-4B1C-8611-AF59747BA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E5388E0-37B9-4A75-B1E4-67880D2E4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F4542-29AD-4501-9962-27EA956E3D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1219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7C6FB16-7E56-4BA5-8C6B-D0B065A58E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0CC2636-0FAF-44F3-85CE-178168AA62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A38EE4-50C9-4829-9E23-0CB870954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C61F3-113C-440C-B5CC-296A67741D13}" type="datetimeFigureOut">
              <a:rPr lang="cs-CZ" smtClean="0"/>
              <a:t>19.08.2023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CFD3864-6FB6-4CE8-A7B2-B1B7A9B16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F8AE149-06E9-48EF-A408-741441910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F4542-29AD-4501-9962-27EA956E3D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8228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FC74C3-DBC5-4F34-8E94-5E2F15B4C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669C6EE-686F-45D3-87BA-939FEBF19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3D2E4D-A300-43E8-AEC7-923F02C54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C61F3-113C-440C-B5CC-296A67741D13}" type="datetimeFigureOut">
              <a:rPr lang="cs-CZ" smtClean="0"/>
              <a:t>19.08.2023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867405A-092F-45FD-80DD-0838E2069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8FD4678-5F1A-4FCB-B805-A92575007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F4542-29AD-4501-9962-27EA956E3D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4692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58E5DF-1377-46B9-9E22-B28A14A7C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CBAF585-397A-4E93-A244-E53920E847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73C196-3345-4FD1-9863-E29242C67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C61F3-113C-440C-B5CC-296A67741D13}" type="datetimeFigureOut">
              <a:rPr lang="cs-CZ" smtClean="0"/>
              <a:t>19.08.2023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E4FCAB-38D8-4545-A1F3-591167434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AB148C-4FB7-42A9-B1D1-D75DE5970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F4542-29AD-4501-9962-27EA956E3D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5969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E603A3-6B85-4A9D-9C7B-4663E2C61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05E1124-B471-4E5E-B725-7FFEE9228F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E2FEE3F-0AD2-4F44-98EE-FBECF3024D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E329407-EDB7-48F1-A332-B9277656E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C61F3-113C-440C-B5CC-296A67741D13}" type="datetimeFigureOut">
              <a:rPr lang="cs-CZ" smtClean="0"/>
              <a:t>19.08.2023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E325AC-D497-480F-A153-F50CFA59C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426C6AA-D8F1-4EB2-AC42-66D69B196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F4542-29AD-4501-9962-27EA956E3D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6099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EF8490-7316-4CBF-8458-2C83A69AF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4E8716A-B761-4A60-97BE-798EB5BFA4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E0EC754-6247-48A0-B8C4-3877835992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C45D0FAF-2588-40C2-94D9-774B277BFB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9B3B8DD-AF4A-48B2-A242-8863196038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B837C2A-0F53-4776-8E1D-6DDB8ADDB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C61F3-113C-440C-B5CC-296A67741D13}" type="datetimeFigureOut">
              <a:rPr lang="cs-CZ" smtClean="0"/>
              <a:t>19.08.2023</a:t>
            </a:fld>
            <a:endParaRPr lang="cs-CZ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C845207-13A0-4C5A-9607-93E61D3D5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09F0381-839B-4863-924E-E777F0A10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F4542-29AD-4501-9962-27EA956E3D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6183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B38556-B376-4E5B-8FFA-70044CD50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480D68E-A23A-4444-81AD-9FA969739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C61F3-113C-440C-B5CC-296A67741D13}" type="datetimeFigureOut">
              <a:rPr lang="cs-CZ" smtClean="0"/>
              <a:t>19.08.2023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54DED64-4A6F-49F5-8CFF-36834A1BF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8B8E43E-49B7-4320-8F1C-EE35019E1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F4542-29AD-4501-9962-27EA956E3D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2837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E482F75-E021-4AD0-8652-FEE41B09E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C61F3-113C-440C-B5CC-296A67741D13}" type="datetimeFigureOut">
              <a:rPr lang="cs-CZ" smtClean="0"/>
              <a:t>19.08.2023</a:t>
            </a:fld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ED10BE1-3E91-488E-9A8E-A972BA275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F3EFCE3-B99A-4401-A183-4B73F493D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F4542-29AD-4501-9962-27EA956E3D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6718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1BB4E8-8DBB-46F7-AE46-110F7BAF2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5AD024-2CC8-48D3-8C20-B3A5A4914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F02E0DF-AE6B-46C1-9338-39FBC343DD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40E603B-7F14-4AB5-A839-F65C99056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C61F3-113C-440C-B5CC-296A67741D13}" type="datetimeFigureOut">
              <a:rPr lang="cs-CZ" smtClean="0"/>
              <a:t>19.08.2023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B525B26-00FB-46D1-9073-C4EA2C458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478DB8D-461A-4A6B-88D5-2185ABB81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F4542-29AD-4501-9962-27EA956E3D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0258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B897C9-3055-49D3-B380-E0F2CEFC8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8D9DCE0-043D-49F3-84D2-62CB6EB058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10FA4F2-0C41-41C6-B53C-4C60900AC0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7127801-65F9-4942-985F-B6E8CABD3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C61F3-113C-440C-B5CC-296A67741D13}" type="datetimeFigureOut">
              <a:rPr lang="cs-CZ" smtClean="0"/>
              <a:t>19.08.2023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B72FCC7-FCFE-457B-85E0-D21D8DB6A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0364AE0-B126-4296-9C86-BAE57A838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F4542-29AD-4501-9962-27EA956E3D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3531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127824E-E18A-4B57-85E8-EF2EE183D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A1863AA-E576-4BCD-88D0-3E1FFC1CEE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BC6720-E3B5-4DE3-825B-72CC21F131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C61F3-113C-440C-B5CC-296A67741D13}" type="datetimeFigureOut">
              <a:rPr lang="cs-CZ" smtClean="0"/>
              <a:t>19.08.2023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0D6CA4-7699-43F9-AF9E-5DB2B50339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92BF10-458E-4DAA-9CD5-E94AEA75B9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F4542-29AD-4501-9962-27EA956E3D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427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DBAF007B-EFCF-4C8A-B8C2-693ED45514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640" y="241900"/>
            <a:ext cx="10198720" cy="63742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618618B-0099-4EE6-B1BA-4E427D1CC5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Italia in </a:t>
            </a:r>
            <a:r>
              <a:rPr lang="it-IT" b="1" dirty="0">
                <a:latin typeface="+mn-lt"/>
              </a:rPr>
              <a:t>crisi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49799BC-F38A-4AE2-9015-BE618C779085}"/>
              </a:ext>
            </a:extLst>
          </p:cNvPr>
          <p:cNvSpPr txBox="1"/>
          <p:nvPr/>
        </p:nvSpPr>
        <p:spPr>
          <a:xfrm>
            <a:off x="7942729" y="6185647"/>
            <a:ext cx="1995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/>
              <a:t>ELIŠKA KOTRČOVÁ, 2018</a:t>
            </a:r>
          </a:p>
        </p:txBody>
      </p:sp>
    </p:spTree>
    <p:extLst>
      <p:ext uri="{BB962C8B-B14F-4D97-AF65-F5344CB8AC3E}">
        <p14:creationId xmlns:p14="http://schemas.microsoft.com/office/powerpoint/2010/main" val="19774642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EF7FEA-BB06-4102-A4DA-3A3D960AC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Movimento 5 Stelle - Grillini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A129A4-0F8E-4E8A-AC03-5F3A0D007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it-IT" dirty="0"/>
          </a:p>
          <a:p>
            <a:r>
              <a:rPr lang="it-IT" dirty="0"/>
              <a:t>presieduto da Luigi Di Maio</a:t>
            </a:r>
          </a:p>
          <a:p>
            <a:r>
              <a:rPr lang="it-IT" dirty="0"/>
              <a:t>controllato dal fondatore ed ex comico Beppe Grillo</a:t>
            </a:r>
          </a:p>
          <a:p>
            <a:r>
              <a:rPr lang="cs-CZ" dirty="0"/>
              <a:t>i</a:t>
            </a:r>
            <a:r>
              <a:rPr lang="it-IT" dirty="0"/>
              <a:t>dea sulla politica italiana ? Chi lo sa ?</a:t>
            </a:r>
          </a:p>
          <a:p>
            <a:pPr algn="ctr"/>
            <a:endParaRPr lang="it-IT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3B72443-1843-48E4-A9AC-FC5AD3CC2C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8718" y="4127019"/>
            <a:ext cx="3198844" cy="2399133"/>
          </a:xfrm>
          <a:prstGeom prst="rect">
            <a:avLst/>
          </a:prstGeom>
        </p:spPr>
      </p:pic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3FBE376D-97E9-451D-AF4A-F4A6EEB7F1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3400" y="617503"/>
            <a:ext cx="803279" cy="820805"/>
          </a:xfr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4D376AA6-ACF1-4B86-BAA7-94A4A07F57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0935" y="4162633"/>
            <a:ext cx="3605255" cy="2399133"/>
          </a:xfrm>
          <a:prstGeom prst="rect">
            <a:avLst/>
          </a:prstGeom>
        </p:spPr>
      </p:pic>
      <p:pic>
        <p:nvPicPr>
          <p:cNvPr id="8" name="Zástupný symbol pro obsah 4">
            <a:extLst>
              <a:ext uri="{FF2B5EF4-FFF2-40B4-BE49-F238E27FC236}">
                <a16:creationId xmlns:a16="http://schemas.microsoft.com/office/drawing/2014/main" id="{B1DB765F-4E8D-4235-8674-F3DAB468FE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321" y="647308"/>
            <a:ext cx="803279" cy="820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527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1C643C-6130-4E4A-9A3D-0EB0BD5EE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La Lega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FFDF3C7-BC63-4290-9D4F-0B8F77DCB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leader Matteo Salvini</a:t>
            </a:r>
          </a:p>
          <a:p>
            <a:r>
              <a:rPr lang="it-IT" dirty="0"/>
              <a:t>il programma :</a:t>
            </a:r>
          </a:p>
          <a:p>
            <a:pPr lvl="1"/>
            <a:r>
              <a:rPr lang="it-IT" sz="2800" dirty="0"/>
              <a:t>appoggio delle aziende</a:t>
            </a:r>
          </a:p>
          <a:p>
            <a:pPr lvl="1"/>
            <a:r>
              <a:rPr lang="it-IT" sz="2800" dirty="0"/>
              <a:t>riduzione delle tasse</a:t>
            </a:r>
          </a:p>
          <a:p>
            <a:pPr lvl="1"/>
            <a:r>
              <a:rPr lang="it-IT" sz="2800" dirty="0"/>
              <a:t>diminuzione dei dipendenti statali</a:t>
            </a:r>
          </a:p>
          <a:p>
            <a:pPr lvl="1"/>
            <a:endParaRPr lang="it-IT" sz="2800" dirty="0"/>
          </a:p>
          <a:p>
            <a:pPr marL="457200" lvl="1" indent="0">
              <a:buNone/>
            </a:pPr>
            <a:r>
              <a:rPr lang="it-IT" sz="2800" dirty="0"/>
              <a:t>               partito liberale e ragionevole?</a:t>
            </a:r>
          </a:p>
          <a:p>
            <a:pPr lvl="1"/>
            <a:endParaRPr lang="it-IT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022FC2D-3BFB-4A3A-BD57-B3962801F1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421" y="563258"/>
            <a:ext cx="929295" cy="929295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665716E9-5648-480E-A7E2-BA87175422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0284" y="681037"/>
            <a:ext cx="929295" cy="929295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70D34D6E-6869-479D-8E08-9BE556A776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6453" y="4065771"/>
            <a:ext cx="2143125" cy="2143125"/>
          </a:xfrm>
          <a:prstGeom prst="rect">
            <a:avLst/>
          </a:prstGeom>
        </p:spPr>
      </p:pic>
      <p:sp>
        <p:nvSpPr>
          <p:cNvPr id="8" name="Šipka: doprava 7">
            <a:extLst>
              <a:ext uri="{FF2B5EF4-FFF2-40B4-BE49-F238E27FC236}">
                <a16:creationId xmlns:a16="http://schemas.microsoft.com/office/drawing/2014/main" id="{652FAD4B-A5EE-47F9-9F9D-B1499121966B}"/>
              </a:ext>
            </a:extLst>
          </p:cNvPr>
          <p:cNvSpPr/>
          <p:nvPr/>
        </p:nvSpPr>
        <p:spPr>
          <a:xfrm>
            <a:off x="1488831" y="5137333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2044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8CE35D-1F10-4751-BAB2-77DA79FF2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it-IT" b="1" dirty="0"/>
            </a:br>
            <a:r>
              <a:rPr lang="it-IT" b="1" dirty="0"/>
              <a:t>Lega </a:t>
            </a:r>
            <a:r>
              <a:rPr lang="cs-CZ" b="1" dirty="0"/>
              <a:t>(</a:t>
            </a:r>
            <a:r>
              <a:rPr lang="it-IT" b="1" dirty="0"/>
              <a:t>Nord</a:t>
            </a:r>
            <a:r>
              <a:rPr lang="cs-CZ" b="1" dirty="0"/>
              <a:t>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4BCAC29-837F-4A02-936B-A46513CE1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partito dell'estrema destra </a:t>
            </a:r>
            <a:endParaRPr lang="cs-CZ" dirty="0"/>
          </a:p>
          <a:p>
            <a:r>
              <a:rPr lang="it-IT" dirty="0"/>
              <a:t>noto soprattutto per le idee come omofobia, xenofobia e razzismo</a:t>
            </a:r>
          </a:p>
          <a:p>
            <a:r>
              <a:rPr lang="it-IT" dirty="0"/>
              <a:t>è a favore di politiche di Orban e Putin</a:t>
            </a:r>
          </a:p>
          <a:p>
            <a:r>
              <a:rPr lang="it-IT" dirty="0"/>
              <a:t>estremamente contro l’UE</a:t>
            </a:r>
          </a:p>
          <a:p>
            <a:r>
              <a:rPr lang="it-IT" dirty="0"/>
              <a:t>estremamente contro l’immigrazione</a:t>
            </a:r>
          </a:p>
          <a:p>
            <a:endParaRPr lang="cs-CZ" dirty="0"/>
          </a:p>
          <a:p>
            <a:endParaRPr lang="cs-CZ" dirty="0"/>
          </a:p>
          <a:p>
            <a:endParaRPr lang="it-IT" dirty="0"/>
          </a:p>
          <a:p>
            <a:pPr lvl="1"/>
            <a:endParaRPr lang="it-IT" dirty="0"/>
          </a:p>
          <a:p>
            <a:pPr lvl="1"/>
            <a:endParaRPr lang="it-IT" dirty="0"/>
          </a:p>
          <a:p>
            <a:pPr lvl="1"/>
            <a:endParaRPr lang="it-IT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EFD6104-0922-462E-8FAA-85FD872B40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6957" y="563259"/>
            <a:ext cx="929294" cy="929294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E76E6EB-9E1E-4F0D-9C9E-868346CC85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716" y="563259"/>
            <a:ext cx="929295" cy="929295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27285298-B99B-4562-8467-511F2DD862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1438" y="4537999"/>
            <a:ext cx="2900390" cy="1631469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30BB18CF-3F23-41FF-93A7-2DD2432939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857" y="4575102"/>
            <a:ext cx="2770711" cy="1557261"/>
          </a:xfrm>
          <a:prstGeom prst="rect">
            <a:avLst/>
          </a:prstGeom>
        </p:spPr>
      </p:pic>
      <p:pic>
        <p:nvPicPr>
          <p:cNvPr id="15" name="Obrázek 14">
            <a:extLst>
              <a:ext uri="{FF2B5EF4-FFF2-40B4-BE49-F238E27FC236}">
                <a16:creationId xmlns:a16="http://schemas.microsoft.com/office/drawing/2014/main" id="{2CA748DF-9DB1-418B-A145-C558C8FEF9D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56" y="4538000"/>
            <a:ext cx="3147094" cy="1631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8041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ovéPole 11">
            <a:extLst>
              <a:ext uri="{FF2B5EF4-FFF2-40B4-BE49-F238E27FC236}">
                <a16:creationId xmlns:a16="http://schemas.microsoft.com/office/drawing/2014/main" id="{6BBFDFAA-07A1-4E31-93B2-D9228AE36F8E}"/>
              </a:ext>
            </a:extLst>
          </p:cNvPr>
          <p:cNvSpPr txBox="1"/>
          <p:nvPr/>
        </p:nvSpPr>
        <p:spPr>
          <a:xfrm>
            <a:off x="1219200" y="377952"/>
            <a:ext cx="95267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4800" dirty="0"/>
          </a:p>
          <a:p>
            <a:pPr algn="ctr"/>
            <a:endParaRPr lang="it-IT" sz="4800" dirty="0"/>
          </a:p>
          <a:p>
            <a:pPr algn="ctr"/>
            <a:r>
              <a:rPr lang="it-IT" sz="4800" dirty="0"/>
              <a:t>Populismo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FB76FD63-7E5C-41B1-8A09-CAD3A8D9813F}"/>
              </a:ext>
            </a:extLst>
          </p:cNvPr>
          <p:cNvSpPr/>
          <p:nvPr/>
        </p:nvSpPr>
        <p:spPr>
          <a:xfrm>
            <a:off x="1219200" y="1951463"/>
            <a:ext cx="973129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endParaRPr lang="it-IT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it-IT" sz="2400" dirty="0">
                <a:solidFill>
                  <a:srgbClr val="000000"/>
                </a:solidFill>
                <a:latin typeface="Calibri" panose="020F0502020204030204" pitchFamily="34" charset="0"/>
              </a:rPr>
              <a:t>Il meccanismo retorico del leader che si fa portavoce della «gente», </a:t>
            </a:r>
            <a:endParaRPr lang="cs-CZ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it-IT" sz="2400" dirty="0">
                <a:solidFill>
                  <a:srgbClr val="000000"/>
                </a:solidFill>
                <a:latin typeface="Calibri" panose="020F0502020204030204" pitchFamily="34" charset="0"/>
              </a:rPr>
              <a:t>del popolo, contro i suoi presunti nemici</a:t>
            </a: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r>
              <a:rPr lang="it-IT" sz="2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131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CAC879-0BC2-4FCA-BC37-45EEB62DA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latin typeface="+mn-lt"/>
              </a:rPr>
              <a:t>La crisi economica </a:t>
            </a:r>
            <a:r>
              <a:rPr lang="cs-CZ" b="1" dirty="0">
                <a:latin typeface="+mn-lt"/>
              </a:rPr>
              <a:t>in </a:t>
            </a:r>
            <a:r>
              <a:rPr lang="it-IT" b="1" dirty="0">
                <a:latin typeface="+mn-lt"/>
              </a:rPr>
              <a:t>Italia d</a:t>
            </a:r>
            <a:r>
              <a:rPr lang="cs-CZ" b="1" dirty="0">
                <a:latin typeface="+mn-lt"/>
              </a:rPr>
              <a:t>i </a:t>
            </a:r>
            <a:r>
              <a:rPr lang="it-IT" b="1" dirty="0">
                <a:latin typeface="+mn-lt"/>
              </a:rPr>
              <a:t>oggi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916DBFF-774F-4DF7-9672-C688749CE9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dirty="0"/>
              <a:t>Problema No.1           debito pubblico 2,3 trilioni di euro</a:t>
            </a:r>
          </a:p>
          <a:p>
            <a:pPr marL="0" indent="0" algn="ctr">
              <a:buNone/>
            </a:pPr>
            <a:endParaRPr lang="it-IT" dirty="0"/>
          </a:p>
          <a:p>
            <a:pPr algn="ctr"/>
            <a:r>
              <a:rPr lang="it-IT" dirty="0"/>
              <a:t> il 2° posto nell’UE (dopo Grecia)</a:t>
            </a:r>
          </a:p>
          <a:p>
            <a:pPr algn="ctr"/>
            <a:endParaRPr lang="it-IT" dirty="0"/>
          </a:p>
          <a:p>
            <a:pPr algn="ctr"/>
            <a:r>
              <a:rPr lang="it-IT" dirty="0"/>
              <a:t> Debito pubblico italiano è al 130% della produzione italiana</a:t>
            </a:r>
          </a:p>
          <a:p>
            <a:pPr algn="ctr"/>
            <a:r>
              <a:rPr lang="it-IT" dirty="0"/>
              <a:t> Produzione di 18% meno rispetto al 2008 </a:t>
            </a:r>
          </a:p>
          <a:p>
            <a:pPr algn="ctr"/>
            <a:r>
              <a:rPr lang="it-IT" dirty="0"/>
              <a:t> Produzione non aumenta</a:t>
            </a:r>
          </a:p>
          <a:p>
            <a:pPr algn="ctr">
              <a:buFontTx/>
              <a:buChar char="-"/>
            </a:pPr>
            <a:endParaRPr lang="it-IT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A38B2602-EF11-4201-BE19-041BB3F98C98}"/>
              </a:ext>
            </a:extLst>
          </p:cNvPr>
          <p:cNvSpPr/>
          <p:nvPr/>
        </p:nvSpPr>
        <p:spPr>
          <a:xfrm>
            <a:off x="4443538" y="1825625"/>
            <a:ext cx="573024" cy="454279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5871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45AFCB-6FE9-4B72-AB8D-9E10086A4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«</a:t>
            </a:r>
            <a:r>
              <a:rPr lang="it-IT" b="1" dirty="0">
                <a:latin typeface="+mn-lt"/>
              </a:rPr>
              <a:t>Tradizione</a:t>
            </a:r>
            <a:r>
              <a:rPr lang="it-IT" b="1" dirty="0"/>
              <a:t>»</a:t>
            </a:r>
            <a:r>
              <a:rPr lang="it-IT" b="1" dirty="0">
                <a:latin typeface="+mn-lt"/>
              </a:rPr>
              <a:t> del debito pubblico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FA68B93-2ED0-4BD6-B887-06DC9FEC3C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Il debito pubblico non ha mai smesso di salire</a:t>
            </a:r>
          </a:p>
          <a:p>
            <a:r>
              <a:rPr lang="it-IT" dirty="0"/>
              <a:t>nel 1861: il debito pubblico = tutte le tasse pagate</a:t>
            </a:r>
          </a:p>
          <a:p>
            <a:r>
              <a:rPr lang="it-IT" dirty="0"/>
              <a:t>nel 1922: dopo la 1° guerra mondiale Benito Mussolini aumenta le spese militari – cosi il debito sale di più</a:t>
            </a:r>
          </a:p>
          <a:p>
            <a:r>
              <a:rPr lang="it-IT" dirty="0"/>
              <a:t>dal 1945 fino ad oggi più di 60 governi, diverse coalizioni governative </a:t>
            </a:r>
          </a:p>
          <a:p>
            <a:pPr marL="0" indent="0">
              <a:buNone/>
            </a:pPr>
            <a:r>
              <a:rPr lang="it-IT" dirty="0"/>
              <a:t>				il sistema politico poco stabile</a:t>
            </a:r>
          </a:p>
          <a:p>
            <a:pPr lvl="8"/>
            <a:r>
              <a:rPr lang="it-IT" sz="2400" dirty="0"/>
              <a:t>ogni governo per un breve periodo</a:t>
            </a:r>
          </a:p>
          <a:p>
            <a:pPr lvl="8"/>
            <a:r>
              <a:rPr lang="it-IT" sz="2400" dirty="0"/>
              <a:t>non avevano bisogno di essere responsabili </a:t>
            </a:r>
          </a:p>
          <a:p>
            <a:pPr lvl="8"/>
            <a:r>
              <a:rPr lang="it-IT" sz="2400" dirty="0"/>
              <a:t>debiti crescevano</a:t>
            </a:r>
          </a:p>
          <a:p>
            <a:pPr marL="1828800" lvl="4" indent="0">
              <a:buNone/>
            </a:pPr>
            <a:endParaRPr lang="it-IT" dirty="0"/>
          </a:p>
        </p:txBody>
      </p:sp>
      <p:sp>
        <p:nvSpPr>
          <p:cNvPr id="5" name="Šipka: doprava 4">
            <a:extLst>
              <a:ext uri="{FF2B5EF4-FFF2-40B4-BE49-F238E27FC236}">
                <a16:creationId xmlns:a16="http://schemas.microsoft.com/office/drawing/2014/main" id="{D3481C00-1B5F-48FB-ACA6-BA5B13D89DE0}"/>
              </a:ext>
            </a:extLst>
          </p:cNvPr>
          <p:cNvSpPr/>
          <p:nvPr/>
        </p:nvSpPr>
        <p:spPr>
          <a:xfrm>
            <a:off x="3858322" y="4329748"/>
            <a:ext cx="603205" cy="341226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8499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178F63-A65C-4FE7-845D-F8420C846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latin typeface="+mn-lt"/>
              </a:rPr>
              <a:t>Boom economico negli anni </a:t>
            </a:r>
            <a:r>
              <a:rPr lang="it-IT" b="1" dirty="0"/>
              <a:t>'</a:t>
            </a:r>
            <a:r>
              <a:rPr lang="it-IT" b="1" dirty="0">
                <a:latin typeface="+mn-lt"/>
              </a:rPr>
              <a:t>60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2940080-5145-44CC-A01E-B83744EF6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805" y="1397216"/>
            <a:ext cx="10961649" cy="5349272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it-IT" dirty="0"/>
              <a:t>Ha portato sia il bene sia il male … </a:t>
            </a:r>
          </a:p>
          <a:p>
            <a:pPr marL="0" indent="0" algn="ctr">
              <a:buNone/>
            </a:pPr>
            <a:r>
              <a:rPr lang="it-IT" dirty="0"/>
              <a:t>Nella politica lo sviluppo economico ha portato soldi allo stato (imposte)       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it-IT" dirty="0"/>
              <a:t>	</a:t>
            </a:r>
            <a:r>
              <a:rPr lang="it-IT" sz="2400" dirty="0"/>
              <a:t>politici hanno più soldi per spendere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it-IT" sz="2400" dirty="0"/>
              <a:t>	hanno più grande influenza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it-IT" sz="2400" dirty="0"/>
              <a:t>           	politica diventa attraente     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it-IT" sz="2400" dirty="0"/>
              <a:t>  	spazio per la corruzione e lobby 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it-IT" sz="2400" dirty="0"/>
              <a:t>    	molti vogliono partecipare alla politica dello stato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it-IT" sz="2400" dirty="0"/>
              <a:t>	cresce la concorrenza tra i partiti politici</a:t>
            </a:r>
          </a:p>
          <a:p>
            <a:pPr marL="914400" lvl="2" indent="0">
              <a:lnSpc>
                <a:spcPct val="100000"/>
              </a:lnSpc>
              <a:buNone/>
            </a:pPr>
            <a:r>
              <a:rPr lang="it-IT" sz="2400" dirty="0"/>
              <a:t>lotta per gli elettori</a:t>
            </a:r>
          </a:p>
          <a:p>
            <a:pPr marL="914400" lvl="2" indent="0">
              <a:buNone/>
            </a:pPr>
            <a:r>
              <a:rPr lang="it-IT" dirty="0"/>
              <a:t>	  </a:t>
            </a:r>
            <a:r>
              <a:rPr lang="it-IT" sz="2400" b="1" dirty="0"/>
              <a:t>PROMESSE POPULISTICHE senza riguardo ai bisogni dello stato</a:t>
            </a:r>
          </a:p>
          <a:p>
            <a:pPr marL="914400" lvl="2" indent="0">
              <a:buNone/>
            </a:pPr>
            <a:r>
              <a:rPr lang="it-IT" sz="2400" b="1" dirty="0"/>
              <a:t>	</a:t>
            </a:r>
          </a:p>
          <a:p>
            <a:pPr marL="914400" lvl="2" indent="0">
              <a:buNone/>
            </a:pPr>
            <a:r>
              <a:rPr lang="it-IT" sz="2400" b="1" dirty="0"/>
              <a:t>IL DEBITO CAUSATO DA POLITICI DOVREBBE PAGARE LA PROSSIMA GENERAZIONE</a:t>
            </a:r>
            <a:endParaRPr lang="cs-CZ" sz="2400" b="1" dirty="0"/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22E09F71-8FAE-4990-BA75-335268200EF2}"/>
              </a:ext>
            </a:extLst>
          </p:cNvPr>
          <p:cNvSpPr/>
          <p:nvPr/>
        </p:nvSpPr>
        <p:spPr>
          <a:xfrm>
            <a:off x="940408" y="4319059"/>
            <a:ext cx="408878" cy="23529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Šipka: doprava 4">
            <a:extLst>
              <a:ext uri="{FF2B5EF4-FFF2-40B4-BE49-F238E27FC236}">
                <a16:creationId xmlns:a16="http://schemas.microsoft.com/office/drawing/2014/main" id="{8A374FE5-EBBE-4595-9B07-544F06653308}"/>
              </a:ext>
            </a:extLst>
          </p:cNvPr>
          <p:cNvSpPr/>
          <p:nvPr/>
        </p:nvSpPr>
        <p:spPr>
          <a:xfrm>
            <a:off x="940408" y="2475688"/>
            <a:ext cx="408878" cy="23529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CA2CE0D1-998F-42A7-BEA9-C2D9E9FE6809}"/>
              </a:ext>
            </a:extLst>
          </p:cNvPr>
          <p:cNvSpPr/>
          <p:nvPr/>
        </p:nvSpPr>
        <p:spPr>
          <a:xfrm>
            <a:off x="940408" y="3422152"/>
            <a:ext cx="408878" cy="23529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8920AEB9-860F-47A4-BF38-A46995FFA97E}"/>
              </a:ext>
            </a:extLst>
          </p:cNvPr>
          <p:cNvSpPr/>
          <p:nvPr/>
        </p:nvSpPr>
        <p:spPr>
          <a:xfrm>
            <a:off x="940408" y="2957162"/>
            <a:ext cx="408878" cy="23529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1C55AE1F-5ECB-4195-9023-C9E5B5FD0382}"/>
              </a:ext>
            </a:extLst>
          </p:cNvPr>
          <p:cNvSpPr/>
          <p:nvPr/>
        </p:nvSpPr>
        <p:spPr>
          <a:xfrm>
            <a:off x="940408" y="5200618"/>
            <a:ext cx="408878" cy="23529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2A183470-90F1-463B-A131-1713AA2CBCB3}"/>
              </a:ext>
            </a:extLst>
          </p:cNvPr>
          <p:cNvSpPr/>
          <p:nvPr/>
        </p:nvSpPr>
        <p:spPr>
          <a:xfrm>
            <a:off x="940408" y="4756566"/>
            <a:ext cx="408878" cy="23529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1A9C3359-3E1D-4439-935D-C70BE5BF2E12}"/>
              </a:ext>
            </a:extLst>
          </p:cNvPr>
          <p:cNvSpPr/>
          <p:nvPr/>
        </p:nvSpPr>
        <p:spPr>
          <a:xfrm>
            <a:off x="958999" y="3881552"/>
            <a:ext cx="408878" cy="23529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Šipka: doprava 10">
            <a:extLst>
              <a:ext uri="{FF2B5EF4-FFF2-40B4-BE49-F238E27FC236}">
                <a16:creationId xmlns:a16="http://schemas.microsoft.com/office/drawing/2014/main" id="{87B79739-BA84-471B-B99E-2CB92C29DE32}"/>
              </a:ext>
            </a:extLst>
          </p:cNvPr>
          <p:cNvSpPr/>
          <p:nvPr/>
        </p:nvSpPr>
        <p:spPr>
          <a:xfrm>
            <a:off x="1330677" y="5548096"/>
            <a:ext cx="408878" cy="23529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2" name="Šipka: doprava 11">
            <a:extLst>
              <a:ext uri="{FF2B5EF4-FFF2-40B4-BE49-F238E27FC236}">
                <a16:creationId xmlns:a16="http://schemas.microsoft.com/office/drawing/2014/main" id="{5AE5608E-58E7-4A49-8754-2B2306032431}"/>
              </a:ext>
            </a:extLst>
          </p:cNvPr>
          <p:cNvSpPr/>
          <p:nvPr/>
        </p:nvSpPr>
        <p:spPr>
          <a:xfrm>
            <a:off x="1929102" y="5548096"/>
            <a:ext cx="408878" cy="23529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69F903F-6532-428A-9054-6DAC285CE71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82" t="22262" r="45081"/>
          <a:stretch/>
        </p:blipFill>
        <p:spPr>
          <a:xfrm>
            <a:off x="9036211" y="2983948"/>
            <a:ext cx="2196790" cy="2265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078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915B5B-246F-4E13-92B1-ED8653E2B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latin typeface="+mn-lt"/>
              </a:rPr>
              <a:t>Problemi principali causati nel passato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4DABFF-BFDB-4528-8CCF-E1D04A33C8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altissime spese sociali </a:t>
            </a:r>
          </a:p>
          <a:p>
            <a:r>
              <a:rPr lang="it-IT" dirty="0"/>
              <a:t>legislazione complicata </a:t>
            </a:r>
          </a:p>
          <a:p>
            <a:r>
              <a:rPr lang="it-IT" dirty="0"/>
              <a:t>amministrazione statale grande e costosa</a:t>
            </a:r>
          </a:p>
          <a:p>
            <a:r>
              <a:rPr lang="it-IT" dirty="0"/>
              <a:t>imposte su diverse cose</a:t>
            </a:r>
          </a:p>
          <a:p>
            <a:r>
              <a:rPr lang="it-IT" dirty="0"/>
              <a:t>codice del lavoro non appoggia n</a:t>
            </a:r>
            <a:r>
              <a:rPr lang="cs-CZ" dirty="0"/>
              <a:t>é</a:t>
            </a:r>
            <a:r>
              <a:rPr lang="it-IT" dirty="0"/>
              <a:t> le aziende n</a:t>
            </a:r>
            <a:r>
              <a:rPr lang="cs-CZ" dirty="0"/>
              <a:t>é</a:t>
            </a:r>
            <a:r>
              <a:rPr lang="it-IT" dirty="0"/>
              <a:t> i dipendenti</a:t>
            </a:r>
          </a:p>
          <a:p>
            <a:r>
              <a:rPr lang="it-IT" dirty="0"/>
              <a:t>i sindacati peggiorano la situazione sul mercato del lavoro</a:t>
            </a:r>
          </a:p>
          <a:p>
            <a:r>
              <a:rPr lang="it-IT" dirty="0"/>
              <a:t>disoccupazione 9,7% (tra giovani quasi 32%)</a:t>
            </a:r>
          </a:p>
          <a:p>
            <a:r>
              <a:rPr lang="it-IT" dirty="0"/>
              <a:t>produzione dello stato non cresce</a:t>
            </a:r>
          </a:p>
          <a:p>
            <a:r>
              <a:rPr lang="it-IT" dirty="0"/>
              <a:t>crisi nel settore bancario</a:t>
            </a:r>
          </a:p>
          <a:p>
            <a:r>
              <a:rPr lang="it-IT" dirty="0"/>
              <a:t>il divario fra Nord e Sud	… etc.</a:t>
            </a:r>
          </a:p>
          <a:p>
            <a:pPr marL="0" indent="0">
              <a:buNone/>
            </a:pPr>
            <a:r>
              <a:rPr lang="it-IT" dirty="0"/>
              <a:t>					</a:t>
            </a:r>
          </a:p>
          <a:p>
            <a:endParaRPr lang="it-IT" dirty="0"/>
          </a:p>
          <a:p>
            <a:endParaRPr lang="it-IT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8455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41FA26-9B2D-4714-AEE9-60F3974D6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latin typeface="+mn-lt"/>
              </a:rPr>
              <a:t>Soluzione?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716596-D11D-493E-A66B-E60DF09959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riforma del mercato del lavoro – </a:t>
            </a:r>
            <a:r>
              <a:rPr lang="it-IT" i="1" dirty="0"/>
              <a:t>non piace agli elettori</a:t>
            </a:r>
          </a:p>
          <a:p>
            <a:r>
              <a:rPr lang="it-IT" dirty="0"/>
              <a:t>semplificazione della legislazione – </a:t>
            </a:r>
            <a:r>
              <a:rPr lang="it-IT" i="1" dirty="0"/>
              <a:t>non piace ai politici</a:t>
            </a:r>
          </a:p>
          <a:p>
            <a:r>
              <a:rPr lang="it-IT" dirty="0"/>
              <a:t>diminuzione dei dipendenti statali - </a:t>
            </a:r>
            <a:r>
              <a:rPr lang="it-IT" i="1" dirty="0"/>
              <a:t>non piace agli elettori</a:t>
            </a:r>
          </a:p>
          <a:p>
            <a:r>
              <a:rPr lang="it-IT" dirty="0"/>
              <a:t>riduzione delle tasse - </a:t>
            </a:r>
            <a:r>
              <a:rPr lang="it-IT" i="1" dirty="0"/>
              <a:t>non piace ai politici</a:t>
            </a:r>
          </a:p>
          <a:p>
            <a:r>
              <a:rPr lang="it-IT" dirty="0"/>
              <a:t>riduzione delle spese sociali </a:t>
            </a:r>
            <a:r>
              <a:rPr lang="it-IT" i="1" dirty="0"/>
              <a:t>- non piace agli elettori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L'ultimo tentativo di cambiare qualcosa - </a:t>
            </a:r>
            <a:r>
              <a:rPr lang="it-IT" i="1" dirty="0"/>
              <a:t>bocciato</a:t>
            </a:r>
          </a:p>
          <a:p>
            <a:r>
              <a:rPr lang="it-IT" dirty="0"/>
              <a:t>nel 2016 – dal Partito Democratico di Matteo Renzi</a:t>
            </a:r>
          </a:p>
          <a:p>
            <a:r>
              <a:rPr lang="it-IT" dirty="0"/>
              <a:t>Progetto piuttosto controverso che utile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6F0EC7A-5282-462E-B8E5-A9E35488C4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2488" y="4710881"/>
            <a:ext cx="2951573" cy="1968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393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C40E66-F743-4434-9EDE-4648BBD2C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latin typeface="+mn-lt"/>
              </a:rPr>
              <a:t>Gli italiani  capiscono il problema?</a:t>
            </a:r>
            <a:endParaRPr lang="cs-CZ" b="1" dirty="0">
              <a:latin typeface="+mn-lt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9032089-A952-4E62-B222-E17430EF953B}"/>
              </a:ext>
            </a:extLst>
          </p:cNvPr>
          <p:cNvSpPr txBox="1"/>
          <p:nvPr/>
        </p:nvSpPr>
        <p:spPr>
          <a:xfrm>
            <a:off x="838200" y="2051824"/>
            <a:ext cx="11037849" cy="4282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F310EEC9-C342-40D0-A18B-D83B11EDC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Un italiano medio </a:t>
            </a:r>
          </a:p>
          <a:p>
            <a:r>
              <a:rPr lang="it-IT" dirty="0"/>
              <a:t>ha problemi di trovare lavoro</a:t>
            </a:r>
          </a:p>
          <a:p>
            <a:r>
              <a:rPr lang="it-IT" dirty="0"/>
              <a:t>paga un numero incomprensibile delle tasse</a:t>
            </a:r>
          </a:p>
          <a:p>
            <a:r>
              <a:rPr lang="it-IT" dirty="0"/>
              <a:t>ha perso fiducia nella Chiesa</a:t>
            </a:r>
          </a:p>
          <a:p>
            <a:r>
              <a:rPr lang="it-IT" dirty="0"/>
              <a:t>è arrabbiato con gli immigranti</a:t>
            </a:r>
          </a:p>
          <a:p>
            <a:r>
              <a:rPr lang="it-IT" dirty="0"/>
              <a:t>ha perso fiducia nell'UE</a:t>
            </a:r>
          </a:p>
          <a:p>
            <a:r>
              <a:rPr lang="it-IT" dirty="0"/>
              <a:t>ha perso fiducia nella politica tradizionale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3006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8AC2EA-E372-499A-A110-6D7CEF653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latin typeface="+mn-lt"/>
              </a:rPr>
              <a:t>Ecco il </a:t>
            </a:r>
            <a:r>
              <a:rPr lang="cs-CZ" b="1" dirty="0"/>
              <a:t>«</a:t>
            </a:r>
            <a:r>
              <a:rPr lang="it-IT" b="1" dirty="0">
                <a:latin typeface="+mn-lt"/>
              </a:rPr>
              <a:t>Salvatore</a:t>
            </a:r>
            <a:r>
              <a:rPr lang="it-IT" b="1" dirty="0"/>
              <a:t>»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FA5AD9F-E750-4065-8AA0-5DDE4DC0E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…poi se viene qualcuno che dice che la crisi economica è causata da</a:t>
            </a:r>
          </a:p>
          <a:p>
            <a:r>
              <a:rPr lang="it-IT" dirty="0"/>
              <a:t>politici corrotti a Roma</a:t>
            </a:r>
          </a:p>
          <a:p>
            <a:r>
              <a:rPr lang="it-IT" dirty="0"/>
              <a:t>immigrazione </a:t>
            </a:r>
          </a:p>
          <a:p>
            <a:r>
              <a:rPr lang="it-IT" dirty="0"/>
              <a:t>da Germania e Angela Merkel</a:t>
            </a:r>
          </a:p>
          <a:p>
            <a:r>
              <a:rPr lang="it-IT" dirty="0"/>
              <a:t>adozione dell'euro</a:t>
            </a:r>
          </a:p>
          <a:p>
            <a:r>
              <a:rPr lang="it-IT" dirty="0"/>
              <a:t>Unione Europea</a:t>
            </a:r>
          </a:p>
          <a:p>
            <a:pPr marL="0" indent="0">
              <a:buNone/>
            </a:pPr>
            <a:r>
              <a:rPr lang="it-IT" dirty="0"/>
              <a:t> non possiamo  essere sorpresi chi è stato eletto nelle ultime elezioni….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0484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ADC0EB-D421-431B-B092-7EF0D103B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b="1" dirty="0">
                <a:latin typeface="+mn-lt"/>
              </a:rPr>
              <a:t>Elezioni politiche italiane del 2018</a:t>
            </a:r>
            <a:endParaRPr lang="cs-CZ" dirty="0"/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DD303458-9439-47C1-8035-3DA4C37E21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639" y="2789695"/>
            <a:ext cx="2653699" cy="2711599"/>
          </a:xfr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8D3ABC60-AF0F-48A3-A316-03FD7B430DCB}"/>
              </a:ext>
            </a:extLst>
          </p:cNvPr>
          <p:cNvSpPr txBox="1"/>
          <p:nvPr/>
        </p:nvSpPr>
        <p:spPr>
          <a:xfrm>
            <a:off x="679704" y="1859340"/>
            <a:ext cx="112166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Il nuovo governo:</a:t>
            </a:r>
          </a:p>
          <a:p>
            <a:pPr algn="ctr"/>
            <a:endParaRPr lang="it-IT" sz="2400" dirty="0"/>
          </a:p>
          <a:p>
            <a:pPr algn="ctr"/>
            <a:r>
              <a:rPr lang="it-IT" sz="2400" b="1" dirty="0"/>
              <a:t>Movimento 5 Stelle</a:t>
            </a:r>
            <a:endParaRPr lang="it-IT" sz="2400" dirty="0"/>
          </a:p>
          <a:p>
            <a:pPr algn="ctr"/>
            <a:r>
              <a:rPr lang="it-IT" sz="2400" b="1" dirty="0"/>
              <a:t>Lega</a:t>
            </a:r>
            <a:endParaRPr lang="cs-CZ" sz="2400" b="1" dirty="0"/>
          </a:p>
          <a:p>
            <a:pPr algn="ctr"/>
            <a:endParaRPr lang="cs-CZ" sz="2400" b="1" dirty="0"/>
          </a:p>
          <a:p>
            <a:pPr algn="ctr"/>
            <a:endParaRPr lang="cs-CZ" sz="2400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BE456360-B2A7-4552-9F20-65734464C3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0305" y="2789695"/>
            <a:ext cx="2711599" cy="2711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5903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3801</TotalTime>
  <Words>589</Words>
  <Application>Microsoft Office PowerPoint</Application>
  <PresentationFormat>Širokoúhlá obrazovka</PresentationFormat>
  <Paragraphs>112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Italia in crisi</vt:lpstr>
      <vt:lpstr>La crisi economica in Italia di oggi</vt:lpstr>
      <vt:lpstr>«Tradizione» del debito pubblico</vt:lpstr>
      <vt:lpstr>Boom economico negli anni '60</vt:lpstr>
      <vt:lpstr>Problemi principali causati nel passato</vt:lpstr>
      <vt:lpstr>Soluzione?</vt:lpstr>
      <vt:lpstr>Gli italiani  capiscono il problema?</vt:lpstr>
      <vt:lpstr>Ecco il «Salvatore»</vt:lpstr>
      <vt:lpstr>Elezioni politiche italiane del 2018</vt:lpstr>
      <vt:lpstr>Movimento 5 Stelle - Grillini</vt:lpstr>
      <vt:lpstr>La Lega</vt:lpstr>
      <vt:lpstr> Lega (Nord)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Italia in crisi</dc:title>
  <dc:creator>eliska kotrcova</dc:creator>
  <cp:lastModifiedBy>Jaroslava Malá</cp:lastModifiedBy>
  <cp:revision>69</cp:revision>
  <dcterms:created xsi:type="dcterms:W3CDTF">2018-10-30T09:59:21Z</dcterms:created>
  <dcterms:modified xsi:type="dcterms:W3CDTF">2023-08-19T11:51:20Z</dcterms:modified>
</cp:coreProperties>
</file>