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8" r:id="rId1"/>
  </p:sldMasterIdLst>
  <p:sldIdLst>
    <p:sldId id="256" r:id="rId2"/>
    <p:sldId id="258" r:id="rId3"/>
    <p:sldId id="271" r:id="rId4"/>
    <p:sldId id="269" r:id="rId5"/>
    <p:sldId id="272" r:id="rId6"/>
    <p:sldId id="273" r:id="rId7"/>
    <p:sldId id="265" r:id="rId8"/>
    <p:sldId id="274" r:id="rId9"/>
    <p:sldId id="275" r:id="rId10"/>
    <p:sldId id="261" r:id="rId11"/>
    <p:sldId id="266" r:id="rId12"/>
    <p:sldId id="276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562" autoAdjust="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B83C-75B8-4485-9644-BF32ADB110BA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3B4D-DD6C-4F61-A8CA-AD0F571E6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60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B83C-75B8-4485-9644-BF32ADB110BA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3B4D-DD6C-4F61-A8CA-AD0F571E6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25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B83C-75B8-4485-9644-BF32ADB110BA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3B4D-DD6C-4F61-A8CA-AD0F571E6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963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B83C-75B8-4485-9644-BF32ADB110BA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3B4D-DD6C-4F61-A8CA-AD0F571E674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6835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B83C-75B8-4485-9644-BF32ADB110BA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3B4D-DD6C-4F61-A8CA-AD0F571E6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656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B83C-75B8-4485-9644-BF32ADB110BA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3B4D-DD6C-4F61-A8CA-AD0F571E6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85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B83C-75B8-4485-9644-BF32ADB110BA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3B4D-DD6C-4F61-A8CA-AD0F571E6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2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B83C-75B8-4485-9644-BF32ADB110BA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3B4D-DD6C-4F61-A8CA-AD0F571E6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768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B83C-75B8-4485-9644-BF32ADB110BA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3B4D-DD6C-4F61-A8CA-AD0F571E6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85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B83C-75B8-4485-9644-BF32ADB110BA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3B4D-DD6C-4F61-A8CA-AD0F571E6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49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B83C-75B8-4485-9644-BF32ADB110BA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3B4D-DD6C-4F61-A8CA-AD0F571E6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65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B83C-75B8-4485-9644-BF32ADB110BA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3B4D-DD6C-4F61-A8CA-AD0F571E6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52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B83C-75B8-4485-9644-BF32ADB110BA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3B4D-DD6C-4F61-A8CA-AD0F571E6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2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B83C-75B8-4485-9644-BF32ADB110BA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3B4D-DD6C-4F61-A8CA-AD0F571E6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4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B83C-75B8-4485-9644-BF32ADB110BA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3B4D-DD6C-4F61-A8CA-AD0F571E6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30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B83C-75B8-4485-9644-BF32ADB110BA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3B4D-DD6C-4F61-A8CA-AD0F571E6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6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B83C-75B8-4485-9644-BF32ADB110BA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3B4D-DD6C-4F61-A8CA-AD0F571E6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27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324B83C-75B8-4485-9644-BF32ADB110BA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23B4D-DD6C-4F61-A8CA-AD0F571E6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108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  <p:sldLayoutId id="21474841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La mafia italiana</a:t>
            </a:r>
          </a:p>
        </p:txBody>
      </p:sp>
    </p:spTree>
    <p:extLst>
      <p:ext uri="{BB962C8B-B14F-4D97-AF65-F5344CB8AC3E}">
        <p14:creationId xmlns:p14="http://schemas.microsoft.com/office/powerpoint/2010/main" val="31084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La struttura di cosa nostra (americana)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70" y="2349304"/>
            <a:ext cx="7872076" cy="3798277"/>
          </a:xfrm>
        </p:spPr>
      </p:pic>
    </p:spTree>
    <p:extLst>
      <p:ext uri="{BB962C8B-B14F-4D97-AF65-F5344CB8AC3E}">
        <p14:creationId xmlns:p14="http://schemas.microsoft.com/office/powerpoint/2010/main" val="19675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79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 Black" panose="020B0A04020102020204" pitchFamily="34" charset="0"/>
              </a:rPr>
              <a:t>Camorra</a:t>
            </a:r>
            <a:r>
              <a:rPr lang="cs-CZ" dirty="0"/>
              <a:t>                                           </a:t>
            </a:r>
            <a:r>
              <a:rPr lang="cs-CZ" sz="2200" dirty="0"/>
              <a:t>I membri (1906)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03312" y="1390919"/>
            <a:ext cx="5016134" cy="4865420"/>
          </a:xfrm>
        </p:spPr>
        <p:txBody>
          <a:bodyPr>
            <a:normAutofit/>
          </a:bodyPr>
          <a:lstStyle/>
          <a:p>
            <a:pPr lvl="0"/>
            <a:r>
              <a:rPr lang="cs-CZ" b="1" dirty="0" err="1"/>
              <a:t>Organizzazione</a:t>
            </a:r>
            <a:r>
              <a:rPr lang="cs-CZ" b="1" dirty="0"/>
              <a:t> </a:t>
            </a:r>
            <a:r>
              <a:rPr lang="cs-CZ" b="1" dirty="0" err="1"/>
              <a:t>mafiosa</a:t>
            </a:r>
            <a:r>
              <a:rPr lang="cs-CZ" b="1" dirty="0"/>
              <a:t> a </a:t>
            </a:r>
            <a:r>
              <a:rPr lang="cs-CZ" b="1" dirty="0" err="1"/>
              <a:t>Napoli</a:t>
            </a:r>
            <a:r>
              <a:rPr lang="cs-CZ" b="1" dirty="0"/>
              <a:t>, in </a:t>
            </a:r>
            <a:r>
              <a:rPr lang="cs-CZ" b="1" dirty="0" err="1"/>
              <a:t>tutta</a:t>
            </a:r>
            <a:r>
              <a:rPr lang="cs-CZ" b="1" dirty="0"/>
              <a:t> la </a:t>
            </a:r>
            <a:r>
              <a:rPr lang="cs-CZ" b="1" dirty="0" err="1"/>
              <a:t>Campagnia</a:t>
            </a:r>
            <a:r>
              <a:rPr lang="cs-CZ" b="1" dirty="0"/>
              <a:t> </a:t>
            </a:r>
            <a:r>
              <a:rPr lang="cs-CZ" b="1" dirty="0" err="1"/>
              <a:t>Ma</a:t>
            </a:r>
            <a:r>
              <a:rPr lang="cs-CZ" b="1" dirty="0"/>
              <a:t> </a:t>
            </a:r>
            <a:r>
              <a:rPr lang="cs-CZ" b="1" dirty="0" err="1"/>
              <a:t>anche</a:t>
            </a:r>
            <a:r>
              <a:rPr lang="cs-CZ" b="1" dirty="0"/>
              <a:t> in Europa, la </a:t>
            </a:r>
            <a:r>
              <a:rPr lang="cs-CZ" b="1" dirty="0" err="1"/>
              <a:t>rep</a:t>
            </a:r>
            <a:r>
              <a:rPr lang="cs-CZ" b="1" dirty="0"/>
              <a:t>. </a:t>
            </a:r>
            <a:r>
              <a:rPr lang="cs-CZ" b="1" dirty="0" err="1"/>
              <a:t>ceca</a:t>
            </a:r>
            <a:endParaRPr lang="cs-CZ" dirty="0"/>
          </a:p>
          <a:p>
            <a:pPr lvl="0"/>
            <a:r>
              <a:rPr lang="cs-CZ" b="1" dirty="0"/>
              <a:t>È </a:t>
            </a:r>
            <a:r>
              <a:rPr lang="cs-CZ" b="1" dirty="0" err="1"/>
              <a:t>tipica</a:t>
            </a:r>
            <a:r>
              <a:rPr lang="cs-CZ" b="1" dirty="0"/>
              <a:t> </a:t>
            </a:r>
            <a:r>
              <a:rPr lang="cs-CZ" b="1" dirty="0" err="1"/>
              <a:t>della</a:t>
            </a:r>
            <a:r>
              <a:rPr lang="cs-CZ" b="1" dirty="0"/>
              <a:t> </a:t>
            </a:r>
            <a:r>
              <a:rPr lang="cs-CZ" b="1" dirty="0" err="1"/>
              <a:t>camorra</a:t>
            </a:r>
            <a:r>
              <a:rPr lang="cs-CZ" b="1" dirty="0"/>
              <a:t> </a:t>
            </a:r>
            <a:r>
              <a:rPr lang="cs-CZ" b="1" dirty="0" err="1"/>
              <a:t>l’industria</a:t>
            </a:r>
            <a:r>
              <a:rPr lang="cs-CZ" b="1" dirty="0"/>
              <a:t> dei </a:t>
            </a:r>
            <a:r>
              <a:rPr lang="cs-CZ" b="1" dirty="0" err="1"/>
              <a:t>falsi</a:t>
            </a:r>
            <a:r>
              <a:rPr lang="cs-CZ" b="1" dirty="0"/>
              <a:t>: i </a:t>
            </a:r>
            <a:r>
              <a:rPr lang="cs-CZ" b="1" dirty="0" err="1"/>
              <a:t>falsi</a:t>
            </a:r>
            <a:r>
              <a:rPr lang="cs-CZ" b="1" dirty="0"/>
              <a:t> </a:t>
            </a:r>
            <a:r>
              <a:rPr lang="cs-CZ" b="1" dirty="0" err="1"/>
              <a:t>Dior</a:t>
            </a:r>
            <a:r>
              <a:rPr lang="cs-CZ" dirty="0"/>
              <a:t>, i </a:t>
            </a:r>
            <a:r>
              <a:rPr lang="cs-CZ" dirty="0" err="1"/>
              <a:t>falsi</a:t>
            </a:r>
            <a:r>
              <a:rPr lang="cs-CZ" dirty="0"/>
              <a:t> </a:t>
            </a:r>
            <a:r>
              <a:rPr lang="cs-CZ" dirty="0" err="1"/>
              <a:t>Vitton</a:t>
            </a:r>
            <a:r>
              <a:rPr lang="cs-CZ" dirty="0"/>
              <a:t>,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b="1" dirty="0" err="1"/>
              <a:t>duplicazioni</a:t>
            </a:r>
            <a:r>
              <a:rPr lang="cs-CZ" b="1" dirty="0"/>
              <a:t> </a:t>
            </a:r>
            <a:r>
              <a:rPr lang="cs-CZ" b="1" dirty="0" err="1"/>
              <a:t>abusive</a:t>
            </a:r>
            <a:r>
              <a:rPr lang="cs-CZ" b="1" dirty="0"/>
              <a:t> di </a:t>
            </a:r>
            <a:r>
              <a:rPr lang="cs-CZ" b="1" dirty="0" err="1"/>
              <a:t>musicassette</a:t>
            </a:r>
            <a:r>
              <a:rPr lang="cs-CZ" b="1" dirty="0"/>
              <a:t>, cd</a:t>
            </a:r>
            <a:r>
              <a:rPr lang="cs-CZ" dirty="0"/>
              <a:t>, </a:t>
            </a:r>
            <a:r>
              <a:rPr lang="cs-CZ" b="1" dirty="0" err="1"/>
              <a:t>dvd</a:t>
            </a:r>
            <a:r>
              <a:rPr lang="cs-CZ" dirty="0"/>
              <a:t>. </a:t>
            </a:r>
          </a:p>
          <a:p>
            <a:pPr lvl="0"/>
            <a:r>
              <a:rPr lang="cs-CZ" b="1" dirty="0" err="1"/>
              <a:t>Migliaia</a:t>
            </a:r>
            <a:r>
              <a:rPr lang="cs-CZ" b="1" dirty="0"/>
              <a:t> di </a:t>
            </a:r>
            <a:r>
              <a:rPr lang="cs-CZ" b="1" dirty="0" err="1"/>
              <a:t>persone</a:t>
            </a:r>
            <a:r>
              <a:rPr lang="cs-CZ" b="1" dirty="0"/>
              <a:t> </a:t>
            </a:r>
            <a:r>
              <a:rPr lang="cs-CZ" b="1" dirty="0" err="1"/>
              <a:t>sfruttate</a:t>
            </a:r>
            <a:r>
              <a:rPr lang="cs-CZ" b="1" dirty="0"/>
              <a:t> e </a:t>
            </a:r>
            <a:r>
              <a:rPr lang="cs-CZ" b="1" dirty="0" err="1"/>
              <a:t>sottopagate</a:t>
            </a:r>
            <a:r>
              <a:rPr lang="cs-CZ" b="1" dirty="0"/>
              <a:t>, che </a:t>
            </a:r>
            <a:r>
              <a:rPr lang="cs-CZ" b="1" dirty="0" err="1"/>
              <a:t>ritengono</a:t>
            </a:r>
            <a:r>
              <a:rPr lang="cs-CZ" b="1" dirty="0"/>
              <a:t> di non </a:t>
            </a:r>
            <a:r>
              <a:rPr lang="cs-CZ" b="1" dirty="0" err="1"/>
              <a:t>poter</a:t>
            </a:r>
            <a:r>
              <a:rPr lang="cs-CZ" b="1" dirty="0"/>
              <a:t> </a:t>
            </a:r>
            <a:r>
              <a:rPr lang="cs-CZ" b="1" dirty="0" err="1"/>
              <a:t>trovare</a:t>
            </a:r>
            <a:r>
              <a:rPr lang="cs-CZ" b="1" dirty="0"/>
              <a:t> </a:t>
            </a:r>
            <a:r>
              <a:rPr lang="cs-CZ" b="1" dirty="0" err="1"/>
              <a:t>altro</a:t>
            </a:r>
            <a:r>
              <a:rPr lang="cs-CZ" b="1" dirty="0"/>
              <a:t> </a:t>
            </a:r>
            <a:r>
              <a:rPr lang="cs-CZ" b="1" dirty="0" err="1"/>
              <a:t>lavoro</a:t>
            </a:r>
            <a:r>
              <a:rPr lang="cs-CZ" b="1" dirty="0"/>
              <a:t>, </a:t>
            </a:r>
            <a:r>
              <a:rPr lang="cs-CZ" b="1" dirty="0" err="1"/>
              <a:t>vivono</a:t>
            </a:r>
            <a:r>
              <a:rPr lang="cs-CZ" b="1" dirty="0"/>
              <a:t> in </a:t>
            </a:r>
            <a:r>
              <a:rPr lang="cs-CZ" b="1" dirty="0" err="1"/>
              <a:t>questo</a:t>
            </a:r>
            <a:r>
              <a:rPr lang="cs-CZ" b="1" dirty="0"/>
              <a:t> </a:t>
            </a:r>
            <a:r>
              <a:rPr lang="cs-CZ" b="1" dirty="0" err="1"/>
              <a:t>modo</a:t>
            </a:r>
            <a:r>
              <a:rPr lang="cs-CZ" b="1" dirty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5122" name="Picture 2" descr="http://upload.wikimedia.org/wikipedia/commons/7/7d/Camorristi-19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8591" y="1144696"/>
            <a:ext cx="4276578" cy="550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 Black" panose="020B0A04020102020204" pitchFamily="34" charset="0"/>
              </a:rPr>
              <a:t>Camorra</a:t>
            </a:r>
            <a:r>
              <a:rPr lang="cs-CZ" dirty="0"/>
              <a:t>                                           </a:t>
            </a:r>
            <a:r>
              <a:rPr lang="cs-CZ" sz="2200" dirty="0"/>
              <a:t>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07964" y="1659987"/>
            <a:ext cx="5091688" cy="4582283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si </a:t>
            </a:r>
            <a:r>
              <a:rPr lang="cs-CZ" b="1" dirty="0" err="1"/>
              <a:t>occupa</a:t>
            </a:r>
            <a:r>
              <a:rPr lang="cs-CZ" dirty="0"/>
              <a:t> </a:t>
            </a:r>
            <a:r>
              <a:rPr lang="cs-CZ" b="1" dirty="0" err="1"/>
              <a:t>direttamente</a:t>
            </a:r>
            <a:r>
              <a:rPr lang="cs-CZ" b="1" dirty="0"/>
              <a:t> </a:t>
            </a:r>
            <a:r>
              <a:rPr lang="cs-CZ" b="1" dirty="0" err="1"/>
              <a:t>della</a:t>
            </a:r>
            <a:r>
              <a:rPr lang="cs-CZ" b="1" dirty="0"/>
              <a:t> </a:t>
            </a:r>
            <a:r>
              <a:rPr lang="cs-CZ" b="1" dirty="0" err="1"/>
              <a:t>piccola</a:t>
            </a:r>
            <a:r>
              <a:rPr lang="cs-CZ" b="1" dirty="0"/>
              <a:t> </a:t>
            </a:r>
            <a:r>
              <a:rPr lang="cs-CZ" b="1" dirty="0" err="1"/>
              <a:t>distribuzione</a:t>
            </a:r>
            <a:r>
              <a:rPr lang="cs-CZ" b="1" dirty="0"/>
              <a:t>. In </a:t>
            </a:r>
            <a:r>
              <a:rPr lang="cs-CZ" b="1" dirty="0" err="1"/>
              <a:t>questo</a:t>
            </a:r>
            <a:r>
              <a:rPr lang="cs-CZ" b="1" dirty="0"/>
              <a:t> </a:t>
            </a:r>
            <a:r>
              <a:rPr lang="cs-CZ" b="1" dirty="0" err="1"/>
              <a:t>modo</a:t>
            </a:r>
            <a:r>
              <a:rPr lang="cs-CZ" b="1" dirty="0"/>
              <a:t> </a:t>
            </a:r>
            <a:r>
              <a:rPr lang="cs-CZ" b="1" dirty="0" err="1"/>
              <a:t>riesce</a:t>
            </a:r>
            <a:r>
              <a:rPr lang="cs-CZ" b="1" dirty="0"/>
              <a:t> a </a:t>
            </a:r>
            <a:r>
              <a:rPr lang="cs-CZ" b="1" dirty="0" err="1"/>
              <a:t>controllare</a:t>
            </a:r>
            <a:r>
              <a:rPr lang="cs-CZ" b="1" dirty="0"/>
              <a:t> </a:t>
            </a:r>
            <a:r>
              <a:rPr lang="cs-CZ" b="1" dirty="0" err="1"/>
              <a:t>capillarmente</a:t>
            </a:r>
            <a:r>
              <a:rPr lang="cs-CZ" b="1" dirty="0"/>
              <a:t> </a:t>
            </a:r>
            <a:r>
              <a:rPr lang="cs-CZ" b="1" dirty="0" err="1"/>
              <a:t>il</a:t>
            </a:r>
            <a:r>
              <a:rPr lang="cs-CZ" b="1" dirty="0"/>
              <a:t> </a:t>
            </a:r>
            <a:r>
              <a:rPr lang="cs-CZ" b="1" dirty="0" err="1"/>
              <a:t>territorio</a:t>
            </a:r>
            <a:r>
              <a:rPr lang="cs-CZ" b="1" dirty="0"/>
              <a:t> e la vita </a:t>
            </a:r>
            <a:r>
              <a:rPr lang="cs-CZ" b="1" dirty="0" err="1"/>
              <a:t>quotidiana</a:t>
            </a:r>
            <a:r>
              <a:rPr lang="cs-CZ" b="1" dirty="0"/>
              <a:t> </a:t>
            </a:r>
            <a:r>
              <a:rPr lang="cs-CZ" b="1" dirty="0" err="1"/>
              <a:t>delle</a:t>
            </a:r>
            <a:r>
              <a:rPr lang="cs-CZ" b="1" dirty="0"/>
              <a:t> </a:t>
            </a:r>
            <a:r>
              <a:rPr lang="cs-CZ" b="1" dirty="0" err="1"/>
              <a:t>persone</a:t>
            </a:r>
            <a:r>
              <a:rPr lang="cs-CZ" b="1" dirty="0"/>
              <a:t> che </a:t>
            </a:r>
            <a:r>
              <a:rPr lang="cs-CZ" b="1" dirty="0" err="1"/>
              <a:t>vi</a:t>
            </a:r>
            <a:r>
              <a:rPr lang="cs-CZ" b="1" dirty="0"/>
              <a:t> </a:t>
            </a:r>
            <a:r>
              <a:rPr lang="cs-CZ" b="1" dirty="0" err="1"/>
              <a:t>abitano</a:t>
            </a:r>
            <a:r>
              <a:rPr lang="cs-CZ" b="1" dirty="0"/>
              <a:t>.</a:t>
            </a:r>
            <a:r>
              <a:rPr lang="cs-CZ" dirty="0"/>
              <a:t> </a:t>
            </a:r>
          </a:p>
          <a:p>
            <a:pPr lvl="0"/>
            <a:r>
              <a:rPr lang="cs-CZ" b="1" dirty="0"/>
              <a:t>Una dei </a:t>
            </a:r>
            <a:r>
              <a:rPr lang="cs-CZ" b="1" dirty="0" err="1"/>
              <a:t>suoi</a:t>
            </a:r>
            <a:r>
              <a:rPr lang="cs-CZ" b="1" dirty="0"/>
              <a:t> </a:t>
            </a:r>
            <a:r>
              <a:rPr lang="cs-CZ" b="1" dirty="0" err="1"/>
              <a:t>attivita</a:t>
            </a:r>
            <a:r>
              <a:rPr lang="cs-CZ" b="1" dirty="0"/>
              <a:t> </a:t>
            </a:r>
            <a:r>
              <a:rPr lang="cs-CZ" b="1" dirty="0" err="1"/>
              <a:t>principali</a:t>
            </a:r>
            <a:r>
              <a:rPr lang="cs-CZ" b="1" dirty="0"/>
              <a:t> e </a:t>
            </a:r>
            <a:r>
              <a:rPr lang="cs-CZ" b="1" dirty="0" err="1"/>
              <a:t>il</a:t>
            </a:r>
            <a:r>
              <a:rPr lang="cs-CZ" b="1" dirty="0"/>
              <a:t> </a:t>
            </a:r>
            <a:r>
              <a:rPr lang="cs-CZ" b="1" dirty="0" err="1"/>
              <a:t>traffico</a:t>
            </a:r>
            <a:r>
              <a:rPr lang="cs-CZ" b="1" dirty="0"/>
              <a:t> di droga. Si </a:t>
            </a:r>
            <a:r>
              <a:rPr lang="cs-CZ" b="1" dirty="0" err="1"/>
              <a:t>tratta</a:t>
            </a:r>
            <a:r>
              <a:rPr lang="cs-CZ" b="1" dirty="0"/>
              <a:t> </a:t>
            </a:r>
            <a:r>
              <a:rPr lang="cs-CZ" b="1" dirty="0" err="1"/>
              <a:t>specialmente</a:t>
            </a:r>
            <a:r>
              <a:rPr lang="cs-CZ" b="1" dirty="0"/>
              <a:t> di heroin di </a:t>
            </a:r>
            <a:r>
              <a:rPr lang="cs-CZ" b="1" dirty="0" err="1"/>
              <a:t>Turchia</a:t>
            </a:r>
            <a:r>
              <a:rPr lang="cs-CZ" b="1" dirty="0"/>
              <a:t> e di </a:t>
            </a:r>
            <a:r>
              <a:rPr lang="cs-CZ" b="1" dirty="0" err="1"/>
              <a:t>cocaina</a:t>
            </a:r>
            <a:r>
              <a:rPr lang="cs-CZ" b="1" dirty="0"/>
              <a:t> </a:t>
            </a:r>
            <a:r>
              <a:rPr lang="cs-CZ" b="1" dirty="0" err="1"/>
              <a:t>del´America</a:t>
            </a:r>
            <a:r>
              <a:rPr lang="cs-CZ" b="1" dirty="0"/>
              <a:t> </a:t>
            </a:r>
            <a:r>
              <a:rPr lang="cs-CZ" b="1" dirty="0" err="1"/>
              <a:t>del</a:t>
            </a:r>
            <a:r>
              <a:rPr lang="cs-CZ" b="1" dirty="0"/>
              <a:t> sud. </a:t>
            </a:r>
            <a:r>
              <a:rPr lang="cs-CZ" b="1" dirty="0" err="1"/>
              <a:t>Poi</a:t>
            </a:r>
            <a:r>
              <a:rPr lang="cs-CZ" b="1" dirty="0"/>
              <a:t> </a:t>
            </a:r>
            <a:r>
              <a:rPr lang="cs-CZ" b="1" dirty="0" err="1"/>
              <a:t>anche</a:t>
            </a:r>
            <a:r>
              <a:rPr lang="cs-CZ" b="1" dirty="0"/>
              <a:t>: </a:t>
            </a:r>
            <a:r>
              <a:rPr lang="cs-CZ" b="1" dirty="0" err="1"/>
              <a:t>strozzo</a:t>
            </a:r>
            <a:r>
              <a:rPr lang="cs-CZ" b="1" dirty="0"/>
              <a:t> e la </a:t>
            </a:r>
            <a:r>
              <a:rPr lang="cs-CZ" b="1" dirty="0" err="1"/>
              <a:t>prostituzione</a:t>
            </a:r>
            <a:r>
              <a:rPr lang="cs-CZ" b="1" dirty="0"/>
              <a:t> </a:t>
            </a:r>
            <a:r>
              <a:rPr lang="cs-CZ" b="1" dirty="0" err="1"/>
              <a:t>organizzata</a:t>
            </a:r>
            <a:r>
              <a:rPr lang="cs-CZ" b="1" dirty="0"/>
              <a:t>.</a:t>
            </a:r>
          </a:p>
          <a:p>
            <a:r>
              <a:rPr lang="cs-CZ" b="1" dirty="0"/>
              <a:t>ha </a:t>
            </a:r>
            <a:r>
              <a:rPr lang="cs-CZ" b="1" dirty="0" err="1"/>
              <a:t>immenso</a:t>
            </a:r>
            <a:r>
              <a:rPr lang="cs-CZ" b="1" dirty="0"/>
              <a:t> </a:t>
            </a:r>
            <a:r>
              <a:rPr lang="cs-CZ" b="1" dirty="0" err="1"/>
              <a:t>capitale</a:t>
            </a:r>
            <a:r>
              <a:rPr lang="cs-CZ" b="1" dirty="0"/>
              <a:t>, che </a:t>
            </a:r>
            <a:r>
              <a:rPr lang="cs-CZ" b="1" dirty="0" err="1"/>
              <a:t>investe</a:t>
            </a:r>
            <a:r>
              <a:rPr lang="cs-CZ" b="1" dirty="0"/>
              <a:t> in </a:t>
            </a:r>
            <a:r>
              <a:rPr lang="cs-CZ" b="1" dirty="0" err="1"/>
              <a:t>immobili</a:t>
            </a:r>
            <a:r>
              <a:rPr lang="cs-CZ" b="1" dirty="0"/>
              <a:t>, </a:t>
            </a:r>
            <a:r>
              <a:rPr lang="cs-CZ" b="1" dirty="0" err="1"/>
              <a:t>compra</a:t>
            </a:r>
            <a:r>
              <a:rPr lang="cs-CZ" b="1" dirty="0"/>
              <a:t> </a:t>
            </a:r>
            <a:r>
              <a:rPr lang="cs-CZ" b="1" dirty="0" err="1"/>
              <a:t>le</a:t>
            </a:r>
            <a:r>
              <a:rPr lang="cs-CZ" b="1" dirty="0"/>
              <a:t> </a:t>
            </a:r>
            <a:r>
              <a:rPr lang="cs-CZ" b="1" dirty="0" err="1"/>
              <a:t>ditta</a:t>
            </a:r>
            <a:r>
              <a:rPr lang="cs-CZ" b="1" dirty="0"/>
              <a:t> e si </a:t>
            </a:r>
            <a:r>
              <a:rPr lang="cs-CZ" b="1" dirty="0" err="1"/>
              <a:t>espande</a:t>
            </a:r>
            <a:r>
              <a:rPr lang="cs-CZ" b="1" dirty="0"/>
              <a:t> </a:t>
            </a:r>
            <a:r>
              <a:rPr lang="cs-CZ" b="1" dirty="0" err="1"/>
              <a:t>nel</a:t>
            </a:r>
            <a:r>
              <a:rPr lang="cs-CZ" b="1" dirty="0"/>
              <a:t> </a:t>
            </a:r>
            <a:r>
              <a:rPr lang="cs-CZ" b="1" dirty="0" err="1"/>
              <a:t>altri</a:t>
            </a:r>
            <a:r>
              <a:rPr lang="cs-CZ" b="1" dirty="0"/>
              <a:t> </a:t>
            </a:r>
            <a:r>
              <a:rPr lang="cs-CZ" b="1" dirty="0" err="1"/>
              <a:t>paesi</a:t>
            </a:r>
            <a:r>
              <a:rPr lang="cs-CZ" b="1" dirty="0"/>
              <a:t> </a:t>
            </a:r>
            <a:r>
              <a:rPr lang="cs-CZ" b="1" dirty="0" err="1"/>
              <a:t>del</a:t>
            </a:r>
            <a:r>
              <a:rPr lang="cs-CZ" b="1" dirty="0"/>
              <a:t> </a:t>
            </a:r>
            <a:r>
              <a:rPr lang="cs-CZ" b="1" dirty="0" err="1"/>
              <a:t>mondo</a:t>
            </a:r>
            <a:r>
              <a:rPr lang="cs-CZ" b="1" dirty="0"/>
              <a:t>.</a:t>
            </a:r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6146" name="Picture 2" descr="http://www.museumsyndicate.com/images/6/557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1392701"/>
            <a:ext cx="6518860" cy="517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382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I </a:t>
            </a:r>
            <a:r>
              <a:rPr lang="cs-CZ" dirty="0" err="1">
                <a:latin typeface="Arial Black" panose="020B0A04020102020204" pitchFamily="34" charset="0"/>
              </a:rPr>
              <a:t>mafiosi</a:t>
            </a: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err="1">
                <a:latin typeface="Arial Black" panose="020B0A04020102020204" pitchFamily="34" charset="0"/>
              </a:rPr>
              <a:t>famosi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79828" y="1519311"/>
            <a:ext cx="5119823" cy="5132168"/>
          </a:xfrm>
        </p:spPr>
        <p:txBody>
          <a:bodyPr>
            <a:normAutofit/>
          </a:bodyPr>
          <a:lstStyle/>
          <a:p>
            <a:pPr lvl="0"/>
            <a:r>
              <a:rPr lang="cs-CZ" b="1" dirty="0"/>
              <a:t>Charles „Lucky“ Luciano </a:t>
            </a:r>
          </a:p>
          <a:p>
            <a:pPr lvl="0"/>
            <a:r>
              <a:rPr lang="cs-CZ" b="1" dirty="0"/>
              <a:t>È  nato </a:t>
            </a:r>
            <a:r>
              <a:rPr lang="cs-CZ" b="1" dirty="0" err="1"/>
              <a:t>nel</a:t>
            </a:r>
            <a:r>
              <a:rPr lang="cs-CZ" b="1" dirty="0"/>
              <a:t> 1896</a:t>
            </a:r>
          </a:p>
          <a:p>
            <a:pPr lvl="0"/>
            <a:r>
              <a:rPr lang="cs-CZ" b="1" dirty="0"/>
              <a:t>È </a:t>
            </a:r>
            <a:r>
              <a:rPr lang="cs-CZ" b="1" dirty="0" err="1"/>
              <a:t>stato</a:t>
            </a:r>
            <a:r>
              <a:rPr lang="cs-CZ" b="1" dirty="0"/>
              <a:t> </a:t>
            </a:r>
            <a:r>
              <a:rPr lang="cs-CZ" b="1" dirty="0" err="1"/>
              <a:t>un</a:t>
            </a:r>
            <a:r>
              <a:rPr lang="cs-CZ" b="1" dirty="0"/>
              <a:t> </a:t>
            </a:r>
            <a:r>
              <a:rPr lang="cs-CZ" b="1" dirty="0" err="1"/>
              <a:t>criminale</a:t>
            </a:r>
            <a:r>
              <a:rPr lang="cs-CZ" b="1" dirty="0"/>
              <a:t> </a:t>
            </a:r>
            <a:r>
              <a:rPr lang="cs-CZ" b="1" dirty="0" err="1"/>
              <a:t>italiano</a:t>
            </a:r>
            <a:r>
              <a:rPr lang="cs-CZ" b="1" dirty="0"/>
              <a:t>, legato a Cosa Nostra </a:t>
            </a:r>
            <a:r>
              <a:rPr lang="cs-CZ" b="1" dirty="0" err="1"/>
              <a:t>americana</a:t>
            </a:r>
            <a:r>
              <a:rPr lang="cs-CZ" b="1" dirty="0"/>
              <a:t>.  </a:t>
            </a:r>
          </a:p>
          <a:p>
            <a:pPr lvl="0"/>
            <a:r>
              <a:rPr lang="cs-CZ" b="1" dirty="0"/>
              <a:t>È </a:t>
            </a:r>
            <a:r>
              <a:rPr lang="cs-CZ" b="1" dirty="0" err="1"/>
              <a:t>considerato</a:t>
            </a:r>
            <a:r>
              <a:rPr lang="cs-CZ" b="1" dirty="0"/>
              <a:t> </a:t>
            </a:r>
            <a:r>
              <a:rPr lang="cs-CZ" b="1" dirty="0" err="1"/>
              <a:t>il</a:t>
            </a:r>
            <a:r>
              <a:rPr lang="cs-CZ" b="1" dirty="0"/>
              <a:t> padre </a:t>
            </a:r>
            <a:r>
              <a:rPr lang="cs-CZ" b="1" dirty="0" err="1"/>
              <a:t>del</a:t>
            </a:r>
            <a:r>
              <a:rPr lang="cs-CZ" b="1" dirty="0"/>
              <a:t> moderno </a:t>
            </a:r>
            <a:r>
              <a:rPr lang="cs-CZ" b="1" dirty="0" err="1"/>
              <a:t>crimine</a:t>
            </a:r>
            <a:r>
              <a:rPr lang="cs-CZ" b="1" dirty="0"/>
              <a:t> </a:t>
            </a:r>
            <a:r>
              <a:rPr lang="cs-CZ" b="1" dirty="0" err="1"/>
              <a:t>organizzato</a:t>
            </a:r>
            <a:r>
              <a:rPr lang="cs-CZ" b="1" dirty="0"/>
              <a:t> e </a:t>
            </a:r>
            <a:r>
              <a:rPr lang="cs-CZ" b="1" dirty="0" err="1"/>
              <a:t>il</a:t>
            </a:r>
            <a:r>
              <a:rPr lang="cs-CZ" b="1" dirty="0"/>
              <a:t> protagonista di una </a:t>
            </a:r>
            <a:r>
              <a:rPr lang="cs-CZ" b="1" dirty="0" err="1"/>
              <a:t>massiccia</a:t>
            </a:r>
            <a:r>
              <a:rPr lang="cs-CZ" b="1" dirty="0"/>
              <a:t> </a:t>
            </a:r>
            <a:r>
              <a:rPr lang="cs-CZ" b="1" dirty="0" err="1"/>
              <a:t>espansione</a:t>
            </a:r>
            <a:r>
              <a:rPr lang="cs-CZ" b="1" dirty="0"/>
              <a:t> </a:t>
            </a:r>
            <a:r>
              <a:rPr lang="cs-CZ" b="1" dirty="0" err="1"/>
              <a:t>nel</a:t>
            </a:r>
            <a:r>
              <a:rPr lang="cs-CZ" b="1" dirty="0"/>
              <a:t> </a:t>
            </a:r>
            <a:r>
              <a:rPr lang="cs-CZ" b="1" dirty="0" err="1"/>
              <a:t>dopoguerra</a:t>
            </a:r>
            <a:r>
              <a:rPr lang="cs-CZ" b="1" dirty="0"/>
              <a:t> </a:t>
            </a:r>
            <a:r>
              <a:rPr lang="cs-CZ" b="1" dirty="0" err="1"/>
              <a:t>del</a:t>
            </a:r>
            <a:r>
              <a:rPr lang="cs-CZ" b="1" dirty="0"/>
              <a:t> </a:t>
            </a:r>
            <a:r>
              <a:rPr lang="cs-CZ" b="1" dirty="0" err="1"/>
              <a:t>commercio</a:t>
            </a:r>
            <a:r>
              <a:rPr lang="cs-CZ" b="1" dirty="0"/>
              <a:t> di </a:t>
            </a:r>
            <a:r>
              <a:rPr lang="cs-CZ" b="1" dirty="0" err="1"/>
              <a:t>eroina</a:t>
            </a:r>
            <a:r>
              <a:rPr lang="cs-CZ" b="1" dirty="0"/>
              <a:t>. </a:t>
            </a:r>
          </a:p>
          <a:p>
            <a:pPr lvl="0"/>
            <a:r>
              <a:rPr lang="cs-CZ" b="1" dirty="0"/>
              <a:t>È </a:t>
            </a:r>
            <a:r>
              <a:rPr lang="cs-CZ" b="1" dirty="0" err="1"/>
              <a:t>stato</a:t>
            </a:r>
            <a:r>
              <a:rPr lang="cs-CZ" b="1" dirty="0"/>
              <a:t> </a:t>
            </a:r>
            <a:r>
              <a:rPr lang="cs-CZ" b="1" dirty="0" err="1"/>
              <a:t>un</a:t>
            </a:r>
            <a:r>
              <a:rPr lang="cs-CZ" b="1" dirty="0"/>
              <a:t> </a:t>
            </a:r>
            <a:r>
              <a:rPr lang="cs-CZ" b="1" dirty="0" err="1"/>
              <a:t>potente</a:t>
            </a:r>
            <a:r>
              <a:rPr lang="cs-CZ" b="1" dirty="0"/>
              <a:t> boss </a:t>
            </a:r>
            <a:r>
              <a:rPr lang="cs-CZ" b="1" dirty="0" err="1"/>
              <a:t>dell'attuale</a:t>
            </a:r>
            <a:r>
              <a:rPr lang="cs-CZ" b="1" dirty="0"/>
              <a:t> </a:t>
            </a:r>
            <a:r>
              <a:rPr lang="cs-CZ" b="1" dirty="0" err="1"/>
              <a:t>Famiglia</a:t>
            </a:r>
            <a:r>
              <a:rPr lang="cs-CZ" b="1" dirty="0"/>
              <a:t> </a:t>
            </a:r>
            <a:r>
              <a:rPr lang="cs-CZ" b="1" dirty="0" err="1"/>
              <a:t>Genovese</a:t>
            </a:r>
            <a:r>
              <a:rPr lang="cs-CZ" b="1" dirty="0"/>
              <a:t>.</a:t>
            </a:r>
          </a:p>
          <a:p>
            <a:r>
              <a:rPr lang="cs-CZ" b="1" dirty="0" err="1"/>
              <a:t>Soprannome</a:t>
            </a:r>
            <a:r>
              <a:rPr lang="cs-CZ" b="1" dirty="0"/>
              <a:t>: </a:t>
            </a:r>
            <a:r>
              <a:rPr lang="cs-CZ" b="1" dirty="0" err="1"/>
              <a:t>Un</a:t>
            </a:r>
            <a:r>
              <a:rPr lang="cs-CZ" b="1" dirty="0"/>
              <a:t> </a:t>
            </a:r>
            <a:r>
              <a:rPr lang="cs-CZ" b="1" dirty="0" err="1"/>
              <a:t>giorno</a:t>
            </a:r>
            <a:r>
              <a:rPr lang="cs-CZ" b="1" dirty="0"/>
              <a:t> </a:t>
            </a:r>
            <a:r>
              <a:rPr lang="cs-CZ" b="1" dirty="0" err="1"/>
              <a:t>era</a:t>
            </a:r>
            <a:r>
              <a:rPr lang="cs-CZ" b="1" dirty="0"/>
              <a:t> </a:t>
            </a:r>
            <a:r>
              <a:rPr lang="cs-CZ" b="1" dirty="0" err="1"/>
              <a:t>attaccato</a:t>
            </a:r>
            <a:r>
              <a:rPr lang="cs-CZ" b="1" dirty="0"/>
              <a:t> </a:t>
            </a:r>
            <a:r>
              <a:rPr lang="cs-CZ" b="1" dirty="0" err="1"/>
              <a:t>dagli</a:t>
            </a:r>
            <a:r>
              <a:rPr lang="cs-CZ" b="1" dirty="0"/>
              <a:t> </a:t>
            </a:r>
            <a:r>
              <a:rPr lang="cs-CZ" b="1" dirty="0" err="1"/>
              <a:t>uomini</a:t>
            </a:r>
            <a:r>
              <a:rPr lang="cs-CZ" b="1" dirty="0"/>
              <a:t> </a:t>
            </a:r>
            <a:r>
              <a:rPr lang="cs-CZ" b="1" dirty="0" err="1"/>
              <a:t>dell´altro</a:t>
            </a:r>
            <a:r>
              <a:rPr lang="cs-CZ" b="1" dirty="0"/>
              <a:t> gang. Era </a:t>
            </a:r>
            <a:r>
              <a:rPr lang="cs-CZ" b="1" dirty="0" err="1"/>
              <a:t>molto</a:t>
            </a:r>
            <a:r>
              <a:rPr lang="cs-CZ" b="1" dirty="0"/>
              <a:t> </a:t>
            </a:r>
            <a:r>
              <a:rPr lang="cs-CZ" b="1" dirty="0" err="1"/>
              <a:t>ferito</a:t>
            </a:r>
            <a:r>
              <a:rPr lang="cs-CZ" b="1" dirty="0"/>
              <a:t>, loro </a:t>
            </a:r>
            <a:r>
              <a:rPr lang="cs-CZ" b="1" dirty="0" err="1"/>
              <a:t>pensavano</a:t>
            </a:r>
            <a:r>
              <a:rPr lang="cs-CZ" b="1" dirty="0"/>
              <a:t>, che </a:t>
            </a:r>
            <a:r>
              <a:rPr lang="cs-CZ" b="1" dirty="0" err="1"/>
              <a:t>l´hanno</a:t>
            </a:r>
            <a:r>
              <a:rPr lang="cs-CZ" b="1" dirty="0"/>
              <a:t> </a:t>
            </a:r>
            <a:r>
              <a:rPr lang="cs-CZ" b="1" dirty="0" err="1"/>
              <a:t>ucciso</a:t>
            </a:r>
            <a:r>
              <a:rPr lang="cs-CZ" b="1" dirty="0"/>
              <a:t>, </a:t>
            </a:r>
            <a:r>
              <a:rPr lang="cs-CZ" b="1" dirty="0" err="1"/>
              <a:t>ma</a:t>
            </a:r>
            <a:r>
              <a:rPr lang="cs-CZ" b="1" dirty="0"/>
              <a:t> </a:t>
            </a:r>
            <a:r>
              <a:rPr lang="cs-CZ" b="1" dirty="0" err="1"/>
              <a:t>lui</a:t>
            </a:r>
            <a:r>
              <a:rPr lang="cs-CZ" b="1" dirty="0"/>
              <a:t> e </a:t>
            </a:r>
            <a:r>
              <a:rPr lang="cs-CZ" b="1" dirty="0" err="1"/>
              <a:t>sopravvisuto</a:t>
            </a:r>
            <a:r>
              <a:rPr lang="cs-CZ" b="1" dirty="0"/>
              <a:t>. →</a:t>
            </a:r>
            <a:r>
              <a:rPr lang="cs-CZ" b="1" dirty="0" err="1"/>
              <a:t>lucky</a:t>
            </a:r>
            <a:r>
              <a:rPr lang="cs-CZ" b="1" dirty="0"/>
              <a:t>=</a:t>
            </a:r>
            <a:r>
              <a:rPr lang="cs-CZ" b="1" dirty="0" err="1"/>
              <a:t>fortunato</a:t>
            </a:r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88258" y="1519312"/>
            <a:ext cx="3762576" cy="4737026"/>
          </a:xfrm>
        </p:spPr>
        <p:txBody>
          <a:bodyPr>
            <a:normAutofit/>
          </a:bodyPr>
          <a:lstStyle/>
          <a:p>
            <a:r>
              <a:rPr lang="cs-CZ" dirty="0"/>
              <a:t>Charles „Lucky“ Luciano</a:t>
            </a:r>
          </a:p>
          <a:p>
            <a:endParaRPr lang="cs-CZ" dirty="0"/>
          </a:p>
        </p:txBody>
      </p:sp>
      <p:pic>
        <p:nvPicPr>
          <p:cNvPr id="5" name="Picture 10" descr="http://www.lacndb.com/php/America/Lucky%20Luciano%20Mug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67" y="1853248"/>
            <a:ext cx="4656407" cy="47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478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I </a:t>
            </a:r>
            <a:r>
              <a:rPr lang="cs-CZ" dirty="0" err="1">
                <a:latin typeface="Arial Black" panose="020B0A04020102020204" pitchFamily="34" charset="0"/>
              </a:rPr>
              <a:t>mafiosi</a:t>
            </a: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err="1">
                <a:latin typeface="Arial Black" panose="020B0A04020102020204" pitchFamily="34" charset="0"/>
              </a:rPr>
              <a:t>famosi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cs-CZ" b="1" dirty="0"/>
              <a:t>Al </a:t>
            </a:r>
            <a:r>
              <a:rPr lang="cs-CZ" b="1" dirty="0" err="1"/>
              <a:t>capone</a:t>
            </a:r>
            <a:r>
              <a:rPr lang="cs-CZ" b="1" dirty="0"/>
              <a:t> </a:t>
            </a:r>
          </a:p>
          <a:p>
            <a:pPr lvl="0"/>
            <a:r>
              <a:rPr lang="cs-CZ" b="1" dirty="0"/>
              <a:t>È nato </a:t>
            </a:r>
            <a:r>
              <a:rPr lang="cs-CZ" b="1" dirty="0" err="1"/>
              <a:t>nel</a:t>
            </a:r>
            <a:r>
              <a:rPr lang="cs-CZ" b="1" dirty="0"/>
              <a:t> 1899 a Brooklyn</a:t>
            </a:r>
          </a:p>
          <a:p>
            <a:pPr lvl="0"/>
            <a:r>
              <a:rPr lang="cs-CZ" b="1" dirty="0"/>
              <a:t>È </a:t>
            </a:r>
            <a:r>
              <a:rPr lang="cs-CZ" b="1" dirty="0" err="1"/>
              <a:t>stato</a:t>
            </a:r>
            <a:r>
              <a:rPr lang="cs-CZ" b="1" dirty="0"/>
              <a:t> </a:t>
            </a:r>
            <a:r>
              <a:rPr lang="cs-CZ" b="1" dirty="0" err="1"/>
              <a:t>un</a:t>
            </a:r>
            <a:r>
              <a:rPr lang="cs-CZ" b="1" dirty="0"/>
              <a:t> </a:t>
            </a:r>
            <a:r>
              <a:rPr lang="cs-CZ" b="1" dirty="0" err="1"/>
              <a:t>criminale</a:t>
            </a:r>
            <a:r>
              <a:rPr lang="cs-CZ" b="1" dirty="0"/>
              <a:t>  </a:t>
            </a:r>
            <a:r>
              <a:rPr lang="cs-CZ" b="1" dirty="0" err="1"/>
              <a:t>statunitense</a:t>
            </a:r>
            <a:r>
              <a:rPr lang="cs-CZ" b="1" dirty="0"/>
              <a:t> (= </a:t>
            </a:r>
            <a:r>
              <a:rPr lang="cs-CZ" b="1" dirty="0" err="1"/>
              <a:t>degli</a:t>
            </a:r>
            <a:r>
              <a:rPr lang="cs-CZ" b="1" dirty="0"/>
              <a:t> stati </a:t>
            </a:r>
            <a:r>
              <a:rPr lang="cs-CZ" b="1" dirty="0" err="1"/>
              <a:t>uniti</a:t>
            </a:r>
            <a:r>
              <a:rPr lang="cs-CZ" b="1" dirty="0"/>
              <a:t>), </a:t>
            </a:r>
            <a:r>
              <a:rPr lang="cs-CZ" b="1" dirty="0" err="1"/>
              <a:t>considerato</a:t>
            </a:r>
            <a:r>
              <a:rPr lang="cs-CZ" b="1" dirty="0"/>
              <a:t> </a:t>
            </a:r>
            <a:r>
              <a:rPr lang="cs-CZ" b="1" dirty="0" err="1"/>
              <a:t>un</a:t>
            </a:r>
            <a:r>
              <a:rPr lang="cs-CZ" b="1" dirty="0"/>
              <a:t> </a:t>
            </a:r>
            <a:r>
              <a:rPr lang="cs-CZ" b="1" dirty="0" err="1"/>
              <a:t>simbolo</a:t>
            </a:r>
            <a:r>
              <a:rPr lang="cs-CZ" b="1" dirty="0"/>
              <a:t> </a:t>
            </a:r>
            <a:r>
              <a:rPr lang="cs-CZ" b="1" dirty="0" err="1"/>
              <a:t>del</a:t>
            </a:r>
            <a:r>
              <a:rPr lang="cs-CZ" b="1" dirty="0"/>
              <a:t> </a:t>
            </a:r>
            <a:r>
              <a:rPr lang="cs-CZ" b="1" dirty="0" err="1"/>
              <a:t>gangsterismo</a:t>
            </a:r>
            <a:r>
              <a:rPr lang="cs-CZ" b="1" dirty="0"/>
              <a:t>  (= gangster </a:t>
            </a:r>
            <a:r>
              <a:rPr lang="cs-CZ" b="1" dirty="0" err="1"/>
              <a:t>americano</a:t>
            </a:r>
            <a:r>
              <a:rPr lang="cs-CZ" b="1" dirty="0"/>
              <a:t>) e </a:t>
            </a:r>
            <a:r>
              <a:rPr lang="cs-CZ" b="1" dirty="0" err="1"/>
              <a:t>della</a:t>
            </a:r>
            <a:r>
              <a:rPr lang="cs-CZ" b="1" dirty="0"/>
              <a:t> </a:t>
            </a:r>
            <a:r>
              <a:rPr lang="cs-CZ" b="1" dirty="0" err="1"/>
              <a:t>crisi</a:t>
            </a:r>
            <a:r>
              <a:rPr lang="cs-CZ" b="1" dirty="0"/>
              <a:t> </a:t>
            </a:r>
            <a:r>
              <a:rPr lang="cs-CZ" b="1" dirty="0" err="1"/>
              <a:t>della</a:t>
            </a:r>
            <a:r>
              <a:rPr lang="cs-CZ" b="1" dirty="0"/>
              <a:t> </a:t>
            </a:r>
            <a:r>
              <a:rPr lang="cs-CZ" b="1" dirty="0" err="1"/>
              <a:t>legalità</a:t>
            </a:r>
            <a:r>
              <a:rPr lang="cs-CZ" b="1" dirty="0"/>
              <a:t>  che </a:t>
            </a:r>
            <a:r>
              <a:rPr lang="cs-CZ" b="1" dirty="0" err="1"/>
              <a:t>gli</a:t>
            </a:r>
            <a:r>
              <a:rPr lang="cs-CZ" b="1" dirty="0"/>
              <a:t> Stati </a:t>
            </a:r>
            <a:r>
              <a:rPr lang="cs-CZ" b="1" dirty="0" err="1"/>
              <a:t>Uniti</a:t>
            </a:r>
            <a:r>
              <a:rPr lang="cs-CZ" b="1" dirty="0"/>
              <a:t> </a:t>
            </a:r>
            <a:r>
              <a:rPr lang="cs-CZ" b="1" dirty="0" err="1"/>
              <a:t>ebbero</a:t>
            </a:r>
            <a:r>
              <a:rPr lang="cs-CZ" b="1" dirty="0"/>
              <a:t> ad </a:t>
            </a:r>
            <a:r>
              <a:rPr lang="cs-CZ" b="1" dirty="0" err="1"/>
              <a:t>affrontare</a:t>
            </a:r>
            <a:r>
              <a:rPr lang="cs-CZ" b="1" dirty="0"/>
              <a:t> </a:t>
            </a:r>
            <a:r>
              <a:rPr lang="cs-CZ" b="1" dirty="0" err="1"/>
              <a:t>durante</a:t>
            </a:r>
            <a:r>
              <a:rPr lang="cs-CZ" b="1" dirty="0"/>
              <a:t> </a:t>
            </a:r>
            <a:r>
              <a:rPr lang="cs-CZ" b="1" dirty="0" err="1"/>
              <a:t>il</a:t>
            </a:r>
            <a:r>
              <a:rPr lang="cs-CZ" b="1" dirty="0"/>
              <a:t> </a:t>
            </a:r>
            <a:r>
              <a:rPr lang="cs-CZ" b="1" dirty="0" err="1"/>
              <a:t>proibizionismo</a:t>
            </a:r>
            <a:r>
              <a:rPr lang="cs-CZ" dirty="0"/>
              <a:t>.</a:t>
            </a:r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35040" y="2056092"/>
            <a:ext cx="4015794" cy="4200245"/>
          </a:xfrm>
        </p:spPr>
        <p:txBody>
          <a:bodyPr/>
          <a:lstStyle/>
          <a:p>
            <a:r>
              <a:rPr lang="cs-CZ" dirty="0"/>
              <a:t>Al </a:t>
            </a:r>
            <a:r>
              <a:rPr lang="cs-CZ" dirty="0" err="1"/>
              <a:t>Capone</a:t>
            </a:r>
            <a:endParaRPr lang="cs-CZ" dirty="0"/>
          </a:p>
          <a:p>
            <a:endParaRPr lang="cs-CZ" dirty="0"/>
          </a:p>
        </p:txBody>
      </p:sp>
      <p:pic>
        <p:nvPicPr>
          <p:cNvPr id="5" name="Picture 12" descr="http://s3.amazonaws.com/rapgenius/1380783599_al-capone-taxes-6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87" y="2440678"/>
            <a:ext cx="4468837" cy="422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3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I </a:t>
            </a:r>
            <a:r>
              <a:rPr lang="cs-CZ" dirty="0" err="1">
                <a:latin typeface="Arial Black" panose="020B0A04020102020204" pitchFamily="34" charset="0"/>
              </a:rPr>
              <a:t>mafiosi</a:t>
            </a: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err="1">
                <a:latin typeface="Arial Black" panose="020B0A04020102020204" pitchFamily="34" charset="0"/>
              </a:rPr>
              <a:t>famosi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86266" y="1674055"/>
            <a:ext cx="4613386" cy="4582284"/>
          </a:xfrm>
        </p:spPr>
        <p:txBody>
          <a:bodyPr/>
          <a:lstStyle/>
          <a:p>
            <a:r>
              <a:rPr lang="cs-CZ" b="1" dirty="0"/>
              <a:t>Vito </a:t>
            </a:r>
            <a:r>
              <a:rPr lang="cs-CZ" b="1" dirty="0" err="1"/>
              <a:t>Genovese</a:t>
            </a:r>
            <a:r>
              <a:rPr lang="cs-CZ" b="1" dirty="0"/>
              <a:t> </a:t>
            </a:r>
          </a:p>
          <a:p>
            <a:r>
              <a:rPr lang="cs-CZ" b="1" dirty="0"/>
              <a:t>detto </a:t>
            </a:r>
            <a:r>
              <a:rPr lang="cs-CZ" b="1" dirty="0" err="1"/>
              <a:t>anche</a:t>
            </a:r>
            <a:r>
              <a:rPr lang="cs-CZ" b="1" dirty="0"/>
              <a:t> «Don </a:t>
            </a:r>
            <a:r>
              <a:rPr lang="cs-CZ" b="1" dirty="0" err="1"/>
              <a:t>Vitone</a:t>
            </a:r>
            <a:r>
              <a:rPr lang="cs-CZ" b="1" dirty="0"/>
              <a:t>» </a:t>
            </a:r>
          </a:p>
          <a:p>
            <a:r>
              <a:rPr lang="cs-CZ" b="1" dirty="0"/>
              <a:t>È  nato </a:t>
            </a:r>
            <a:r>
              <a:rPr lang="cs-CZ" b="1" dirty="0" err="1"/>
              <a:t>nel</a:t>
            </a:r>
            <a:r>
              <a:rPr lang="cs-CZ" b="1" dirty="0"/>
              <a:t> 1897</a:t>
            </a:r>
          </a:p>
          <a:p>
            <a:r>
              <a:rPr lang="cs-CZ" b="1" dirty="0"/>
              <a:t>è </a:t>
            </a:r>
            <a:r>
              <a:rPr lang="cs-CZ" b="1" dirty="0" err="1"/>
              <a:t>stato</a:t>
            </a:r>
            <a:r>
              <a:rPr lang="cs-CZ" b="1" dirty="0"/>
              <a:t>  </a:t>
            </a:r>
            <a:r>
              <a:rPr lang="cs-CZ" b="1" dirty="0" err="1"/>
              <a:t>uno</a:t>
            </a:r>
            <a:r>
              <a:rPr lang="cs-CZ" b="1" dirty="0"/>
              <a:t> dei </a:t>
            </a:r>
            <a:r>
              <a:rPr lang="cs-CZ" b="1" dirty="0" err="1"/>
              <a:t>piu</a:t>
            </a:r>
            <a:r>
              <a:rPr lang="cs-CZ" b="1" dirty="0"/>
              <a:t> </a:t>
            </a:r>
            <a:r>
              <a:rPr lang="cs-CZ" b="1" dirty="0" err="1"/>
              <a:t>potenti</a:t>
            </a:r>
            <a:r>
              <a:rPr lang="cs-CZ" b="1" dirty="0"/>
              <a:t> boss e </a:t>
            </a:r>
            <a:r>
              <a:rPr lang="cs-CZ" b="1" dirty="0" err="1"/>
              <a:t>trafficanti</a:t>
            </a:r>
            <a:r>
              <a:rPr lang="cs-CZ" b="1" dirty="0"/>
              <a:t> di droga </a:t>
            </a:r>
            <a:r>
              <a:rPr lang="cs-CZ" b="1" dirty="0" err="1"/>
              <a:t>italo</a:t>
            </a:r>
            <a:r>
              <a:rPr lang="cs-CZ" b="1" dirty="0"/>
              <a:t> </a:t>
            </a:r>
            <a:r>
              <a:rPr lang="cs-CZ" b="1" dirty="0" err="1"/>
              <a:t>americani</a:t>
            </a:r>
            <a:r>
              <a:rPr lang="cs-CZ" b="1" dirty="0"/>
              <a:t>.</a:t>
            </a:r>
          </a:p>
          <a:p>
            <a:r>
              <a:rPr lang="cs-CZ" b="1" dirty="0"/>
              <a:t> Luciano ha </a:t>
            </a:r>
            <a:r>
              <a:rPr lang="cs-CZ" b="1" dirty="0" err="1"/>
              <a:t>deciso</a:t>
            </a:r>
            <a:r>
              <a:rPr lang="cs-CZ" b="1" dirty="0"/>
              <a:t> a tendere una </a:t>
            </a:r>
            <a:r>
              <a:rPr lang="cs-CZ" b="1" dirty="0" err="1"/>
              <a:t>trappola</a:t>
            </a:r>
            <a:r>
              <a:rPr lang="cs-CZ" b="1" dirty="0"/>
              <a:t>  a Vito. Si </a:t>
            </a:r>
            <a:r>
              <a:rPr lang="cs-CZ" b="1" dirty="0" err="1"/>
              <a:t>trattava</a:t>
            </a:r>
            <a:r>
              <a:rPr lang="cs-CZ" b="1" dirty="0"/>
              <a:t> </a:t>
            </a:r>
            <a:r>
              <a:rPr lang="cs-CZ" b="1" dirty="0" err="1"/>
              <a:t>del</a:t>
            </a:r>
            <a:r>
              <a:rPr lang="cs-CZ" b="1" dirty="0"/>
              <a:t> </a:t>
            </a:r>
            <a:r>
              <a:rPr lang="cs-CZ" b="1" dirty="0" err="1"/>
              <a:t>traffico</a:t>
            </a:r>
            <a:r>
              <a:rPr lang="cs-CZ" b="1" dirty="0"/>
              <a:t> di droga. La </a:t>
            </a:r>
            <a:r>
              <a:rPr lang="cs-CZ" b="1" dirty="0" err="1"/>
              <a:t>polizia</a:t>
            </a:r>
            <a:r>
              <a:rPr lang="cs-CZ" b="1" dirty="0"/>
              <a:t> </a:t>
            </a:r>
            <a:r>
              <a:rPr lang="cs-CZ" b="1" dirty="0" err="1"/>
              <a:t>era</a:t>
            </a:r>
            <a:r>
              <a:rPr lang="cs-CZ" b="1" dirty="0"/>
              <a:t> </a:t>
            </a:r>
            <a:r>
              <a:rPr lang="cs-CZ" b="1" dirty="0" err="1"/>
              <a:t>avvertita</a:t>
            </a:r>
            <a:r>
              <a:rPr lang="cs-CZ" b="1" dirty="0"/>
              <a:t>  di </a:t>
            </a:r>
            <a:r>
              <a:rPr lang="cs-CZ" b="1" dirty="0" err="1"/>
              <a:t>questo</a:t>
            </a:r>
            <a:r>
              <a:rPr lang="cs-CZ" b="1" dirty="0"/>
              <a:t>. </a:t>
            </a:r>
            <a:r>
              <a:rPr lang="cs-CZ" b="1" dirty="0" err="1"/>
              <a:t>Poi</a:t>
            </a:r>
            <a:r>
              <a:rPr lang="cs-CZ" b="1" dirty="0"/>
              <a:t> </a:t>
            </a:r>
            <a:r>
              <a:rPr lang="cs-CZ" b="1" dirty="0" err="1"/>
              <a:t>era</a:t>
            </a:r>
            <a:r>
              <a:rPr lang="cs-CZ" b="1" dirty="0"/>
              <a:t> </a:t>
            </a:r>
            <a:r>
              <a:rPr lang="cs-CZ" b="1" dirty="0" err="1"/>
              <a:t>condannato</a:t>
            </a:r>
            <a:r>
              <a:rPr lang="cs-CZ" b="1" dirty="0"/>
              <a:t>  a 15 </a:t>
            </a:r>
            <a:r>
              <a:rPr lang="cs-CZ" b="1" dirty="0" err="1"/>
              <a:t>anni</a:t>
            </a:r>
            <a:r>
              <a:rPr lang="cs-CZ" b="1" dirty="0"/>
              <a:t> di </a:t>
            </a:r>
            <a:r>
              <a:rPr lang="cs-CZ" b="1" dirty="0" err="1"/>
              <a:t>carcere</a:t>
            </a:r>
            <a:r>
              <a:rPr lang="cs-CZ" b="1" dirty="0"/>
              <a:t>, </a:t>
            </a:r>
            <a:r>
              <a:rPr lang="cs-CZ" b="1" dirty="0" err="1"/>
              <a:t>dove</a:t>
            </a:r>
            <a:r>
              <a:rPr lang="cs-CZ" b="1" dirty="0"/>
              <a:t> e </a:t>
            </a:r>
            <a:r>
              <a:rPr lang="cs-CZ" b="1" dirty="0" err="1"/>
              <a:t>morto</a:t>
            </a:r>
            <a:r>
              <a:rPr lang="cs-CZ" b="1" dirty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5545" y="1547446"/>
            <a:ext cx="3495289" cy="4708891"/>
          </a:xfrm>
        </p:spPr>
        <p:txBody>
          <a:bodyPr/>
          <a:lstStyle/>
          <a:p>
            <a:r>
              <a:rPr lang="cs-CZ" dirty="0"/>
              <a:t>Vito </a:t>
            </a:r>
            <a:r>
              <a:rPr lang="cs-CZ" dirty="0" err="1"/>
              <a:t>Genovese</a:t>
            </a:r>
            <a:endParaRPr lang="cs-CZ" dirty="0"/>
          </a:p>
          <a:p>
            <a:endParaRPr lang="cs-CZ" dirty="0"/>
          </a:p>
        </p:txBody>
      </p:sp>
      <p:pic>
        <p:nvPicPr>
          <p:cNvPr id="5" name="Picture 2" descr="https://s-media-cache-ak0.pinimg.com/736x/23/b1/ae/23b1ae3801d1a78b62514745c625d3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45" y="2060575"/>
            <a:ext cx="3972950" cy="4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01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I </a:t>
            </a:r>
            <a:r>
              <a:rPr lang="cs-CZ" dirty="0" err="1">
                <a:latin typeface="Arial Black" panose="020B0A04020102020204" pitchFamily="34" charset="0"/>
              </a:rPr>
              <a:t>mafiosi</a:t>
            </a: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err="1">
                <a:latin typeface="Arial Black" panose="020B0A04020102020204" pitchFamily="34" charset="0"/>
              </a:rPr>
              <a:t>famosi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Franc </a:t>
            </a:r>
            <a:r>
              <a:rPr lang="cs-CZ" b="1" dirty="0" err="1"/>
              <a:t>Costello</a:t>
            </a:r>
            <a:r>
              <a:rPr lang="cs-CZ" b="1" dirty="0"/>
              <a:t> </a:t>
            </a:r>
          </a:p>
          <a:p>
            <a:pPr lvl="0"/>
            <a:r>
              <a:rPr lang="cs-CZ" b="1" dirty="0"/>
              <a:t>È  nato </a:t>
            </a:r>
            <a:r>
              <a:rPr lang="cs-CZ" b="1" dirty="0" err="1"/>
              <a:t>nel</a:t>
            </a:r>
            <a:r>
              <a:rPr lang="cs-CZ" b="1" dirty="0"/>
              <a:t> 1891 </a:t>
            </a:r>
          </a:p>
          <a:p>
            <a:pPr lvl="0"/>
            <a:r>
              <a:rPr lang="cs-CZ" b="1" dirty="0"/>
              <a:t>È  </a:t>
            </a:r>
            <a:r>
              <a:rPr lang="cs-CZ" b="1" dirty="0" err="1"/>
              <a:t>stato</a:t>
            </a:r>
            <a:r>
              <a:rPr lang="cs-CZ" b="1" dirty="0"/>
              <a:t> </a:t>
            </a:r>
            <a:r>
              <a:rPr lang="cs-CZ" b="1" dirty="0" err="1"/>
              <a:t>un</a:t>
            </a:r>
            <a:r>
              <a:rPr lang="cs-CZ" b="1" dirty="0"/>
              <a:t> </a:t>
            </a:r>
            <a:r>
              <a:rPr lang="cs-CZ" b="1" dirty="0" err="1"/>
              <a:t>criminale</a:t>
            </a:r>
            <a:r>
              <a:rPr lang="cs-CZ" b="1" dirty="0"/>
              <a:t> </a:t>
            </a:r>
            <a:r>
              <a:rPr lang="cs-CZ" b="1" dirty="0" err="1"/>
              <a:t>italiano</a:t>
            </a:r>
            <a:r>
              <a:rPr lang="cs-CZ" b="1" dirty="0"/>
              <a:t>, legato a Cosa Nostra </a:t>
            </a:r>
            <a:r>
              <a:rPr lang="cs-CZ" b="1" dirty="0" err="1"/>
              <a:t>americana</a:t>
            </a:r>
            <a:r>
              <a:rPr lang="cs-CZ" b="1" dirty="0"/>
              <a:t>, </a:t>
            </a:r>
            <a:endParaRPr lang="cs-CZ" dirty="0"/>
          </a:p>
          <a:p>
            <a:pPr lvl="0"/>
            <a:r>
              <a:rPr lang="cs-CZ" b="1" dirty="0" err="1"/>
              <a:t>Grazie</a:t>
            </a:r>
            <a:r>
              <a:rPr lang="cs-CZ" b="1" dirty="0"/>
              <a:t> </a:t>
            </a:r>
            <a:r>
              <a:rPr lang="cs-CZ" b="1" dirty="0" err="1"/>
              <a:t>ai</a:t>
            </a:r>
            <a:r>
              <a:rPr lang="cs-CZ" b="1" dirty="0"/>
              <a:t> </a:t>
            </a:r>
            <a:r>
              <a:rPr lang="cs-CZ" b="1" dirty="0" err="1"/>
              <a:t>suoi</a:t>
            </a:r>
            <a:r>
              <a:rPr lang="cs-CZ" b="1" dirty="0"/>
              <a:t> </a:t>
            </a:r>
            <a:r>
              <a:rPr lang="cs-CZ" b="1" dirty="0" err="1"/>
              <a:t>contatti</a:t>
            </a:r>
            <a:r>
              <a:rPr lang="cs-CZ" b="1" dirty="0"/>
              <a:t> con politici, </a:t>
            </a:r>
            <a:r>
              <a:rPr lang="cs-CZ" b="1" dirty="0" err="1"/>
              <a:t>giudici</a:t>
            </a:r>
            <a:r>
              <a:rPr lang="cs-CZ" b="1" dirty="0"/>
              <a:t>  e con la </a:t>
            </a:r>
            <a:r>
              <a:rPr lang="cs-CZ" b="1" dirty="0" err="1"/>
              <a:t>polizia</a:t>
            </a:r>
            <a:r>
              <a:rPr lang="cs-CZ" b="1" dirty="0"/>
              <a:t> </a:t>
            </a:r>
            <a:r>
              <a:rPr lang="cs-CZ" b="1" dirty="0" err="1"/>
              <a:t>fu</a:t>
            </a:r>
            <a:r>
              <a:rPr lang="cs-CZ" b="1" dirty="0"/>
              <a:t> </a:t>
            </a:r>
            <a:r>
              <a:rPr lang="cs-CZ" b="1" dirty="0" err="1"/>
              <a:t>soprannominato</a:t>
            </a:r>
            <a:r>
              <a:rPr lang="cs-CZ" b="1" dirty="0"/>
              <a:t> «primo </a:t>
            </a:r>
            <a:r>
              <a:rPr lang="cs-CZ" b="1" dirty="0" err="1"/>
              <a:t>ministro</a:t>
            </a:r>
            <a:r>
              <a:rPr lang="cs-CZ" b="1" dirty="0"/>
              <a:t> </a:t>
            </a:r>
            <a:r>
              <a:rPr lang="cs-CZ" b="1" dirty="0" err="1"/>
              <a:t>della</a:t>
            </a:r>
            <a:r>
              <a:rPr lang="cs-CZ" b="1" dirty="0"/>
              <a:t> </a:t>
            </a:r>
            <a:r>
              <a:rPr lang="cs-CZ" b="1" dirty="0" err="1"/>
              <a:t>malavita</a:t>
            </a:r>
            <a:r>
              <a:rPr lang="cs-CZ" b="1" dirty="0"/>
              <a:t>» </a:t>
            </a:r>
            <a:endParaRPr lang="cs-CZ" dirty="0"/>
          </a:p>
          <a:p>
            <a:pPr lvl="0"/>
            <a:r>
              <a:rPr lang="cs-CZ" b="1" dirty="0"/>
              <a:t>Vincente Gigante </a:t>
            </a:r>
            <a:r>
              <a:rPr lang="cs-CZ" b="1" dirty="0" err="1"/>
              <a:t>cercava</a:t>
            </a:r>
            <a:r>
              <a:rPr lang="cs-CZ" b="1" dirty="0"/>
              <a:t> di </a:t>
            </a:r>
            <a:r>
              <a:rPr lang="cs-CZ" b="1" dirty="0" err="1"/>
              <a:t>ucciderlo</a:t>
            </a:r>
            <a:r>
              <a:rPr lang="cs-CZ" b="1" dirty="0"/>
              <a:t> </a:t>
            </a:r>
            <a:r>
              <a:rPr lang="cs-CZ" b="1" dirty="0" err="1"/>
              <a:t>ma</a:t>
            </a:r>
            <a:r>
              <a:rPr lang="cs-CZ" b="1" dirty="0"/>
              <a:t> e </a:t>
            </a:r>
            <a:r>
              <a:rPr lang="cs-CZ" b="1" dirty="0" err="1"/>
              <a:t>sopravvissuto</a:t>
            </a:r>
            <a:r>
              <a:rPr lang="cs-CZ" b="1" dirty="0"/>
              <a:t>, </a:t>
            </a:r>
            <a:r>
              <a:rPr lang="cs-CZ" b="1" dirty="0" err="1"/>
              <a:t>aveva</a:t>
            </a:r>
            <a:r>
              <a:rPr lang="cs-CZ" b="1" dirty="0"/>
              <a:t> </a:t>
            </a:r>
            <a:r>
              <a:rPr lang="cs-CZ" b="1" dirty="0" err="1"/>
              <a:t>morte</a:t>
            </a:r>
            <a:r>
              <a:rPr lang="cs-CZ" b="1" dirty="0"/>
              <a:t> naturale, e </a:t>
            </a:r>
            <a:r>
              <a:rPr lang="cs-CZ" b="1" dirty="0" err="1"/>
              <a:t>morto</a:t>
            </a:r>
            <a:r>
              <a:rPr lang="cs-CZ" b="1" dirty="0"/>
              <a:t> </a:t>
            </a:r>
            <a:r>
              <a:rPr lang="cs-CZ" b="1" dirty="0" err="1"/>
              <a:t>nel</a:t>
            </a:r>
            <a:r>
              <a:rPr lang="cs-CZ" b="1" dirty="0"/>
              <a:t> </a:t>
            </a:r>
            <a:r>
              <a:rPr lang="cs-CZ" b="1" dirty="0" err="1"/>
              <a:t>ospedale</a:t>
            </a:r>
            <a:r>
              <a:rPr lang="cs-CZ" b="1" dirty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668086" y="1280160"/>
            <a:ext cx="4318782" cy="4976177"/>
          </a:xfrm>
        </p:spPr>
        <p:txBody>
          <a:bodyPr>
            <a:normAutofit/>
          </a:bodyPr>
          <a:lstStyle/>
          <a:p>
            <a:r>
              <a:rPr lang="cs-CZ" dirty="0"/>
              <a:t>Franc </a:t>
            </a:r>
            <a:r>
              <a:rPr lang="cs-CZ" dirty="0" err="1"/>
              <a:t>Costello</a:t>
            </a:r>
            <a:endParaRPr lang="cs-CZ" dirty="0"/>
          </a:p>
          <a:p>
            <a:endParaRPr lang="cs-CZ" dirty="0"/>
          </a:p>
        </p:txBody>
      </p:sp>
      <p:pic>
        <p:nvPicPr>
          <p:cNvPr id="5" name="Picture 4" descr="http://frankcostello.com/wp-content/uploads/2010/11/frank-costello-phot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86" y="1853248"/>
            <a:ext cx="4233545" cy="494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8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1196973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Le organizzazioni piu famose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0166" y="17938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200" dirty="0"/>
          </a:p>
          <a:p>
            <a:endParaRPr lang="cs-CZ" sz="3200" dirty="0"/>
          </a:p>
          <a:p>
            <a:endParaRPr lang="cs-CZ" sz="3200" dirty="0"/>
          </a:p>
        </p:txBody>
      </p:sp>
      <p:pic>
        <p:nvPicPr>
          <p:cNvPr id="2050" name="Picture 2" descr="https://entodossitioscuecenhabas.files.wordpress.com/2010/07/2-la-camorra-siciliana-de-paler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99" y="4106288"/>
            <a:ext cx="8314386" cy="275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gainstfreemasonry.files.wordpress.com/2013/01/cosa_nost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6524"/>
            <a:ext cx="4632101" cy="264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enerazionezero.org/wp-content/uploads/ndrangh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73" y="1326524"/>
            <a:ext cx="4451988" cy="264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9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858130"/>
            <a:ext cx="8825658" cy="844062"/>
          </a:xfrm>
        </p:spPr>
        <p:txBody>
          <a:bodyPr/>
          <a:lstStyle/>
          <a:p>
            <a:r>
              <a:rPr lang="cs-CZ" dirty="0" err="1"/>
              <a:t>Campo</a:t>
            </a:r>
            <a:r>
              <a:rPr lang="cs-CZ" dirty="0"/>
              <a:t> di </a:t>
            </a:r>
            <a:r>
              <a:rPr lang="cs-CZ" dirty="0" err="1"/>
              <a:t>attivita</a:t>
            </a:r>
            <a:endParaRPr lang="cs-CZ" dirty="0"/>
          </a:p>
        </p:txBody>
      </p:sp>
      <p:pic>
        <p:nvPicPr>
          <p:cNvPr id="4" name="Picture 2" descr="http://www.globalinitiative.net/wp-content/uploads/2014/05/MSTA374_Italy-Mafia-Map-sni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07" y="1716260"/>
            <a:ext cx="8510953" cy="46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44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latin typeface="Arial Black" panose="020B0A04020102020204" pitchFamily="34" charset="0"/>
              </a:rPr>
              <a:t>"Cosa nostra„ (</a:t>
            </a:r>
            <a:r>
              <a:rPr lang="cs-CZ" i="1" dirty="0" err="1">
                <a:latin typeface="Arial Black" panose="020B0A04020102020204" pitchFamily="34" charset="0"/>
              </a:rPr>
              <a:t>italiana</a:t>
            </a:r>
            <a:r>
              <a:rPr lang="cs-CZ" i="1" dirty="0">
                <a:latin typeface="Arial Black" panose="020B0A04020102020204" pitchFamily="34" charset="0"/>
              </a:rPr>
              <a:t>)</a:t>
            </a:r>
            <a:br>
              <a:rPr lang="cs-CZ" dirty="0">
                <a:latin typeface="Arial Black" panose="020B0A040201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20505" y="2060575"/>
            <a:ext cx="4979146" cy="4195763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La locuzione </a:t>
            </a:r>
            <a:r>
              <a:rPr lang="it-IT" b="1" i="1" dirty="0"/>
              <a:t>cosa nostra</a:t>
            </a:r>
            <a:r>
              <a:rPr lang="it-IT" dirty="0"/>
              <a:t> (genericamente detta </a:t>
            </a:r>
            <a:r>
              <a:rPr lang="it-IT" b="1" i="1" dirty="0"/>
              <a:t>mafia siciliana</a:t>
            </a:r>
            <a:r>
              <a:rPr lang="it-IT" dirty="0"/>
              <a:t>) viene utilizzata per indicare </a:t>
            </a:r>
            <a:r>
              <a:rPr lang="it-IT" b="1" dirty="0"/>
              <a:t>un'organizzazione criminale</a:t>
            </a:r>
            <a:r>
              <a:rPr lang="cs-CZ" b="1" dirty="0"/>
              <a:t> </a:t>
            </a:r>
            <a:r>
              <a:rPr lang="it-IT" b="1" dirty="0"/>
              <a:t>di tipo mafioso-terroristico</a:t>
            </a:r>
            <a:r>
              <a:rPr lang="it-IT" dirty="0"/>
              <a:t> </a:t>
            </a:r>
            <a:endParaRPr lang="cs-CZ" dirty="0"/>
          </a:p>
          <a:p>
            <a:pPr lvl="0"/>
            <a:r>
              <a:rPr lang="it-IT" b="1" dirty="0"/>
              <a:t>presente ed attiva in Italia, soprattutto nella Sicilia</a:t>
            </a:r>
            <a:r>
              <a:rPr lang="it-IT" dirty="0"/>
              <a:t> </a:t>
            </a:r>
            <a:r>
              <a:rPr lang="it-IT" b="1" dirty="0"/>
              <a:t>occidentale</a:t>
            </a:r>
            <a:r>
              <a:rPr lang="it-IT" dirty="0"/>
              <a:t> (specialmente nelle provincie di Palermo</a:t>
            </a:r>
            <a:r>
              <a:rPr lang="cs-CZ" dirty="0"/>
              <a:t> e</a:t>
            </a:r>
            <a:r>
              <a:rPr lang="it-IT" dirty="0"/>
              <a:t> Agrigento)</a:t>
            </a:r>
            <a:endParaRPr lang="cs-CZ" dirty="0"/>
          </a:p>
          <a:p>
            <a:pPr lvl="0"/>
            <a:r>
              <a:rPr lang="cs-CZ" b="1" dirty="0" err="1"/>
              <a:t>Questo</a:t>
            </a:r>
            <a:r>
              <a:rPr lang="cs-CZ" b="1" dirty="0"/>
              <a:t> termine e </a:t>
            </a:r>
            <a:r>
              <a:rPr lang="cs-CZ" b="1" dirty="0" err="1"/>
              <a:t>usato</a:t>
            </a:r>
            <a:r>
              <a:rPr lang="cs-CZ" b="1" dirty="0"/>
              <a:t> </a:t>
            </a:r>
            <a:r>
              <a:rPr lang="cs-CZ" b="1" dirty="0" err="1"/>
              <a:t>anche</a:t>
            </a:r>
            <a:r>
              <a:rPr lang="cs-CZ" b="1" dirty="0"/>
              <a:t> per la </a:t>
            </a:r>
            <a:r>
              <a:rPr lang="cs-CZ" b="1" dirty="0" err="1"/>
              <a:t>mafia</a:t>
            </a:r>
            <a:r>
              <a:rPr lang="cs-CZ" b="1" dirty="0"/>
              <a:t> </a:t>
            </a:r>
            <a:r>
              <a:rPr lang="cs-CZ" b="1" dirty="0" err="1"/>
              <a:t>siciliana</a:t>
            </a:r>
            <a:r>
              <a:rPr lang="cs-CZ" b="1" dirty="0"/>
              <a:t> che </a:t>
            </a:r>
            <a:r>
              <a:rPr lang="cs-CZ" b="1" dirty="0" err="1"/>
              <a:t>lavora</a:t>
            </a:r>
            <a:r>
              <a:rPr lang="cs-CZ" b="1" dirty="0"/>
              <a:t> </a:t>
            </a:r>
            <a:r>
              <a:rPr lang="cs-CZ" b="1" dirty="0" err="1"/>
              <a:t>adesso</a:t>
            </a:r>
            <a:r>
              <a:rPr lang="cs-CZ" b="1" dirty="0"/>
              <a:t> </a:t>
            </a:r>
            <a:r>
              <a:rPr lang="cs-CZ" b="1" dirty="0" err="1"/>
              <a:t>negli</a:t>
            </a:r>
            <a:r>
              <a:rPr lang="cs-CZ" b="1" dirty="0"/>
              <a:t> Stati </a:t>
            </a:r>
            <a:r>
              <a:rPr lang="cs-CZ" b="1" dirty="0" err="1"/>
              <a:t>Uniti</a:t>
            </a:r>
            <a:r>
              <a:rPr lang="cs-CZ" b="1" dirty="0"/>
              <a:t>.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1034" name="Picture 10" descr="https://38.media.tumblr.com/tumblr_m0a9hjDX9a1qldx6l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2" y="1853248"/>
            <a:ext cx="5304336" cy="454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0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latin typeface="Arial Black" panose="020B0A04020102020204" pitchFamily="34" charset="0"/>
              </a:rPr>
              <a:t>"Cosa nostra„ (</a:t>
            </a:r>
            <a:r>
              <a:rPr lang="cs-CZ" i="1" dirty="0" err="1">
                <a:latin typeface="Arial Black" panose="020B0A04020102020204" pitchFamily="34" charset="0"/>
              </a:rPr>
              <a:t>italiana</a:t>
            </a:r>
            <a:r>
              <a:rPr lang="cs-CZ" i="1" dirty="0">
                <a:latin typeface="Arial Black" panose="020B0A04020102020204" pitchFamily="34" charset="0"/>
              </a:rPr>
              <a:t>)</a:t>
            </a:r>
            <a:br>
              <a:rPr lang="cs-CZ" dirty="0">
                <a:latin typeface="Arial Black" panose="020B0A040201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4853540" cy="4195763"/>
          </a:xfrm>
        </p:spPr>
        <p:txBody>
          <a:bodyPr>
            <a:normAutofit/>
          </a:bodyPr>
          <a:lstStyle/>
          <a:p>
            <a:r>
              <a:rPr lang="cs-CZ" b="1" dirty="0"/>
              <a:t>E </a:t>
            </a:r>
            <a:r>
              <a:rPr lang="cs-CZ" b="1" dirty="0" err="1"/>
              <a:t>considerata</a:t>
            </a:r>
            <a:r>
              <a:rPr lang="cs-CZ" b="1" dirty="0"/>
              <a:t> di </a:t>
            </a:r>
            <a:r>
              <a:rPr lang="cs-CZ" b="1" dirty="0" err="1"/>
              <a:t>essere</a:t>
            </a:r>
            <a:r>
              <a:rPr lang="cs-CZ" b="1" dirty="0"/>
              <a:t> la </a:t>
            </a:r>
            <a:r>
              <a:rPr lang="cs-CZ" b="1" dirty="0" err="1"/>
              <a:t>piu</a:t>
            </a:r>
            <a:r>
              <a:rPr lang="cs-CZ" b="1" dirty="0"/>
              <a:t> grande e la </a:t>
            </a:r>
            <a:r>
              <a:rPr lang="cs-CZ" b="1" dirty="0" err="1"/>
              <a:t>piu</a:t>
            </a:r>
            <a:r>
              <a:rPr lang="cs-CZ" b="1" dirty="0"/>
              <a:t> forte </a:t>
            </a:r>
            <a:r>
              <a:rPr lang="cs-CZ" b="1" dirty="0" err="1"/>
              <a:t>organizzazione</a:t>
            </a:r>
            <a:r>
              <a:rPr lang="cs-CZ" b="1" dirty="0"/>
              <a:t> </a:t>
            </a:r>
            <a:r>
              <a:rPr lang="cs-CZ" b="1" dirty="0" err="1"/>
              <a:t>mafiosa</a:t>
            </a:r>
            <a:r>
              <a:rPr lang="cs-CZ" b="1" dirty="0"/>
              <a:t> in Europa.</a:t>
            </a:r>
          </a:p>
          <a:p>
            <a:pPr lvl="0"/>
            <a:r>
              <a:rPr lang="cs-CZ" b="1" dirty="0" err="1"/>
              <a:t>Il</a:t>
            </a:r>
            <a:r>
              <a:rPr lang="cs-CZ" b="1" dirty="0"/>
              <a:t> </a:t>
            </a:r>
            <a:r>
              <a:rPr lang="cs-CZ" b="1" dirty="0" err="1"/>
              <a:t>suo</a:t>
            </a:r>
            <a:r>
              <a:rPr lang="cs-CZ" b="1" dirty="0"/>
              <a:t> sede </a:t>
            </a:r>
            <a:r>
              <a:rPr lang="cs-CZ" b="1" dirty="0" err="1"/>
              <a:t>centrale</a:t>
            </a:r>
            <a:r>
              <a:rPr lang="cs-CZ" b="1" dirty="0"/>
              <a:t> e in </a:t>
            </a:r>
            <a:r>
              <a:rPr lang="cs-CZ" b="1" dirty="0" err="1"/>
              <a:t>Sicilia</a:t>
            </a:r>
            <a:r>
              <a:rPr lang="cs-CZ" b="1" dirty="0"/>
              <a:t>.</a:t>
            </a:r>
            <a:endParaRPr lang="cs-CZ" dirty="0"/>
          </a:p>
          <a:p>
            <a:pPr lvl="0"/>
            <a:r>
              <a:rPr lang="cs-CZ" b="1" dirty="0"/>
              <a:t>“ La </a:t>
            </a:r>
            <a:r>
              <a:rPr lang="cs-CZ" b="1" dirty="0" err="1"/>
              <a:t>famiglia</a:t>
            </a:r>
            <a:r>
              <a:rPr lang="cs-CZ" b="1" dirty="0"/>
              <a:t>“ non e </a:t>
            </a:r>
            <a:r>
              <a:rPr lang="cs-CZ" b="1" dirty="0" err="1"/>
              <a:t>composta</a:t>
            </a:r>
            <a:r>
              <a:rPr lang="cs-CZ" b="1" dirty="0"/>
              <a:t> </a:t>
            </a:r>
            <a:r>
              <a:rPr lang="cs-CZ" b="1" dirty="0" err="1"/>
              <a:t>solo</a:t>
            </a:r>
            <a:r>
              <a:rPr lang="cs-CZ" b="1" dirty="0"/>
              <a:t> </a:t>
            </a:r>
            <a:r>
              <a:rPr lang="cs-CZ" b="1" dirty="0" err="1"/>
              <a:t>dai</a:t>
            </a:r>
            <a:r>
              <a:rPr lang="cs-CZ" b="1" dirty="0"/>
              <a:t> </a:t>
            </a:r>
            <a:r>
              <a:rPr lang="cs-CZ" b="1" dirty="0" err="1"/>
              <a:t>membri</a:t>
            </a:r>
            <a:r>
              <a:rPr lang="cs-CZ" b="1" dirty="0"/>
              <a:t> </a:t>
            </a:r>
            <a:r>
              <a:rPr lang="cs-CZ" b="1" dirty="0" err="1"/>
              <a:t>famigliari</a:t>
            </a:r>
            <a:r>
              <a:rPr lang="cs-CZ" b="1" dirty="0"/>
              <a:t> </a:t>
            </a:r>
            <a:r>
              <a:rPr lang="cs-CZ" b="1" dirty="0" err="1"/>
              <a:t>ma</a:t>
            </a:r>
            <a:r>
              <a:rPr lang="cs-CZ" b="1" dirty="0"/>
              <a:t> </a:t>
            </a:r>
            <a:r>
              <a:rPr lang="cs-CZ" b="1" dirty="0" err="1"/>
              <a:t>dalla</a:t>
            </a:r>
            <a:r>
              <a:rPr lang="cs-CZ" b="1" dirty="0"/>
              <a:t> </a:t>
            </a:r>
            <a:r>
              <a:rPr lang="cs-CZ" b="1" dirty="0" err="1"/>
              <a:t>gente</a:t>
            </a:r>
            <a:r>
              <a:rPr lang="cs-CZ" b="1" dirty="0"/>
              <a:t> che </a:t>
            </a:r>
            <a:r>
              <a:rPr lang="cs-CZ" b="1" dirty="0" err="1"/>
              <a:t>controlla</a:t>
            </a:r>
            <a:r>
              <a:rPr lang="cs-CZ" b="1" dirty="0"/>
              <a:t> </a:t>
            </a:r>
            <a:r>
              <a:rPr lang="cs-CZ" b="1" dirty="0" err="1"/>
              <a:t>il</a:t>
            </a:r>
            <a:r>
              <a:rPr lang="cs-CZ" b="1" dirty="0"/>
              <a:t> </a:t>
            </a:r>
            <a:r>
              <a:rPr lang="cs-CZ" b="1" dirty="0" err="1"/>
              <a:t>territorio</a:t>
            </a:r>
            <a:r>
              <a:rPr lang="cs-CZ" b="1" dirty="0"/>
              <a:t>. </a:t>
            </a:r>
            <a:r>
              <a:rPr lang="cs-CZ" b="1" dirty="0" err="1"/>
              <a:t>C´e</a:t>
            </a:r>
            <a:r>
              <a:rPr lang="cs-CZ" b="1" dirty="0"/>
              <a:t> </a:t>
            </a:r>
            <a:r>
              <a:rPr lang="cs-CZ" b="1" dirty="0" err="1"/>
              <a:t>anche</a:t>
            </a:r>
            <a:r>
              <a:rPr lang="cs-CZ" b="1" dirty="0"/>
              <a:t> </a:t>
            </a:r>
            <a:r>
              <a:rPr lang="cs-CZ" b="1" dirty="0" err="1"/>
              <a:t>il</a:t>
            </a:r>
            <a:r>
              <a:rPr lang="cs-CZ" b="1" dirty="0"/>
              <a:t> don che </a:t>
            </a:r>
            <a:r>
              <a:rPr lang="cs-CZ" b="1" dirty="0" err="1"/>
              <a:t>dirige</a:t>
            </a:r>
            <a:r>
              <a:rPr lang="cs-CZ" b="1" dirty="0"/>
              <a:t> </a:t>
            </a:r>
            <a:r>
              <a:rPr lang="cs-CZ" b="1" dirty="0" err="1"/>
              <a:t>questa</a:t>
            </a:r>
            <a:r>
              <a:rPr lang="cs-CZ" b="1" dirty="0"/>
              <a:t> </a:t>
            </a:r>
            <a:r>
              <a:rPr lang="cs-CZ" b="1" dirty="0" err="1"/>
              <a:t>gente</a:t>
            </a:r>
            <a:r>
              <a:rPr lang="cs-CZ" b="1" dirty="0"/>
              <a:t>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5" name="Picture 2" descr="http://ffindr.com/uploads/images/items/d394dada57138f789f7360ba33de34386d6019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493" y="1820977"/>
            <a:ext cx="5224345" cy="46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2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latin typeface="Arial Black" panose="020B0A04020102020204" pitchFamily="34" charset="0"/>
              </a:rPr>
              <a:t>"Cosa nostra„ (</a:t>
            </a:r>
            <a:r>
              <a:rPr lang="cs-CZ" i="1" dirty="0" err="1">
                <a:latin typeface="Arial Black" panose="020B0A04020102020204" pitchFamily="34" charset="0"/>
              </a:rPr>
              <a:t>italiana</a:t>
            </a:r>
            <a:r>
              <a:rPr lang="cs-CZ" i="1" dirty="0">
                <a:latin typeface="Arial Black" panose="020B0A04020102020204" pitchFamily="34" charset="0"/>
              </a:rPr>
              <a:t>)</a:t>
            </a:r>
            <a:br>
              <a:rPr lang="cs-CZ" dirty="0">
                <a:latin typeface="Arial Black" panose="020B0A040201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4853540" cy="4044803"/>
          </a:xfrm>
        </p:spPr>
        <p:txBody>
          <a:bodyPr/>
          <a:lstStyle/>
          <a:p>
            <a:pPr lvl="0"/>
            <a:r>
              <a:rPr lang="cs-CZ" b="1" dirty="0"/>
              <a:t>Ha i </a:t>
            </a:r>
            <a:r>
              <a:rPr lang="cs-CZ" b="1" dirty="0" err="1"/>
              <a:t>suoi</a:t>
            </a:r>
            <a:r>
              <a:rPr lang="cs-CZ" b="1" dirty="0"/>
              <a:t> </a:t>
            </a:r>
            <a:r>
              <a:rPr lang="cs-CZ" b="1" dirty="0" err="1"/>
              <a:t>origini</a:t>
            </a:r>
            <a:r>
              <a:rPr lang="cs-CZ" b="1" dirty="0"/>
              <a:t> </a:t>
            </a:r>
            <a:r>
              <a:rPr lang="cs-CZ" b="1" dirty="0" err="1"/>
              <a:t>nell´epoca</a:t>
            </a:r>
            <a:r>
              <a:rPr lang="cs-CZ" b="1" dirty="0"/>
              <a:t> di </a:t>
            </a:r>
            <a:r>
              <a:rPr lang="cs-CZ" b="1" dirty="0" err="1"/>
              <a:t>occupazione</a:t>
            </a:r>
            <a:r>
              <a:rPr lang="cs-CZ" b="1" dirty="0"/>
              <a:t> </a:t>
            </a:r>
            <a:r>
              <a:rPr lang="cs-CZ" b="1" dirty="0" err="1"/>
              <a:t>siciliana</a:t>
            </a:r>
            <a:r>
              <a:rPr lang="cs-CZ" b="1" dirty="0"/>
              <a:t> </a:t>
            </a:r>
            <a:r>
              <a:rPr lang="cs-CZ" b="1" dirty="0" err="1"/>
              <a:t>dai</a:t>
            </a:r>
            <a:r>
              <a:rPr lang="cs-CZ" b="1" dirty="0"/>
              <a:t> </a:t>
            </a:r>
            <a:r>
              <a:rPr lang="cs-CZ" b="1" dirty="0" err="1"/>
              <a:t>arabi</a:t>
            </a:r>
            <a:r>
              <a:rPr lang="cs-CZ" b="1" dirty="0"/>
              <a:t> e </a:t>
            </a:r>
            <a:r>
              <a:rPr lang="cs-CZ" b="1" dirty="0" err="1"/>
              <a:t>poi</a:t>
            </a:r>
            <a:r>
              <a:rPr lang="cs-CZ" b="1" dirty="0"/>
              <a:t> </a:t>
            </a:r>
            <a:r>
              <a:rPr lang="cs-CZ" b="1" dirty="0" err="1"/>
              <a:t>francesi</a:t>
            </a:r>
            <a:r>
              <a:rPr lang="cs-CZ" b="1" dirty="0"/>
              <a:t>; </a:t>
            </a:r>
            <a:r>
              <a:rPr lang="cs-CZ" b="1" dirty="0" err="1"/>
              <a:t>gli</a:t>
            </a:r>
            <a:r>
              <a:rPr lang="cs-CZ" b="1" dirty="0"/>
              <a:t> </a:t>
            </a:r>
            <a:r>
              <a:rPr lang="cs-CZ" b="1" dirty="0" err="1"/>
              <a:t>italiani</a:t>
            </a:r>
            <a:r>
              <a:rPr lang="cs-CZ" b="1" dirty="0"/>
              <a:t> </a:t>
            </a:r>
            <a:r>
              <a:rPr lang="cs-CZ" b="1" dirty="0" err="1"/>
              <a:t>iniziavano</a:t>
            </a:r>
            <a:r>
              <a:rPr lang="cs-CZ" b="1" dirty="0"/>
              <a:t> a </a:t>
            </a:r>
            <a:r>
              <a:rPr lang="cs-CZ" b="1" dirty="0" err="1"/>
              <a:t>fondare</a:t>
            </a:r>
            <a:r>
              <a:rPr lang="cs-CZ" b="1" dirty="0"/>
              <a:t> </a:t>
            </a:r>
            <a:r>
              <a:rPr lang="cs-CZ" b="1" dirty="0" err="1"/>
              <a:t>le</a:t>
            </a:r>
            <a:r>
              <a:rPr lang="cs-CZ" b="1" dirty="0"/>
              <a:t> </a:t>
            </a:r>
            <a:r>
              <a:rPr lang="cs-CZ" b="1" dirty="0" err="1"/>
              <a:t>squadre</a:t>
            </a:r>
            <a:r>
              <a:rPr lang="cs-CZ" b="1" dirty="0"/>
              <a:t> </a:t>
            </a:r>
            <a:r>
              <a:rPr lang="cs-CZ" b="1" dirty="0" err="1"/>
              <a:t>armate</a:t>
            </a:r>
            <a:r>
              <a:rPr lang="cs-CZ" b="1" dirty="0"/>
              <a:t> per </a:t>
            </a:r>
            <a:r>
              <a:rPr lang="cs-CZ" b="1" dirty="0" err="1"/>
              <a:t>difendersi.Sicilia</a:t>
            </a:r>
            <a:r>
              <a:rPr lang="cs-CZ" b="1" dirty="0"/>
              <a:t> </a:t>
            </a:r>
            <a:r>
              <a:rPr lang="cs-CZ" b="1" dirty="0" err="1"/>
              <a:t>era</a:t>
            </a:r>
            <a:r>
              <a:rPr lang="cs-CZ" b="1" dirty="0"/>
              <a:t> </a:t>
            </a:r>
            <a:r>
              <a:rPr lang="cs-CZ" b="1" dirty="0" err="1"/>
              <a:t>lontano</a:t>
            </a:r>
            <a:r>
              <a:rPr lang="cs-CZ" b="1" dirty="0"/>
              <a:t> dal </a:t>
            </a:r>
            <a:r>
              <a:rPr lang="cs-CZ" b="1" dirty="0" err="1"/>
              <a:t>governo</a:t>
            </a:r>
            <a:r>
              <a:rPr lang="cs-CZ" b="1" dirty="0"/>
              <a:t> che </a:t>
            </a:r>
            <a:r>
              <a:rPr lang="cs-CZ" b="1" dirty="0" err="1"/>
              <a:t>risiedeva</a:t>
            </a:r>
            <a:r>
              <a:rPr lang="cs-CZ" b="1" dirty="0"/>
              <a:t> a Roma, </a:t>
            </a:r>
            <a:r>
              <a:rPr lang="cs-CZ" b="1" dirty="0" err="1"/>
              <a:t>quindi</a:t>
            </a:r>
            <a:r>
              <a:rPr lang="cs-CZ" b="1" dirty="0"/>
              <a:t> la </a:t>
            </a:r>
            <a:r>
              <a:rPr lang="cs-CZ" b="1" dirty="0" err="1"/>
              <a:t>mafia</a:t>
            </a:r>
            <a:r>
              <a:rPr lang="cs-CZ" b="1" dirty="0"/>
              <a:t> </a:t>
            </a:r>
            <a:r>
              <a:rPr lang="cs-CZ" b="1" dirty="0" err="1"/>
              <a:t>aveva</a:t>
            </a:r>
            <a:r>
              <a:rPr lang="cs-CZ" b="1" dirty="0"/>
              <a:t> libero </a:t>
            </a:r>
            <a:r>
              <a:rPr lang="cs-CZ" b="1" dirty="0" err="1"/>
              <a:t>il</a:t>
            </a:r>
            <a:r>
              <a:rPr lang="cs-CZ" b="1" dirty="0"/>
              <a:t> </a:t>
            </a:r>
            <a:r>
              <a:rPr lang="cs-CZ" b="1" dirty="0" err="1"/>
              <a:t>campo</a:t>
            </a:r>
            <a:r>
              <a:rPr lang="cs-CZ" b="1" dirty="0"/>
              <a:t> </a:t>
            </a:r>
            <a:r>
              <a:rPr lang="cs-CZ" b="1" dirty="0" err="1"/>
              <a:t>d´azione</a:t>
            </a:r>
            <a:r>
              <a:rPr lang="cs-CZ" b="1" dirty="0"/>
              <a:t>.</a:t>
            </a:r>
            <a:endParaRPr lang="cs-CZ" dirty="0"/>
          </a:p>
          <a:p>
            <a:r>
              <a:rPr lang="cs-CZ" dirty="0"/>
              <a:t>I </a:t>
            </a:r>
            <a:r>
              <a:rPr lang="cs-CZ" b="1" dirty="0" err="1"/>
              <a:t>membri</a:t>
            </a:r>
            <a:r>
              <a:rPr lang="cs-CZ" b="1" dirty="0"/>
              <a:t> </a:t>
            </a:r>
            <a:r>
              <a:rPr lang="cs-CZ" b="1" dirty="0" err="1"/>
              <a:t>della</a:t>
            </a:r>
            <a:r>
              <a:rPr lang="cs-CZ" b="1" dirty="0"/>
              <a:t> </a:t>
            </a:r>
            <a:r>
              <a:rPr lang="cs-CZ" b="1" dirty="0" err="1"/>
              <a:t>mafia</a:t>
            </a:r>
            <a:r>
              <a:rPr lang="cs-CZ" b="1" dirty="0"/>
              <a:t> </a:t>
            </a:r>
            <a:r>
              <a:rPr lang="cs-CZ" b="1" dirty="0" err="1"/>
              <a:t>erano</a:t>
            </a:r>
            <a:r>
              <a:rPr lang="cs-CZ" b="1" dirty="0"/>
              <a:t> </a:t>
            </a:r>
            <a:r>
              <a:rPr lang="cs-CZ" b="1" dirty="0" err="1"/>
              <a:t>sempre</a:t>
            </a:r>
            <a:r>
              <a:rPr lang="cs-CZ" b="1" dirty="0"/>
              <a:t> </a:t>
            </a:r>
            <a:r>
              <a:rPr lang="cs-CZ" b="1" dirty="0" err="1"/>
              <a:t>uomini</a:t>
            </a:r>
            <a:r>
              <a:rPr lang="cs-CZ" b="1" dirty="0"/>
              <a:t>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3.bp.blogspot.com/-7a0YDhqJ_tg/T7sjH1QO7yI/AAAAAAAABMw/wpFpJDxrZB4/s1600/Chicago-Meyer-Lansky-and-Lucky-Luciano-in-center-1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2" y="2056092"/>
            <a:ext cx="5415232" cy="442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30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>
                <a:latin typeface="Arial Black" panose="020B0A04020102020204" pitchFamily="34" charset="0"/>
              </a:rPr>
              <a:t>"Cosa nostra„ (americana)</a:t>
            </a:r>
            <a:br>
              <a:rPr lang="cs-CZ" dirty="0">
                <a:latin typeface="Arial Black" panose="020B0A04020102020204" pitchFamily="34" charset="0"/>
              </a:rPr>
            </a:b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l’organizzazione</a:t>
            </a:r>
            <a:r>
              <a:rPr lang="cs-CZ" b="1" dirty="0"/>
              <a:t> </a:t>
            </a:r>
            <a:r>
              <a:rPr lang="cs-CZ" b="1" dirty="0" err="1"/>
              <a:t>criminale</a:t>
            </a:r>
            <a:r>
              <a:rPr lang="cs-CZ" b="1" dirty="0"/>
              <a:t> di </a:t>
            </a:r>
            <a:r>
              <a:rPr lang="cs-CZ" b="1" dirty="0" err="1"/>
              <a:t>stampo</a:t>
            </a:r>
            <a:r>
              <a:rPr lang="cs-CZ" b="1" dirty="0"/>
              <a:t> </a:t>
            </a:r>
            <a:r>
              <a:rPr lang="cs-CZ" b="1" dirty="0" err="1"/>
              <a:t>mafioso</a:t>
            </a:r>
            <a:r>
              <a:rPr lang="cs-CZ" b="1" dirty="0"/>
              <a:t> </a:t>
            </a:r>
            <a:r>
              <a:rPr lang="cs-CZ" b="1" dirty="0" err="1"/>
              <a:t>italo-americana</a:t>
            </a:r>
            <a:r>
              <a:rPr lang="cs-CZ" b="1" dirty="0"/>
              <a:t>, che </a:t>
            </a:r>
            <a:r>
              <a:rPr lang="cs-CZ" b="1" dirty="0" err="1"/>
              <a:t>nasce</a:t>
            </a:r>
            <a:r>
              <a:rPr lang="cs-CZ" b="1" dirty="0"/>
              <a:t> a </a:t>
            </a:r>
            <a:r>
              <a:rPr lang="cs-CZ" b="1" dirty="0" err="1"/>
              <a:t>inizio</a:t>
            </a:r>
            <a:r>
              <a:rPr lang="cs-CZ" b="1" dirty="0"/>
              <a:t> XX </a:t>
            </a:r>
            <a:r>
              <a:rPr lang="cs-CZ" b="1" dirty="0" err="1"/>
              <a:t>secolo</a:t>
            </a:r>
            <a:r>
              <a:rPr lang="cs-CZ" dirty="0"/>
              <a:t> </a:t>
            </a:r>
            <a:r>
              <a:rPr lang="cs-CZ" b="1" dirty="0"/>
              <a:t>e </a:t>
            </a:r>
            <a:r>
              <a:rPr lang="cs-CZ" b="1" dirty="0" err="1"/>
              <a:t>nel</a:t>
            </a:r>
            <a:r>
              <a:rPr lang="cs-CZ" b="1" dirty="0"/>
              <a:t> </a:t>
            </a:r>
            <a:r>
              <a:rPr lang="cs-CZ" b="1" dirty="0" err="1"/>
              <a:t>corso</a:t>
            </a:r>
            <a:r>
              <a:rPr lang="cs-CZ" b="1" dirty="0"/>
              <a:t> dei </a:t>
            </a:r>
            <a:r>
              <a:rPr lang="cs-CZ" b="1" dirty="0" err="1"/>
              <a:t>primi</a:t>
            </a:r>
            <a:r>
              <a:rPr lang="cs-CZ" b="1" dirty="0"/>
              <a:t> </a:t>
            </a:r>
            <a:r>
              <a:rPr lang="cs-CZ" b="1" dirty="0" err="1"/>
              <a:t>decenni</a:t>
            </a:r>
            <a:r>
              <a:rPr lang="cs-CZ" b="1" dirty="0"/>
              <a:t> </a:t>
            </a:r>
            <a:r>
              <a:rPr lang="cs-CZ" b="1" dirty="0" err="1"/>
              <a:t>inizia</a:t>
            </a:r>
            <a:r>
              <a:rPr lang="cs-CZ" b="1" dirty="0"/>
              <a:t> a </a:t>
            </a:r>
            <a:r>
              <a:rPr lang="cs-CZ" b="1" dirty="0" err="1"/>
              <a:t>strutturarsi</a:t>
            </a:r>
            <a:r>
              <a:rPr lang="cs-CZ" b="1" dirty="0"/>
              <a:t> e ad </a:t>
            </a:r>
            <a:r>
              <a:rPr lang="cs-CZ" b="1" dirty="0" err="1"/>
              <a:t>arricchirsi</a:t>
            </a:r>
            <a:r>
              <a:rPr lang="cs-CZ" b="1" dirty="0"/>
              <a:t>. </a:t>
            </a:r>
          </a:p>
          <a:p>
            <a:r>
              <a:rPr lang="cs-CZ" b="1" dirty="0" err="1"/>
              <a:t>Attualmente</a:t>
            </a:r>
            <a:r>
              <a:rPr lang="cs-CZ" b="1" dirty="0"/>
              <a:t> </a:t>
            </a:r>
            <a:r>
              <a:rPr lang="cs-CZ" b="1" dirty="0" err="1"/>
              <a:t>negli</a:t>
            </a:r>
            <a:r>
              <a:rPr lang="cs-CZ" b="1" dirty="0"/>
              <a:t> Stati </a:t>
            </a:r>
            <a:r>
              <a:rPr lang="cs-CZ" b="1" dirty="0" err="1"/>
              <a:t>Uniti</a:t>
            </a:r>
            <a:r>
              <a:rPr lang="cs-CZ" b="1" dirty="0"/>
              <a:t> è tra </a:t>
            </a:r>
            <a:r>
              <a:rPr lang="cs-CZ" b="1" dirty="0" err="1"/>
              <a:t>le</a:t>
            </a:r>
            <a:r>
              <a:rPr lang="cs-CZ" b="1" dirty="0"/>
              <a:t> </a:t>
            </a:r>
            <a:r>
              <a:rPr lang="cs-CZ" b="1" dirty="0" err="1"/>
              <a:t>organizzazioni</a:t>
            </a:r>
            <a:r>
              <a:rPr lang="cs-CZ" b="1" dirty="0"/>
              <a:t> </a:t>
            </a:r>
            <a:r>
              <a:rPr lang="cs-CZ" b="1" dirty="0" err="1"/>
              <a:t>criminali</a:t>
            </a:r>
            <a:r>
              <a:rPr lang="cs-CZ" b="1" dirty="0"/>
              <a:t> </a:t>
            </a:r>
            <a:r>
              <a:rPr lang="cs-CZ" b="1" dirty="0" err="1"/>
              <a:t>più</a:t>
            </a:r>
            <a:r>
              <a:rPr lang="cs-CZ" b="1" dirty="0"/>
              <a:t> </a:t>
            </a:r>
            <a:r>
              <a:rPr lang="cs-CZ" b="1" dirty="0" err="1"/>
              <a:t>potenti</a:t>
            </a:r>
            <a:r>
              <a:rPr lang="cs-CZ" b="1" dirty="0"/>
              <a:t>.</a:t>
            </a:r>
            <a:br>
              <a:rPr lang="cs-CZ" b="1" dirty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690687"/>
            <a:ext cx="5713241" cy="4486275"/>
          </a:xfrm>
        </p:spPr>
      </p:pic>
    </p:spTree>
    <p:extLst>
      <p:ext uri="{BB962C8B-B14F-4D97-AF65-F5344CB8AC3E}">
        <p14:creationId xmlns:p14="http://schemas.microsoft.com/office/powerpoint/2010/main" val="426448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latin typeface="Arial Black" panose="020B0A04020102020204" pitchFamily="34" charset="0"/>
              </a:rPr>
              <a:t>"Cosa nostra„ (</a:t>
            </a:r>
            <a:r>
              <a:rPr lang="cs-CZ" i="1" dirty="0" err="1">
                <a:latin typeface="Arial Black" panose="020B0A04020102020204" pitchFamily="34" charset="0"/>
              </a:rPr>
              <a:t>americana</a:t>
            </a:r>
            <a:r>
              <a:rPr lang="cs-CZ" i="1" dirty="0">
                <a:latin typeface="Arial Black" panose="020B0A04020102020204" pitchFamily="34" charset="0"/>
              </a:rPr>
              <a:t>)</a:t>
            </a:r>
            <a:br>
              <a:rPr lang="cs-CZ" dirty="0">
                <a:latin typeface="Arial Black" panose="020B0A040201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22032" y="2060575"/>
            <a:ext cx="5077620" cy="4195763"/>
          </a:xfrm>
        </p:spPr>
        <p:txBody>
          <a:bodyPr/>
          <a:lstStyle/>
          <a:p>
            <a:pPr lvl="0"/>
            <a:r>
              <a:rPr lang="cs-CZ" b="1" dirty="0" err="1"/>
              <a:t>Il</a:t>
            </a:r>
            <a:r>
              <a:rPr lang="cs-CZ" b="1" dirty="0"/>
              <a:t> </a:t>
            </a:r>
            <a:r>
              <a:rPr lang="cs-CZ" b="1" dirty="0" err="1"/>
              <a:t>motivo</a:t>
            </a:r>
            <a:r>
              <a:rPr lang="cs-CZ" b="1" dirty="0"/>
              <a:t> </a:t>
            </a:r>
            <a:r>
              <a:rPr lang="cs-CZ" b="1" dirty="0" err="1"/>
              <a:t>della</a:t>
            </a:r>
            <a:r>
              <a:rPr lang="cs-CZ" b="1" dirty="0"/>
              <a:t> sua </a:t>
            </a:r>
            <a:r>
              <a:rPr lang="cs-CZ" b="1" dirty="0" err="1"/>
              <a:t>nascita</a:t>
            </a:r>
            <a:r>
              <a:rPr lang="cs-CZ" b="1" dirty="0"/>
              <a:t> </a:t>
            </a:r>
            <a:r>
              <a:rPr lang="cs-CZ" b="1" dirty="0" err="1"/>
              <a:t>era</a:t>
            </a:r>
            <a:r>
              <a:rPr lang="cs-CZ" b="1" dirty="0"/>
              <a:t> </a:t>
            </a:r>
            <a:r>
              <a:rPr lang="cs-CZ" b="1" dirty="0" err="1"/>
              <a:t>probabilmente</a:t>
            </a:r>
            <a:r>
              <a:rPr lang="cs-CZ" b="1" dirty="0"/>
              <a:t>: </a:t>
            </a:r>
            <a:r>
              <a:rPr lang="cs-CZ" b="1" dirty="0" err="1"/>
              <a:t>L’immigrazione</a:t>
            </a:r>
            <a:r>
              <a:rPr lang="cs-CZ" b="1" dirty="0"/>
              <a:t> di </a:t>
            </a:r>
            <a:r>
              <a:rPr lang="cs-CZ" b="1" dirty="0" err="1"/>
              <a:t>un</a:t>
            </a:r>
            <a:r>
              <a:rPr lang="cs-CZ" b="1" dirty="0"/>
              <a:t> gran numero di </a:t>
            </a:r>
            <a:r>
              <a:rPr lang="cs-CZ" b="1" dirty="0" err="1"/>
              <a:t>italiani</a:t>
            </a:r>
            <a:r>
              <a:rPr lang="cs-CZ" b="1" dirty="0"/>
              <a:t>, </a:t>
            </a:r>
            <a:r>
              <a:rPr lang="cs-CZ" b="1" dirty="0" err="1"/>
              <a:t>principalmente</a:t>
            </a:r>
            <a:r>
              <a:rPr lang="cs-CZ" b="1" dirty="0"/>
              <a:t> </a:t>
            </a:r>
            <a:r>
              <a:rPr lang="cs-CZ" b="1" dirty="0" err="1"/>
              <a:t>dalle</a:t>
            </a:r>
            <a:r>
              <a:rPr lang="cs-CZ" b="1" dirty="0"/>
              <a:t> </a:t>
            </a:r>
            <a:r>
              <a:rPr lang="cs-CZ" b="1" dirty="0" err="1"/>
              <a:t>regioni</a:t>
            </a:r>
            <a:r>
              <a:rPr lang="cs-CZ" b="1" dirty="0"/>
              <a:t> </a:t>
            </a:r>
            <a:r>
              <a:rPr lang="cs-CZ" b="1" dirty="0" err="1"/>
              <a:t>meridionali</a:t>
            </a:r>
            <a:r>
              <a:rPr lang="cs-CZ" b="1" dirty="0"/>
              <a:t> (</a:t>
            </a:r>
            <a:r>
              <a:rPr lang="cs-CZ" b="1" dirty="0" err="1"/>
              <a:t>Sicilia</a:t>
            </a:r>
            <a:r>
              <a:rPr lang="cs-CZ" b="1" dirty="0"/>
              <a:t>, Calabria, </a:t>
            </a:r>
            <a:r>
              <a:rPr lang="cs-CZ" b="1" dirty="0" err="1"/>
              <a:t>Puglia</a:t>
            </a:r>
            <a:r>
              <a:rPr lang="cs-CZ" b="1" dirty="0"/>
              <a:t> e </a:t>
            </a:r>
            <a:r>
              <a:rPr lang="cs-CZ" b="1" dirty="0" err="1"/>
              <a:t>Campania</a:t>
            </a:r>
            <a:r>
              <a:rPr lang="cs-CZ" b="1" dirty="0"/>
              <a:t>) alla fine </a:t>
            </a:r>
            <a:r>
              <a:rPr lang="cs-CZ" b="1" dirty="0" err="1"/>
              <a:t>del</a:t>
            </a:r>
            <a:r>
              <a:rPr lang="cs-CZ" b="1" dirty="0"/>
              <a:t> XIX </a:t>
            </a:r>
            <a:r>
              <a:rPr lang="cs-CZ" b="1" dirty="0" err="1"/>
              <a:t>secolo</a:t>
            </a:r>
            <a:r>
              <a:rPr lang="cs-CZ" b="1" dirty="0"/>
              <a:t> </a:t>
            </a:r>
          </a:p>
          <a:p>
            <a:pPr lvl="0"/>
            <a:r>
              <a:rPr lang="cs-CZ" b="1" dirty="0" err="1"/>
              <a:t>L’emigrazione</a:t>
            </a:r>
            <a:r>
              <a:rPr lang="cs-CZ" b="1" dirty="0"/>
              <a:t> </a:t>
            </a:r>
            <a:r>
              <a:rPr lang="cs-CZ" b="1" dirty="0" err="1"/>
              <a:t>era</a:t>
            </a:r>
            <a:r>
              <a:rPr lang="cs-CZ" b="1" dirty="0"/>
              <a:t> per </a:t>
            </a:r>
            <a:r>
              <a:rPr lang="cs-CZ" b="1" dirty="0" err="1"/>
              <a:t>molti</a:t>
            </a:r>
            <a:r>
              <a:rPr lang="cs-CZ" b="1" dirty="0"/>
              <a:t> </a:t>
            </a:r>
            <a:r>
              <a:rPr lang="cs-CZ" b="1" dirty="0" err="1"/>
              <a:t>mafiosi</a:t>
            </a:r>
            <a:r>
              <a:rPr lang="cs-CZ" dirty="0"/>
              <a:t>,</a:t>
            </a:r>
            <a:r>
              <a:rPr lang="cs-CZ" b="1" dirty="0"/>
              <a:t> </a:t>
            </a:r>
            <a:r>
              <a:rPr lang="cs-CZ" b="1" dirty="0" err="1"/>
              <a:t>l’unica</a:t>
            </a:r>
            <a:r>
              <a:rPr lang="cs-CZ" b="1" dirty="0"/>
              <a:t> via di </a:t>
            </a:r>
            <a:r>
              <a:rPr lang="cs-CZ" b="1" dirty="0" err="1"/>
              <a:t>scampo</a:t>
            </a:r>
            <a:r>
              <a:rPr lang="cs-CZ" b="1" dirty="0"/>
              <a:t> per </a:t>
            </a:r>
            <a:r>
              <a:rPr lang="cs-CZ" b="1" dirty="0" err="1"/>
              <a:t>salvarsi</a:t>
            </a:r>
            <a:r>
              <a:rPr lang="cs-CZ" b="1" dirty="0"/>
              <a:t> </a:t>
            </a:r>
            <a:r>
              <a:rPr lang="cs-CZ" b="1" dirty="0" err="1"/>
              <a:t>dalla</a:t>
            </a:r>
            <a:r>
              <a:rPr lang="cs-CZ" b="1" dirty="0"/>
              <a:t> </a:t>
            </a:r>
            <a:r>
              <a:rPr lang="cs-CZ" b="1" dirty="0" err="1"/>
              <a:t>prigione</a:t>
            </a:r>
            <a:r>
              <a:rPr lang="cs-CZ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americanmafiahistory.com/wp-content/uploads/2012/05/American-Maf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493" y="2056091"/>
            <a:ext cx="5093224" cy="432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2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latin typeface="Arial Black" panose="020B0A04020102020204" pitchFamily="34" charset="0"/>
              </a:rPr>
              <a:t>"Cosa nostra„ (</a:t>
            </a:r>
            <a:r>
              <a:rPr lang="cs-CZ" i="1" dirty="0" err="1">
                <a:latin typeface="Arial Black" panose="020B0A04020102020204" pitchFamily="34" charset="0"/>
              </a:rPr>
              <a:t>americana</a:t>
            </a:r>
            <a:r>
              <a:rPr lang="cs-CZ" i="1" dirty="0">
                <a:latin typeface="Arial Black" panose="020B0A04020102020204" pitchFamily="34" charset="0"/>
              </a:rPr>
              <a:t>)</a:t>
            </a:r>
            <a:br>
              <a:rPr lang="cs-CZ" dirty="0">
                <a:latin typeface="Arial Black" panose="020B0A040201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572" y="2060575"/>
            <a:ext cx="4965079" cy="4195763"/>
          </a:xfrm>
        </p:spPr>
        <p:txBody>
          <a:bodyPr>
            <a:normAutofit/>
          </a:bodyPr>
          <a:lstStyle/>
          <a:p>
            <a:pPr lvl="0"/>
            <a:r>
              <a:rPr lang="cs-CZ" b="1" dirty="0"/>
              <a:t>I </a:t>
            </a:r>
            <a:r>
              <a:rPr lang="cs-CZ" b="1" dirty="0" err="1"/>
              <a:t>primi</a:t>
            </a:r>
            <a:r>
              <a:rPr lang="cs-CZ" b="1" dirty="0"/>
              <a:t> </a:t>
            </a:r>
            <a:r>
              <a:rPr lang="cs-CZ" b="1" dirty="0" err="1"/>
              <a:t>gruppi</a:t>
            </a:r>
            <a:r>
              <a:rPr lang="cs-CZ" b="1" dirty="0"/>
              <a:t> di </a:t>
            </a:r>
            <a:r>
              <a:rPr lang="cs-CZ" b="1" dirty="0" err="1"/>
              <a:t>mafiosi</a:t>
            </a:r>
            <a:r>
              <a:rPr lang="cs-CZ" b="1" dirty="0"/>
              <a:t> che </a:t>
            </a:r>
            <a:r>
              <a:rPr lang="cs-CZ" b="1" dirty="0" err="1"/>
              <a:t>operarono</a:t>
            </a:r>
            <a:r>
              <a:rPr lang="cs-CZ" b="1" dirty="0"/>
              <a:t> </a:t>
            </a:r>
            <a:r>
              <a:rPr lang="cs-CZ" b="1" dirty="0" err="1"/>
              <a:t>negli</a:t>
            </a:r>
            <a:r>
              <a:rPr lang="cs-CZ" b="1" dirty="0"/>
              <a:t> Stati </a:t>
            </a:r>
            <a:r>
              <a:rPr lang="cs-CZ" b="1" dirty="0" err="1"/>
              <a:t>Uniti</a:t>
            </a:r>
            <a:r>
              <a:rPr lang="cs-CZ" b="1" dirty="0"/>
              <a:t> si </a:t>
            </a:r>
            <a:r>
              <a:rPr lang="cs-CZ" b="1" dirty="0" err="1"/>
              <a:t>stabilirono</a:t>
            </a:r>
            <a:r>
              <a:rPr lang="cs-CZ" b="1" dirty="0"/>
              <a:t> </a:t>
            </a:r>
            <a:r>
              <a:rPr lang="cs-CZ" b="1" dirty="0" err="1"/>
              <a:t>nell’area</a:t>
            </a:r>
            <a:r>
              <a:rPr lang="cs-CZ" b="1" dirty="0"/>
              <a:t> di Chicago e New Orleans</a:t>
            </a:r>
            <a:r>
              <a:rPr lang="cs-CZ" dirty="0"/>
              <a:t>. </a:t>
            </a:r>
          </a:p>
          <a:p>
            <a:pPr lvl="0"/>
            <a:r>
              <a:rPr lang="cs-CZ" b="1" dirty="0" err="1"/>
              <a:t>Dalle</a:t>
            </a:r>
            <a:r>
              <a:rPr lang="cs-CZ" b="1" dirty="0"/>
              <a:t> 5 </a:t>
            </a:r>
            <a:r>
              <a:rPr lang="cs-CZ" b="1" dirty="0" err="1"/>
              <a:t>famiglie</a:t>
            </a:r>
            <a:r>
              <a:rPr lang="cs-CZ" b="1" dirty="0"/>
              <a:t> </a:t>
            </a:r>
            <a:r>
              <a:rPr lang="cs-CZ" b="1" dirty="0" err="1"/>
              <a:t>originarie</a:t>
            </a:r>
            <a:r>
              <a:rPr lang="cs-CZ" b="1" dirty="0"/>
              <a:t> si </a:t>
            </a:r>
            <a:r>
              <a:rPr lang="cs-CZ" b="1" dirty="0" err="1"/>
              <a:t>arrivò</a:t>
            </a:r>
            <a:r>
              <a:rPr lang="cs-CZ" b="1" dirty="0"/>
              <a:t> ben presto a </a:t>
            </a:r>
            <a:r>
              <a:rPr lang="cs-CZ" b="1" dirty="0" err="1"/>
              <a:t>contare</a:t>
            </a:r>
            <a:r>
              <a:rPr lang="cs-CZ" b="1" dirty="0"/>
              <a:t> </a:t>
            </a:r>
            <a:r>
              <a:rPr lang="cs-CZ" b="1" dirty="0" err="1"/>
              <a:t>circa</a:t>
            </a:r>
            <a:r>
              <a:rPr lang="cs-CZ" b="1" dirty="0"/>
              <a:t> 26 </a:t>
            </a:r>
            <a:r>
              <a:rPr lang="cs-CZ" b="1" dirty="0" err="1"/>
              <a:t>famiglie</a:t>
            </a:r>
            <a:r>
              <a:rPr lang="cs-CZ" dirty="0"/>
              <a:t>  </a:t>
            </a:r>
            <a:r>
              <a:rPr lang="cs-CZ" dirty="0" err="1"/>
              <a:t>su</a:t>
            </a:r>
            <a:r>
              <a:rPr lang="cs-CZ" dirty="0"/>
              <a:t> </a:t>
            </a:r>
            <a:r>
              <a:rPr lang="cs-CZ" b="1" dirty="0" err="1"/>
              <a:t>tutto</a:t>
            </a:r>
            <a:r>
              <a:rPr lang="cs-CZ" b="1" dirty="0"/>
              <a:t> </a:t>
            </a:r>
            <a:r>
              <a:rPr lang="cs-CZ" b="1" dirty="0" err="1"/>
              <a:t>il</a:t>
            </a:r>
            <a:r>
              <a:rPr lang="cs-CZ" b="1" dirty="0"/>
              <a:t> </a:t>
            </a:r>
            <a:r>
              <a:rPr lang="cs-CZ" b="1" dirty="0" err="1"/>
              <a:t>territorio</a:t>
            </a:r>
            <a:r>
              <a:rPr lang="cs-CZ" b="1" dirty="0"/>
              <a:t> </a:t>
            </a:r>
            <a:r>
              <a:rPr lang="cs-CZ" b="1" dirty="0" err="1"/>
              <a:t>nazionale</a:t>
            </a:r>
            <a:r>
              <a:rPr lang="cs-CZ" b="1" dirty="0"/>
              <a:t>, </a:t>
            </a:r>
            <a:r>
              <a:rPr lang="cs-CZ" b="1" dirty="0" err="1"/>
              <a:t>sempre</a:t>
            </a:r>
            <a:r>
              <a:rPr lang="cs-CZ" b="1" dirty="0"/>
              <a:t> </a:t>
            </a:r>
            <a:r>
              <a:rPr lang="cs-CZ" b="1" dirty="0" err="1"/>
              <a:t>mantenendo</a:t>
            </a:r>
            <a:r>
              <a:rPr lang="cs-CZ" b="1" dirty="0"/>
              <a:t> </a:t>
            </a:r>
            <a:r>
              <a:rPr lang="cs-CZ" b="1" dirty="0" err="1"/>
              <a:t>però</a:t>
            </a:r>
            <a:r>
              <a:rPr lang="cs-CZ" b="1" dirty="0"/>
              <a:t> New York</a:t>
            </a:r>
            <a:r>
              <a:rPr lang="cs-CZ" dirty="0"/>
              <a:t> </a:t>
            </a:r>
            <a:r>
              <a:rPr lang="cs-CZ" b="1" dirty="0" err="1"/>
              <a:t>come</a:t>
            </a:r>
            <a:r>
              <a:rPr lang="cs-CZ" b="1" dirty="0"/>
              <a:t> </a:t>
            </a:r>
            <a:r>
              <a:rPr lang="cs-CZ" b="1" dirty="0" err="1"/>
              <a:t>centro</a:t>
            </a:r>
            <a:r>
              <a:rPr lang="cs-CZ" b="1" dirty="0"/>
              <a:t> di </a:t>
            </a:r>
            <a:r>
              <a:rPr lang="cs-CZ" b="1" dirty="0" err="1"/>
              <a:t>riferimento</a:t>
            </a:r>
            <a:r>
              <a:rPr lang="cs-CZ" b="1" dirty="0"/>
              <a:t> e di </a:t>
            </a:r>
            <a:r>
              <a:rPr lang="cs-CZ" b="1" dirty="0" err="1"/>
              <a:t>maggior</a:t>
            </a:r>
            <a:r>
              <a:rPr lang="cs-CZ" b="1" dirty="0"/>
              <a:t> </a:t>
            </a:r>
            <a:r>
              <a:rPr lang="cs-CZ" b="1" dirty="0" err="1"/>
              <a:t>potere</a:t>
            </a:r>
            <a:r>
              <a:rPr lang="cs-CZ" dirty="0"/>
              <a:t> </a:t>
            </a:r>
            <a:r>
              <a:rPr lang="cs-CZ" b="1" dirty="0" err="1"/>
              <a:t>politico</a:t>
            </a:r>
            <a:r>
              <a:rPr lang="cs-CZ" dirty="0"/>
              <a:t> </a:t>
            </a:r>
            <a:r>
              <a:rPr lang="cs-CZ" b="1" dirty="0" err="1"/>
              <a:t>ed</a:t>
            </a:r>
            <a:r>
              <a:rPr lang="cs-CZ" b="1" dirty="0"/>
              <a:t> </a:t>
            </a:r>
            <a:r>
              <a:rPr lang="cs-CZ" b="1" dirty="0" err="1"/>
              <a:t>economico</a:t>
            </a:r>
            <a:r>
              <a:rPr lang="cs-CZ" dirty="0"/>
              <a:t> </a:t>
            </a:r>
            <a:r>
              <a:rPr lang="cs-CZ" b="1" dirty="0" err="1"/>
              <a:t>dell’intero</a:t>
            </a:r>
            <a:r>
              <a:rPr lang="cs-CZ" b="1" dirty="0"/>
              <a:t> </a:t>
            </a:r>
            <a:r>
              <a:rPr lang="cs-CZ" b="1" dirty="0" err="1"/>
              <a:t>sistema</a:t>
            </a:r>
            <a:r>
              <a:rPr lang="cs-CZ" b="1" dirty="0"/>
              <a:t> </a:t>
            </a:r>
            <a:r>
              <a:rPr lang="cs-CZ" b="1" dirty="0" err="1"/>
              <a:t>mafioso</a:t>
            </a:r>
            <a:r>
              <a:rPr lang="cs-CZ" dirty="0"/>
              <a:t>..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5122" name="Picture 2" descr="http://i.ytimg.com/vi/hOi2AqZmnaE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1575582"/>
            <a:ext cx="6539784" cy="46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17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478</TotalTime>
  <Words>841</Words>
  <Application>Microsoft Office PowerPoint</Application>
  <PresentationFormat>Širokoúhlá obrazovka</PresentationFormat>
  <Paragraphs>60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Century Gothic</vt:lpstr>
      <vt:lpstr>Wingdings 3</vt:lpstr>
      <vt:lpstr>Ion</vt:lpstr>
      <vt:lpstr>La mafia italiana</vt:lpstr>
      <vt:lpstr>Le organizzazioni piu famose</vt:lpstr>
      <vt:lpstr>Campo di attivita</vt:lpstr>
      <vt:lpstr>"Cosa nostra„ (italiana) </vt:lpstr>
      <vt:lpstr>"Cosa nostra„ (italiana) </vt:lpstr>
      <vt:lpstr>"Cosa nostra„ (italiana) </vt:lpstr>
      <vt:lpstr>"Cosa nostra„ (americana) </vt:lpstr>
      <vt:lpstr>"Cosa nostra„ (americana) </vt:lpstr>
      <vt:lpstr>"Cosa nostra„ (americana) </vt:lpstr>
      <vt:lpstr>La struttura di cosa nostra (americana)</vt:lpstr>
      <vt:lpstr>Camorra                                           I membri (1906)</vt:lpstr>
      <vt:lpstr>Camorra                                           I </vt:lpstr>
      <vt:lpstr>I mafiosi famosi</vt:lpstr>
      <vt:lpstr>I mafiosi famosi</vt:lpstr>
      <vt:lpstr>I mafiosi famosi</vt:lpstr>
      <vt:lpstr>I mafiosi famosi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MAFIA</dc:title>
  <dc:creator>Linda Šenková</dc:creator>
  <cp:lastModifiedBy>Jaroslava Malá</cp:lastModifiedBy>
  <cp:revision>49</cp:revision>
  <dcterms:created xsi:type="dcterms:W3CDTF">2015-05-17T06:48:20Z</dcterms:created>
  <dcterms:modified xsi:type="dcterms:W3CDTF">2023-08-15T14:00:46Z</dcterms:modified>
</cp:coreProperties>
</file>