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EF7787-FEEF-4C62-ABAF-08C942E4C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it-IT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68C26A-A28A-4237-AFE7-5921FFB3B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it-IT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DFFB3E-ECDA-4ED2-AE24-E303C42BC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68D7-817C-4D00-B499-02FB6162740F}" type="datetimeFigureOut">
              <a:rPr lang="it-IT" smtClean="0"/>
              <a:t>15/05/2019</a:t>
            </a:fld>
            <a:endParaRPr lang="it-IT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382314-FB86-4F00-B380-A42D549A9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45E885-B3D9-4BED-AEF1-FF6CE9356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4E7D-6E7F-497E-8496-AFCBB0A4624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3990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4BDFDD-AA9C-4E87-A708-E69164ACF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it-IT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171C8B8-EABA-40F5-90BC-9B35A6FE5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it-IT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9A6EC6-D886-4065-81B6-D4A8DF0D6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68D7-817C-4D00-B499-02FB6162740F}" type="datetimeFigureOut">
              <a:rPr lang="it-IT" smtClean="0"/>
              <a:t>15/05/2019</a:t>
            </a:fld>
            <a:endParaRPr lang="it-IT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89F1FA-F27B-4933-96F4-11FE5945A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964B48-9EB9-4969-8E6C-50626488C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4E7D-6E7F-497E-8496-AFCBB0A4624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80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E28CC5D-D9EC-4C28-9435-B06C116C8A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it-IT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B46E8D6-06D7-43AB-A043-B197E57AB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it-IT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7273B0-6A93-4A2B-81CC-45F42F0AF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68D7-817C-4D00-B499-02FB6162740F}" type="datetimeFigureOut">
              <a:rPr lang="it-IT" smtClean="0"/>
              <a:t>15/05/2019</a:t>
            </a:fld>
            <a:endParaRPr lang="it-IT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E0636D-C413-4018-99FE-DD4F7E744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1A5D7B-C57F-4D1E-87F3-9EBE34D01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4E7D-6E7F-497E-8496-AFCBB0A4624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374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8CC5D9-661A-4C4E-9B9E-13948EB6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it-IT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402975-C453-49E8-B985-4EF621F18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it-IT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439571-2011-457C-B470-013EEC60B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68D7-817C-4D00-B499-02FB6162740F}" type="datetimeFigureOut">
              <a:rPr lang="it-IT" smtClean="0"/>
              <a:t>15/05/2019</a:t>
            </a:fld>
            <a:endParaRPr lang="it-IT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C88D18-AF02-4D55-A3A1-E1A3E9E48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7604B0-6A27-4056-A9DF-B2B02B6C0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4E7D-6E7F-497E-8496-AFCBB0A4624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510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10662B-9FC3-4C6E-9A5E-20DF5B49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it-IT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14223A7-7E5C-4E55-ADC4-72A1F9A04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3C1A1A-AE88-42A5-A522-1621A0D69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68D7-817C-4D00-B499-02FB6162740F}" type="datetimeFigureOut">
              <a:rPr lang="it-IT" smtClean="0"/>
              <a:t>15/05/2019</a:t>
            </a:fld>
            <a:endParaRPr lang="it-IT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8FDD38-2538-4215-BE22-A6BACE0D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A93E8A-09E6-4665-AE44-30B1D4942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4E7D-6E7F-497E-8496-AFCBB0A4624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665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D5F042-2AF3-4A6C-9259-5F4D823EB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it-IT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67C834-FC95-4291-8CCC-0380F0C8E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it-IT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ADFE638-9C3C-48D4-81BC-1F46FF042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it-IT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91993D-35AB-42B7-8166-86A71B420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68D7-817C-4D00-B499-02FB6162740F}" type="datetimeFigureOut">
              <a:rPr lang="it-IT" smtClean="0"/>
              <a:t>15/05/2019</a:t>
            </a:fld>
            <a:endParaRPr lang="it-IT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5C540AB-F675-4B4B-A918-8BB8DF640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74BB39-70EA-4578-9CAF-A2551B261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4E7D-6E7F-497E-8496-AFCBB0A4624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5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9F4F53-2D30-48C6-A89D-29426EAC3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it-IT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A5CF878-004A-4EB4-9714-9712E28A6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60222B1-C5A7-469E-A1EA-250F32A7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it-IT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6753975-73DF-4222-9264-7BD4EB1EB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8BF9D97-CD11-4E6E-93E8-48C70DD3B9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it-IT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AF34430-9803-47F7-AC2F-E3185546A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68D7-817C-4D00-B499-02FB6162740F}" type="datetimeFigureOut">
              <a:rPr lang="it-IT" smtClean="0"/>
              <a:t>15/05/2019</a:t>
            </a:fld>
            <a:endParaRPr lang="it-IT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F8CB072-1DC0-4C2F-BCA9-81F4CBAC4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5DD7668-8E2E-4771-A64B-2DDB93DD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4E7D-6E7F-497E-8496-AFCBB0A4624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2443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32003E-BE3E-4647-925A-A7940A8BF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it-IT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CAF1647-01E0-40DF-907F-8AD71140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68D7-817C-4D00-B499-02FB6162740F}" type="datetimeFigureOut">
              <a:rPr lang="it-IT" smtClean="0"/>
              <a:t>15/05/2019</a:t>
            </a:fld>
            <a:endParaRPr lang="it-IT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2798BB8-4FF8-4F39-8AF1-68A56F2CD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944242B-E6CD-4759-B8FB-DB18DFF3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4E7D-6E7F-497E-8496-AFCBB0A4624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951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1926EFF-D753-45DA-9F3B-1908C6465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68D7-817C-4D00-B499-02FB6162740F}" type="datetimeFigureOut">
              <a:rPr lang="it-IT" smtClean="0"/>
              <a:t>15/05/2019</a:t>
            </a:fld>
            <a:endParaRPr lang="it-IT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82C6BFE-67CC-49E0-B339-851D3FA3D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2E50EC9-662D-48AB-9F6D-ED79C7FE9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4E7D-6E7F-497E-8496-AFCBB0A4624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057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AF599-F46E-4A02-B55A-55833735D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it-IT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306F4D-2EEF-45C2-BEFD-2F7581DC5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it-IT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7695964-15B2-48A1-839C-FD82CD46B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08458A0-DF61-4C96-81F9-C2E35E623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68D7-817C-4D00-B499-02FB6162740F}" type="datetimeFigureOut">
              <a:rPr lang="it-IT" smtClean="0"/>
              <a:t>15/05/2019</a:t>
            </a:fld>
            <a:endParaRPr lang="it-IT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0A9D3B7-8853-48E7-A636-08083FFD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04FF015-F8EE-43E4-8010-4C9C5E7E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4E7D-6E7F-497E-8496-AFCBB0A4624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2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45BFE-5688-4447-BA44-97152C9E4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it-IT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D57C87A-B48B-4087-A459-9F0254CF3C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B6C7F32-A096-46E3-88B2-1E8655D62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BCC766-728D-4BB2-AD40-46AC77C4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68D7-817C-4D00-B499-02FB6162740F}" type="datetimeFigureOut">
              <a:rPr lang="it-IT" smtClean="0"/>
              <a:t>15/05/2019</a:t>
            </a:fld>
            <a:endParaRPr lang="it-IT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30AD551-2774-4589-B78B-97FAB14C2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F656EA2-BFCB-4C57-A868-0FC326BEE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4E7D-6E7F-497E-8496-AFCBB0A4624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565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BC6180F-52B0-4BFA-92AF-00685DA1D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it-IT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007E57B-F3F1-4DEA-B69F-EAB74683F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it-IT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7F1815-91F5-40AB-B950-31B16BCD8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68D7-817C-4D00-B499-02FB6162740F}" type="datetimeFigureOut">
              <a:rPr lang="it-IT" smtClean="0"/>
              <a:t>15/05/2019</a:t>
            </a:fld>
            <a:endParaRPr lang="it-IT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2F968E-CC96-418A-B225-DE404F0E4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C53407-04B6-4917-AF98-787E81C98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F4E7D-6E7F-497E-8496-AFCBB0A4624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92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E9B379-A5DD-41BA-A964-EA7AC9242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930447"/>
          </a:xfrm>
        </p:spPr>
        <p:txBody>
          <a:bodyPr>
            <a:normAutofit/>
          </a:bodyPr>
          <a:lstStyle/>
          <a:p>
            <a:r>
              <a:rPr lang="cs-CZ" sz="5400">
                <a:solidFill>
                  <a:srgbClr val="FFFFFF"/>
                </a:solidFill>
              </a:rPr>
              <a:t>Mozzarella di bufala Campana D.O.P</a:t>
            </a:r>
            <a:endParaRPr lang="it-IT" sz="5400">
              <a:solidFill>
                <a:srgbClr val="FFFFFF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CC69D11-CC2D-4C3E-9DC9-0E3D785E4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536799"/>
            <a:ext cx="5455917" cy="353950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CE11853-CFE0-4FD8-8D11-E066AF28E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942570"/>
            <a:ext cx="5455917" cy="272795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881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DC1D7-4210-4F86-B781-18622F3BC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it-IT" dirty="0"/>
              <a:t>Bufala </a:t>
            </a:r>
            <a:br>
              <a:rPr lang="it-IT" dirty="0"/>
            </a:br>
            <a:r>
              <a:rPr lang="it-IT" dirty="0"/>
              <a:t>mediterranea italiana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3FEF300-1812-44AF-8F72-8D46F52FF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 lnSpcReduction="10000"/>
          </a:bodyPr>
          <a:lstStyle/>
          <a:p>
            <a:endParaRPr lang="cs-CZ" sz="1800" dirty="0"/>
          </a:p>
          <a:p>
            <a:r>
              <a:rPr lang="it-IT" sz="1800" dirty="0"/>
              <a:t>Animale longevo e forte</a:t>
            </a:r>
            <a:endParaRPr lang="cs-CZ" sz="1800" dirty="0"/>
          </a:p>
          <a:p>
            <a:r>
              <a:rPr lang="it-IT" sz="1800" dirty="0"/>
              <a:t>Pesa intorno ai 5 quintali</a:t>
            </a:r>
            <a:endParaRPr lang="cs-CZ" sz="1800" dirty="0"/>
          </a:p>
          <a:p>
            <a:r>
              <a:rPr lang="it-IT" sz="1800" dirty="0"/>
              <a:t>Partorisce solo un figlio</a:t>
            </a:r>
            <a:endParaRPr lang="cs-CZ" sz="1800" dirty="0"/>
          </a:p>
          <a:p>
            <a:r>
              <a:rPr lang="it-IT" sz="1800" dirty="0"/>
              <a:t>Non teme il caldo</a:t>
            </a:r>
            <a:endParaRPr lang="cs-CZ" sz="1800" dirty="0"/>
          </a:p>
          <a:p>
            <a:r>
              <a:rPr lang="it-IT" sz="1800" dirty="0"/>
              <a:t>Razza</a:t>
            </a:r>
            <a:r>
              <a:rPr lang="cs-CZ" sz="1800" dirty="0"/>
              <a:t> </a:t>
            </a:r>
            <a:r>
              <a:rPr lang="it-IT" sz="1800" dirty="0"/>
              <a:t>riconosciuta in Italia nel 2000</a:t>
            </a:r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pPr marL="0" indent="0">
              <a:buNone/>
            </a:pPr>
            <a:r>
              <a:rPr lang="cs-CZ" sz="1800" dirty="0" err="1"/>
              <a:t>Sa</a:t>
            </a:r>
            <a:r>
              <a:rPr lang="it-IT" sz="1800" dirty="0"/>
              <a:t> qualcuno di voi che cosa caratterizza la razza „Mediterranea Italiana“ 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Zástupný symbol pro obsah 4">
            <a:extLst>
              <a:ext uri="{FF2B5EF4-FFF2-40B4-BE49-F238E27FC236}">
                <a16:creationId xmlns:a16="http://schemas.microsoft.com/office/drawing/2014/main" id="{F823608E-B9D2-462A-BB6A-9A4984BED5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20815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74DF54A-A5A5-47B1-9277-D318815A0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Un po' di storia…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Zástupný symbol pro obsah 4" descr="https://www.mozzarelladop.it/images/content/storia/02.jpg">
            <a:extLst>
              <a:ext uri="{FF2B5EF4-FFF2-40B4-BE49-F238E27FC236}">
                <a16:creationId xmlns:a16="http://schemas.microsoft.com/office/drawing/2014/main" id="{2F497DD5-55EC-43FF-BE93-61A42D532DCC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" r="37560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F770E33D-BB8B-4691-A9BA-4C4E6198C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000" dirty="0">
                <a:solidFill>
                  <a:srgbClr val="000000"/>
                </a:solidFill>
              </a:rPr>
              <a:t>XII secolo testimonianze dei Monaci del monastero di San Lorenzo in Capua</a:t>
            </a:r>
          </a:p>
          <a:p>
            <a:r>
              <a:rPr lang="it-IT" sz="2000" dirty="0">
                <a:solidFill>
                  <a:srgbClr val="000000"/>
                </a:solidFill>
              </a:rPr>
              <a:t>XVI  secolo testimonianze della prima commercializzazione di derivati del latte di </a:t>
            </a:r>
            <a:r>
              <a:rPr lang="it-IT" sz="2000" dirty="0" err="1">
                <a:solidFill>
                  <a:srgbClr val="000000"/>
                </a:solidFill>
              </a:rPr>
              <a:t>buf</a:t>
            </a:r>
            <a:r>
              <a:rPr lang="cs-CZ" sz="2000" dirty="0">
                <a:solidFill>
                  <a:srgbClr val="000000"/>
                </a:solidFill>
              </a:rPr>
              <a:t>a</a:t>
            </a:r>
            <a:r>
              <a:rPr lang="it-IT" sz="2000" dirty="0">
                <a:solidFill>
                  <a:srgbClr val="000000"/>
                </a:solidFill>
              </a:rPr>
              <a:t>la</a:t>
            </a:r>
          </a:p>
          <a:p>
            <a:r>
              <a:rPr lang="it-IT" sz="2000" dirty="0">
                <a:solidFill>
                  <a:srgbClr val="000000"/>
                </a:solidFill>
              </a:rPr>
              <a:t>XVIII secolo prodotto di largo consumo</a:t>
            </a:r>
          </a:p>
        </p:txBody>
      </p:sp>
    </p:spTree>
    <p:extLst>
      <p:ext uri="{BB962C8B-B14F-4D97-AF65-F5344CB8AC3E}">
        <p14:creationId xmlns:p14="http://schemas.microsoft.com/office/powerpoint/2010/main" val="552249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68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646F76-7C45-47E2-8890-51FE73660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Che cos´è mozzarella</a:t>
            </a:r>
          </a:p>
        </p:txBody>
      </p:sp>
      <p:pic>
        <p:nvPicPr>
          <p:cNvPr id="1028" name="Picture 4" descr="Risultati immagini per mozzarella di bufala campana dop">
            <a:extLst>
              <a:ext uri="{FF2B5EF4-FFF2-40B4-BE49-F238E27FC236}">
                <a16:creationId xmlns:a16="http://schemas.microsoft.com/office/drawing/2014/main" id="{4905641E-8CFA-4C10-A824-07F92B4384F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554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68C052A-9DC0-41FF-AF84-5F0131A11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000" dirty="0">
                <a:solidFill>
                  <a:srgbClr val="FFFFFF"/>
                </a:solidFill>
              </a:rPr>
              <a:t>Termine</a:t>
            </a:r>
            <a:r>
              <a:rPr lang="en-US" sz="2000" dirty="0">
                <a:solidFill>
                  <a:srgbClr val="FFFFFF"/>
                </a:solidFill>
              </a:rPr>
              <a:t>… da dove </a:t>
            </a:r>
            <a:r>
              <a:rPr lang="it-IT" sz="2000" dirty="0">
                <a:solidFill>
                  <a:srgbClr val="FFFFFF"/>
                </a:solidFill>
              </a:rPr>
              <a:t>proviene</a:t>
            </a:r>
            <a:r>
              <a:rPr lang="en-US" sz="2000" dirty="0">
                <a:solidFill>
                  <a:srgbClr val="FFFFFF"/>
                </a:solidFill>
              </a:rPr>
              <a:t>?</a:t>
            </a:r>
            <a:endParaRPr lang="cs-CZ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r>
              <a:rPr lang="it-IT" sz="2000" dirty="0">
                <a:solidFill>
                  <a:srgbClr val="FFFFFF"/>
                </a:solidFill>
              </a:rPr>
              <a:t>Formaggio fresco a pasta filata</a:t>
            </a:r>
          </a:p>
          <a:p>
            <a:r>
              <a:rPr lang="it-IT" sz="2000" dirty="0">
                <a:solidFill>
                  <a:srgbClr val="FFFFFF"/>
                </a:solidFill>
              </a:rPr>
              <a:t>Prodotta esclusivamente con latte di bufala proveniente dalla zona di origine</a:t>
            </a:r>
          </a:p>
          <a:p>
            <a:r>
              <a:rPr lang="it-IT" sz="2000" dirty="0">
                <a:solidFill>
                  <a:srgbClr val="FFFFFF"/>
                </a:solidFill>
              </a:rPr>
              <a:t>Processo tecnologico rispondente al disciplinare di produzione</a:t>
            </a:r>
          </a:p>
          <a:p>
            <a:r>
              <a:rPr lang="en-US" sz="2000" dirty="0">
                <a:solidFill>
                  <a:srgbClr val="FFFFFF"/>
                </a:solidFill>
              </a:rPr>
              <a:t>D.O.P dal 1996</a:t>
            </a:r>
          </a:p>
        </p:txBody>
      </p:sp>
    </p:spTree>
    <p:extLst>
      <p:ext uri="{BB962C8B-B14F-4D97-AF65-F5344CB8AC3E}">
        <p14:creationId xmlns:p14="http://schemas.microsoft.com/office/powerpoint/2010/main" val="3437072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mapa&#10;&#10;Popis byl vytvořen automaticky">
            <a:extLst>
              <a:ext uri="{FF2B5EF4-FFF2-40B4-BE49-F238E27FC236}">
                <a16:creationId xmlns:a16="http://schemas.microsoft.com/office/drawing/2014/main" id="{CB36307B-54E6-4F5D-802D-47989B9D38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" b="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E9B379-A5DD-41BA-A964-EA7AC9242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Aree di </a:t>
            </a:r>
            <a:r>
              <a:rPr lang="cs-CZ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produzione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90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9B1054-2ADF-44BD-8181-2F1DB894C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Produzione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B68576B-1778-4004-96DF-32F29C157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39523"/>
          </a:xfrm>
        </p:spPr>
        <p:txBody>
          <a:bodyPr/>
          <a:lstStyle/>
          <a:p>
            <a:r>
              <a:rPr lang="it-IT" dirty="0"/>
              <a:t>Latte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7366A7A-919A-48CF-A031-44FE720E3C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/>
              <a:t>Diversa composizione</a:t>
            </a:r>
            <a:endParaRPr lang="cs-CZ" dirty="0"/>
          </a:p>
          <a:p>
            <a:r>
              <a:rPr lang="it-IT" dirty="0"/>
              <a:t>Ricco</a:t>
            </a:r>
            <a:r>
              <a:rPr lang="cs-CZ" dirty="0"/>
              <a:t> di proteine, </a:t>
            </a:r>
            <a:r>
              <a:rPr lang="it-IT" dirty="0"/>
              <a:t>grassi</a:t>
            </a:r>
            <a:r>
              <a:rPr lang="cs-CZ" dirty="0"/>
              <a:t> e </a:t>
            </a:r>
            <a:r>
              <a:rPr lang="it-IT" dirty="0"/>
              <a:t>calcio</a:t>
            </a:r>
            <a:endParaRPr lang="cs-CZ" dirty="0"/>
          </a:p>
          <a:p>
            <a:r>
              <a:rPr lang="it-IT" dirty="0"/>
              <a:t>Assenza</a:t>
            </a:r>
            <a:r>
              <a:rPr lang="cs-CZ" dirty="0"/>
              <a:t> di </a:t>
            </a:r>
            <a:r>
              <a:rPr lang="it-IT" dirty="0"/>
              <a:t>carotenoidi</a:t>
            </a:r>
            <a:r>
              <a:rPr lang="cs-CZ" dirty="0"/>
              <a:t> = </a:t>
            </a:r>
            <a:r>
              <a:rPr lang="it-IT" dirty="0"/>
              <a:t>colore</a:t>
            </a:r>
            <a:r>
              <a:rPr lang="cs-CZ" dirty="0"/>
              <a:t> bianco </a:t>
            </a:r>
            <a:r>
              <a:rPr lang="it-IT" dirty="0"/>
              <a:t>porcellanato della </a:t>
            </a:r>
            <a:r>
              <a:rPr lang="cs-CZ" dirty="0"/>
              <a:t>mozzarella</a:t>
            </a:r>
            <a:r>
              <a:rPr lang="it-IT" dirty="0"/>
              <a:t> </a:t>
            </a:r>
            <a:endParaRPr lang="cs-CZ" dirty="0"/>
          </a:p>
          <a:p>
            <a:r>
              <a:rPr lang="it-IT" dirty="0"/>
              <a:t>Trasporto dell´latte</a:t>
            </a:r>
            <a:r>
              <a:rPr lang="cs-CZ" dirty="0"/>
              <a:t> in </a:t>
            </a:r>
            <a:r>
              <a:rPr lang="it-IT" dirty="0"/>
              <a:t>tempi</a:t>
            </a:r>
            <a:r>
              <a:rPr lang="cs-CZ" dirty="0"/>
              <a:t> </a:t>
            </a:r>
            <a:r>
              <a:rPr lang="it-IT" dirty="0"/>
              <a:t>brevissimi</a:t>
            </a:r>
          </a:p>
          <a:p>
            <a:endParaRPr lang="it-IT" dirty="0"/>
          </a:p>
        </p:txBody>
      </p:sp>
      <p:pic>
        <p:nvPicPr>
          <p:cNvPr id="2050" name="Picture 2" descr="Risultati immagini per coagulazione del latte">
            <a:extLst>
              <a:ext uri="{FF2B5EF4-FFF2-40B4-BE49-F238E27FC236}">
                <a16:creationId xmlns:a16="http://schemas.microsoft.com/office/drawing/2014/main" id="{58423687-BA84-434F-B406-90F4F421A90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648" y="365125"/>
            <a:ext cx="3839064" cy="288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485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68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646F76-7C45-47E2-8890-51FE73660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3752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dirty="0" err="1">
                <a:solidFill>
                  <a:srgbClr val="FFFFFF"/>
                </a:solidFill>
              </a:rPr>
              <a:t>Prodotto</a:t>
            </a:r>
            <a:r>
              <a:rPr lang="cs-CZ" dirty="0">
                <a:solidFill>
                  <a:srgbClr val="FFFFFF"/>
                </a:solidFill>
              </a:rPr>
              <a:t> e </a:t>
            </a:r>
            <a:r>
              <a:rPr lang="cs-CZ" dirty="0" err="1">
                <a:solidFill>
                  <a:srgbClr val="FFFFFF"/>
                </a:solidFill>
              </a:rPr>
              <a:t>confezione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68C052A-9DC0-41FF-AF84-5F0131A11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r>
              <a:rPr lang="it-IT" dirty="0">
                <a:solidFill>
                  <a:schemeClr val="bg1"/>
                </a:solidFill>
              </a:rPr>
              <a:t>Ogni confezione deve riportare le seguenti indicazioni: </a:t>
            </a:r>
            <a:endParaRPr lang="cs-CZ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1"/>
                </a:solidFill>
              </a:rPr>
              <a:t> nome completo della denominazione Mozzarella di Bufala Campana</a:t>
            </a:r>
            <a:endParaRPr lang="cs-CZ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1"/>
                </a:solidFill>
              </a:rPr>
              <a:t> presenza del logo con </a:t>
            </a:r>
            <a:r>
              <a:rPr lang="it-IT" dirty="0" err="1">
                <a:solidFill>
                  <a:schemeClr val="bg1"/>
                </a:solidFill>
              </a:rPr>
              <a:t>aldisotto</a:t>
            </a:r>
            <a:r>
              <a:rPr lang="it-IT" dirty="0">
                <a:solidFill>
                  <a:schemeClr val="bg1"/>
                </a:solidFill>
              </a:rPr>
              <a:t> gli estremi di legge nazionali </a:t>
            </a:r>
            <a:endParaRPr lang="cs-CZ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bg1"/>
                </a:solidFill>
              </a:rPr>
              <a:t>(D.P.C.M. 10/5/93) e comunitari (Reg. CE n.1107/96), oltre al numero di autorizzazione del caseificio (AUT. CONSORZIO TUTELA N. 000/00/0000).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A0468C9-D877-4C1D-A112-E2666E1D6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789" y="2441480"/>
            <a:ext cx="3429000" cy="20955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7A05910-15D3-4491-9D3A-2CD914A95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2" y="312855"/>
            <a:ext cx="4688923" cy="28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390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224</Words>
  <Application>Microsoft Office PowerPoint</Application>
  <PresentationFormat>Širokoúhlá obrazovka</PresentationFormat>
  <Paragraphs>34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Motiv Office</vt:lpstr>
      <vt:lpstr>Mozzarella di bufala Campana D.O.P</vt:lpstr>
      <vt:lpstr>Bufala  mediterranea italiana</vt:lpstr>
      <vt:lpstr>Un po' di storia…</vt:lpstr>
      <vt:lpstr>Che cos´è mozzarella</vt:lpstr>
      <vt:lpstr>Aree di produzione</vt:lpstr>
      <vt:lpstr>Produzione</vt:lpstr>
      <vt:lpstr>Prodotto e confezione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Mozzarella di bufala Campana D.O.P</dc:title>
  <dc:creator>Martina</dc:creator>
  <cp:lastModifiedBy>Martina Rescio</cp:lastModifiedBy>
  <cp:revision>6</cp:revision>
  <dcterms:created xsi:type="dcterms:W3CDTF">2019-03-14T18:48:39Z</dcterms:created>
  <dcterms:modified xsi:type="dcterms:W3CDTF">2019-05-15T19:13:34Z</dcterms:modified>
</cp:coreProperties>
</file>