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CC66"/>
    <a:srgbClr val="FF0066"/>
    <a:srgbClr val="66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A859A-4D30-439E-AB15-379EE904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8E6ADD-7809-4DA1-93F4-4F4B642D2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A0AC40-F3CD-40EF-87C8-C8B7A056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43AF35-A3CB-46F5-81F4-FAC48837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DF3D5-EF00-499D-BBF9-D4885CA0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60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4D75E-F4D0-4864-B6E0-E5128881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9BFB56-0665-4A0F-9419-C50CC2824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8F3AD9-0C0B-4789-A5FD-51557454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0989E-5873-43B4-AC83-0583E58A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2F1AA5-E3EF-455C-875C-8A9FA8E3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78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E3160AA-612F-4146-AC79-378569EB8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9DF98C-EF9B-4892-B131-838AF2119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D98E62-0CE1-4D75-8A1E-04FF31CB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881AC3-6D1A-4DCD-BA48-C4A20B2A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278DE9-E672-4A3D-8FFB-9A8E9CE8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78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9FC05-8746-4F95-8628-5CF84E5B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EAAF33-0649-4EF1-AA6E-0C328B4E5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5001BA-7017-4463-8F28-044A47A0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64C0D-853C-4A05-AE51-A48BBF66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4E2186-78B0-4F58-ABC1-4D124BA0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62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3C00A-2281-47A5-9EFB-D0A5F097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B0942BC-5DF0-42D8-90CB-73C6859D0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0A938C-BAAE-4BBA-B7F5-F65D73EE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FBDD7A-FB19-4731-89C4-B05A2046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9A33C8-CE5C-4C97-87EE-5915E583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78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4F2AF-5227-40F8-9B53-B93AAC86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34B15-B46A-44C2-90D6-09FFCBBB8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C5013A4-CB86-49DE-946A-35C6B3A3A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3DF730-1A5F-4B53-AE54-14AA8C74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127E83-454A-4D68-9EA5-EAF63DB8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0E82C3-B982-476E-8FCF-015CBA62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22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14449-2231-4DC1-9F5E-759C37C3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9A0E81-0DCE-4FD9-8FC5-9756986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58E36A8-A25B-44EC-83C4-D9253AB7D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FFE977A-61B7-4705-93FE-B264DE79E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E4B9C73-B20B-4C3C-997C-B957D409B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A1D117-91C6-48B9-9358-568A7D87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7818FE-4F09-4AB8-8F0B-D448968C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1FC121-1F6E-415B-A9B1-55BB9B63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89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8710-E153-464C-85B0-AA7170F1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118198-068B-407F-91B9-33B6A96F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D8D77F-2592-44C7-ACD9-0E0D9ACA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B6089F-26CC-4400-96BB-427A0C7D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55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C435AD-11ED-4A70-98FA-FBABC792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798A15-E18C-435A-868E-793FE701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63D25A-A4D1-4C4E-BA7A-BDDCDC0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6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10B0D-F261-4004-B15A-300B46CB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163223-EA73-4329-8F57-CAB3EDF3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E1DB53-477E-4C27-B7AF-CECBB31B6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3C68AD-0D21-4C77-80E6-238EF0CA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FEE850-7758-47F6-85E2-2EE9B6FA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1630AA-561F-49B2-9F10-3A50CE01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3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50523-0B41-4204-89BF-7533E741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D93CC5-15F4-485A-B029-AAC652329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025A569-A101-4E31-821E-ADE6F18C3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0FC8DD-EA5B-469D-ACF4-64FD15E3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1523E9-BCB7-4752-9952-DA6FDC02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EF5238-118D-48BE-B499-5F43E62F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2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E47A87C-4F56-451E-B01B-D49418B6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BA42D89-A2BA-45AF-9F71-75262147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8647DE-51DB-478F-803F-CD8EBFCB1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D611-03C4-4940-944A-F661FD601E1B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2D7B3E-0B4C-4AE8-A040-A898E48BA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688E12-BB87-418B-ABB6-17A2D028C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BE15-1DB9-4CEE-8EAF-110B2A12A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0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7729F-3222-4810-B8DF-43CEF0493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IL CINQUECENTO MANÝRISMUS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411A88-3DC5-4CF0-9A64-8A9CEBC8F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2866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3F615-2947-4227-B66B-258A0B2B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Tažení francouzského krále Karla VIII. do Itálie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6FB2C6-828B-4012-AA41-63EF3EB7F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565"/>
            <a:ext cx="10515600" cy="4796398"/>
          </a:xfrm>
        </p:spPr>
        <p:txBody>
          <a:bodyPr/>
          <a:lstStyle/>
          <a:p>
            <a:r>
              <a:rPr lang="cs-CZ" dirty="0"/>
              <a:t>slabost pro italské umění stejně jako manželka Anna Bretaňská</a:t>
            </a:r>
          </a:p>
          <a:p>
            <a:r>
              <a:rPr lang="cs-CZ" dirty="0"/>
              <a:t>ve Francii mnoho Italů – vypovězení, bankéři, </a:t>
            </a:r>
            <a:br>
              <a:rPr lang="cs-CZ" dirty="0"/>
            </a:br>
            <a:r>
              <a:rPr lang="cs-CZ" dirty="0"/>
              <a:t>úředníci, církevní hodnostáři, umělci</a:t>
            </a:r>
          </a:p>
          <a:p>
            <a:r>
              <a:rPr lang="cs-CZ" dirty="0"/>
              <a:t>záminkou Neapol – francouzský rod Anjou </a:t>
            </a:r>
            <a:br>
              <a:rPr lang="cs-CZ" dirty="0"/>
            </a:br>
            <a:r>
              <a:rPr lang="cs-CZ" dirty="0"/>
              <a:t>x španělský rod Aragonců x papež, milánský </a:t>
            </a:r>
            <a:br>
              <a:rPr lang="cs-CZ" dirty="0"/>
            </a:br>
            <a:r>
              <a:rPr lang="cs-CZ" dirty="0" err="1"/>
              <a:t>Lodovico</a:t>
            </a:r>
            <a:r>
              <a:rPr lang="cs-CZ" dirty="0"/>
              <a:t> </a:t>
            </a:r>
            <a:r>
              <a:rPr lang="cs-CZ" dirty="0" err="1"/>
              <a:t>il</a:t>
            </a:r>
            <a:r>
              <a:rPr lang="cs-CZ" dirty="0"/>
              <a:t> Moro</a:t>
            </a:r>
          </a:p>
          <a:p>
            <a:r>
              <a:rPr lang="cs-CZ" dirty="0"/>
              <a:t>† 1498 v </a:t>
            </a:r>
            <a:r>
              <a:rPr lang="cs-CZ" dirty="0" err="1"/>
              <a:t>Ambois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bez dětí </a:t>
            </a:r>
            <a:br>
              <a:rPr lang="cs-CZ" dirty="0"/>
            </a:br>
            <a:r>
              <a:rPr lang="cs-CZ" dirty="0"/>
              <a:t>→ králem bratranec </a:t>
            </a:r>
            <a:br>
              <a:rPr lang="cs-CZ" dirty="0"/>
            </a:br>
            <a:r>
              <a:rPr lang="cs-CZ" dirty="0"/>
              <a:t>Ludvík XII.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9D99C8-68D7-49FF-A8F0-430CBDA80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29" y="1988511"/>
            <a:ext cx="2813144" cy="372200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65B1EB-7359-4D56-B477-F44D0E9F1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2" y="3648891"/>
            <a:ext cx="3779142" cy="27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2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C0D72-3AA1-475A-8D02-B4E95DF7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000" b="1" dirty="0"/>
            </a:br>
            <a:r>
              <a:rPr lang="cs-CZ" sz="2000" b="1" dirty="0"/>
              <a:t>V Evropě je 16. století období mocných národních států, v nichž se moc soustřeďuje v rukou absolutistického panovníka, který provádí i územní expanzi do dalších oblastí. A Itálie byla vítána a snadná kořist, jak ukázalo tažení francouzského Karla VIII. na konci předešlého století. Po celou první polovinu 16. století je Itálie dějištěm bojů mezi Francií a Španělskem.</a:t>
            </a:r>
            <a:br>
              <a:rPr lang="cs-CZ" sz="2000" b="1" dirty="0"/>
            </a:br>
            <a:endParaRPr lang="cs-CZ" sz="2000" b="1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E801419-0639-48C2-B28C-80618C1B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082" y="1681163"/>
            <a:ext cx="2321859" cy="407613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FRANCIE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757EB0-34AE-46AC-88F5-27A4FE4AC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9" y="2088776"/>
            <a:ext cx="3684495" cy="4100887"/>
          </a:xfrm>
        </p:spPr>
        <p:txBody>
          <a:bodyPr/>
          <a:lstStyle/>
          <a:p>
            <a:r>
              <a:rPr lang="cs-CZ" dirty="0"/>
              <a:t>Ludvík XII. </a:t>
            </a:r>
            <a:r>
              <a:rPr lang="cs-CZ" sz="2000" dirty="0"/>
              <a:t>† 1515 </a:t>
            </a:r>
            <a:br>
              <a:rPr lang="cs-CZ" sz="2000" dirty="0"/>
            </a:br>
            <a:r>
              <a:rPr lang="cs-CZ" sz="2000" dirty="0"/>
              <a:t>– babička </a:t>
            </a:r>
            <a:r>
              <a:rPr lang="it-IT" sz="2000" dirty="0"/>
              <a:t>Visconti</a:t>
            </a:r>
            <a:r>
              <a:rPr lang="cs-CZ" sz="2000" dirty="0"/>
              <a:t> → </a:t>
            </a:r>
            <a:br>
              <a:rPr lang="cs-CZ" sz="2000" dirty="0"/>
            </a:br>
            <a:r>
              <a:rPr lang="cs-CZ" sz="2000" dirty="0"/>
              <a:t>10 let pokusů o dobytí Milána</a:t>
            </a:r>
          </a:p>
          <a:p>
            <a:r>
              <a:rPr lang="cs-CZ" dirty="0"/>
              <a:t>František I. </a:t>
            </a:r>
            <a:r>
              <a:rPr lang="cs-CZ" sz="2000" dirty="0"/>
              <a:t>† 1547</a:t>
            </a:r>
            <a:br>
              <a:rPr lang="cs-CZ" sz="2000" dirty="0"/>
            </a:br>
            <a:r>
              <a:rPr lang="cs-CZ" sz="2000" dirty="0"/>
              <a:t> – „pro zábavu“ spor o Milán, </a:t>
            </a:r>
            <a:br>
              <a:rPr lang="cs-CZ" sz="2000" dirty="0"/>
            </a:br>
            <a:r>
              <a:rPr lang="cs-CZ" sz="2000" dirty="0"/>
              <a:t>zájem o císařskou korunu</a:t>
            </a:r>
          </a:p>
          <a:p>
            <a:r>
              <a:rPr lang="cs-CZ" dirty="0"/>
              <a:t>Jindřich II. </a:t>
            </a:r>
            <a:r>
              <a:rPr lang="cs-CZ" sz="2000" dirty="0"/>
              <a:t>† 1559 </a:t>
            </a:r>
            <a:br>
              <a:rPr lang="cs-CZ" sz="2000" dirty="0"/>
            </a:br>
            <a:r>
              <a:rPr lang="cs-CZ" sz="2400" dirty="0"/>
              <a:t>∞ Kateřina Medici </a:t>
            </a:r>
            <a:br>
              <a:rPr lang="cs-CZ" sz="2400" dirty="0"/>
            </a:br>
            <a:r>
              <a:rPr lang="cs-CZ" sz="2000" dirty="0"/>
              <a:t>– rezignoval na italské výboje </a:t>
            </a:r>
            <a:br>
              <a:rPr lang="cs-CZ" sz="2000" dirty="0"/>
            </a:br>
            <a:r>
              <a:rPr lang="cs-CZ" sz="2000" dirty="0"/>
              <a:t>a podepsal </a:t>
            </a:r>
            <a:br>
              <a:rPr lang="cs-CZ" sz="2000" dirty="0"/>
            </a:br>
            <a:r>
              <a:rPr lang="cs-CZ" sz="2000" b="1" dirty="0">
                <a:solidFill>
                  <a:srgbClr val="002060"/>
                </a:solidFill>
              </a:rPr>
              <a:t>mír v </a:t>
            </a:r>
            <a:r>
              <a:rPr lang="fr-FR" sz="2000" b="1" dirty="0">
                <a:solidFill>
                  <a:srgbClr val="002060"/>
                </a:solidFill>
              </a:rPr>
              <a:t>Câteau Cambrésis </a:t>
            </a:r>
            <a:r>
              <a:rPr lang="cs-CZ" sz="2000" b="1" dirty="0"/>
              <a:t>(1559)</a:t>
            </a:r>
            <a:br>
              <a:rPr lang="cs-CZ" sz="2000" b="1" dirty="0"/>
            </a:br>
            <a:r>
              <a:rPr lang="cs-CZ" sz="2000" dirty="0"/>
              <a:t>x</a:t>
            </a:r>
            <a:r>
              <a:rPr lang="cs-CZ" sz="2000" dirty="0">
                <a:solidFill>
                  <a:srgbClr val="CC3300"/>
                </a:solidFill>
              </a:rPr>
              <a:t> protestantismus</a:t>
            </a:r>
          </a:p>
          <a:p>
            <a:endParaRPr lang="cs-CZ" sz="2000" b="1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0FD2A90-68AF-412D-866F-11FAB0B63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62682" y="1681163"/>
            <a:ext cx="2892706" cy="407613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>
                <a:solidFill>
                  <a:srgbClr val="7030A0"/>
                </a:solidFill>
              </a:rPr>
              <a:t>ŠPANĚLSKO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E52E5ABE-0609-4B91-80C2-AEC9EE5C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15081" y="2088775"/>
            <a:ext cx="3018026" cy="4177553"/>
          </a:xfrm>
        </p:spPr>
        <p:txBody>
          <a:bodyPr/>
          <a:lstStyle/>
          <a:p>
            <a:r>
              <a:rPr lang="cs-CZ" dirty="0"/>
              <a:t>Karel V. </a:t>
            </a:r>
            <a:r>
              <a:rPr lang="cs-CZ" sz="2000" dirty="0"/>
              <a:t>abdikuje 1555</a:t>
            </a:r>
            <a:br>
              <a:rPr lang="cs-CZ" sz="2000" dirty="0"/>
            </a:br>
            <a:r>
              <a:rPr lang="cs-CZ" sz="2000" dirty="0"/>
              <a:t>- dědeček Maxmilián I. </a:t>
            </a:r>
            <a:br>
              <a:rPr lang="cs-CZ" sz="2000" dirty="0"/>
            </a:br>
            <a:r>
              <a:rPr lang="cs-CZ" sz="2000" dirty="0"/>
              <a:t>mu koupí císařský titul</a:t>
            </a:r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  <a:p>
            <a:r>
              <a:rPr lang="cs-CZ" dirty="0"/>
              <a:t>Filip II. </a:t>
            </a:r>
            <a:r>
              <a:rPr lang="cs-CZ" sz="2000" dirty="0"/>
              <a:t>† 1598 </a:t>
            </a:r>
            <a:br>
              <a:rPr lang="cs-CZ" sz="2000" dirty="0"/>
            </a:br>
            <a:r>
              <a:rPr lang="cs-CZ" sz="2000" dirty="0"/>
              <a:t>– „jiné starosti“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BE01E48-D214-47DD-B320-E1CC6E7F5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47" y="4588514"/>
            <a:ext cx="2947148" cy="198262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85E47E7-4ABB-42EE-B737-76833DF8A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59" y="1746093"/>
            <a:ext cx="3393140" cy="284242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0777F57-43F7-4D1B-BD49-098B0F14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13" y="3167303"/>
            <a:ext cx="2892706" cy="19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2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09619-C1BB-479C-987E-CCE72263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49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FF0066"/>
                </a:solidFill>
              </a:rPr>
              <a:t>papežové první poloviny 16. století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26080A-C5A9-4F97-A746-1629B4B8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624"/>
            <a:ext cx="10515600" cy="5381251"/>
          </a:xfrm>
        </p:spPr>
        <p:txBody>
          <a:bodyPr>
            <a:normAutofit fontScale="77500" lnSpcReduction="20000"/>
          </a:bodyPr>
          <a:lstStyle/>
          <a:p>
            <a:r>
              <a:rPr lang="cs-CZ" sz="3300" b="1" dirty="0">
                <a:solidFill>
                  <a:srgbClr val="FF0066"/>
                </a:solidFill>
              </a:rPr>
              <a:t>Alexandr VI.</a:t>
            </a:r>
            <a:r>
              <a:rPr lang="cs-CZ" sz="3300" dirty="0">
                <a:solidFill>
                  <a:srgbClr val="FF0066"/>
                </a:solidFill>
              </a:rPr>
              <a:t> </a:t>
            </a:r>
            <a:r>
              <a:rPr lang="cs-CZ" sz="3100" dirty="0" err="1"/>
              <a:t>Borgia</a:t>
            </a:r>
            <a:r>
              <a:rPr lang="cs-CZ" sz="3300" dirty="0"/>
              <a:t> </a:t>
            </a:r>
            <a:r>
              <a:rPr lang="cs-CZ" sz="2400" dirty="0"/>
              <a:t>(1492-1503) – pokus o vytvoření silného absolutistického státu končí jeho </a:t>
            </a:r>
            <a:r>
              <a:rPr lang="gsw-FR" sz="2400" dirty="0"/>
              <a:t>†</a:t>
            </a:r>
            <a:r>
              <a:rPr lang="cs-CZ" sz="2400" dirty="0"/>
              <a:t> </a:t>
            </a:r>
            <a:r>
              <a:rPr lang="cs-CZ" sz="2400" b="1" dirty="0" err="1"/>
              <a:t>Cesare</a:t>
            </a:r>
            <a:r>
              <a:rPr lang="cs-CZ" sz="2400" b="1" dirty="0"/>
              <a:t> </a:t>
            </a:r>
            <a:r>
              <a:rPr lang="cs-CZ" sz="2400" b="1" dirty="0" err="1"/>
              <a:t>Borgia</a:t>
            </a:r>
            <a:r>
              <a:rPr lang="cs-CZ" sz="2400" dirty="0"/>
              <a:t> – syn, vojensky rozšířil území církevního státu</a:t>
            </a:r>
          </a:p>
          <a:p>
            <a:r>
              <a:rPr lang="cs-CZ" sz="3300" b="1" dirty="0">
                <a:solidFill>
                  <a:srgbClr val="FF0066"/>
                </a:solidFill>
              </a:rPr>
              <a:t>Julius II.</a:t>
            </a:r>
            <a:r>
              <a:rPr lang="cs-CZ" sz="3300" dirty="0">
                <a:solidFill>
                  <a:srgbClr val="FF0066"/>
                </a:solidFill>
              </a:rPr>
              <a:t> </a:t>
            </a:r>
            <a:r>
              <a:rPr lang="cs-CZ" sz="3100" dirty="0" err="1"/>
              <a:t>della</a:t>
            </a:r>
            <a:r>
              <a:rPr lang="cs-CZ" sz="3100" dirty="0"/>
              <a:t> Rovere </a:t>
            </a:r>
            <a:r>
              <a:rPr lang="cs-CZ" sz="2400" dirty="0"/>
              <a:t>(1503-13) – upevnil moc církve i její světské panství; podporoval umělce (</a:t>
            </a:r>
            <a:r>
              <a:rPr lang="cs-CZ" sz="2400" dirty="0" err="1"/>
              <a:t>Bramante</a:t>
            </a:r>
            <a:r>
              <a:rPr lang="cs-CZ" sz="2400" dirty="0"/>
              <a:t>, </a:t>
            </a:r>
            <a:r>
              <a:rPr lang="cs-CZ" sz="2400" dirty="0" err="1"/>
              <a:t>Michelangelo</a:t>
            </a:r>
            <a:r>
              <a:rPr lang="cs-CZ" sz="2400" dirty="0"/>
              <a:t>, </a:t>
            </a:r>
            <a:r>
              <a:rPr lang="cs-CZ" sz="2400" dirty="0" err="1"/>
              <a:t>Raffael</a:t>
            </a:r>
            <a:r>
              <a:rPr lang="cs-CZ" sz="2400" dirty="0"/>
              <a:t> aj.)</a:t>
            </a:r>
          </a:p>
          <a:p>
            <a:r>
              <a:rPr lang="cs-CZ" sz="3300" b="1" dirty="0">
                <a:solidFill>
                  <a:srgbClr val="FF0066"/>
                </a:solidFill>
              </a:rPr>
              <a:t>Lev X.</a:t>
            </a:r>
            <a:r>
              <a:rPr lang="cs-CZ" sz="3300" dirty="0"/>
              <a:t> </a:t>
            </a:r>
            <a:r>
              <a:rPr lang="cs-CZ" sz="3100" dirty="0"/>
              <a:t>Medici</a:t>
            </a:r>
            <a:r>
              <a:rPr lang="cs-CZ" sz="2400" dirty="0"/>
              <a:t> (1513-21) – požitkář, milovník věd a umění ↔ výdaje → vyhlášení odpustků (vznikly kvůli křížovým výpravám, kdy hrozila </a:t>
            </a:r>
            <a:r>
              <a:rPr lang="gsw-FR" sz="2400" dirty="0"/>
              <a:t>† bez rozhřešení, a chránily před očistcem, pův. se za ně neplatilo) </a:t>
            </a:r>
            <a:r>
              <a:rPr lang="cs-CZ" sz="2400" dirty="0"/>
              <a:t>→ Martin Luther </a:t>
            </a:r>
          </a:p>
          <a:p>
            <a:r>
              <a:rPr lang="gsw-FR" sz="3300" b="1" dirty="0">
                <a:solidFill>
                  <a:srgbClr val="FF0066"/>
                </a:solidFill>
              </a:rPr>
              <a:t>Hadrián VI. </a:t>
            </a:r>
            <a:r>
              <a:rPr lang="gsw-FR" sz="3100" dirty="0"/>
              <a:t>Dedel</a:t>
            </a:r>
            <a:r>
              <a:rPr lang="gsw-FR" sz="3300" b="1" i="1" dirty="0"/>
              <a:t> </a:t>
            </a:r>
            <a:r>
              <a:rPr lang="cs-CZ" sz="2400" dirty="0"/>
              <a:t>(1522-23) </a:t>
            </a:r>
            <a:r>
              <a:rPr lang="gsw-FR" sz="2400" dirty="0"/>
              <a:t>–</a:t>
            </a:r>
            <a:r>
              <a:rPr lang="gsw-FR" sz="2400" b="1" dirty="0"/>
              <a:t> </a:t>
            </a:r>
            <a:r>
              <a:rPr lang="gsw-FR" sz="2400" dirty="0"/>
              <a:t>asketický vlámský kardinál, vychovatel Karla V., </a:t>
            </a:r>
            <a:r>
              <a:rPr lang="gsw-FR" sz="2400" i="1" dirty="0"/>
              <a:t>žil za dukát denně, stravu mu připravovala vlámská babizna → nenáviděn za úsporná opatření → po † vděční Římané věnčili dveře jeho lékaře a nazývali ho osvoboditelem</a:t>
            </a:r>
            <a:endParaRPr lang="cs-CZ" sz="2400" dirty="0"/>
          </a:p>
          <a:p>
            <a:r>
              <a:rPr lang="cs-CZ" sz="3300" b="1" dirty="0">
                <a:solidFill>
                  <a:srgbClr val="FF0066"/>
                </a:solidFill>
              </a:rPr>
              <a:t>Klement VII. </a:t>
            </a:r>
            <a:r>
              <a:rPr lang="cs-CZ" sz="3100" dirty="0"/>
              <a:t>Medici</a:t>
            </a:r>
            <a:r>
              <a:rPr lang="cs-CZ" sz="3300" dirty="0"/>
              <a:t> </a:t>
            </a:r>
            <a:r>
              <a:rPr lang="cs-CZ" sz="2400" dirty="0"/>
              <a:t>(1523-34) – nešťastná zahraniční pol. x Španělsko → 1527 </a:t>
            </a:r>
            <a:r>
              <a:rPr lang="cs-CZ" sz="2400" b="1" dirty="0" err="1">
                <a:solidFill>
                  <a:srgbClr val="002060"/>
                </a:solidFill>
              </a:rPr>
              <a:t>sacco</a:t>
            </a:r>
            <a:r>
              <a:rPr lang="cs-CZ" sz="2400" b="1" dirty="0">
                <a:solidFill>
                  <a:srgbClr val="002060"/>
                </a:solidFill>
              </a:rPr>
              <a:t> di Roma;</a:t>
            </a:r>
            <a:br>
              <a:rPr lang="cs-CZ" sz="2400" dirty="0"/>
            </a:br>
            <a:r>
              <a:rPr lang="cs-CZ" sz="2400" dirty="0"/>
              <a:t>odmítl rozvést Jindřicha VIII.</a:t>
            </a:r>
          </a:p>
          <a:p>
            <a:r>
              <a:rPr lang="cs-CZ" sz="3300" b="1" dirty="0">
                <a:solidFill>
                  <a:srgbClr val="FF0066"/>
                </a:solidFill>
              </a:rPr>
              <a:t>Pavel III. </a:t>
            </a:r>
            <a:r>
              <a:rPr lang="cs-CZ" sz="3100" dirty="0" err="1"/>
              <a:t>Farnese</a:t>
            </a:r>
            <a:r>
              <a:rPr lang="cs-CZ" sz="3300" dirty="0"/>
              <a:t> </a:t>
            </a:r>
            <a:r>
              <a:rPr lang="cs-CZ" sz="2400" dirty="0"/>
              <a:t>(1534-49) – poslední renesanční papež, Jindřicha VIII. uvrhl do klatby → anglikánská církev; potvrdil jezuitský řád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               </a:t>
            </a:r>
            <a:r>
              <a:rPr lang="cs-CZ" sz="3100" b="1" dirty="0">
                <a:solidFill>
                  <a:srgbClr val="660066"/>
                </a:solidFill>
              </a:rPr>
              <a:t>Tridentský koncil </a:t>
            </a:r>
            <a:r>
              <a:rPr lang="cs-CZ" sz="3100" b="1" dirty="0"/>
              <a:t>1545-1564 </a:t>
            </a:r>
            <a:r>
              <a:rPr lang="cs-CZ" i="1" dirty="0">
                <a:solidFill>
                  <a:srgbClr val="660066"/>
                </a:solidFill>
              </a:rPr>
              <a:t>Ad </a:t>
            </a:r>
            <a:r>
              <a:rPr lang="cs-CZ" i="1" dirty="0" err="1">
                <a:solidFill>
                  <a:srgbClr val="660066"/>
                </a:solidFill>
              </a:rPr>
              <a:t>maiorem</a:t>
            </a:r>
            <a:r>
              <a:rPr lang="cs-CZ" i="1" dirty="0">
                <a:solidFill>
                  <a:srgbClr val="660066"/>
                </a:solidFill>
              </a:rPr>
              <a:t> Dei </a:t>
            </a:r>
            <a:r>
              <a:rPr lang="cs-CZ" i="1" dirty="0" err="1">
                <a:solidFill>
                  <a:srgbClr val="660066"/>
                </a:solidFill>
              </a:rPr>
              <a:t>gloriam</a:t>
            </a:r>
            <a:r>
              <a:rPr lang="cs-CZ" i="1" dirty="0">
                <a:solidFill>
                  <a:srgbClr val="660066"/>
                </a:solidFill>
              </a:rPr>
              <a:t> </a:t>
            </a:r>
            <a:endParaRPr lang="cs-CZ" sz="3100" dirty="0">
              <a:solidFill>
                <a:srgbClr val="660066"/>
              </a:solidFill>
            </a:endParaRPr>
          </a:p>
          <a:p>
            <a:r>
              <a:rPr lang="cs-CZ" sz="3300" b="1" dirty="0">
                <a:solidFill>
                  <a:srgbClr val="FF0066"/>
                </a:solidFill>
              </a:rPr>
              <a:t>Pavel IV. </a:t>
            </a:r>
            <a:r>
              <a:rPr lang="cs-CZ" sz="3100" dirty="0" err="1"/>
              <a:t>Carafa</a:t>
            </a:r>
            <a:r>
              <a:rPr lang="cs-CZ" sz="3300" dirty="0"/>
              <a:t> </a:t>
            </a:r>
            <a:r>
              <a:rPr lang="cs-CZ" sz="2600" dirty="0"/>
              <a:t>(1555-59) – první protireformační papež, inkvizice</a:t>
            </a:r>
            <a:br>
              <a:rPr lang="cs-CZ" dirty="0"/>
            </a:br>
            <a:br>
              <a:rPr lang="cs-CZ" sz="22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53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BC5EF-61ED-4F21-9632-98AF28F5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4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druhá polovina 16. století </a:t>
            </a:r>
            <a:r>
              <a:rPr lang="cs-CZ" sz="3100" b="1" dirty="0">
                <a:solidFill>
                  <a:srgbClr val="00B050"/>
                </a:solidFill>
              </a:rPr>
              <a:t>„babí léto italského hospodářství“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070A29-8D35-4C34-B74C-8A1B7373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004047"/>
            <a:ext cx="10340788" cy="5172916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↔ v 16. století Evropa začíná získávat technologickou, duchovní a politickou převahu nad ostatním světem, na čemž participuje také Itálie</a:t>
            </a:r>
          </a:p>
          <a:p>
            <a:r>
              <a:rPr lang="cs-CZ" b="1" dirty="0">
                <a:solidFill>
                  <a:srgbClr val="00B050"/>
                </a:solidFill>
              </a:rPr>
              <a:t>BENÁTKY </a:t>
            </a:r>
            <a:r>
              <a:rPr lang="cs-CZ" sz="2400" dirty="0"/>
              <a:t>obtížná situace – problémy s italskými i neitalskými státy, později turecké nebezpečí, nakonec si uchovaly moc i nezávislost, ale po 1580 stagnace</a:t>
            </a:r>
            <a:br>
              <a:rPr lang="cs-CZ" sz="2400" dirty="0"/>
            </a:br>
            <a:br>
              <a:rPr lang="cs-CZ" sz="2400" dirty="0"/>
            </a:br>
            <a:r>
              <a:rPr lang="cs-CZ" dirty="0"/>
              <a:t>1571 </a:t>
            </a:r>
            <a:r>
              <a:rPr lang="cs-CZ" b="1" dirty="0">
                <a:solidFill>
                  <a:srgbClr val="660066"/>
                </a:solidFill>
              </a:rPr>
              <a:t>bitva u </a:t>
            </a:r>
            <a:r>
              <a:rPr lang="cs-CZ" b="1" dirty="0" err="1">
                <a:solidFill>
                  <a:srgbClr val="660066"/>
                </a:solidFill>
              </a:rPr>
              <a:t>Lepanta</a:t>
            </a:r>
            <a:r>
              <a:rPr lang="cs-CZ" b="1" dirty="0">
                <a:solidFill>
                  <a:srgbClr val="660066"/>
                </a:solidFill>
              </a:rPr>
              <a:t> </a:t>
            </a:r>
            <a:r>
              <a:rPr lang="cs-CZ" dirty="0"/>
              <a:t>– Turci na moři poraženi hlavně díky </a:t>
            </a:r>
            <a:r>
              <a:rPr lang="cs-CZ" b="1" dirty="0"/>
              <a:t>Benátkám</a:t>
            </a:r>
          </a:p>
          <a:p>
            <a:r>
              <a:rPr lang="cs-CZ" b="1" dirty="0">
                <a:solidFill>
                  <a:srgbClr val="00B050"/>
                </a:solidFill>
              </a:rPr>
              <a:t>FLORENCIE</a:t>
            </a:r>
            <a:r>
              <a:rPr lang="cs-CZ" dirty="0"/>
              <a:t> </a:t>
            </a:r>
            <a:r>
              <a:rPr lang="cs-CZ" sz="2400" b="1" dirty="0" err="1"/>
              <a:t>Cosimo</a:t>
            </a:r>
            <a:r>
              <a:rPr lang="cs-CZ" sz="2400" b="1" dirty="0"/>
              <a:t> I. Medici </a:t>
            </a:r>
            <a:r>
              <a:rPr lang="cs-CZ" sz="2400" dirty="0"/>
              <a:t>(1537-74)</a:t>
            </a:r>
            <a:r>
              <a:rPr lang="cs-CZ" sz="2400" b="1" dirty="0"/>
              <a:t> </a:t>
            </a:r>
            <a:r>
              <a:rPr lang="cs-CZ" sz="2400" dirty="0"/>
              <a:t>– přechod k absolutismu ve Florencii, dobyl Sienu; účast na bitvě u </a:t>
            </a:r>
            <a:r>
              <a:rPr lang="cs-CZ" sz="2400" dirty="0" err="1"/>
              <a:t>Lepanta</a:t>
            </a:r>
            <a:endParaRPr lang="cs-CZ" sz="2400" dirty="0"/>
          </a:p>
          <a:p>
            <a:r>
              <a:rPr lang="cs-CZ" b="1" dirty="0">
                <a:solidFill>
                  <a:srgbClr val="00B050"/>
                </a:solidFill>
              </a:rPr>
              <a:t>JANOV</a:t>
            </a:r>
            <a:r>
              <a:rPr lang="cs-CZ" b="1" dirty="0"/>
              <a:t> </a:t>
            </a:r>
            <a:r>
              <a:rPr lang="cs-CZ" sz="2400" dirty="0"/>
              <a:t>rod </a:t>
            </a:r>
            <a:r>
              <a:rPr lang="cs-CZ" sz="2400" b="1" dirty="0" err="1"/>
              <a:t>Doriů</a:t>
            </a:r>
            <a:r>
              <a:rPr lang="cs-CZ" sz="2400" dirty="0"/>
              <a:t>, nakonec 1535 do španělské mocenské sféry, ale ta jej zásadně nepoznamenala</a:t>
            </a:r>
          </a:p>
          <a:p>
            <a:r>
              <a:rPr lang="cs-CZ" b="1" dirty="0">
                <a:solidFill>
                  <a:srgbClr val="00B050"/>
                </a:solidFill>
              </a:rPr>
              <a:t>FERRARA </a:t>
            </a:r>
            <a:r>
              <a:rPr lang="cs-CZ" sz="2400" b="1" dirty="0"/>
              <a:t>rod </a:t>
            </a:r>
            <a:r>
              <a:rPr lang="cs-CZ" sz="2400" b="1" dirty="0" err="1"/>
              <a:t>dʼEste</a:t>
            </a:r>
            <a:r>
              <a:rPr lang="cs-CZ" sz="2400" b="1" dirty="0"/>
              <a:t> </a:t>
            </a:r>
            <a:r>
              <a:rPr lang="cs-CZ" sz="2400" dirty="0"/>
              <a:t>(od 1317)</a:t>
            </a:r>
            <a:r>
              <a:rPr lang="cs-CZ" sz="2400" b="1" dirty="0"/>
              <a:t>; Alfonso I. </a:t>
            </a:r>
            <a:r>
              <a:rPr lang="cs-CZ" sz="2400" dirty="0"/>
              <a:t>(1505-34)</a:t>
            </a:r>
            <a:r>
              <a:rPr lang="cs-CZ" sz="2400" b="1" dirty="0"/>
              <a:t> ∞ </a:t>
            </a:r>
            <a:r>
              <a:rPr lang="cs-CZ" sz="2400" b="1" dirty="0" err="1"/>
              <a:t>Lucrezia</a:t>
            </a:r>
            <a:r>
              <a:rPr lang="cs-CZ" sz="2400" b="1" dirty="0"/>
              <a:t> </a:t>
            </a:r>
            <a:r>
              <a:rPr lang="cs-CZ" sz="2400" b="1" dirty="0" err="1"/>
              <a:t>Borgia</a:t>
            </a:r>
            <a:br>
              <a:rPr lang="cs-CZ" sz="2400" b="1" dirty="0"/>
            </a:br>
            <a:r>
              <a:rPr lang="cs-CZ" sz="2400" dirty="0"/>
              <a:t>1597</a:t>
            </a:r>
            <a:r>
              <a:rPr lang="cs-CZ" sz="2400" b="1" dirty="0"/>
              <a:t> </a:t>
            </a:r>
            <a:r>
              <a:rPr lang="cs-CZ" sz="2400" dirty="0"/>
              <a:t>s francouzskou pomocí </a:t>
            </a:r>
            <a:r>
              <a:rPr lang="cs-CZ" sz="2400" dirty="0">
                <a:solidFill>
                  <a:srgbClr val="FF0066"/>
                </a:solidFill>
              </a:rPr>
              <a:t>Klementem VIII. </a:t>
            </a:r>
            <a:r>
              <a:rPr lang="cs-CZ" sz="2400" dirty="0"/>
              <a:t>připojena k církevnímu státu</a:t>
            </a:r>
          </a:p>
          <a:p>
            <a:r>
              <a:rPr lang="cs-CZ" b="1" dirty="0">
                <a:solidFill>
                  <a:srgbClr val="00B050"/>
                </a:solidFill>
              </a:rPr>
              <a:t>PIEMONT</a:t>
            </a:r>
            <a:r>
              <a:rPr lang="cs-CZ" b="1" dirty="0"/>
              <a:t> </a:t>
            </a:r>
            <a:r>
              <a:rPr lang="cs-CZ" sz="2400" dirty="0"/>
              <a:t>přiklonil se ke Španělsku, </a:t>
            </a:r>
            <a:r>
              <a:rPr lang="cs-CZ" sz="2400" dirty="0">
                <a:solidFill>
                  <a:srgbClr val="7030A0"/>
                </a:solidFill>
              </a:rPr>
              <a:t>Karel V.</a:t>
            </a:r>
            <a:r>
              <a:rPr lang="cs-CZ" sz="2400" dirty="0"/>
              <a:t> mu vymohl vrácení Savojska → samostatná politika, rozšiřování území, reformy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677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BACCD-803D-4BAA-8923-D6550EDB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295836"/>
            <a:ext cx="9941859" cy="73510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CC99"/>
                </a:solidFill>
              </a:rPr>
              <a:t>manýrismus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A2A7B5-A1FD-4468-BF5B-28DB38AC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53" y="1030942"/>
            <a:ext cx="10511118" cy="514602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± 1515-20 se všichni v Itálii shodli, že malířství dosáhlo vrcholu dokonalosti; krása a harmonie byly dokonale sloučeny; rovnováha, proporce, elegance, klid, racionalita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AEAD14-4C1C-48A2-BDB0-66369882B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" y="1734951"/>
            <a:ext cx="5177118" cy="517711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B61601-472D-430D-B867-347CE0501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4" y="2096218"/>
            <a:ext cx="3622815" cy="43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94DBF-E1F4-4623-A7DE-6FAE14A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99449" cy="78235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CC99"/>
                </a:solidFill>
              </a:rPr>
              <a:t>manýrismus II.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1F1597-1086-4295-B1E2-E5CC17D8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147482"/>
            <a:ext cx="10950388" cy="55026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dle některých kunsthistoriků dekadence klasického malířství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specifické slohové období malířské, sochařské a </a:t>
            </a:r>
            <a:br>
              <a:rPr lang="cs-CZ" sz="2000" dirty="0"/>
            </a:br>
            <a:r>
              <a:rPr lang="cs-CZ" sz="2000" dirty="0"/>
              <a:t>architektonické tvorby mezi klasickou renesancí a barokem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odmítá jasnou renesanční rovnováhu, libuje si ve složitostech </a:t>
            </a:r>
            <a:br>
              <a:rPr lang="cs-CZ" sz="2000" dirty="0"/>
            </a:br>
            <a:r>
              <a:rPr lang="cs-CZ" sz="2000" dirty="0"/>
              <a:t>všeho druhu, používá hojně mytologii a alegorii, ve formě jej </a:t>
            </a:r>
            <a:br>
              <a:rPr lang="cs-CZ" sz="2000" dirty="0"/>
            </a:br>
            <a:r>
              <a:rPr lang="cs-CZ" sz="2000" dirty="0"/>
              <a:t>charakterizují protažené postavy s nepřirozenými pohyby a </a:t>
            </a:r>
            <a:br>
              <a:rPr lang="cs-CZ" sz="2000" dirty="0"/>
            </a:br>
            <a:r>
              <a:rPr lang="cs-CZ" sz="2000" dirty="0"/>
              <a:t>ostré proměnlivé tóny barev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neuspořádanost, dramatičnost, asymetrický rytmus, </a:t>
            </a:r>
            <a:br>
              <a:rPr lang="cs-CZ" sz="2000" dirty="0"/>
            </a:br>
            <a:r>
              <a:rPr lang="cs-CZ" sz="2000" dirty="0"/>
              <a:t>dynamické napětí, vinoucí se linie, propletené postavy, </a:t>
            </a:r>
            <a:br>
              <a:rPr lang="cs-CZ" sz="2000" dirty="0"/>
            </a:br>
            <a:r>
              <a:rPr lang="cs-CZ" sz="2000" dirty="0"/>
              <a:t>zkratky, chromatické disonance, porušení prostorové </a:t>
            </a:r>
            <a:br>
              <a:rPr lang="cs-CZ" sz="2000" dirty="0"/>
            </a:br>
            <a:r>
              <a:rPr lang="cs-CZ" sz="2000" dirty="0"/>
              <a:t>kontinuity, expresivní výrazy tváří, pokroucená těla, </a:t>
            </a:r>
            <a:br>
              <a:rPr lang="cs-CZ" sz="2000" dirty="0"/>
            </a:br>
            <a:r>
              <a:rPr lang="cs-CZ" sz="2000" dirty="0"/>
              <a:t>protažení forem, roztříštěné kompozice, zdůraznění umělosti,</a:t>
            </a:r>
            <a:br>
              <a:rPr lang="cs-CZ" sz="2000" dirty="0"/>
            </a:br>
            <a:r>
              <a:rPr lang="cs-CZ" sz="2000" dirty="0"/>
              <a:t>odvážné scény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možná první moderní umělci…</a:t>
            </a:r>
          </a:p>
          <a:p>
            <a:pPr marL="0" indent="0">
              <a:buNone/>
            </a:pPr>
            <a:r>
              <a:rPr lang="cs-CZ" sz="2000" b="1" dirty="0" err="1"/>
              <a:t>Jacopo</a:t>
            </a:r>
            <a:r>
              <a:rPr lang="cs-CZ" sz="2000" b="1" dirty="0"/>
              <a:t> </a:t>
            </a:r>
            <a:r>
              <a:rPr lang="cs-CZ" sz="2000" b="1" dirty="0" err="1"/>
              <a:t>Pontormo</a:t>
            </a:r>
            <a:r>
              <a:rPr lang="cs-CZ" sz="2000" b="1" dirty="0"/>
              <a:t>: </a:t>
            </a:r>
            <a:r>
              <a:rPr lang="cs-CZ" sz="2000" b="1" i="1" dirty="0"/>
              <a:t>Pieta</a:t>
            </a:r>
            <a:r>
              <a:rPr lang="cs-CZ" sz="2000" dirty="0"/>
              <a:t>, 1526-28</a:t>
            </a:r>
            <a:br>
              <a:rPr lang="cs-CZ" sz="2000" dirty="0"/>
            </a:br>
            <a:r>
              <a:rPr lang="cs-CZ" sz="2000" dirty="0"/>
              <a:t>- oltářní obraz kaple </a:t>
            </a:r>
            <a:r>
              <a:rPr lang="cs-CZ" sz="2000" dirty="0" err="1"/>
              <a:t>Capponi</a:t>
            </a:r>
            <a:r>
              <a:rPr lang="cs-CZ" sz="2000" dirty="0"/>
              <a:t>, Santa Felicita, Florencie</a:t>
            </a:r>
            <a:br>
              <a:rPr lang="cs-CZ" sz="2000" dirty="0"/>
            </a:br>
            <a:r>
              <a:rPr lang="cs-CZ" sz="2000" dirty="0"/>
              <a:t>- problematická interpretace – snímání z kříže, ukládání do hrobu?</a:t>
            </a:r>
            <a:br>
              <a:rPr lang="cs-CZ" sz="2000" dirty="0"/>
            </a:br>
            <a:br>
              <a:rPr lang="cs-CZ" sz="2000" dirty="0"/>
            </a:b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DBB6FE-C9D0-42CB-9C24-D22530001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85" y="458881"/>
            <a:ext cx="44291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50E3B-52A0-4C55-B755-ED09A978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41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CC99"/>
                </a:solidFill>
              </a:rPr>
              <a:t>manýrismus III.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D5CAF5-81AC-40F0-882D-81F177F7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2004"/>
            <a:ext cx="4180918" cy="52887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A4978F3-5D78-47CC-9CE0-20ED41DE0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64" y="1109332"/>
            <a:ext cx="3407989" cy="548202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36EB6A6-6C8D-4ADE-975D-68F50B27A451}"/>
              </a:ext>
            </a:extLst>
          </p:cNvPr>
          <p:cNvSpPr/>
          <p:nvPr/>
        </p:nvSpPr>
        <p:spPr>
          <a:xfrm>
            <a:off x="905435" y="1290918"/>
            <a:ext cx="1246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Bronzino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63D7D8A-08C0-4CD4-8E74-AFFC79B7B18A}"/>
              </a:ext>
            </a:extLst>
          </p:cNvPr>
          <p:cNvSpPr txBox="1"/>
          <p:nvPr/>
        </p:nvSpPr>
        <p:spPr>
          <a:xfrm>
            <a:off x="6660776" y="1201272"/>
            <a:ext cx="153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Parmigianino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7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F5FDA-8554-43F7-AE9C-6BF57539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513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CC99"/>
                </a:solidFill>
              </a:rPr>
              <a:t>manýrismus IV.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E6D692-C10A-491A-9CD8-3637CF19A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5" y="1407271"/>
            <a:ext cx="5082988" cy="38122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2DA679-5629-4A64-8EF3-D4063C61D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66" y="1407272"/>
            <a:ext cx="5680084" cy="377983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D935C06-9A3E-49A2-B6BA-E578A03089B6}"/>
              </a:ext>
            </a:extLst>
          </p:cNvPr>
          <p:cNvSpPr txBox="1"/>
          <p:nvPr/>
        </p:nvSpPr>
        <p:spPr>
          <a:xfrm>
            <a:off x="838200" y="5576047"/>
            <a:ext cx="191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Benvenuto</a:t>
            </a:r>
            <a:r>
              <a:rPr lang="cs-CZ" b="1" dirty="0"/>
              <a:t> </a:t>
            </a:r>
            <a:r>
              <a:rPr lang="cs-CZ" b="1" dirty="0" err="1"/>
              <a:t>Cellini</a:t>
            </a:r>
            <a:endParaRPr lang="cs-CZ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8E061B3-2021-4361-B221-FCC77CEE52F4}"/>
              </a:ext>
            </a:extLst>
          </p:cNvPr>
          <p:cNvSpPr txBox="1"/>
          <p:nvPr/>
        </p:nvSpPr>
        <p:spPr>
          <a:xfrm>
            <a:off x="6069866" y="5576047"/>
            <a:ext cx="280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Palác </a:t>
            </a:r>
            <a:r>
              <a:rPr lang="cs-CZ" b="1" dirty="0" err="1"/>
              <a:t>Zuccari</a:t>
            </a:r>
            <a:r>
              <a:rPr lang="cs-CZ" b="1" dirty="0"/>
              <a:t>, Řím</a:t>
            </a:r>
          </a:p>
        </p:txBody>
      </p:sp>
    </p:spTree>
    <p:extLst>
      <p:ext uri="{BB962C8B-B14F-4D97-AF65-F5344CB8AC3E}">
        <p14:creationId xmlns:p14="http://schemas.microsoft.com/office/powerpoint/2010/main" val="41141914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820</Words>
  <Application>Microsoft Office PowerPoint</Application>
  <PresentationFormat>Širokoúhlá obrazovka</PresentationFormat>
  <Paragraphs>53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IL CINQUECENTO MANÝRISMUS</vt:lpstr>
      <vt:lpstr>Tažení francouzského krále Karla VIII. do Itálie</vt:lpstr>
      <vt:lpstr> V Evropě je 16. století období mocných národních států, v nichž se moc soustřeďuje v rukou absolutistického panovníka, který provádí i územní expanzi do dalších oblastí. A Itálie byla vítána a snadná kořist, jak ukázalo tažení francouzského Karla VIII. na konci předešlého století. Po celou první polovinu 16. století je Itálie dějištěm bojů mezi Francií a Španělskem. </vt:lpstr>
      <vt:lpstr>papežové první poloviny 16. století</vt:lpstr>
      <vt:lpstr>druhá polovina 16. století „babí léto italského hospodářství“</vt:lpstr>
      <vt:lpstr>manýrismus I.</vt:lpstr>
      <vt:lpstr>manýrismus II.</vt:lpstr>
      <vt:lpstr>manýrismus III.</vt:lpstr>
      <vt:lpstr>manýrismus IV.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CINQUECENTO MANÝRISMUS</dc:title>
  <dc:creator>Jaroslava Malá</dc:creator>
  <cp:lastModifiedBy>Jaroslava Malá</cp:lastModifiedBy>
  <cp:revision>24</cp:revision>
  <dcterms:created xsi:type="dcterms:W3CDTF">2022-12-11T11:52:59Z</dcterms:created>
  <dcterms:modified xsi:type="dcterms:W3CDTF">2023-11-05T17:19:16Z</dcterms:modified>
</cp:coreProperties>
</file>