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85" r:id="rId3"/>
    <p:sldId id="278" r:id="rId4"/>
    <p:sldId id="264" r:id="rId5"/>
    <p:sldId id="265" r:id="rId6"/>
    <p:sldId id="266" r:id="rId7"/>
    <p:sldId id="267" r:id="rId8"/>
    <p:sldId id="257" r:id="rId9"/>
    <p:sldId id="268" r:id="rId10"/>
    <p:sldId id="269" r:id="rId11"/>
    <p:sldId id="270" r:id="rId12"/>
    <p:sldId id="271" r:id="rId13"/>
    <p:sldId id="273" r:id="rId14"/>
    <p:sldId id="274" r:id="rId15"/>
    <p:sldId id="275"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9B6E8-9AC1-46A8-B4F9-0FDC84153A04}" type="datetimeFigureOut">
              <a:rPr lang="cs-CZ" smtClean="0"/>
              <a:t>12.5.2013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2B74A-A786-47A8-9E61-0E8B5E297040}" type="slidenum">
              <a:rPr lang="cs-CZ" smtClean="0"/>
              <a:t>‹#›</a:t>
            </a:fld>
            <a:endParaRPr lang="cs-CZ"/>
          </a:p>
        </p:txBody>
      </p:sp>
    </p:spTree>
    <p:extLst>
      <p:ext uri="{BB962C8B-B14F-4D97-AF65-F5344CB8AC3E}">
        <p14:creationId xmlns:p14="http://schemas.microsoft.com/office/powerpoint/2010/main" val="199918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5C2B74A-A786-47A8-9E61-0E8B5E297040}" type="slidenum">
              <a:rPr lang="cs-CZ" smtClean="0"/>
              <a:t>9</a:t>
            </a:fld>
            <a:endParaRPr lang="cs-CZ"/>
          </a:p>
        </p:txBody>
      </p:sp>
    </p:spTree>
    <p:extLst>
      <p:ext uri="{BB962C8B-B14F-4D97-AF65-F5344CB8AC3E}">
        <p14:creationId xmlns:p14="http://schemas.microsoft.com/office/powerpoint/2010/main" val="1883078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cs-CZ" smtClean="0"/>
              <a:t>Kliknutím lze upravit styl.</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EA9ECE2-CBCC-4504-AE6E-877F5E65D569}" type="datetimeFigureOut">
              <a:rPr lang="cs-CZ" smtClean="0"/>
              <a:t>12.5.2013</a:t>
            </a:fld>
            <a:endParaRPr lang="cs-CZ"/>
          </a:p>
        </p:txBody>
      </p:sp>
      <p:sp>
        <p:nvSpPr>
          <p:cNvPr id="5" name="Footer Placeholder 4"/>
          <p:cNvSpPr>
            <a:spLocks noGrp="1"/>
          </p:cNvSpPr>
          <p:nvPr>
            <p:ph type="ftr" sz="quarter" idx="11"/>
          </p:nvPr>
        </p:nvSpPr>
        <p:spPr>
          <a:xfrm>
            <a:off x="1174044" y="5357592"/>
            <a:ext cx="5034845" cy="365125"/>
          </a:xfrm>
        </p:spPr>
        <p:txBody>
          <a:bodyPr/>
          <a:lstStyle/>
          <a:p>
            <a:endParaRPr lang="cs-CZ"/>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0B43A81-335C-4201-9E27-1C06150E8CB6}"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EA9ECE2-CBCC-4504-AE6E-877F5E65D569}" type="datetimeFigureOut">
              <a:rPr lang="cs-CZ" smtClean="0"/>
              <a:t>12.5.2013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B43A81-335C-4201-9E27-1C06150E8CB6}"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EA9ECE2-CBCC-4504-AE6E-877F5E65D569}" type="datetimeFigureOut">
              <a:rPr lang="cs-CZ" smtClean="0"/>
              <a:t>12.5.2013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B43A81-335C-4201-9E27-1C06150E8CB6}"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EA9ECE2-CBCC-4504-AE6E-877F5E65D569}" type="datetimeFigureOut">
              <a:rPr lang="cs-CZ" smtClean="0"/>
              <a:t>12.5.2013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B43A81-335C-4201-9E27-1C06150E8CB6}"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7EA9ECE2-CBCC-4504-AE6E-877F5E65D569}" type="datetimeFigureOut">
              <a:rPr lang="cs-CZ" smtClean="0"/>
              <a:t>12.5.2013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0B43A81-335C-4201-9E27-1C06150E8CB6}"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7EA9ECE2-CBCC-4504-AE6E-877F5E65D569}" type="datetimeFigureOut">
              <a:rPr lang="cs-CZ" smtClean="0"/>
              <a:t>12.5.2013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0B43A81-335C-4201-9E27-1C06150E8CB6}" type="slidenum">
              <a:rPr lang="cs-CZ" smtClean="0"/>
              <a:t>‹#›</a:t>
            </a:fld>
            <a:endParaRPr lang="cs-CZ"/>
          </a:p>
        </p:txBody>
      </p:sp>
      <p:sp>
        <p:nvSpPr>
          <p:cNvPr id="9" name="Content Placeholder 8"/>
          <p:cNvSpPr>
            <a:spLocks noGrp="1"/>
          </p:cNvSpPr>
          <p:nvPr>
            <p:ph sz="quarter" idx="13"/>
          </p:nvPr>
        </p:nvSpPr>
        <p:spPr>
          <a:xfrm>
            <a:off x="1298448" y="2121407"/>
            <a:ext cx="3200400" cy="360273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EA9ECE2-CBCC-4504-AE6E-877F5E65D569}" type="datetimeFigureOut">
              <a:rPr lang="cs-CZ" smtClean="0"/>
              <a:t>12.5.2013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0B43A81-335C-4201-9E27-1C06150E8CB6}" type="slidenum">
              <a:rPr lang="cs-CZ" smtClean="0"/>
              <a:t>‹#›</a:t>
            </a:fld>
            <a:endParaRPr lang="cs-CZ"/>
          </a:p>
        </p:txBody>
      </p:sp>
      <p:sp>
        <p:nvSpPr>
          <p:cNvPr id="11" name="Content Placeholder 10"/>
          <p:cNvSpPr>
            <a:spLocks noGrp="1"/>
          </p:cNvSpPr>
          <p:nvPr>
            <p:ph sz="quarter" idx="13"/>
          </p:nvPr>
        </p:nvSpPr>
        <p:spPr>
          <a:xfrm>
            <a:off x="1298448" y="2944368"/>
            <a:ext cx="3227832" cy="277977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7EA9ECE2-CBCC-4504-AE6E-877F5E65D569}" type="datetimeFigureOut">
              <a:rPr lang="cs-CZ" smtClean="0"/>
              <a:t>12.5.2013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0B43A81-335C-4201-9E27-1C06150E8CB6}"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9ECE2-CBCC-4504-AE6E-877F5E65D569}" type="datetimeFigureOut">
              <a:rPr lang="cs-CZ" smtClean="0"/>
              <a:t>12.5.2013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0B43A81-335C-4201-9E27-1C06150E8CB6}"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cs-CZ" smtClean="0"/>
              <a:t>Kliknutím lze upravit styl.</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60000">
            <a:off x="6341698" y="5885672"/>
            <a:ext cx="1213821" cy="365125"/>
          </a:xfrm>
        </p:spPr>
        <p:txBody>
          <a:bodyPr/>
          <a:lstStyle/>
          <a:p>
            <a:fld id="{7EA9ECE2-CBCC-4504-AE6E-877F5E65D569}" type="datetimeFigureOut">
              <a:rPr lang="cs-CZ" smtClean="0"/>
              <a:t>12.5.2013</a:t>
            </a:fld>
            <a:endParaRPr lang="cs-CZ"/>
          </a:p>
        </p:txBody>
      </p:sp>
      <p:sp>
        <p:nvSpPr>
          <p:cNvPr id="6" name="Footer Placeholder 5"/>
          <p:cNvSpPr>
            <a:spLocks noGrp="1"/>
          </p:cNvSpPr>
          <p:nvPr>
            <p:ph type="ftr" sz="quarter" idx="11"/>
          </p:nvPr>
        </p:nvSpPr>
        <p:spPr>
          <a:xfrm rot="-60000">
            <a:off x="914554" y="5829261"/>
            <a:ext cx="3522607" cy="365125"/>
          </a:xfrm>
        </p:spPr>
        <p:txBody>
          <a:bodyPr/>
          <a:lstStyle/>
          <a:p>
            <a:endParaRPr lang="cs-CZ"/>
          </a:p>
        </p:txBody>
      </p:sp>
      <p:sp>
        <p:nvSpPr>
          <p:cNvPr id="7" name="Slide Number Placeholder 6"/>
          <p:cNvSpPr>
            <a:spLocks noGrp="1"/>
          </p:cNvSpPr>
          <p:nvPr>
            <p:ph type="sldNum" sz="quarter" idx="12"/>
          </p:nvPr>
        </p:nvSpPr>
        <p:spPr>
          <a:xfrm rot="60000">
            <a:off x="7557313" y="5896961"/>
            <a:ext cx="554023" cy="365125"/>
          </a:xfrm>
        </p:spPr>
        <p:txBody>
          <a:bodyPr/>
          <a:lstStyle/>
          <a:p>
            <a:fld id="{70B43A81-335C-4201-9E27-1C06150E8CB6}"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60000">
            <a:off x="6345936" y="5888737"/>
            <a:ext cx="1213821" cy="365125"/>
          </a:xfrm>
        </p:spPr>
        <p:txBody>
          <a:bodyPr/>
          <a:lstStyle/>
          <a:p>
            <a:fld id="{7EA9ECE2-CBCC-4504-AE6E-877F5E65D569}" type="datetimeFigureOut">
              <a:rPr lang="cs-CZ" smtClean="0"/>
              <a:t>12.5.2013</a:t>
            </a:fld>
            <a:endParaRPr lang="cs-CZ"/>
          </a:p>
        </p:txBody>
      </p:sp>
      <p:sp>
        <p:nvSpPr>
          <p:cNvPr id="6" name="Footer Placeholder 5"/>
          <p:cNvSpPr>
            <a:spLocks noGrp="1"/>
          </p:cNvSpPr>
          <p:nvPr>
            <p:ph type="ftr" sz="quarter" idx="11"/>
          </p:nvPr>
        </p:nvSpPr>
        <p:spPr>
          <a:xfrm rot="-60000">
            <a:off x="914569" y="5831037"/>
            <a:ext cx="3319043" cy="365125"/>
          </a:xfrm>
        </p:spPr>
        <p:txBody>
          <a:bodyPr/>
          <a:lstStyle/>
          <a:p>
            <a:endParaRPr lang="cs-CZ"/>
          </a:p>
        </p:txBody>
      </p:sp>
      <p:sp>
        <p:nvSpPr>
          <p:cNvPr id="7" name="Slide Number Placeholder 6"/>
          <p:cNvSpPr>
            <a:spLocks noGrp="1"/>
          </p:cNvSpPr>
          <p:nvPr>
            <p:ph type="sldNum" sz="quarter" idx="12"/>
          </p:nvPr>
        </p:nvSpPr>
        <p:spPr>
          <a:xfrm rot="60000">
            <a:off x="7562089" y="5900026"/>
            <a:ext cx="554023" cy="365125"/>
          </a:xfrm>
        </p:spPr>
        <p:txBody>
          <a:bodyPr/>
          <a:lstStyle/>
          <a:p>
            <a:fld id="{70B43A81-335C-4201-9E27-1C06150E8CB6}"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EA9ECE2-CBCC-4504-AE6E-877F5E65D569}" type="datetimeFigureOut">
              <a:rPr lang="cs-CZ" smtClean="0"/>
              <a:t>12.5.2013</a:t>
            </a:fld>
            <a:endParaRPr lang="cs-CZ"/>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cs-CZ"/>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0B43A81-335C-4201-9E27-1C06150E8CB6}"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de-DE" dirty="0" smtClean="0"/>
              <a:t>Bildliche Darstellungsformen</a:t>
            </a:r>
            <a:endParaRPr lang="de-DE"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22312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Foto-</a:t>
            </a:r>
            <a:r>
              <a:rPr lang="cs-CZ" dirty="0" err="1" smtClean="0"/>
              <a:t>Reportage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9" y="1916832"/>
            <a:ext cx="705678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35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Funktionen</a:t>
            </a:r>
            <a:r>
              <a:rPr lang="cs-CZ" dirty="0" smtClean="0"/>
              <a:t> von </a:t>
            </a:r>
            <a:r>
              <a:rPr lang="cs-CZ" dirty="0" err="1" smtClean="0"/>
              <a:t>Bildern</a:t>
            </a:r>
            <a:endParaRPr lang="cs-CZ" dirty="0"/>
          </a:p>
        </p:txBody>
      </p:sp>
      <p:sp>
        <p:nvSpPr>
          <p:cNvPr id="3" name="Zástupný symbol pro obsah 2"/>
          <p:cNvSpPr>
            <a:spLocks noGrp="1"/>
          </p:cNvSpPr>
          <p:nvPr>
            <p:ph idx="1"/>
          </p:nvPr>
        </p:nvSpPr>
        <p:spPr/>
        <p:txBody>
          <a:bodyPr>
            <a:normAutofit fontScale="85000" lnSpcReduction="20000"/>
          </a:bodyPr>
          <a:lstStyle/>
          <a:p>
            <a:r>
              <a:rPr lang="de-DE" dirty="0" smtClean="0"/>
              <a:t>darstellende </a:t>
            </a:r>
            <a:r>
              <a:rPr lang="de-DE" dirty="0"/>
              <a:t>Funktion </a:t>
            </a:r>
            <a:endParaRPr lang="cs-CZ" dirty="0" smtClean="0"/>
          </a:p>
          <a:p>
            <a:pPr marL="0" indent="0">
              <a:buNone/>
            </a:pPr>
            <a:r>
              <a:rPr lang="cs-CZ" dirty="0" smtClean="0"/>
              <a:t>	</a:t>
            </a:r>
            <a:r>
              <a:rPr lang="de-DE" dirty="0" smtClean="0"/>
              <a:t>(</a:t>
            </a:r>
            <a:r>
              <a:rPr lang="de-DE" dirty="0"/>
              <a:t>den Inhalt des Textes veranschaulichen</a:t>
            </a:r>
            <a:r>
              <a:rPr lang="de-DE" dirty="0" smtClean="0"/>
              <a:t>)</a:t>
            </a:r>
            <a:endParaRPr lang="cs-CZ" dirty="0"/>
          </a:p>
          <a:p>
            <a:pPr lvl="0"/>
            <a:r>
              <a:rPr lang="de-DE" dirty="0"/>
              <a:t>Organisationsfunktion </a:t>
            </a:r>
            <a:endParaRPr lang="cs-CZ" dirty="0" smtClean="0"/>
          </a:p>
          <a:p>
            <a:pPr marL="0" lvl="0" indent="0">
              <a:buNone/>
            </a:pPr>
            <a:r>
              <a:rPr lang="cs-CZ" dirty="0" smtClean="0"/>
              <a:t>	</a:t>
            </a:r>
            <a:r>
              <a:rPr lang="de-DE" dirty="0" smtClean="0"/>
              <a:t>(</a:t>
            </a:r>
            <a:r>
              <a:rPr lang="de-DE" dirty="0"/>
              <a:t>die Zusammenhänge zwischen </a:t>
            </a:r>
            <a:r>
              <a:rPr lang="cs-CZ" dirty="0" smtClean="0"/>
              <a:t>	</a:t>
            </a:r>
            <a:r>
              <a:rPr lang="de-DE" dirty="0" smtClean="0"/>
              <a:t>Schlüsselbegriffen </a:t>
            </a:r>
            <a:r>
              <a:rPr lang="de-DE" dirty="0"/>
              <a:t>eines Textes darstellen</a:t>
            </a:r>
            <a:r>
              <a:rPr lang="de-DE" dirty="0" smtClean="0"/>
              <a:t>)</a:t>
            </a:r>
            <a:endParaRPr lang="cs-CZ" dirty="0"/>
          </a:p>
          <a:p>
            <a:pPr lvl="0"/>
            <a:r>
              <a:rPr lang="de-DE" dirty="0"/>
              <a:t>interpretative Funktion </a:t>
            </a:r>
            <a:endParaRPr lang="cs-CZ" dirty="0" smtClean="0"/>
          </a:p>
          <a:p>
            <a:pPr marL="0" lvl="0" indent="0">
              <a:buNone/>
            </a:pPr>
            <a:r>
              <a:rPr lang="cs-CZ" dirty="0" smtClean="0"/>
              <a:t>	</a:t>
            </a:r>
            <a:r>
              <a:rPr lang="de-DE" dirty="0" smtClean="0"/>
              <a:t>(</a:t>
            </a:r>
            <a:r>
              <a:rPr lang="de-DE" dirty="0"/>
              <a:t>schwer verständliche Inhalte des </a:t>
            </a:r>
            <a:r>
              <a:rPr lang="de-DE" dirty="0" smtClean="0"/>
              <a:t>Textes</a:t>
            </a:r>
            <a:r>
              <a:rPr lang="cs-CZ" dirty="0" smtClean="0"/>
              <a:t> 	</a:t>
            </a:r>
            <a:r>
              <a:rPr lang="de-DE" dirty="0" smtClean="0"/>
              <a:t>übersetzen)</a:t>
            </a:r>
            <a:endParaRPr lang="cs-CZ" dirty="0"/>
          </a:p>
          <a:p>
            <a:pPr lvl="0"/>
            <a:r>
              <a:rPr lang="de-DE" dirty="0"/>
              <a:t>dokumentarische Funktion </a:t>
            </a:r>
            <a:endParaRPr lang="cs-CZ" dirty="0" smtClean="0"/>
          </a:p>
          <a:p>
            <a:pPr marL="0" lvl="0" indent="0">
              <a:buNone/>
            </a:pPr>
            <a:r>
              <a:rPr lang="cs-CZ" dirty="0" smtClean="0"/>
              <a:t>	</a:t>
            </a:r>
            <a:r>
              <a:rPr lang="de-DE" dirty="0" smtClean="0"/>
              <a:t>(</a:t>
            </a:r>
            <a:r>
              <a:rPr lang="de-DE" dirty="0"/>
              <a:t>Sachverhalte dokumentieren</a:t>
            </a:r>
            <a:r>
              <a:rPr lang="de-DE" dirty="0" smtClean="0"/>
              <a:t>)</a:t>
            </a:r>
            <a:endParaRPr lang="cs-CZ" dirty="0"/>
          </a:p>
          <a:p>
            <a:pPr lvl="0"/>
            <a:r>
              <a:rPr lang="de-DE" dirty="0"/>
              <a:t>symbolische Funktion </a:t>
            </a:r>
            <a:endParaRPr lang="cs-CZ" dirty="0" smtClean="0"/>
          </a:p>
          <a:p>
            <a:pPr marL="0" lvl="0" indent="0">
              <a:buNone/>
            </a:pPr>
            <a:r>
              <a:rPr lang="de-DE" dirty="0" smtClean="0"/>
              <a:t>(</a:t>
            </a:r>
            <a:r>
              <a:rPr lang="de-DE" dirty="0"/>
              <a:t>Sachverhalte symbolisieren</a:t>
            </a:r>
            <a:r>
              <a:rPr lang="de-DE" dirty="0" smtClean="0"/>
              <a:t>)</a:t>
            </a:r>
            <a:r>
              <a:rPr lang="de-DE" sz="2100" cap="small" dirty="0"/>
              <a:t> </a:t>
            </a:r>
            <a:r>
              <a:rPr lang="cs-CZ" sz="2100" cap="small" dirty="0" smtClean="0"/>
              <a:t>	</a:t>
            </a:r>
            <a:r>
              <a:rPr lang="de-DE" sz="2100" cap="small" dirty="0" smtClean="0"/>
              <a:t>Blum/Blum</a:t>
            </a:r>
            <a:r>
              <a:rPr lang="de-DE" sz="2100" dirty="0" smtClean="0"/>
              <a:t> </a:t>
            </a:r>
            <a:r>
              <a:rPr lang="de-DE" sz="2100" dirty="0"/>
              <a:t>(2001:38)</a:t>
            </a:r>
            <a:endParaRPr lang="cs-CZ" sz="2100" dirty="0"/>
          </a:p>
          <a:p>
            <a:endParaRPr lang="cs-CZ" dirty="0"/>
          </a:p>
        </p:txBody>
      </p:sp>
    </p:spTree>
    <p:extLst>
      <p:ext uri="{BB962C8B-B14F-4D97-AF65-F5344CB8AC3E}">
        <p14:creationId xmlns:p14="http://schemas.microsoft.com/office/powerpoint/2010/main" val="1059767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Grafiken</a:t>
            </a:r>
            <a:endParaRPr lang="cs-CZ" dirty="0"/>
          </a:p>
        </p:txBody>
      </p:sp>
      <p:sp>
        <p:nvSpPr>
          <p:cNvPr id="3" name="Zástupný symbol pro obsah 2"/>
          <p:cNvSpPr>
            <a:spLocks noGrp="1"/>
          </p:cNvSpPr>
          <p:nvPr>
            <p:ph idx="1"/>
          </p:nvPr>
        </p:nvSpPr>
        <p:spPr/>
        <p:txBody>
          <a:bodyPr/>
          <a:lstStyle/>
          <a:p>
            <a:pPr marL="0" indent="0">
              <a:buNone/>
            </a:pPr>
            <a:endParaRPr lang="cs-CZ" dirty="0"/>
          </a:p>
          <a:p>
            <a:r>
              <a:rPr lang="cs-CZ" b="1" dirty="0"/>
              <a:t>1</a:t>
            </a:r>
            <a:r>
              <a:rPr lang="de-DE" b="1" dirty="0" smtClean="0"/>
              <a:t>.</a:t>
            </a:r>
            <a:r>
              <a:rPr lang="de-DE" b="1" dirty="0"/>
              <a:t>	Kommentargrafik</a:t>
            </a:r>
            <a:endParaRPr lang="cs-CZ" dirty="0"/>
          </a:p>
          <a:p>
            <a:r>
              <a:rPr lang="cs-CZ" b="1" dirty="0"/>
              <a:t>2</a:t>
            </a:r>
            <a:r>
              <a:rPr lang="de-DE" b="1" dirty="0" smtClean="0"/>
              <a:t>.</a:t>
            </a:r>
            <a:r>
              <a:rPr lang="de-DE" b="1" dirty="0"/>
              <a:t>	Unterhaltungsgrafik</a:t>
            </a:r>
            <a:endParaRPr lang="cs-CZ" dirty="0"/>
          </a:p>
          <a:p>
            <a:r>
              <a:rPr lang="cs-CZ" b="1" dirty="0"/>
              <a:t>3</a:t>
            </a:r>
            <a:r>
              <a:rPr lang="de-DE" b="1" dirty="0" smtClean="0"/>
              <a:t>.</a:t>
            </a:r>
            <a:r>
              <a:rPr lang="de-DE" dirty="0"/>
              <a:t>	</a:t>
            </a:r>
            <a:r>
              <a:rPr lang="de-DE" b="1" dirty="0" smtClean="0"/>
              <a:t>Zuordnungsgrafik</a:t>
            </a:r>
            <a:endParaRPr lang="cs-CZ" b="1" dirty="0" smtClean="0"/>
          </a:p>
          <a:p>
            <a:r>
              <a:rPr lang="cs-CZ" b="1" dirty="0" smtClean="0"/>
              <a:t>4. 	</a:t>
            </a:r>
            <a:r>
              <a:rPr lang="cs-CZ" b="1" dirty="0" err="1" smtClean="0"/>
              <a:t>Infografik</a:t>
            </a:r>
            <a:endParaRPr lang="cs-CZ" dirty="0"/>
          </a:p>
          <a:p>
            <a:pPr marL="0" indent="0">
              <a:buNone/>
            </a:pPr>
            <a:endParaRPr lang="cs-CZ" dirty="0" smtClean="0"/>
          </a:p>
          <a:p>
            <a:pPr marL="0" indent="0">
              <a:buNone/>
            </a:pPr>
            <a:r>
              <a:rPr lang="cs-CZ" dirty="0"/>
              <a:t>	</a:t>
            </a:r>
            <a:r>
              <a:rPr lang="de-DE" cap="small" dirty="0"/>
              <a:t> </a:t>
            </a:r>
            <a:r>
              <a:rPr lang="cs-CZ" cap="small" dirty="0" smtClean="0"/>
              <a:t>			</a:t>
            </a:r>
            <a:r>
              <a:rPr lang="de-DE" sz="1800" cap="small" dirty="0" smtClean="0"/>
              <a:t>Liebig </a:t>
            </a:r>
            <a:r>
              <a:rPr lang="de-DE" sz="1800" dirty="0"/>
              <a:t>(1999:24)</a:t>
            </a:r>
            <a:endParaRPr lang="cs-CZ" sz="1800" dirty="0"/>
          </a:p>
        </p:txBody>
      </p:sp>
    </p:spTree>
    <p:extLst>
      <p:ext uri="{BB962C8B-B14F-4D97-AF65-F5344CB8AC3E}">
        <p14:creationId xmlns:p14="http://schemas.microsoft.com/office/powerpoint/2010/main" val="124407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Kommentargrafik</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l="13182" t="16255" r="10226" b="5394"/>
          <a:stretch>
            <a:fillRect/>
          </a:stretch>
        </p:blipFill>
        <p:spPr bwMode="auto">
          <a:xfrm>
            <a:off x="1403648" y="1988841"/>
            <a:ext cx="6480719" cy="373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4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Unterhaltungsgrafik</a:t>
            </a:r>
            <a:endParaRPr lang="cs-CZ" dirty="0"/>
          </a:p>
        </p:txBody>
      </p:sp>
      <p:pic>
        <p:nvPicPr>
          <p:cNvPr id="4" name="Picture 9" descr="komiks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3848" y="1844824"/>
            <a:ext cx="2664296" cy="4248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38375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Zuordnungsgrafik</a:t>
            </a:r>
            <a:endParaRPr lang="cs-CZ" dirty="0"/>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132857"/>
            <a:ext cx="3672408" cy="338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434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43608" y="980728"/>
            <a:ext cx="6984776" cy="4893647"/>
          </a:xfrm>
          <a:prstGeom prst="rect">
            <a:avLst/>
          </a:prstGeom>
        </p:spPr>
        <p:txBody>
          <a:bodyPr wrap="square">
            <a:spAutoFit/>
          </a:bodyPr>
          <a:lstStyle/>
          <a:p>
            <a:r>
              <a:rPr lang="de-DE" sz="2400" dirty="0"/>
              <a:t>„Forscher am </a:t>
            </a:r>
            <a:r>
              <a:rPr lang="de-DE" sz="2400" dirty="0" err="1"/>
              <a:t>Poynter</a:t>
            </a:r>
            <a:r>
              <a:rPr lang="de-DE" sz="2400" dirty="0"/>
              <a:t> Institute in Florida (1990) fanden damals in einer Untersuchung heraus: Zeitungsleser steigen stets über ein Bild in eine Seite ein (sofern vorhanden) und nicht über eine Schlagzeile. Und: Kein Element findet in Zeitungen so viel Aufmerksamkeit wie Fotos und Grafiken. Die Mehrzahl der Leser beginnt laut dieser Studie ihre Lektüre mit den Fotos (85 Prozent), danach kommen die Bildunterschriften. Erst dann folgen Schlagzeilen/Überschriften, Vorspänne und Zwischentitel als sog. </a:t>
            </a:r>
            <a:r>
              <a:rPr lang="de-DE" sz="2400" dirty="0" err="1"/>
              <a:t>Eintrittstore</a:t>
            </a:r>
            <a:r>
              <a:rPr lang="de-DE" sz="2400" dirty="0" smtClean="0"/>
              <a:t>.</a:t>
            </a:r>
            <a:r>
              <a:rPr lang="cs-CZ" sz="2400" dirty="0" smtClean="0"/>
              <a:t>“</a:t>
            </a:r>
            <a:r>
              <a:rPr lang="de-DE" sz="2400" dirty="0" smtClean="0"/>
              <a:t> </a:t>
            </a:r>
            <a:endParaRPr lang="cs-CZ" sz="2400" dirty="0" smtClean="0"/>
          </a:p>
          <a:p>
            <a:pPr algn="r"/>
            <a:r>
              <a:rPr lang="de-DE" sz="2400" dirty="0" smtClean="0"/>
              <a:t> </a:t>
            </a:r>
            <a:r>
              <a:rPr lang="de-DE" dirty="0"/>
              <a:t>(Meissner 1995:134)</a:t>
            </a:r>
            <a:endParaRPr lang="cs-CZ" dirty="0"/>
          </a:p>
        </p:txBody>
      </p:sp>
    </p:spTree>
    <p:extLst>
      <p:ext uri="{BB962C8B-B14F-4D97-AF65-F5344CB8AC3E}">
        <p14:creationId xmlns:p14="http://schemas.microsoft.com/office/powerpoint/2010/main" val="364371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Funktionen</a:t>
            </a:r>
            <a:r>
              <a:rPr lang="cs-CZ" dirty="0" smtClean="0"/>
              <a:t> von </a:t>
            </a:r>
            <a:r>
              <a:rPr lang="cs-CZ" dirty="0" err="1" smtClean="0"/>
              <a:t>Bildern</a:t>
            </a:r>
            <a:endParaRPr lang="cs-CZ" dirty="0"/>
          </a:p>
        </p:txBody>
      </p:sp>
      <p:sp>
        <p:nvSpPr>
          <p:cNvPr id="3" name="Zástupný symbol pro obsah 2"/>
          <p:cNvSpPr>
            <a:spLocks noGrp="1"/>
          </p:cNvSpPr>
          <p:nvPr>
            <p:ph idx="1"/>
          </p:nvPr>
        </p:nvSpPr>
        <p:spPr/>
        <p:txBody>
          <a:bodyPr/>
          <a:lstStyle/>
          <a:p>
            <a:r>
              <a:rPr lang="cs-CZ" dirty="0" err="1" smtClean="0"/>
              <a:t>Ergänzung</a:t>
            </a:r>
            <a:r>
              <a:rPr lang="cs-CZ" dirty="0" smtClean="0"/>
              <a:t> </a:t>
            </a:r>
            <a:r>
              <a:rPr lang="cs-CZ" dirty="0" err="1" smtClean="0"/>
              <a:t>einer</a:t>
            </a:r>
            <a:r>
              <a:rPr lang="cs-CZ" dirty="0" smtClean="0"/>
              <a:t> </a:t>
            </a:r>
            <a:r>
              <a:rPr lang="cs-CZ" dirty="0" err="1" smtClean="0"/>
              <a:t>Nachricht</a:t>
            </a:r>
            <a:endParaRPr lang="cs-CZ" dirty="0" smtClean="0"/>
          </a:p>
          <a:p>
            <a:pPr marL="0" indent="0">
              <a:buNone/>
            </a:pPr>
            <a:endParaRPr lang="cs-CZ" dirty="0" smtClean="0"/>
          </a:p>
          <a:p>
            <a:r>
              <a:rPr lang="cs-CZ" dirty="0" err="1" smtClean="0"/>
              <a:t>Nachricht</a:t>
            </a:r>
            <a:r>
              <a:rPr lang="cs-CZ" dirty="0" smtClean="0"/>
              <a:t> in </a:t>
            </a:r>
            <a:r>
              <a:rPr lang="cs-CZ" dirty="0" err="1" smtClean="0"/>
              <a:t>sich</a:t>
            </a:r>
            <a:r>
              <a:rPr lang="cs-CZ" dirty="0" smtClean="0"/>
              <a:t> </a:t>
            </a:r>
            <a:r>
              <a:rPr lang="cs-CZ" dirty="0" err="1" smtClean="0"/>
              <a:t>selbs</a:t>
            </a:r>
            <a:endParaRPr lang="cs-CZ" dirty="0" smtClean="0"/>
          </a:p>
          <a:p>
            <a:pPr marL="0" indent="0">
              <a:buNone/>
            </a:pPr>
            <a:endParaRPr lang="cs-CZ" dirty="0" smtClean="0"/>
          </a:p>
          <a:p>
            <a:r>
              <a:rPr lang="cs-CZ" dirty="0" err="1" smtClean="0"/>
              <a:t>graphisches</a:t>
            </a:r>
            <a:r>
              <a:rPr lang="cs-CZ" dirty="0" smtClean="0"/>
              <a:t> Element</a:t>
            </a:r>
          </a:p>
          <a:p>
            <a:pPr marL="0" indent="0">
              <a:buNone/>
            </a:pPr>
            <a:endParaRPr lang="cs-CZ" dirty="0" smtClean="0"/>
          </a:p>
          <a:p>
            <a:r>
              <a:rPr lang="cs-CZ" dirty="0" err="1"/>
              <a:t>a</a:t>
            </a:r>
            <a:r>
              <a:rPr lang="cs-CZ" dirty="0" err="1" smtClean="0"/>
              <a:t>uflockendes</a:t>
            </a:r>
            <a:r>
              <a:rPr lang="cs-CZ" dirty="0" smtClean="0"/>
              <a:t> Element</a:t>
            </a:r>
            <a:endParaRPr lang="cs-CZ" dirty="0"/>
          </a:p>
        </p:txBody>
      </p:sp>
    </p:spTree>
    <p:extLst>
      <p:ext uri="{BB962C8B-B14F-4D97-AF65-F5344CB8AC3E}">
        <p14:creationId xmlns:p14="http://schemas.microsoft.com/office/powerpoint/2010/main" val="1620374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Bilder</a:t>
            </a:r>
            <a:r>
              <a:rPr lang="cs-CZ" dirty="0" smtClean="0"/>
              <a:t> </a:t>
            </a:r>
            <a:r>
              <a:rPr lang="cs-CZ" dirty="0" err="1" smtClean="0"/>
              <a:t>und</a:t>
            </a:r>
            <a:r>
              <a:rPr lang="cs-CZ" dirty="0" smtClean="0"/>
              <a:t> </a:t>
            </a:r>
            <a:r>
              <a:rPr lang="cs-CZ" dirty="0" err="1" smtClean="0"/>
              <a:t>Fotos</a:t>
            </a:r>
            <a:endParaRPr lang="cs-CZ" dirty="0"/>
          </a:p>
        </p:txBody>
      </p:sp>
      <p:sp>
        <p:nvSpPr>
          <p:cNvPr id="3" name="Zástupný symbol pro obsah 2"/>
          <p:cNvSpPr>
            <a:spLocks noGrp="1"/>
          </p:cNvSpPr>
          <p:nvPr>
            <p:ph idx="1"/>
          </p:nvPr>
        </p:nvSpPr>
        <p:spPr/>
        <p:txBody>
          <a:bodyPr/>
          <a:lstStyle/>
          <a:p>
            <a:r>
              <a:rPr lang="de-DE" b="1" dirty="0" smtClean="0"/>
              <a:t>das </a:t>
            </a:r>
            <a:r>
              <a:rPr lang="de-DE" b="1" dirty="0"/>
              <a:t>Einzelbild</a:t>
            </a:r>
            <a:endParaRPr lang="cs-CZ" dirty="0"/>
          </a:p>
          <a:p>
            <a:pPr marL="0" indent="0">
              <a:buNone/>
            </a:pPr>
            <a:endParaRPr lang="cs-CZ" dirty="0" smtClean="0"/>
          </a:p>
          <a:p>
            <a:pPr marL="0" indent="0">
              <a:buNone/>
            </a:pPr>
            <a:r>
              <a:rPr lang="de-DE" dirty="0" smtClean="0"/>
              <a:t>Als </a:t>
            </a:r>
            <a:r>
              <a:rPr lang="de-DE" dirty="0"/>
              <a:t>Einzelbild dient das Foto zur Ergänzung oder Veranschaulichung eines Textes und hat im Zusammenhang mit diesem Text eine berichtende oder kommentierende Funktion. </a:t>
            </a:r>
            <a:endParaRPr lang="cs-CZ" dirty="0"/>
          </a:p>
        </p:txBody>
      </p:sp>
    </p:spTree>
    <p:extLst>
      <p:ext uri="{BB962C8B-B14F-4D97-AF65-F5344CB8AC3E}">
        <p14:creationId xmlns:p14="http://schemas.microsoft.com/office/powerpoint/2010/main" val="1885867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Einzelbild</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l="18410" t="14703" r="16364" b="6171"/>
          <a:stretch>
            <a:fillRect/>
          </a:stretch>
        </p:blipFill>
        <p:spPr bwMode="auto">
          <a:xfrm>
            <a:off x="1691680" y="1844824"/>
            <a:ext cx="5832647"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16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de-DE" b="1" dirty="0" smtClean="0"/>
              <a:t>die Serie</a:t>
            </a:r>
            <a:endParaRPr lang="cs-CZ" b="1" dirty="0" smtClean="0"/>
          </a:p>
          <a:p>
            <a:pPr marL="0" indent="0">
              <a:buNone/>
            </a:pPr>
            <a:endParaRPr lang="cs-CZ" dirty="0"/>
          </a:p>
          <a:p>
            <a:pPr marL="0" indent="0">
              <a:buNone/>
            </a:pPr>
            <a:r>
              <a:rPr lang="de-DE" dirty="0"/>
              <a:t>Eine Serie bilden zwei oder mehrere Fotos zum gleichen Thema, die meistens vom gleichen Standort gemacht worden sind. Sie zeigen beispielsweise eine interviewte Person während des Gesprächs.</a:t>
            </a:r>
            <a:endParaRPr lang="cs-CZ" dirty="0"/>
          </a:p>
        </p:txBody>
      </p:sp>
    </p:spTree>
    <p:extLst>
      <p:ext uri="{BB962C8B-B14F-4D97-AF65-F5344CB8AC3E}">
        <p14:creationId xmlns:p14="http://schemas.microsoft.com/office/powerpoint/2010/main" val="2911621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Fotoserie</a:t>
            </a:r>
            <a:endParaRPr lang="cs-CZ" dirty="0"/>
          </a:p>
        </p:txBody>
      </p:sp>
      <p:pic>
        <p:nvPicPr>
          <p:cNvPr id="1026" name="Picture 2" descr="C:\Users\Veronika\Desktop\Wurzburg2\Bildliche Dar1\skenovat003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03848" y="1844824"/>
            <a:ext cx="2592287"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90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Fotoserie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l="13863" t="24788" r="11818" b="5782"/>
          <a:stretch>
            <a:fillRect/>
          </a:stretch>
        </p:blipFill>
        <p:spPr bwMode="auto">
          <a:xfrm>
            <a:off x="947611" y="1628801"/>
            <a:ext cx="7248778" cy="421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9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de-DE" b="1" dirty="0" smtClean="0"/>
              <a:t>die </a:t>
            </a:r>
            <a:r>
              <a:rPr lang="de-DE" b="1" dirty="0"/>
              <a:t>Foto-Reportage</a:t>
            </a:r>
            <a:endParaRPr lang="cs-CZ" dirty="0"/>
          </a:p>
          <a:p>
            <a:pPr marL="0" indent="0">
              <a:buNone/>
            </a:pPr>
            <a:endParaRPr lang="cs-CZ" dirty="0" smtClean="0"/>
          </a:p>
          <a:p>
            <a:pPr marL="0" indent="0">
              <a:buNone/>
            </a:pPr>
            <a:r>
              <a:rPr lang="de-DE" dirty="0" smtClean="0"/>
              <a:t>Eine </a:t>
            </a:r>
            <a:r>
              <a:rPr lang="de-DE" dirty="0"/>
              <a:t>Fotoreportage bemüht sich genauso wie eine verbale Reportage um eine lebendige Darstellung eines Themas.	</a:t>
            </a:r>
            <a:endParaRPr lang="cs-CZ" dirty="0"/>
          </a:p>
          <a:p>
            <a:pPr marL="0" indent="0">
              <a:buNone/>
            </a:pPr>
            <a:endParaRPr lang="cs-CZ" dirty="0" smtClean="0"/>
          </a:p>
          <a:p>
            <a:pPr marL="0" indent="0">
              <a:buNone/>
            </a:pPr>
            <a:r>
              <a:rPr lang="cs-CZ" sz="1800" dirty="0" smtClean="0"/>
              <a:t>			</a:t>
            </a:r>
            <a:r>
              <a:rPr lang="de-DE" sz="1800" dirty="0" smtClean="0"/>
              <a:t>(</a:t>
            </a:r>
            <a:r>
              <a:rPr lang="de-DE" sz="1800" dirty="0"/>
              <a:t>vgl. Beifuß/Evers/Rauch 1994)</a:t>
            </a:r>
            <a:endParaRPr lang="cs-CZ" sz="1800" dirty="0"/>
          </a:p>
        </p:txBody>
      </p:sp>
    </p:spTree>
    <p:extLst>
      <p:ext uri="{BB962C8B-B14F-4D97-AF65-F5344CB8AC3E}">
        <p14:creationId xmlns:p14="http://schemas.microsoft.com/office/powerpoint/2010/main" val="2288435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Špendlík">
  <a:themeElements>
    <a:clrScheme name="Špendlí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Špendlí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pendlí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112</TotalTime>
  <Words>204</Words>
  <Application>Microsoft Office PowerPoint</Application>
  <PresentationFormat>Předvádění na obrazovce (4:3)</PresentationFormat>
  <Paragraphs>50</Paragraphs>
  <Slides>15</Slides>
  <Notes>1</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Špendlík</vt:lpstr>
      <vt:lpstr>Bildliche Darstellungsformen</vt:lpstr>
      <vt:lpstr>Prezentace aplikace PowerPoint</vt:lpstr>
      <vt:lpstr>Funktionen von Bildern</vt:lpstr>
      <vt:lpstr>Bilder und Fotos</vt:lpstr>
      <vt:lpstr>Einzelbild</vt:lpstr>
      <vt:lpstr>Prezentace aplikace PowerPoint</vt:lpstr>
      <vt:lpstr>Fotoserie</vt:lpstr>
      <vt:lpstr>Fotoserie</vt:lpstr>
      <vt:lpstr>Prezentace aplikace PowerPoint</vt:lpstr>
      <vt:lpstr>Foto-Reportage</vt:lpstr>
      <vt:lpstr>Funktionen von Bildern</vt:lpstr>
      <vt:lpstr>Grafiken</vt:lpstr>
      <vt:lpstr>Kommentargrafik</vt:lpstr>
      <vt:lpstr>Unterhaltungsgrafik</vt:lpstr>
      <vt:lpstr>Zuordnungsgrafik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Bildliche Darstellungsformen</dc:title>
  <dc:creator>Gabriela Rykalová</dc:creator>
  <cp:lastModifiedBy>Gabriela Rykalová</cp:lastModifiedBy>
  <cp:revision>16</cp:revision>
  <dcterms:created xsi:type="dcterms:W3CDTF">2012-06-03T16:15:49Z</dcterms:created>
  <dcterms:modified xsi:type="dcterms:W3CDTF">2013-05-12T09:49:14Z</dcterms:modified>
</cp:coreProperties>
</file>