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2" r:id="rId18"/>
    <p:sldId id="273" r:id="rId19"/>
    <p:sldId id="277" r:id="rId20"/>
    <p:sldId id="279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5D824-5537-464E-AC57-3BBB62C56902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24D98-B2D3-41AE-A723-B7C13F16A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07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Krčál, Martin, </a:t>
            </a:r>
            <a:r>
              <a:rPr lang="cs-CZ" dirty="0" err="1"/>
              <a:t>Teplíková</a:t>
            </a:r>
            <a:r>
              <a:rPr lang="cs-CZ" dirty="0"/>
              <a:t> Zuzana. </a:t>
            </a:r>
            <a:r>
              <a:rPr lang="cs-CZ" i="1" dirty="0"/>
              <a:t>Naučte (se) citovat</a:t>
            </a:r>
            <a:r>
              <a:rPr lang="cs-CZ" dirty="0"/>
              <a:t>. Blansko: citace.com, 2014. ISBN 978-80-260-6074-1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24D98-B2D3-41AE-A723-B7C13F16A0C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569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Za neetické je považováno publikování jednoho článku ve více periodikách, každý text by měl být něčím nový a přinášet nové poznatky.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24D98-B2D3-41AE-A723-B7C13F16A0C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0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Součástí citace jsou odkazy na zdroje uvedené na konci dokumentu v seznamu použité literatury. U nás se používá nejčastěji při využití normy ČSN ISO 690 forma poznámek pod čarou, postupně se prosazuje </a:t>
            </a:r>
            <a:r>
              <a:rPr lang="cs-CZ" b="1" dirty="0"/>
              <a:t>harvardský systém</a:t>
            </a:r>
            <a:r>
              <a:rPr lang="cs-CZ" dirty="0"/>
              <a:t> </a:t>
            </a:r>
            <a:r>
              <a:rPr lang="cs-CZ" dirty="0" err="1"/>
              <a:t>author-date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používá se také číslování citací </a:t>
            </a:r>
            <a:r>
              <a:rPr lang="cs-CZ" b="1" dirty="0"/>
              <a:t>Vancouver style.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24D98-B2D3-41AE-A723-B7C13F16A0C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27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9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91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15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7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2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52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89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6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58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76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24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033C-B0C9-45A3-ACBA-DFC783393C85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5FB65-DFA9-4532-9587-38EDF9AF4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9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9133"/>
          </a:xfrm>
        </p:spPr>
        <p:txBody>
          <a:bodyPr/>
          <a:lstStyle/>
          <a:p>
            <a:r>
              <a:rPr lang="cs-CZ" b="1" dirty="0"/>
              <a:t>Naučte (se) citovat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C0F8164-9C06-4AC7-A15E-CBF87F4EE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915" y="3255962"/>
            <a:ext cx="65151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5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Méně závažné druhy plagiátů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6508"/>
            <a:ext cx="10515600" cy="486035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Citáty bez uvozovek</a:t>
            </a:r>
            <a:r>
              <a:rPr lang="cs-CZ" dirty="0"/>
              <a:t> – je uveden zdroj, ale chybí uvozovky</a:t>
            </a:r>
          </a:p>
          <a:p>
            <a:endParaRPr lang="cs-CZ" b="1" dirty="0"/>
          </a:p>
          <a:p>
            <a:r>
              <a:rPr lang="cs-CZ" b="1" dirty="0"/>
              <a:t>Vylepšování seznamu literatury</a:t>
            </a:r>
            <a:r>
              <a:rPr lang="cs-CZ" dirty="0"/>
              <a:t> – přidání titulů, se kterými autor nepracoval</a:t>
            </a:r>
          </a:p>
          <a:p>
            <a:endParaRPr lang="cs-CZ" b="1" dirty="0"/>
          </a:p>
          <a:p>
            <a:r>
              <a:rPr lang="cs-CZ" b="1" dirty="0"/>
              <a:t>Nedohledatelný zdroj</a:t>
            </a:r>
            <a:r>
              <a:rPr lang="cs-CZ" dirty="0"/>
              <a:t> – chyba v citaci nebo zdroj neexistuje</a:t>
            </a:r>
          </a:p>
          <a:p>
            <a:endParaRPr lang="cs-CZ" b="1" dirty="0"/>
          </a:p>
          <a:p>
            <a:r>
              <a:rPr lang="cs-CZ" b="1" dirty="0"/>
              <a:t>Zneužití </a:t>
            </a:r>
            <a:r>
              <a:rPr lang="cs-CZ" b="1" dirty="0" err="1"/>
              <a:t>autocitací</a:t>
            </a:r>
            <a:r>
              <a:rPr lang="cs-CZ" dirty="0"/>
              <a:t> – citování vlastních textů, které s tématikou nesouvisí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000" dirty="0"/>
              <a:t>(srov. Krčál, </a:t>
            </a:r>
            <a:r>
              <a:rPr lang="cs-CZ" sz="2000" dirty="0" err="1"/>
              <a:t>Teplíková</a:t>
            </a:r>
            <a:r>
              <a:rPr lang="cs-CZ" sz="2000" dirty="0"/>
              <a:t> 2014, 25-26)</a:t>
            </a:r>
          </a:p>
        </p:txBody>
      </p:sp>
    </p:spTree>
    <p:extLst>
      <p:ext uri="{BB962C8B-B14F-4D97-AF65-F5344CB8AC3E}">
        <p14:creationId xmlns:p14="http://schemas.microsoft.com/office/powerpoint/2010/main" val="192466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/>
              <a:t>Druhy citací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19345"/>
            <a:ext cx="10515600" cy="3457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Chceme-li v textu použít myšlenky jiných autorů, můžeme to zdělat formou </a:t>
            </a:r>
            <a:r>
              <a:rPr lang="cs-CZ" sz="4800" b="1" dirty="0"/>
              <a:t>citátu</a:t>
            </a:r>
            <a:r>
              <a:rPr lang="cs-CZ" sz="4800" dirty="0"/>
              <a:t> nebo </a:t>
            </a:r>
            <a:r>
              <a:rPr lang="cs-CZ" sz="4800" b="1" dirty="0"/>
              <a:t>parafráze</a:t>
            </a:r>
            <a:r>
              <a:rPr lang="cs-CZ" sz="48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13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467" y="181715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Citát</a:t>
            </a:r>
            <a:r>
              <a:rPr lang="cs-CZ" dirty="0"/>
              <a:t> je doslovné převzetí textu, tzn., text přepíšeme v takové podobě, v jaké byl v původním dokumentu. </a:t>
            </a:r>
          </a:p>
          <a:p>
            <a:pPr marL="0" indent="0">
              <a:buNone/>
            </a:pPr>
            <a:r>
              <a:rPr lang="cs-CZ" dirty="0"/>
              <a:t>Pokud chceme citát zkrátit tím, že vypustíme část výroku, pak se vynechaný text nahrazuje třemi </a:t>
            </a:r>
            <a:r>
              <a:rPr lang="cs-CZ" b="1" dirty="0"/>
              <a:t>tečkami v hranaté závorce.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„Pokud chceme citát zkrátit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[…]</a:t>
            </a:r>
            <a:r>
              <a:rPr lang="cs-CZ" dirty="0"/>
              <a:t>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/>
              <a:t>pak se vynechaný text nahrazuje třemi tečkami v hranaté závorce</a:t>
            </a:r>
            <a:r>
              <a:rPr lang="cs-CZ" dirty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Citát musí být dán do uvozovek a zvýrazněn kurzívou, čímž jej odlišujeme od vlastního textu a je vždy jasné, kde cizí výrok začíná a kde končí</a:t>
            </a:r>
            <a:r>
              <a:rPr lang="cs-CZ" dirty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(Krčál, </a:t>
            </a:r>
            <a:r>
              <a:rPr lang="cs-CZ" dirty="0" err="1"/>
              <a:t>Teplíková</a:t>
            </a:r>
            <a:r>
              <a:rPr lang="cs-CZ" dirty="0"/>
              <a:t> 2014, 29)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78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Krátké a delší citáty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Krátký citát vkládáme textu a začínáme velkým písmenem. </a:t>
            </a:r>
          </a:p>
          <a:p>
            <a:endParaRPr lang="cs-CZ" dirty="0"/>
          </a:p>
          <a:p>
            <a:r>
              <a:rPr lang="cs-CZ" dirty="0"/>
              <a:t>Delší dáváme do samostatného odstavce, který odsadíme a zmenšíme písmo. </a:t>
            </a:r>
          </a:p>
          <a:p>
            <a:endParaRPr lang="cs-CZ" dirty="0"/>
          </a:p>
          <a:p>
            <a:r>
              <a:rPr lang="cs-CZ" dirty="0"/>
              <a:t>Za citátem vždy odkaz na zdroj!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(srov. Krčál, </a:t>
            </a:r>
            <a:r>
              <a:rPr lang="cs-CZ" dirty="0" err="1"/>
              <a:t>Teplíková</a:t>
            </a:r>
            <a:r>
              <a:rPr lang="cs-CZ" dirty="0"/>
              <a:t> 2014, 29).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231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Parafráze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autor přepíše původní text vlastními slovy a zakomponuje do textu</a:t>
            </a:r>
          </a:p>
          <a:p>
            <a:pPr marL="0" indent="0">
              <a:buNone/>
            </a:pPr>
            <a:r>
              <a:rPr lang="cs-CZ" dirty="0"/>
              <a:t>na konci uvedeme zkrácený odkaz na zdroj. (Krčál, </a:t>
            </a:r>
            <a:r>
              <a:rPr lang="cs-CZ" dirty="0" err="1"/>
              <a:t>Teplíková</a:t>
            </a:r>
            <a:r>
              <a:rPr lang="cs-CZ" dirty="0"/>
              <a:t> 2014, 30)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Např. </a:t>
            </a:r>
          </a:p>
          <a:p>
            <a:pPr marL="0" indent="0">
              <a:buNone/>
            </a:pP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Lehrbuchaufgabe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in der </a:t>
            </a:r>
            <a:r>
              <a:rPr lang="cs-CZ" dirty="0" err="1"/>
              <a:t>tschechischen</a:t>
            </a:r>
            <a:r>
              <a:rPr lang="cs-CZ" dirty="0"/>
              <a:t> </a:t>
            </a:r>
            <a:r>
              <a:rPr lang="cs-CZ" dirty="0" err="1"/>
              <a:t>Fremdsprachendidaktik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Aufgabenstellung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didaktischen</a:t>
            </a:r>
            <a:r>
              <a:rPr lang="cs-CZ" dirty="0"/>
              <a:t> </a:t>
            </a:r>
            <a:r>
              <a:rPr lang="cs-CZ" dirty="0" err="1"/>
              <a:t>Intention</a:t>
            </a:r>
            <a:r>
              <a:rPr lang="cs-CZ" dirty="0"/>
              <a:t> </a:t>
            </a:r>
            <a:r>
              <a:rPr lang="cs-CZ" dirty="0" err="1"/>
              <a:t>gefasst</a:t>
            </a:r>
            <a:r>
              <a:rPr lang="cs-CZ" dirty="0"/>
              <a:t> (Průcha, 1998, s. 268; Nikl, 1997, s. 5).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36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8877" y="1924216"/>
            <a:ext cx="10515600" cy="24171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„</a:t>
            </a:r>
            <a:r>
              <a:rPr lang="cs-CZ" sz="4000" i="1" dirty="0"/>
              <a:t>V soupisu literatury uvádíme kompletní </a:t>
            </a:r>
            <a:r>
              <a:rPr lang="cs-CZ" sz="4000" b="1" i="1" dirty="0"/>
              <a:t>bibliografickou citaci</a:t>
            </a:r>
            <a:r>
              <a:rPr lang="cs-CZ" sz="4000" i="1" dirty="0"/>
              <a:t>, tj. základní informace nutní k dohledání dokumentu, jako je autor, název, vydavatelské údaje, rok, dostupnost. Jejich zápis řeší citační styly </a:t>
            </a:r>
            <a:r>
              <a:rPr lang="cs-CZ" sz="4000" dirty="0"/>
              <a:t>(Krčál, </a:t>
            </a:r>
            <a:r>
              <a:rPr lang="cs-CZ" sz="4000" dirty="0" err="1"/>
              <a:t>Teplíková</a:t>
            </a:r>
            <a:r>
              <a:rPr lang="cs-CZ" sz="4000" dirty="0"/>
              <a:t> 2014, 30).</a:t>
            </a:r>
            <a:r>
              <a:rPr lang="cs-CZ" sz="4000" i="1" dirty="0"/>
              <a:t>“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294CB0D-63BB-4D4B-9EA6-B912387A0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372" y="4467805"/>
            <a:ext cx="65151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0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Primární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Autoři, editoři, při více autorech prvního ve formátu </a:t>
            </a:r>
            <a:r>
              <a:rPr lang="cs-CZ" cap="all" dirty="0"/>
              <a:t>příjmení, </a:t>
            </a:r>
            <a:r>
              <a:rPr lang="cs-CZ" dirty="0"/>
              <a:t>Jméno, další Jméno, </a:t>
            </a:r>
            <a:r>
              <a:rPr lang="cs-CZ" cap="all" dirty="0"/>
              <a:t>příjmení, </a:t>
            </a:r>
            <a:r>
              <a:rPr lang="cs-CZ" dirty="0"/>
              <a:t>před posledním spojka a. Je-li problém rozlišit jméno a příjmení, doporučujeme využít katalogy nebo autoritní rejstřík, např. Viaf.org. </a:t>
            </a:r>
          </a:p>
          <a:p>
            <a:r>
              <a:rPr lang="cs-CZ" dirty="0"/>
              <a:t>Je-li autorem korporace nebo instituce, udává se název s velkým písmenem, je-li shodná s vydavatelem, vynechává se. </a:t>
            </a:r>
          </a:p>
          <a:p>
            <a:pPr marL="0" indent="0">
              <a:buNone/>
            </a:pPr>
            <a:endParaRPr lang="cs-CZ" cap="all" dirty="0"/>
          </a:p>
          <a:p>
            <a:pPr marL="0" indent="0">
              <a:buNone/>
            </a:pPr>
            <a:endParaRPr lang="cs-CZ" cap="all" dirty="0"/>
          </a:p>
          <a:p>
            <a:pPr marL="0" indent="0">
              <a:buNone/>
            </a:pPr>
            <a:r>
              <a:rPr lang="cs-CZ" dirty="0"/>
              <a:t>(Krčál, </a:t>
            </a:r>
            <a:r>
              <a:rPr lang="cs-CZ" dirty="0" err="1"/>
              <a:t>Teplíková</a:t>
            </a:r>
            <a:r>
              <a:rPr lang="cs-CZ" dirty="0"/>
              <a:t> 2014, 44)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26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Citování dle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/>
              <a:t>Citování v textu - harvardský systém (</a:t>
            </a:r>
            <a:r>
              <a:rPr lang="cs-CZ" sz="4000" b="1" dirty="0" err="1"/>
              <a:t>author-date</a:t>
            </a:r>
            <a:r>
              <a:rPr lang="cs-CZ" sz="4000" dirty="0"/>
              <a:t> </a:t>
            </a:r>
            <a:r>
              <a:rPr lang="cs-CZ" sz="4000" b="1" dirty="0"/>
              <a:t>systém)</a:t>
            </a:r>
            <a:endParaRPr lang="cs-CZ" sz="4000" dirty="0"/>
          </a:p>
          <a:p>
            <a:r>
              <a:rPr lang="cs-CZ" sz="4000" b="1" dirty="0"/>
              <a:t>Poznámky pod čarou</a:t>
            </a:r>
            <a:endParaRPr lang="cs-CZ" sz="4000" dirty="0"/>
          </a:p>
          <a:p>
            <a:r>
              <a:rPr lang="cs-CZ" sz="4000" b="1" dirty="0"/>
              <a:t>Číslování odkazů (Vancouver style)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767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Citování v 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7226" y="16347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 citátem nebo parafrází (autor, rok, strana/y), u elektronických jen autor, rok nebo číslo odkazu</a:t>
            </a:r>
          </a:p>
          <a:p>
            <a:pPr marL="0" indent="0">
              <a:buNone/>
            </a:pPr>
            <a:r>
              <a:rPr lang="cs-CZ" dirty="0"/>
              <a:t>neznámý autor →vydavatel nebo korporace</a:t>
            </a:r>
          </a:p>
          <a:p>
            <a:pPr marL="0" indent="0">
              <a:buNone/>
            </a:pPr>
            <a:r>
              <a:rPr lang="cs-CZ" dirty="0"/>
              <a:t>Např.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Europarat</a:t>
            </a:r>
            <a:r>
              <a:rPr lang="cs-CZ" dirty="0"/>
              <a:t> 2001, s. 153)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Systém podporují také citační manažery ve Wordu nebo </a:t>
            </a:r>
            <a:r>
              <a:rPr lang="cs-CZ" b="1" dirty="0" err="1"/>
              <a:t>CitacePro</a:t>
            </a:r>
            <a:r>
              <a:rPr lang="cs-CZ" dirty="0"/>
              <a:t> či </a:t>
            </a:r>
            <a:r>
              <a:rPr lang="cs-CZ" b="1" dirty="0" err="1"/>
              <a:t>Zotero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698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Primární odpovědnost</a:t>
            </a:r>
            <a:endParaRPr lang="cs-CZ" dirty="0"/>
          </a:p>
          <a:p>
            <a:r>
              <a:rPr lang="cs-CZ" b="1" dirty="0"/>
              <a:t>Název</a:t>
            </a:r>
            <a:endParaRPr lang="cs-CZ" dirty="0"/>
          </a:p>
          <a:p>
            <a:r>
              <a:rPr lang="cs-CZ" b="1" dirty="0"/>
              <a:t>Nosič</a:t>
            </a:r>
            <a:endParaRPr lang="cs-CZ" dirty="0"/>
          </a:p>
          <a:p>
            <a:r>
              <a:rPr lang="cs-CZ" b="1" dirty="0"/>
              <a:t>Vydání</a:t>
            </a:r>
            <a:endParaRPr lang="cs-CZ" dirty="0"/>
          </a:p>
          <a:p>
            <a:r>
              <a:rPr lang="cs-CZ" b="1" dirty="0"/>
              <a:t>Sekundární odpovědnost</a:t>
            </a:r>
            <a:endParaRPr lang="cs-CZ" dirty="0"/>
          </a:p>
          <a:p>
            <a:r>
              <a:rPr lang="cs-CZ" b="1" dirty="0"/>
              <a:t>Místo</a:t>
            </a:r>
            <a:endParaRPr lang="cs-CZ" dirty="0"/>
          </a:p>
          <a:p>
            <a:r>
              <a:rPr lang="cs-CZ" b="1" dirty="0"/>
              <a:t>Vydavatel</a:t>
            </a:r>
            <a:endParaRPr lang="cs-CZ" dirty="0"/>
          </a:p>
          <a:p>
            <a:r>
              <a:rPr lang="cs-CZ" b="1" dirty="0"/>
              <a:t>Počet stran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nepovinný, ale usnadňuje orientaci, uvádí se u článku, má-li více druhů tak např. s. 123-125.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2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dirty="0"/>
              <a:t>„</a:t>
            </a:r>
            <a:r>
              <a:rPr lang="cs-CZ" sz="4400" i="1" dirty="0"/>
              <a:t>Smyslem jakéhokoliv odborného textu je práce s literaturou a konfrontace myšlenek jiných autorů s vlastními. Každá práce má pak přinášet nějaký nový pohled na vybrané téma </a:t>
            </a:r>
            <a:r>
              <a:rPr lang="cs-CZ" sz="4400" dirty="0"/>
              <a:t>(Krčál, </a:t>
            </a:r>
            <a:r>
              <a:rPr lang="cs-CZ" sz="4400" dirty="0" err="1"/>
              <a:t>Teplíková</a:t>
            </a:r>
            <a:r>
              <a:rPr lang="cs-CZ" sz="4400" dirty="0"/>
              <a:t> 2014, 19)</a:t>
            </a:r>
            <a:r>
              <a:rPr lang="cs-CZ" sz="4400" i="1" dirty="0"/>
              <a:t> .</a:t>
            </a:r>
            <a:r>
              <a:rPr lang="cs-CZ" sz="4400" dirty="0"/>
              <a:t>“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38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Název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povinný, včetně podnázvu (za dvojtečkou)</a:t>
            </a:r>
          </a:p>
          <a:p>
            <a:endParaRPr lang="cs-CZ" dirty="0"/>
          </a:p>
          <a:p>
            <a:r>
              <a:rPr lang="cs-CZ" dirty="0"/>
              <a:t>zapisujeme </a:t>
            </a:r>
            <a:r>
              <a:rPr lang="cs-CZ" i="1" dirty="0"/>
              <a:t>kurzívou</a:t>
            </a:r>
            <a:r>
              <a:rPr lang="cs-CZ" dirty="0"/>
              <a:t>, ale ne název článku nebo příspěvku</a:t>
            </a:r>
          </a:p>
          <a:p>
            <a:endParaRPr lang="cs-CZ" dirty="0"/>
          </a:p>
          <a:p>
            <a:r>
              <a:rPr lang="cs-CZ" dirty="0"/>
              <a:t>pokud název nemá, můžeme ho vytvořit, ale dáme do [hranatých závorek].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(Krčál, </a:t>
            </a:r>
            <a:r>
              <a:rPr lang="cs-CZ" dirty="0" err="1"/>
              <a:t>Teplíková</a:t>
            </a:r>
            <a:r>
              <a:rPr lang="cs-CZ" dirty="0"/>
              <a:t> 2014, 45)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43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Proč citujeme?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600" dirty="0"/>
              <a:t>Nedílná součást odborného textu</a:t>
            </a:r>
          </a:p>
          <a:p>
            <a:pPr lvl="0"/>
            <a:r>
              <a:rPr lang="cs-CZ" sz="3600" dirty="0"/>
              <a:t>Autorský Zákon</a:t>
            </a:r>
          </a:p>
          <a:p>
            <a:pPr lvl="0"/>
            <a:r>
              <a:rPr lang="cs-CZ" sz="3600" dirty="0"/>
              <a:t>Etické aspekty</a:t>
            </a:r>
          </a:p>
          <a:p>
            <a:pPr lvl="0"/>
            <a:r>
              <a:rPr lang="cs-CZ" sz="3600" dirty="0"/>
              <a:t>Zpětné ověření myšlenek</a:t>
            </a:r>
          </a:p>
          <a:p>
            <a:pPr lvl="0"/>
            <a:r>
              <a:rPr lang="cs-CZ" sz="3600" dirty="0"/>
              <a:t>Dovednost pracovat s literaturou</a:t>
            </a:r>
          </a:p>
          <a:p>
            <a:pPr lvl="0"/>
            <a:r>
              <a:rPr lang="cs-CZ" sz="3600" dirty="0"/>
              <a:t>Získání širšího kontextu popisované tématiky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40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Etické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i="1" dirty="0"/>
              <a:t>Publikační a citační etika je soubor pravidel, které by měl autor dodržovat při psaní odborného textu a při práci s literaturou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(Krčál, </a:t>
            </a:r>
            <a:r>
              <a:rPr lang="cs-CZ" dirty="0" err="1"/>
              <a:t>Teplíková</a:t>
            </a:r>
            <a:r>
              <a:rPr lang="cs-CZ" dirty="0"/>
              <a:t> 2014, 11). “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Patří sem např.:</a:t>
            </a:r>
            <a:endParaRPr lang="cs-CZ" dirty="0"/>
          </a:p>
          <a:p>
            <a:pPr lvl="0"/>
            <a:r>
              <a:rPr lang="cs-CZ" dirty="0"/>
              <a:t>povinnost citovat všechny zdroje,</a:t>
            </a:r>
          </a:p>
          <a:p>
            <a:pPr lvl="0"/>
            <a:r>
              <a:rPr lang="cs-CZ" dirty="0"/>
              <a:t>neuvádět citace, které jsme v textu nepoužili,</a:t>
            </a:r>
          </a:p>
          <a:p>
            <a:pPr lvl="0"/>
            <a:r>
              <a:rPr lang="cs-CZ" dirty="0"/>
              <a:t>nevyužívat </a:t>
            </a:r>
            <a:r>
              <a:rPr lang="cs-CZ" dirty="0" err="1"/>
              <a:t>autocitace</a:t>
            </a:r>
            <a:r>
              <a:rPr lang="cs-CZ" dirty="0"/>
              <a:t> bez vazby na nové dílo,</a:t>
            </a:r>
          </a:p>
          <a:p>
            <a:pPr lvl="0"/>
            <a:r>
              <a:rPr lang="cs-CZ" dirty="0"/>
              <a:t>nepřesné citování</a:t>
            </a:r>
          </a:p>
          <a:p>
            <a:pPr lvl="0"/>
            <a:r>
              <a:rPr lang="cs-CZ" dirty="0"/>
              <a:t>nevytvářet plagiáty</a:t>
            </a:r>
            <a:r>
              <a:rPr lang="cs-CZ" i="1" dirty="0"/>
              <a:t> </a:t>
            </a:r>
            <a:r>
              <a:rPr lang="cs-CZ" dirty="0"/>
              <a:t>(dtto)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63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Klonování</a:t>
            </a:r>
          </a:p>
          <a:p>
            <a:r>
              <a:rPr lang="cs-CZ" dirty="0"/>
              <a:t>Kopírování</a:t>
            </a:r>
          </a:p>
          <a:p>
            <a:r>
              <a:rPr lang="cs-CZ" dirty="0"/>
              <a:t>Drobné změny </a:t>
            </a:r>
          </a:p>
          <a:p>
            <a:r>
              <a:rPr lang="cs-CZ" dirty="0"/>
              <a:t>Jeden zdroj</a:t>
            </a:r>
          </a:p>
          <a:p>
            <a:r>
              <a:rPr lang="cs-CZ" dirty="0"/>
              <a:t>Spojování textů</a:t>
            </a:r>
          </a:p>
          <a:p>
            <a:r>
              <a:rPr lang="cs-CZ" dirty="0"/>
              <a:t>Necitování v textu</a:t>
            </a:r>
          </a:p>
          <a:p>
            <a:r>
              <a:rPr lang="cs-CZ" dirty="0"/>
              <a:t>Citáty bez uvozovek</a:t>
            </a:r>
          </a:p>
          <a:p>
            <a:r>
              <a:rPr lang="cs-CZ" dirty="0"/>
              <a:t>Vylepšování literatury</a:t>
            </a:r>
          </a:p>
          <a:p>
            <a:r>
              <a:rPr lang="cs-CZ" dirty="0"/>
              <a:t>Nedohledatelný zdroj</a:t>
            </a:r>
          </a:p>
          <a:p>
            <a:r>
              <a:rPr lang="cs-CZ" dirty="0"/>
              <a:t>Zneužití </a:t>
            </a:r>
            <a:r>
              <a:rPr lang="cs-CZ" dirty="0" err="1"/>
              <a:t>autocitací</a:t>
            </a:r>
            <a:r>
              <a:rPr lang="cs-CZ" dirty="0"/>
              <a:t> (srov. Krčál, </a:t>
            </a:r>
            <a:r>
              <a:rPr lang="cs-CZ" dirty="0" err="1"/>
              <a:t>Teplíková</a:t>
            </a:r>
            <a:r>
              <a:rPr lang="cs-CZ" dirty="0"/>
              <a:t> 2014, 14-26)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10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Klonování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/>
              <a:t>= doslovné zkopírování celého dokumentu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např. </a:t>
            </a:r>
          </a:p>
          <a:p>
            <a:pPr lvl="0"/>
            <a:r>
              <a:rPr lang="cs-CZ" dirty="0"/>
              <a:t>článku na Wikipedii</a:t>
            </a:r>
          </a:p>
          <a:p>
            <a:pPr lvl="0"/>
            <a:r>
              <a:rPr lang="cs-CZ" dirty="0"/>
              <a:t>diplomové práce z jiné univerzity</a:t>
            </a:r>
          </a:p>
          <a:p>
            <a:pPr lvl="0"/>
            <a:r>
              <a:rPr lang="cs-CZ" dirty="0"/>
              <a:t>databáze seminárních prací</a:t>
            </a:r>
          </a:p>
          <a:p>
            <a:pPr lvl="0"/>
            <a:r>
              <a:rPr lang="cs-CZ" dirty="0"/>
              <a:t>vypracování práce na zakázku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(srov. Krčál, </a:t>
            </a:r>
            <a:r>
              <a:rPr lang="cs-CZ" sz="2000" dirty="0" err="1"/>
              <a:t>Teplíková</a:t>
            </a:r>
            <a:r>
              <a:rPr lang="cs-CZ" sz="2000" dirty="0"/>
              <a:t> 2014, 14-16)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50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Kopírování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= stejně závažné jako klonování, asi nejčastější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vědomé</a:t>
            </a:r>
          </a:p>
          <a:p>
            <a:pPr lvl="0"/>
            <a:r>
              <a:rPr lang="cs-CZ" dirty="0"/>
              <a:t>nevědomé</a:t>
            </a:r>
          </a:p>
          <a:p>
            <a:pPr marL="0" indent="0">
              <a:buNone/>
            </a:pPr>
            <a:r>
              <a:rPr lang="cs-CZ" sz="2000" dirty="0"/>
              <a:t>(srov. Krčál, </a:t>
            </a:r>
            <a:r>
              <a:rPr lang="cs-CZ" sz="2000" dirty="0" err="1"/>
              <a:t>Teplíková</a:t>
            </a:r>
            <a:r>
              <a:rPr lang="cs-CZ" sz="2000" dirty="0"/>
              <a:t> 2014, 17-18)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95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Drobné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= převzetí části textu, ve kterém se udělají drobné úpravy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změna formulace</a:t>
            </a:r>
          </a:p>
          <a:p>
            <a:pPr lvl="0"/>
            <a:r>
              <a:rPr lang="cs-CZ" dirty="0"/>
              <a:t>využití synonym</a:t>
            </a:r>
          </a:p>
          <a:p>
            <a:pPr lvl="0"/>
            <a:r>
              <a:rPr lang="cs-CZ" dirty="0"/>
              <a:t>změna slovosledu</a:t>
            </a:r>
          </a:p>
          <a:p>
            <a:pPr lvl="0"/>
            <a:r>
              <a:rPr lang="cs-CZ" dirty="0"/>
              <a:t>změna pořadí vět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(Krčál, </a:t>
            </a:r>
            <a:r>
              <a:rPr lang="cs-CZ" sz="2000" dirty="0" err="1"/>
              <a:t>Teplíková</a:t>
            </a:r>
            <a:r>
              <a:rPr lang="cs-CZ" sz="2000" dirty="0"/>
              <a:t> 2014, 18-19)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69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závažné druhy plagiátů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b="1" dirty="0"/>
              <a:t>Jeden zdroj</a:t>
            </a:r>
            <a:r>
              <a:rPr lang="cs-CZ" sz="4000" dirty="0"/>
              <a:t> - neobsahuje citace či parafráze</a:t>
            </a:r>
          </a:p>
          <a:p>
            <a:endParaRPr lang="cs-CZ" sz="4000" b="1" dirty="0"/>
          </a:p>
          <a:p>
            <a:r>
              <a:rPr lang="cs-CZ" sz="4000" b="1" dirty="0"/>
              <a:t>Spojování textů (</a:t>
            </a:r>
            <a:r>
              <a:rPr lang="cs-CZ" sz="4000" b="1" dirty="0" err="1"/>
              <a:t>mashups</a:t>
            </a:r>
            <a:r>
              <a:rPr lang="cs-CZ" sz="4000" b="1" dirty="0"/>
              <a:t>)</a:t>
            </a:r>
            <a:r>
              <a:rPr lang="cs-CZ" sz="4000" dirty="0"/>
              <a:t> = kompilát několika zdrojů</a:t>
            </a:r>
          </a:p>
          <a:p>
            <a:endParaRPr lang="cs-CZ" sz="4000" b="1" dirty="0"/>
          </a:p>
          <a:p>
            <a:r>
              <a:rPr lang="cs-CZ" sz="4000" b="1" dirty="0"/>
              <a:t>Necitování v textu</a:t>
            </a:r>
            <a:r>
              <a:rPr lang="cs-CZ" sz="4000" dirty="0"/>
              <a:t> = dílo jen v seznamu literatury, ne v textu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8106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953</Words>
  <Application>Microsoft Office PowerPoint</Application>
  <PresentationFormat>Širokoúhlá obrazovka</PresentationFormat>
  <Paragraphs>142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Naučte (se) citovat </vt:lpstr>
      <vt:lpstr>Motto</vt:lpstr>
      <vt:lpstr>Proč citujeme?</vt:lpstr>
      <vt:lpstr>Etické aspekty</vt:lpstr>
      <vt:lpstr>Druhy plagiátorství</vt:lpstr>
      <vt:lpstr>Klonování</vt:lpstr>
      <vt:lpstr>Kopírování </vt:lpstr>
      <vt:lpstr>Drobné změny </vt:lpstr>
      <vt:lpstr>Další závažné druhy plagiátů</vt:lpstr>
      <vt:lpstr>Méně závažné druhy plagiátů </vt:lpstr>
      <vt:lpstr>Druhy citací</vt:lpstr>
      <vt:lpstr>Citát</vt:lpstr>
      <vt:lpstr>Krátké a delší citáty</vt:lpstr>
      <vt:lpstr>Parafráze</vt:lpstr>
      <vt:lpstr>Literatura</vt:lpstr>
      <vt:lpstr>Primární odpovědnost</vt:lpstr>
      <vt:lpstr>Citování dle ČSN ISO 690</vt:lpstr>
      <vt:lpstr>Citování v textu</vt:lpstr>
      <vt:lpstr>Základní prvky</vt:lpstr>
      <vt:lpstr>Název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Naučte (se) citovat</dc:title>
  <dc:creator>Nálepová</dc:creator>
  <cp:lastModifiedBy>Jana Nálepová</cp:lastModifiedBy>
  <cp:revision>52</cp:revision>
  <dcterms:created xsi:type="dcterms:W3CDTF">2018-10-17T12:49:21Z</dcterms:created>
  <dcterms:modified xsi:type="dcterms:W3CDTF">2024-01-24T15:08:41Z</dcterms:modified>
</cp:coreProperties>
</file>