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69" r:id="rId6"/>
    <p:sldId id="270" r:id="rId7"/>
    <p:sldId id="271" r:id="rId8"/>
    <p:sldId id="272" r:id="rId9"/>
    <p:sldId id="259" r:id="rId10"/>
    <p:sldId id="280" r:id="rId11"/>
    <p:sldId id="261" r:id="rId12"/>
    <p:sldId id="276" r:id="rId13"/>
    <p:sldId id="262" r:id="rId14"/>
    <p:sldId id="266" r:id="rId15"/>
    <p:sldId id="279" r:id="rId16"/>
    <p:sldId id="273" r:id="rId17"/>
    <p:sldId id="265" r:id="rId18"/>
    <p:sldId id="281" r:id="rId19"/>
    <p:sldId id="263" r:id="rId20"/>
    <p:sldId id="277" r:id="rId21"/>
    <p:sldId id="264" r:id="rId22"/>
    <p:sldId id="278" r:id="rId23"/>
    <p:sldId id="267" r:id="rId24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cs-CZ" sz="900"/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000"/>
            <a:t>BANKY (45)</a:t>
          </a:r>
        </a:p>
      </dgm:t>
    </dgm:pt>
    <dgm:pt modelId="{9287FE23-39C0-48D3-966E-09D22D6C9613}">
      <dgm:prSet phldrT="[Text]" custT="1"/>
      <dgm:spPr/>
      <dgm:t>
        <a:bodyPr/>
        <a:lstStyle/>
        <a:p>
          <a:pPr algn="ctr"/>
          <a:r>
            <a:rPr lang="cs-CZ" sz="1000" b="1" dirty="0"/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800"/>
            <a:t>STAVEBNÍ SPOŘITELNY 5</a:t>
          </a:r>
        </a:p>
      </dgm:t>
    </dgm:pt>
    <dgm:pt modelId="{F69CDDFA-10D4-40F5-B884-3EEFB28CC5CD}">
      <dgm:prSet phldrT="[Text]"/>
      <dgm:spPr/>
      <dgm:t>
        <a:bodyPr/>
        <a:lstStyle/>
        <a:p>
          <a:pPr algn="ctr"/>
          <a:endParaRPr lang="cs-CZ"/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cs-CZ" sz="800"/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solidFill>
          <a:srgbClr val="FFC000"/>
        </a:solidFill>
      </dgm:spPr>
      <dgm:t>
        <a:bodyPr/>
        <a:lstStyle/>
        <a:p>
          <a:pPr algn="ctr"/>
          <a:r>
            <a:rPr lang="cs-CZ" dirty="0"/>
            <a:t>INVESTIČNÍ A </a:t>
          </a:r>
          <a:r>
            <a:rPr lang="cs-CZ" b="1" dirty="0"/>
            <a:t>KAPITÁLOVÉ SPOLEČNOSTI </a:t>
          </a:r>
          <a:r>
            <a:rPr lang="cs-CZ" dirty="0"/>
            <a:t>(95)</a:t>
          </a:r>
        </a:p>
      </dgm:t>
    </dgm:pt>
    <dgm:pt modelId="{CFDCE56E-B586-4B7F-8FE6-F3DA9C98BC93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cs-CZ" sz="800"/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s-CZ" sz="1000"/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4774779" y="255424"/>
          <a:ext cx="1135982" cy="1088250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POJIŠŤOVNY (50)</a:t>
          </a:r>
        </a:p>
      </dsp:txBody>
      <dsp:txXfrm rot="-5400000">
        <a:off x="4976209" y="416911"/>
        <a:ext cx="733122" cy="765276"/>
      </dsp:txXfrm>
    </dsp:sp>
    <dsp:sp modelId="{422E649F-D102-4963-9F74-084064FDA1FE}">
      <dsp:nvSpPr>
        <dsp:cNvPr id="0" name=""/>
        <dsp:cNvSpPr/>
      </dsp:nvSpPr>
      <dsp:spPr>
        <a:xfrm>
          <a:off x="6079369" y="320615"/>
          <a:ext cx="1781632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3263983" y="216520"/>
          <a:ext cx="1157534" cy="1166056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BANKY (45)</a:t>
          </a:r>
        </a:p>
      </dsp:txBody>
      <dsp:txXfrm rot="-5400000">
        <a:off x="3454065" y="413703"/>
        <a:ext cx="777370" cy="771690"/>
      </dsp:txXfrm>
    </dsp:sp>
    <dsp:sp modelId="{2DE6D707-18E1-4A56-B0DD-CD5ACFAE5522}">
      <dsp:nvSpPr>
        <dsp:cNvPr id="0" name=""/>
        <dsp:cNvSpPr/>
      </dsp:nvSpPr>
      <dsp:spPr>
        <a:xfrm rot="5400000">
          <a:off x="3861955" y="1233924"/>
          <a:ext cx="1455861" cy="14024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FINANČNÍ TRH</a:t>
          </a:r>
        </a:p>
      </dsp:txBody>
      <dsp:txXfrm rot="-5400000">
        <a:off x="4118111" y="1445419"/>
        <a:ext cx="943548" cy="979473"/>
      </dsp:txXfrm>
    </dsp:sp>
    <dsp:sp modelId="{6283D4F4-B0CD-4F67-A84E-738DC2439330}">
      <dsp:nvSpPr>
        <dsp:cNvPr id="0" name=""/>
        <dsp:cNvSpPr/>
      </dsp:nvSpPr>
      <dsp:spPr>
        <a:xfrm>
          <a:off x="2113801" y="1456222"/>
          <a:ext cx="1724160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5472608" y="1338141"/>
          <a:ext cx="1234594" cy="1194029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STAVEBNÍ SPOŘITELNY 5</a:t>
          </a:r>
        </a:p>
      </dsp:txBody>
      <dsp:txXfrm rot="-5400000">
        <a:off x="5688625" y="1520244"/>
        <a:ext cx="802559" cy="829824"/>
      </dsp:txXfrm>
    </dsp:sp>
    <dsp:sp modelId="{7BC030BE-3156-46FB-AD28-910B4D95F339}">
      <dsp:nvSpPr>
        <dsp:cNvPr id="0" name=""/>
        <dsp:cNvSpPr/>
      </dsp:nvSpPr>
      <dsp:spPr>
        <a:xfrm rot="5400000">
          <a:off x="4742674" y="2758954"/>
          <a:ext cx="1200191" cy="1062527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BURZA CENNÝCH PAPÍRŮ 1 </a:t>
          </a:r>
        </a:p>
      </dsp:txBody>
      <dsp:txXfrm rot="-5400000">
        <a:off x="4978438" y="2878682"/>
        <a:ext cx="728663" cy="823071"/>
      </dsp:txXfrm>
    </dsp:sp>
    <dsp:sp modelId="{0C6154BE-49C1-4E9C-96D1-FD9EAA974BAC}">
      <dsp:nvSpPr>
        <dsp:cNvPr id="0" name=""/>
        <dsp:cNvSpPr/>
      </dsp:nvSpPr>
      <dsp:spPr>
        <a:xfrm>
          <a:off x="6079369" y="2811284"/>
          <a:ext cx="1781632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6079369" y="2811284"/>
        <a:ext cx="1781632" cy="957866"/>
      </dsp:txXfrm>
    </dsp:sp>
    <dsp:sp modelId="{6A738AFD-2AAB-4B26-9ABD-5B785A4BF228}">
      <dsp:nvSpPr>
        <dsp:cNvPr id="0" name=""/>
        <dsp:cNvSpPr/>
      </dsp:nvSpPr>
      <dsp:spPr>
        <a:xfrm rot="5400000">
          <a:off x="1686949" y="2906019"/>
          <a:ext cx="1155394" cy="1081014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OSTATNÍ</a:t>
          </a:r>
        </a:p>
      </dsp:txBody>
      <dsp:txXfrm rot="-5400000">
        <a:off x="1898509" y="3055196"/>
        <a:ext cx="732274" cy="782660"/>
      </dsp:txXfrm>
    </dsp:sp>
    <dsp:sp modelId="{0E9196F9-9C55-4DF7-B97E-91F7FC38ECE7}">
      <dsp:nvSpPr>
        <dsp:cNvPr id="0" name=""/>
        <dsp:cNvSpPr/>
      </dsp:nvSpPr>
      <dsp:spPr>
        <a:xfrm rot="5400000">
          <a:off x="2420751" y="1242540"/>
          <a:ext cx="1209035" cy="1094916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PENZIJNÍ SPOLEČNOSTI 8</a:t>
          </a:r>
        </a:p>
      </dsp:txBody>
      <dsp:txXfrm rot="-5400000">
        <a:off x="2651684" y="1377477"/>
        <a:ext cx="747168" cy="825043"/>
      </dsp:txXfrm>
    </dsp:sp>
    <dsp:sp modelId="{1AA95612-A198-405B-A77A-2A10420F6992}">
      <dsp:nvSpPr>
        <dsp:cNvPr id="0" name=""/>
        <dsp:cNvSpPr/>
      </dsp:nvSpPr>
      <dsp:spPr>
        <a:xfrm>
          <a:off x="2113801" y="3968220"/>
          <a:ext cx="1724160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3222767" y="2726836"/>
          <a:ext cx="1175302" cy="112068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INVESTIČNÍ A </a:t>
          </a:r>
          <a:r>
            <a:rPr lang="cs-CZ" sz="1000" b="1" kern="1200" dirty="0"/>
            <a:t>KAPITÁLOVÉ SPOLEČNOSTI </a:t>
          </a:r>
          <a:r>
            <a:rPr lang="cs-CZ" sz="1000" kern="1200" dirty="0"/>
            <a:t>(95)</a:t>
          </a:r>
        </a:p>
      </dsp:txBody>
      <dsp:txXfrm rot="-5400000">
        <a:off x="3432517" y="2890858"/>
        <a:ext cx="755801" cy="792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E68B9-A892-415A-82B0-3A7AFCC69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F565E8-1E29-4CEC-ACB0-47492ED15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324FC2-32F5-452F-B182-4A509646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CE671B-38A9-4C5A-BE0D-7E11F06E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753660-D145-481B-B97C-2FB2578D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0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0CE1B-8012-4BA7-AF5F-A590E773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4666EB-0F47-44AF-B625-EDD45AE4D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909A-AE19-4EE8-9A86-438FA38B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C0D18E-E1AA-47DE-869B-A31E5255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E3341-6B63-42AA-A59D-25D3B21E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66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8154A7E-B224-4B19-A8B1-98470A4FE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5EFAE1-0547-4E1E-818E-1B040AE5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57310-606A-4B30-BF24-63C72466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13FD2D-7ACF-4F0E-BB8B-D792139F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8C20A-6A78-4B4B-8E4B-258F20FE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1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1445A-A574-449A-96E3-6C4B2E9CB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87F99-BA3C-41F4-8EE0-096ED2CDC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F1C0D9-E31E-4E8E-BF44-41756F1E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42305-6474-4F4D-831C-CF2C2A3C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F8BC04-1F84-4D7B-B1EA-5CF038F2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22972-2B0E-445B-AFF1-1B6C3CA31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69A46-98D9-4F24-A14B-5C75BC67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6CE72E-BEAE-4ADF-84D1-2372ACEA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3A85CC-F28F-40D9-8282-BEE576DF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97E9F-C9F9-4897-ACD3-E6A3FD1F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17DA2-C049-48A2-93F8-EE61C2D16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F5BBE-D284-4996-A0FC-52FF72B7D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0269D9-139D-4785-A3D2-C5223295F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D22A15-0A83-4F45-9D37-522756BE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753293-5D90-4B2E-8AEE-A9223B2E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710A83-7548-46BE-AFBE-91FDF9E2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023D5-9CB6-4674-A1DF-A7B2D046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84B0B4-FA24-4148-BD67-C0706ABF7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BA7D11-EED3-4670-A44B-90C00C469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58F405-39CE-4C26-B7F7-8C1C7C025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C41303-980C-4431-9B1D-E04A31F6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E92D83-BE1C-417F-8ADC-B23BF523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A502DC-3DA3-4C38-BA72-A55C6272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0597634-E2EE-482C-9D8A-D0E31544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3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7FBC2-B8D7-4976-9CEA-C45C5A8F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94A817-AB13-40D2-98A1-9E70C98A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E4A6A1-C766-4A8E-9DE1-211DCBA4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F37546-826F-4435-B0D0-36884C02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7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75C514-CAEF-4E68-A10A-2A33CBE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097982-3D93-481F-887E-4B44ABB6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F040AE-CFDD-4186-8ACC-15C00C97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9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E5D6-B292-4825-87B1-45040E528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E166B8-5B20-4D84-8A64-C749B6A26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0473D5-9495-40D3-834C-68E973553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81B4FB-94A2-42BD-833A-3AACF535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2A5101-DFE2-4E37-980B-ADF61263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108217-77FE-459A-9FEC-D36BF320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7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9A282-5851-4011-8E4F-9645CA2E1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11079-B667-453C-B001-0D3FFBE51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FFE958-0CA2-4975-B3DF-55590CD7E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405849-22B6-4544-A9C4-22BC3BAC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E5B513-00BF-42CC-9FB4-7DFCB67A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7BC754-82F2-4358-A718-D6DCF54E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2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7480A2-50E9-46B5-AD1C-AFA1F8DB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342E12-3EA6-45FE-BA49-8E0665523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7CE55-03DD-4FA7-8D48-C20DB05C3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CAEC-0F3A-4519-9C36-74FE55BB241D}" type="datetimeFigureOut">
              <a:rPr lang="cs-CZ" smtClean="0"/>
              <a:t>9. 11. 2023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889264-E0D9-4610-8796-BD757762F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6691C-3086-4320-B69A-78EE2A0B9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2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893D9-6C80-4503-88BD-DC1EB26605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 Penze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2AF5F5-17EB-4AD6-B638-6AE9B3BA2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63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0E8EA-45E2-387B-A285-CCF41B33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zdroje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BD05931-439B-54FE-D8F7-42B3E4A004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544713"/>
          <a:ext cx="9974803" cy="5246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196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A7559-B1DD-463A-B855-B54891AA9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od 1.1.2014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1963B-5144-4E7C-A98D-6760449C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Penzijní připojištění - </a:t>
            </a:r>
            <a:r>
              <a:rPr lang="cs-CZ" sz="4400" dirty="0">
                <a:effectLst/>
                <a:ea typeface="Calibri" panose="020F0502020204030204" pitchFamily="34" charset="0"/>
              </a:rPr>
              <a:t>bylo převedeno do tzv. </a:t>
            </a:r>
            <a:r>
              <a:rPr lang="cs-CZ" sz="4400" b="1" dirty="0">
                <a:effectLst/>
                <a:ea typeface="Calibri" panose="020F0502020204030204" pitchFamily="34" charset="0"/>
              </a:rPr>
              <a:t>transformovaných</a:t>
            </a:r>
            <a:r>
              <a:rPr lang="cs-CZ" sz="4400" dirty="0">
                <a:effectLst/>
                <a:ea typeface="Calibri" panose="020F0502020204030204" pitchFamily="34" charset="0"/>
              </a:rPr>
              <a:t> </a:t>
            </a:r>
            <a:r>
              <a:rPr lang="cs-CZ" sz="4400" b="1" dirty="0">
                <a:effectLst/>
                <a:ea typeface="Calibri" panose="020F0502020204030204" pitchFamily="34" charset="0"/>
              </a:rPr>
              <a:t>fondů</a:t>
            </a:r>
            <a:r>
              <a:rPr lang="cs-CZ" sz="4400" dirty="0">
                <a:effectLst/>
                <a:ea typeface="Calibri" panose="020F0502020204030204" pitchFamily="34" charset="0"/>
              </a:rPr>
              <a:t>. V transformovaných fondech již uzavřené smlouvy fungují dále za jinak nezměněných podmínek, resp. dobíhají. Ti, kdo mají uzavřeno penzijní připojištění mohou se svým účtem nakládat tak, jako doposud. </a:t>
            </a:r>
          </a:p>
        </p:txBody>
      </p:sp>
    </p:spTree>
    <p:extLst>
      <p:ext uri="{BB962C8B-B14F-4D97-AF65-F5344CB8AC3E}">
        <p14:creationId xmlns:p14="http://schemas.microsoft.com/office/powerpoint/2010/main" val="852143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E6621-2F50-4DA1-86C1-E2AE1365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06D60-4014-4F9F-8871-DA3DAD12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800" dirty="0"/>
              <a:t>Doplňkové penzijní spoření – </a:t>
            </a:r>
            <a:r>
              <a:rPr lang="cs-CZ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 1.1.2014 nahradilo penzijní připojištění. Jsou zde jisté rozdíly v produktech.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67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8E900-EA63-4BF6-A209-BC70DE0A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9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43626D8F-EF25-43C8-B7EC-C7A19F6102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4035"/>
              </p:ext>
            </p:extLst>
          </p:nvPr>
        </p:nvGraphicFramePr>
        <p:xfrm>
          <a:off x="426128" y="905523"/>
          <a:ext cx="11434439" cy="5505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9895">
                  <a:extLst>
                    <a:ext uri="{9D8B030D-6E8A-4147-A177-3AD203B41FA5}">
                      <a16:colId xmlns:a16="http://schemas.microsoft.com/office/drawing/2014/main" val="3124618264"/>
                    </a:ext>
                  </a:extLst>
                </a:gridCol>
                <a:gridCol w="3934854">
                  <a:extLst>
                    <a:ext uri="{9D8B030D-6E8A-4147-A177-3AD203B41FA5}">
                      <a16:colId xmlns:a16="http://schemas.microsoft.com/office/drawing/2014/main" val="2775397042"/>
                    </a:ext>
                  </a:extLst>
                </a:gridCol>
                <a:gridCol w="3859690">
                  <a:extLst>
                    <a:ext uri="{9D8B030D-6E8A-4147-A177-3AD203B41FA5}">
                      <a16:colId xmlns:a16="http://schemas.microsoft.com/office/drawing/2014/main" val="4043386493"/>
                    </a:ext>
                  </a:extLst>
                </a:gridCol>
              </a:tblGrid>
              <a:tr h="603681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Změny: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Do r. 2013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r. 2014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393984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Název společnosti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fondy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společnosti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264754"/>
                  </a:ext>
                </a:extLst>
              </a:tr>
              <a:tr h="1207364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Název produktu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připojištění (od r. 2014 transformovaný fond)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doplňkové penzijní spoření (účastnický fond)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327296"/>
                  </a:ext>
                </a:extLst>
              </a:tr>
              <a:tr h="1811045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Zhodnocení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garance 0 %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účastník si volí svou investiční strategii skrze podílové fondy a nese investiční riziko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354501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Vstupní věk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18 let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0 let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43092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Výplata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výsluhová penze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 err="1">
                          <a:effectLst/>
                        </a:rPr>
                        <a:t>předdůchod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620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477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89818-FCC9-4DC5-95FF-D4B0116DA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Příspěvky státu a daňové zvýhodnění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5FA7B-1A0B-4871-BE25-0445EC1A5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státu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 výše měsíčního příspěvku účastníka je 100Kč.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příspěvku 300Kč měsíčně přispívá stát částkou 90 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každou další stokorunou se příspěvek státu navyšuje od 20Kč.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státního příspěvku je 230Kč. To odpovídá příspěvku ve výši 1 000Kč a více.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812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0414A-B471-46BA-BDF8-FCB3CE57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05E6B-EB8D-496E-92F6-DFBB297C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zaměstnavatele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Účastníkovi může dále přispívat zaměstnavatel. Na příspěvky zaměstnavatele se státní podpora nevztahuje, ale je zhodnocován.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Zaměstnavatel nesmí ovlivňovat zaměstnance ve výběru penzijní společnosti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607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B1646-2B9D-4A9E-AB78-5343C707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514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A5E4A-681A-44B3-A9CC-139803B3B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8594"/>
            <a:ext cx="10515600" cy="5508369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zvýhodnění</a:t>
            </a:r>
          </a:p>
          <a:p>
            <a:pPr marL="685800" indent="-45720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ročně lze od základu daně odečíst maximálně 24 000Kč z příspěvků, které ročně přesáhnou 12 000Kč. </a:t>
            </a:r>
          </a:p>
          <a:p>
            <a:pPr marL="685800" indent="-45720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měsíčním vyjádření to znamená, že si můžete odečíst příspěvky od 1 000Kč do 3 000Kč.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zaměstnavatele jsou pro zaměstnavatele daňově uznatelným nákladem v jakékoliv výši.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výše 50 000Kč jsou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osvobozeny od placení zdravotního a sociálního pojištění.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01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84693-FCAB-4E8A-92D4-834AC50C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7547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1149B60-A779-41F9-A3AC-58802CD99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72299"/>
              </p:ext>
            </p:extLst>
          </p:nvPr>
        </p:nvGraphicFramePr>
        <p:xfrm>
          <a:off x="1677879" y="1402672"/>
          <a:ext cx="8362767" cy="4908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589">
                  <a:extLst>
                    <a:ext uri="{9D8B030D-6E8A-4147-A177-3AD203B41FA5}">
                      <a16:colId xmlns:a16="http://schemas.microsoft.com/office/drawing/2014/main" val="1673580246"/>
                    </a:ext>
                  </a:extLst>
                </a:gridCol>
                <a:gridCol w="2787589">
                  <a:extLst>
                    <a:ext uri="{9D8B030D-6E8A-4147-A177-3AD203B41FA5}">
                      <a16:colId xmlns:a16="http://schemas.microsoft.com/office/drawing/2014/main" val="1062324679"/>
                    </a:ext>
                  </a:extLst>
                </a:gridCol>
                <a:gridCol w="2787589">
                  <a:extLst>
                    <a:ext uri="{9D8B030D-6E8A-4147-A177-3AD203B41FA5}">
                      <a16:colId xmlns:a16="http://schemas.microsoft.com/office/drawing/2014/main" val="2190600760"/>
                    </a:ext>
                  </a:extLst>
                </a:gridCol>
              </a:tblGrid>
              <a:tr h="1209581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Příspěvek účastníka (měsíčně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Státní příspěvek (měsíčně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 Daňová úspora (ročně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695171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889786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300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90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438642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1000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302413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1500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900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826988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2000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1800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710244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3000 a víc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3600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180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27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CF03B-9B35-DC64-27CA-C968B518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1A31E-78B3-45CC-E6A8-69D724EB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/>
              <a:t>Dlouhodobý finanční produkt?</a:t>
            </a:r>
          </a:p>
          <a:p>
            <a:pPr marL="0" indent="0">
              <a:buNone/>
            </a:pPr>
            <a:r>
              <a:rPr lang="cs-CZ" sz="4400" dirty="0"/>
              <a:t>Důchodová reforma?</a:t>
            </a:r>
          </a:p>
        </p:txBody>
      </p:sp>
    </p:spTree>
    <p:extLst>
      <p:ext uri="{BB962C8B-B14F-4D97-AF65-F5344CB8AC3E}">
        <p14:creationId xmlns:p14="http://schemas.microsoft.com/office/powerpoint/2010/main" val="833076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6ECB8-AF88-4A00-BEDA-4BE93B01F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Předdůchod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B8DEA-B4DB-411D-A45D-DF789CD80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Předdůchod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zajišťován penzijní společností v rámci doplňkového penzijního spoření. Umožňuje účastníkovi získat naspořené prostředky ještě před nárokem na starobní důchod (nemusí žádat o předčasný důchod) a to za následujících podmínek: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Možnost čerpání 5 let před dosažením důchodového věku (podle kritérií pro muže).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Doba čerpání min. 2 roky.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Délka trvání smlouvy o doplňkovém penzijním spoření (penzijním připojištění) min. 60 měsíců.</a:t>
            </a:r>
          </a:p>
        </p:txBody>
      </p:sp>
    </p:spTree>
    <p:extLst>
      <p:ext uri="{BB962C8B-B14F-4D97-AF65-F5344CB8AC3E}">
        <p14:creationId xmlns:p14="http://schemas.microsoft.com/office/powerpoint/2010/main" val="307298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B7641-99AA-45CD-A154-796D41E9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Penzijní systém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4E414-CFCF-4DED-AF0D-893D8146B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pilíř – povinné důchodové pojištění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 startAt="3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pilíř – </a:t>
            </a:r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zdroje, jakýkoliv způsob, jakým já si zajistím penzi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7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6F5BF-19B7-4E3C-95DF-C86209D5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27A8A-05D3-4C3F-979F-4B9074AC6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Dostatek prostředků pro výplatu měsíční penze – min. 30% průměrné hrubé mzdy (prostředky je možné na účet vložit i jednorázově)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dobu výplaty účastník neplatí zdravotní a sociální pojištění, daně.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vypláceny vlastní naspořené prostředky.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Nekrátí se starobní důchod!</a:t>
            </a:r>
            <a:endParaRPr lang="cs-C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18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5E342-85C2-4488-A570-49536A93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Předčasný důchod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D2A17-DD61-4B6C-9218-53DB2CF9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Předčasný důchod vyplácí stát v rámci důchodového pojištění.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předčasný důchod můžete žádat nejdříve při dosažení 60 let věku.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je možné </a:t>
            </a: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 čerpat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let před dosažením důchodového věku.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102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D7C79-D956-45DD-9427-A33D4985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FF0A3-1D6F-4D92-A192-800A00243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musí žadatelé splnit podmínku alespoň 35 let pojištění.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Stejně jako řádný důchod se i předčasný důchod skládá ze základní výměry (nekrátí se) a z procentní výměry, která je krácena (o cca 15%) po celou dobu trvání starobního důchodu.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336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889B7-6F82-4A31-BEEE-11C29B51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09D27-460A-4689-8B24-57E9CB5A2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8400" dirty="0"/>
          </a:p>
          <a:p>
            <a:pPr marL="457200" lvl="1" indent="0" algn="ctr">
              <a:buNone/>
            </a:pPr>
            <a:r>
              <a:rPr lang="cs-CZ" sz="8400"/>
              <a:t>Děkuji </a:t>
            </a:r>
            <a:r>
              <a:rPr lang="cs-CZ" sz="8400" dirty="0"/>
              <a:t>za pozornost!</a:t>
            </a:r>
          </a:p>
        </p:txBody>
      </p:sp>
    </p:spTree>
    <p:extLst>
      <p:ext uri="{BB962C8B-B14F-4D97-AF65-F5344CB8AC3E}">
        <p14:creationId xmlns:p14="http://schemas.microsoft.com/office/powerpoint/2010/main" val="112808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56309-B817-4CCD-93AB-DD222601D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D322D6-9813-4A83-AAB9-682A28AE3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 zajišťovaný státem</a:t>
            </a:r>
          </a:p>
          <a:p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bezfondového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penzijního zabezpečení – průběžný systém (PAYG) = odvody na sociální zabezpečení se účastníkům neukládají na osobních účtech ani nezhodnocují, ale jsou vypláceny rovnou současným důchodcům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 solidarity,</a:t>
            </a:r>
          </a:p>
          <a:p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Povinný.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59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88E88-BAA2-49F0-8F46-114A68B5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A6A35-2E61-4D84-B3CB-5973AC8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 je dávkově definovaný a se skládá ze dvou složek: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výměra stanovená pevnou částkou stejnou pro všechny druhy důchodů bez ohledu na délku doby pojištění a výši výdělků.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procentní výměry, která je závislá na délce pojištění a výši příjmů.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51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1DF25-3298-4F79-9371-579381A5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2ABDE-28E8-4C59-8007-4B24B7134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Starobní</a:t>
            </a:r>
          </a:p>
          <a:p>
            <a:r>
              <a:rPr lang="cs-CZ" sz="4800" dirty="0"/>
              <a:t>Invalidní</a:t>
            </a:r>
          </a:p>
          <a:p>
            <a:r>
              <a:rPr lang="cs-CZ" sz="4800" dirty="0"/>
              <a:t>Vdovský a vdovecký</a:t>
            </a:r>
          </a:p>
          <a:p>
            <a:r>
              <a:rPr lang="cs-CZ" sz="4800" dirty="0"/>
              <a:t>Sirotčí</a:t>
            </a:r>
          </a:p>
        </p:txBody>
      </p:sp>
    </p:spTree>
    <p:extLst>
      <p:ext uri="{BB962C8B-B14F-4D97-AF65-F5344CB8AC3E}">
        <p14:creationId xmlns:p14="http://schemas.microsoft.com/office/powerpoint/2010/main" val="54105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2C2A5-45D0-4694-B386-B004098B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Nepříznivý demografický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C0C81-906C-4207-A033-7BC066520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Právo na důchod má každý, ale zvyšuje se počet </a:t>
            </a:r>
            <a:r>
              <a:rPr lang="cs-CZ" sz="4000" dirty="0" err="1"/>
              <a:t>pobiratelů</a:t>
            </a:r>
            <a:r>
              <a:rPr lang="cs-CZ" sz="4000" dirty="0"/>
              <a:t> důchodu a snižuje se počet ekonomicky aktivních obyvatel. </a:t>
            </a:r>
          </a:p>
          <a:p>
            <a:r>
              <a:rPr lang="cs-CZ" sz="4000" dirty="0"/>
              <a:t>Počet pracujících na 1 důchodce v ČR: 2 – 2,5</a:t>
            </a:r>
          </a:p>
          <a:p>
            <a:r>
              <a:rPr lang="cs-CZ" sz="4000" dirty="0"/>
              <a:t>Jaký to má vliv pro budoucí důchodce?</a:t>
            </a:r>
          </a:p>
          <a:p>
            <a:r>
              <a:rPr lang="cs-CZ" sz="4000" dirty="0"/>
              <a:t>Bude méně PLÁTCŮ a více PŘÍJEMCŮ.</a:t>
            </a:r>
          </a:p>
          <a:p>
            <a:r>
              <a:rPr lang="cs-CZ" sz="4000" dirty="0"/>
              <a:t>Dlouhodobě neudržitelné.</a:t>
            </a:r>
          </a:p>
        </p:txBody>
      </p:sp>
    </p:spTree>
    <p:extLst>
      <p:ext uri="{BB962C8B-B14F-4D97-AF65-F5344CB8AC3E}">
        <p14:creationId xmlns:p14="http://schemas.microsoft.com/office/powerpoint/2010/main" val="282124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76873-6ADC-48FA-A5DD-E42E8E1AE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39CFED7-30E3-46F3-A4DE-CBC5CF0217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639" y="1639579"/>
            <a:ext cx="11378302" cy="2716566"/>
          </a:xfrm>
        </p:spPr>
      </p:pic>
    </p:spTree>
    <p:extLst>
      <p:ext uri="{BB962C8B-B14F-4D97-AF65-F5344CB8AC3E}">
        <p14:creationId xmlns:p14="http://schemas.microsoft.com/office/powerpoint/2010/main" val="197347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29A79-B672-4E0A-91B8-333264F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D447ED-3780-437C-9695-B32A97ADEF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076" y="358233"/>
            <a:ext cx="9747682" cy="613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:p14="http://schemas.microsoft.com/office/powerpoint/2010/main" val="524463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A4C7B-9830-4B0B-B600-E9B10FFA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9DE13-A7A4-4260-9168-BC5792A65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dobrovolný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systém - kdykoliv do něj můžete vstoupit a kdykoliv z něj vystoupit.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způsob zajištění penze.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Funguje jako doplnění povinného státního systému.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Penzijní připojištění, doplňkové penzijní spoření.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11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762</Words>
  <Application>Microsoft Office PowerPoint</Application>
  <PresentationFormat>Širokoúhlá obrazovka</PresentationFormat>
  <Paragraphs>112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Motiv Office</vt:lpstr>
      <vt:lpstr>7 Penze </vt:lpstr>
      <vt:lpstr>Penzijní systém v ČR</vt:lpstr>
      <vt:lpstr>I. PILÍŘ</vt:lpstr>
      <vt:lpstr>Prezentace aplikace PowerPoint</vt:lpstr>
      <vt:lpstr>Druhy dávek</vt:lpstr>
      <vt:lpstr>Nepříznivý demografický vývoj</vt:lpstr>
      <vt:lpstr>Prezentace aplikace PowerPoint</vt:lpstr>
      <vt:lpstr>Prezentace aplikace PowerPoint</vt:lpstr>
      <vt:lpstr>III. PILÍŘ</vt:lpstr>
      <vt:lpstr>Vlastní zdroje</vt:lpstr>
      <vt:lpstr>Změny od 1.1.2014</vt:lpstr>
      <vt:lpstr>Prezentace aplikace PowerPoint</vt:lpstr>
      <vt:lpstr>Prezentace aplikace PowerPoint</vt:lpstr>
      <vt:lpstr>Příspěvky státu a daňové zvýhodnění</vt:lpstr>
      <vt:lpstr>Prezentace aplikace PowerPoint</vt:lpstr>
      <vt:lpstr>Prezentace aplikace PowerPoint</vt:lpstr>
      <vt:lpstr>Prezentace aplikace PowerPoint</vt:lpstr>
      <vt:lpstr>Prezentace aplikace PowerPoint</vt:lpstr>
      <vt:lpstr>Předdůchod</vt:lpstr>
      <vt:lpstr>Prezentace aplikace PowerPoint</vt:lpstr>
      <vt:lpstr>Předčasný důchod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Penze</dc:title>
  <dc:creator>Kateřina Stankeová</dc:creator>
  <cp:lastModifiedBy>katka</cp:lastModifiedBy>
  <cp:revision>18</cp:revision>
  <cp:lastPrinted>2021-10-31T20:02:13Z</cp:lastPrinted>
  <dcterms:created xsi:type="dcterms:W3CDTF">2021-09-15T19:52:26Z</dcterms:created>
  <dcterms:modified xsi:type="dcterms:W3CDTF">2023-11-09T13:28:45Z</dcterms:modified>
</cp:coreProperties>
</file>