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65" r:id="rId5"/>
    <p:sldId id="268" r:id="rId6"/>
    <p:sldId id="284" r:id="rId7"/>
    <p:sldId id="278" r:id="rId8"/>
    <p:sldId id="266" r:id="rId9"/>
    <p:sldId id="280" r:id="rId10"/>
    <p:sldId id="281" r:id="rId11"/>
    <p:sldId id="279" r:id="rId12"/>
    <p:sldId id="285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021B5-F596-1A68-E16E-611F7C55C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DDF096-E2D3-9467-E104-DDA7CA8FD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BFB9C8-1179-5BD9-966D-5BA4C7F8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6F024B-D335-E77C-1353-140A04B3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FF93C1-A659-BFDE-51AF-EE7451D8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2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25BA0-816B-8E74-4344-A1E1ADCD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DA1705-7AC2-F4F4-1BD6-95BDF2260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8BE987-FC35-BB0C-F242-36B6ADA95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62F2A7-BCC2-3910-FE52-EABEA6CF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3E8DA1-5FD5-06B8-5D5B-4B3408F5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04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12116D-D78A-8B25-C802-744CF5C01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A48FFF-8BF3-BF72-6FCB-9744436CC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04564B-8176-A311-6A95-20F1CE8E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1A186-4E0F-80AA-47D8-846BF2B3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FCB252-4DA6-16D8-3A00-41C8A67C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0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E610F-34EA-BAAF-A440-556E7E95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7DA8A-D822-240D-88B0-309C86A3C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1DD74-41E6-6F91-7B49-32F065B9E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77E42-276F-0BC8-8639-6D38200D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CC7884-D40B-48EE-457E-7896DFA72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91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1C9B2-FE14-0213-DBC7-BB909B71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F67BD6-0E45-F1F5-C954-93B49BAFD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EC949-D12C-B937-4FBB-BC6AE565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AE86A-2060-A843-7AAF-99472534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4BB3FE-5C52-D2A1-8DD7-C7EC7C49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1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D41D5-1765-D06A-E2F2-1C19B8658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280C50-EC47-00F7-9B43-8A2A217E8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BA2651-5D72-F25B-2D42-FE1ECFE1E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7D9EA9-779B-AA16-AF78-88C853AA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B43EE4-0A81-772F-3479-6CAF9CB3A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35197F-2907-16D7-472D-B1AC22CD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47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28D62-A4FE-2FB3-9D53-3319794B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64894B-2958-F0A4-1494-705B92A76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9B0731-FF50-3D3F-5A08-388C2B249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5FAFAF-2373-B080-8C04-78D8916E5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C05A85-191B-DFD1-6BA3-090604ADE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553905-AE47-F846-C348-8E508CCC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597D2EA-CC38-D4B2-2BE1-47DF6CD7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6B3C64-F749-BCEA-CE54-78D5384E9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11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4FB58-85F8-3B6B-CE4A-8939B3D31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A71314-7DF1-3B95-DBE6-E7B100D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270A13-27CD-B781-9310-C2370FB5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684EE5-2984-D296-5A4A-BC64271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FEAAFE-1F96-C609-32D4-86642A76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26BCFC-6D25-AEE0-B35E-217FD9AB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669B41-B33F-1305-67CA-9E37EA94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89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9ED03-F621-5F8F-CFDD-D9BE18FA6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8425A-BD26-C178-726E-C873A438F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9D6BCC-5E54-8514-3CA1-C55BC045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FDE534-7C48-9972-C88C-1F4F674C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239675-3A66-23F2-2EFB-7DC16DDE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F551A-7268-9775-41DB-B117284A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5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107762-CDA1-95D6-B399-539E40EA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FDE1F3-B607-C159-815E-7B5259ABD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C023DE-0907-F5F6-CF85-752001ED9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F56784-725A-F486-AC52-174E82C8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BF0FC7-A4B2-BF57-33A7-ABADE6D6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63706-AC2E-BCEF-FD21-71377E6B8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/>
            </a:gs>
            <a:gs pos="10000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3E22DA-C88C-0F97-F154-A67A74A1F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7E9874-E410-CA13-6BFA-8E2B34DD5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BE6344-164E-4495-88BB-01DD26FB8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7FAD-4E7B-4B25-A82B-7C858C678962}" type="datetimeFigureOut">
              <a:rPr lang="cs-CZ" smtClean="0"/>
              <a:t>26. 10. 2023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7FFDCD-6151-5483-9B6D-9180E3460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B2A36-A89B-BDB9-16F9-27498C812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3B66E-CED2-419E-9495-79E559066F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6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4A386-8688-462A-7CDB-237FC7619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2286"/>
          </a:xfrm>
        </p:spPr>
        <p:txBody>
          <a:bodyPr/>
          <a:lstStyle/>
          <a:p>
            <a:r>
              <a:rPr lang="cs-CZ" dirty="0"/>
              <a:t>Rozpočet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15238C-A2A1-F4C5-E224-F396FFD55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F8116F7-53D1-5270-D14C-3D289815DFC9}"/>
              </a:ext>
            </a:extLst>
          </p:cNvPr>
          <p:cNvSpPr txBox="1"/>
          <p:nvPr/>
        </p:nvSpPr>
        <p:spPr>
          <a:xfrm>
            <a:off x="3047260" y="324655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109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73611-5339-4887-A702-09390EF5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Přebytkový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8F7300-64DE-4596-909C-9ABCE2469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veliký je rozdíl?</a:t>
            </a:r>
          </a:p>
          <a:p>
            <a:r>
              <a:rPr lang="cs-CZ" dirty="0"/>
              <a:t>Co jej způsobuje? </a:t>
            </a:r>
          </a:p>
          <a:p>
            <a:r>
              <a:rPr lang="cs-CZ" dirty="0"/>
              <a:t>Krátkodobý vs. dlouhodobý?</a:t>
            </a:r>
          </a:p>
          <a:p>
            <a:r>
              <a:rPr lang="cs-CZ" dirty="0"/>
              <a:t>Navrhněte řešení.</a:t>
            </a:r>
          </a:p>
        </p:txBody>
      </p:sp>
    </p:spTree>
    <p:extLst>
      <p:ext uri="{BB962C8B-B14F-4D97-AF65-F5344CB8AC3E}">
        <p14:creationId xmlns:p14="http://schemas.microsoft.com/office/powerpoint/2010/main" val="107348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91A2A-DDC7-4065-802F-C51667D4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010A3-922E-418F-985F-0433E1A20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/>
              <a:t>Pravidelné výdaje mají být financovány z pravidelných příjmů. </a:t>
            </a:r>
          </a:p>
          <a:p>
            <a:r>
              <a:rPr lang="cs-CZ" sz="4000" dirty="0"/>
              <a:t>Nahodilý příjem?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12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21664-9FDD-F96F-CA04-E89BAC51C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0231893-33D9-9440-D404-79D77C3A39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9215" y="262375"/>
            <a:ext cx="7581530" cy="583893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6F5AA19-6891-E6C8-CE7E-27F8A4811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308" y="4133934"/>
            <a:ext cx="1042506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223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371A5-FF65-4928-87AD-1FBA9E2E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2B43A-F90E-4C3B-A662-66050F93B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47961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A031B-E64F-47AC-9B91-697B98DFF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85161-B01A-4860-A207-B268A9CD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Napomáhá zvládnout požadavky na život v ekonomické realitě a získat kontrolu nad svou finanční situací, předejít zadlužení. </a:t>
            </a:r>
          </a:p>
          <a:p>
            <a:r>
              <a:rPr lang="cs-CZ" dirty="0"/>
              <a:t>Umožňuje vytvořit podmínky pro naplnění svých přání.</a:t>
            </a:r>
          </a:p>
          <a:p>
            <a:r>
              <a:rPr lang="cs-CZ" sz="2800" dirty="0">
                <a:ea typeface="Calibri" panose="020F0502020204030204" pitchFamily="34" charset="0"/>
              </a:rPr>
              <a:t>Cílem je </a:t>
            </a:r>
            <a:r>
              <a:rPr lang="cs-CZ" sz="2800" b="1" dirty="0">
                <a:effectLst/>
                <a:ea typeface="Calibri" panose="020F0502020204030204" pitchFamily="34" charset="0"/>
              </a:rPr>
              <a:t>dlouhodobě</a:t>
            </a:r>
            <a:r>
              <a:rPr lang="cs-CZ" sz="2800" dirty="0">
                <a:effectLst/>
                <a:ea typeface="Calibri" panose="020F0502020204030204" pitchFamily="34" charset="0"/>
              </a:rPr>
              <a:t> uvést do souladu příjmy s výdaji domácnosti a vytvářet přebytkový rozpočet. – co s přebytkem?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82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F897B-4B12-43BC-B822-8FF27B0A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0C4D0-BC82-4A5A-8E9D-CDB243576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Proč sestavovat rozpočet?</a:t>
            </a:r>
          </a:p>
          <a:p>
            <a:pPr>
              <a:buFontTx/>
              <a:buChar char="-"/>
            </a:pPr>
            <a:r>
              <a:rPr lang="cs-CZ" sz="3200" dirty="0"/>
              <a:t>Nadhled a přehled.</a:t>
            </a:r>
          </a:p>
          <a:p>
            <a:pPr>
              <a:buFontTx/>
              <a:buChar char="-"/>
            </a:pPr>
            <a:r>
              <a:rPr lang="cs-CZ" sz="3200" dirty="0"/>
              <a:t>Možnosti pro naše přání.</a:t>
            </a:r>
          </a:p>
          <a:p>
            <a:r>
              <a:rPr lang="cs-CZ" sz="3200" dirty="0"/>
              <a:t>Aktualizovat při změně životní situace – předběžný rozpočet.</a:t>
            </a:r>
          </a:p>
          <a:p>
            <a:r>
              <a:rPr lang="cs-CZ" sz="3200" dirty="0"/>
              <a:t>Rozpočet může být: schodkový, přebytkový, vyrovnaný.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23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E060D-637F-401C-92B9-7A0C59B4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133271-2CCE-43F7-80D0-973CD7A45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Věnujte pozornost všem položkám rozpočtu a uvádějte reálná čísla. Dokud to nevidím, nevěřím a neušetřím.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04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4C8C5-2E24-4C41-9D25-595AA317C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Cash-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502961-F35E-4DD1-B045-1DE685CC4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Přehled o toku peněz.</a:t>
            </a:r>
          </a:p>
          <a:p>
            <a:r>
              <a:rPr lang="cs-CZ" sz="4000" dirty="0"/>
              <a:t>Příjmy a výdaje rozložené v čase – aby se nestalo, že příjmy a výdaje jsou sice v rovnováze, ale příjmy očekáváte např. na konci měsíce, zatímco většina výdajů je na začátku měsíce.</a:t>
            </a:r>
          </a:p>
        </p:txBody>
      </p:sp>
    </p:spTree>
    <p:extLst>
      <p:ext uri="{BB962C8B-B14F-4D97-AF65-F5344CB8AC3E}">
        <p14:creationId xmlns:p14="http://schemas.microsoft.com/office/powerpoint/2010/main" val="413518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A8CF7-36DD-4B55-871A-48DEE5A36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B3FBF8-53CC-4F00-B2AE-0BE3B33708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282" y="365125"/>
            <a:ext cx="11563436" cy="61168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613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3049C-C63E-482A-BB54-30EE9C67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sestavování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46566-5AB1-44D8-B494-3EB28BFC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Poprvé výdaje odhadnete, příjmy jsou většinou přesnější.</a:t>
            </a:r>
          </a:p>
          <a:p>
            <a:r>
              <a:rPr lang="cs-CZ" dirty="0"/>
              <a:t>Nějakou dobu sledovat skutečné plnění rozpočtu, poznávám realitu.</a:t>
            </a:r>
          </a:p>
          <a:p>
            <a:r>
              <a:rPr lang="cs-CZ" dirty="0"/>
              <a:t>Nadhodnotit výdaje, podhodnotit příjmy. </a:t>
            </a:r>
          </a:p>
          <a:p>
            <a:r>
              <a:rPr lang="cs-CZ" dirty="0"/>
              <a:t>Vytvořit prostor po nenadálé drobné výkyvy – každý měsíc je něco mimořádného. </a:t>
            </a:r>
          </a:p>
          <a:p>
            <a:r>
              <a:rPr lang="cs-CZ" dirty="0"/>
              <a:t>Počítejte s </a:t>
            </a:r>
            <a:r>
              <a:rPr lang="cs-CZ" b="1" dirty="0"/>
              <a:t>čistými</a:t>
            </a:r>
            <a:r>
              <a:rPr lang="cs-CZ" dirty="0"/>
              <a:t> příjmy.</a:t>
            </a:r>
          </a:p>
          <a:p>
            <a:r>
              <a:rPr lang="cs-CZ" dirty="0"/>
              <a:t>Sestavte si svůj vlastní rozpočet.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4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4A2B7-7E72-46FD-838B-0C13443CB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tvoří příjmy rodiny?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56F606-47D7-4613-B97D-5662CA02F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Zaměstnání (bonusy) </a:t>
            </a:r>
          </a:p>
          <a:p>
            <a:pPr>
              <a:buFontTx/>
              <a:buChar char="-"/>
            </a:pPr>
            <a:r>
              <a:rPr lang="cs-CZ" dirty="0"/>
              <a:t>Podnikání</a:t>
            </a:r>
          </a:p>
          <a:p>
            <a:pPr>
              <a:buFontTx/>
              <a:buChar char="-"/>
            </a:pPr>
            <a:r>
              <a:rPr lang="cs-CZ" dirty="0"/>
              <a:t>Podíly </a:t>
            </a:r>
          </a:p>
          <a:p>
            <a:pPr>
              <a:buFontTx/>
              <a:buChar char="-"/>
            </a:pPr>
            <a:r>
              <a:rPr lang="cs-CZ" dirty="0"/>
              <a:t>Příjmy z cenných papírů</a:t>
            </a:r>
          </a:p>
          <a:p>
            <a:pPr>
              <a:buFontTx/>
              <a:buChar char="-"/>
            </a:pPr>
            <a:r>
              <a:rPr lang="cs-CZ" dirty="0"/>
              <a:t>Sociální dávky</a:t>
            </a:r>
          </a:p>
          <a:p>
            <a:pPr>
              <a:buFontTx/>
              <a:buChar char="-"/>
            </a:pPr>
            <a:r>
              <a:rPr lang="cs-CZ" dirty="0"/>
              <a:t>Stipendium</a:t>
            </a:r>
          </a:p>
          <a:p>
            <a:pPr>
              <a:buFontTx/>
              <a:buChar char="-"/>
            </a:pPr>
            <a:r>
              <a:rPr lang="cs-CZ" dirty="0"/>
              <a:t>Kapesné</a:t>
            </a:r>
          </a:p>
          <a:p>
            <a:pPr>
              <a:buFontTx/>
              <a:buChar char="-"/>
            </a:pPr>
            <a:r>
              <a:rPr lang="cs-CZ" dirty="0"/>
              <a:t>Přivýdělky a brigády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516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30E2-A064-45B5-84DA-2F181CC3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Schodkový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8456F-BC52-4F88-B6B2-AE38B427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veliký je rozdíl?</a:t>
            </a:r>
          </a:p>
          <a:p>
            <a:r>
              <a:rPr lang="cs-CZ" dirty="0"/>
              <a:t>Co jej způsobuje? </a:t>
            </a:r>
          </a:p>
          <a:p>
            <a:r>
              <a:rPr lang="cs-CZ" dirty="0"/>
              <a:t>Krátkodobý vs. dlouhodobý?</a:t>
            </a:r>
          </a:p>
          <a:p>
            <a:r>
              <a:rPr lang="cs-CZ" dirty="0"/>
              <a:t>Navrhněte řešení.</a:t>
            </a:r>
          </a:p>
        </p:txBody>
      </p:sp>
    </p:spTree>
    <p:extLst>
      <p:ext uri="{BB962C8B-B14F-4D97-AF65-F5344CB8AC3E}">
        <p14:creationId xmlns:p14="http://schemas.microsoft.com/office/powerpoint/2010/main" val="3430437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272</Words>
  <Application>Microsoft Office PowerPoint</Application>
  <PresentationFormat>Širokoúhlá obrazovka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Rozpočet </vt:lpstr>
      <vt:lpstr>Rozpočet</vt:lpstr>
      <vt:lpstr>Prezentace aplikace PowerPoint</vt:lpstr>
      <vt:lpstr>Prezentace aplikace PowerPoint</vt:lpstr>
      <vt:lpstr>Cash-flow</vt:lpstr>
      <vt:lpstr>Prezentace aplikace PowerPoint</vt:lpstr>
      <vt:lpstr>Pravidla pro sestavování rozpočtu</vt:lpstr>
      <vt:lpstr>Co tvoří příjmy rodiny? </vt:lpstr>
      <vt:lpstr>Schodkový rozpočet</vt:lpstr>
      <vt:lpstr>Přebytkový rozpočet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finanční gramotnosti</dc:title>
  <dc:creator>katka</dc:creator>
  <cp:lastModifiedBy>katka</cp:lastModifiedBy>
  <cp:revision>9</cp:revision>
  <dcterms:created xsi:type="dcterms:W3CDTF">2022-09-19T10:43:59Z</dcterms:created>
  <dcterms:modified xsi:type="dcterms:W3CDTF">2023-10-26T10:10:56Z</dcterms:modified>
</cp:coreProperties>
</file>