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1" r:id="rId2"/>
    <p:sldId id="256" r:id="rId3"/>
    <p:sldId id="258" r:id="rId4"/>
    <p:sldId id="259" r:id="rId5"/>
    <p:sldId id="297" r:id="rId6"/>
    <p:sldId id="265" r:id="rId7"/>
    <p:sldId id="261" r:id="rId8"/>
    <p:sldId id="262" r:id="rId9"/>
    <p:sldId id="266" r:id="rId10"/>
    <p:sldId id="263" r:id="rId11"/>
    <p:sldId id="264" r:id="rId12"/>
    <p:sldId id="267" r:id="rId13"/>
    <p:sldId id="268" r:id="rId14"/>
    <p:sldId id="293" r:id="rId15"/>
    <p:sldId id="271" r:id="rId16"/>
    <p:sldId id="284" r:id="rId17"/>
    <p:sldId id="269" r:id="rId18"/>
    <p:sldId id="273" r:id="rId19"/>
    <p:sldId id="294" r:id="rId20"/>
    <p:sldId id="298" r:id="rId21"/>
    <p:sldId id="270" r:id="rId22"/>
    <p:sldId id="274" r:id="rId23"/>
    <p:sldId id="272" r:id="rId24"/>
    <p:sldId id="277" r:id="rId25"/>
    <p:sldId id="286" r:id="rId26"/>
    <p:sldId id="278" r:id="rId27"/>
    <p:sldId id="279" r:id="rId28"/>
    <p:sldId id="296" r:id="rId29"/>
    <p:sldId id="280" r:id="rId30"/>
    <p:sldId id="281" r:id="rId31"/>
    <p:sldId id="290" r:id="rId32"/>
    <p:sldId id="295" r:id="rId33"/>
    <p:sldId id="287" r:id="rId34"/>
    <p:sldId id="285" r:id="rId35"/>
    <p:sldId id="292" r:id="rId3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AEC6DEE-F4EC-4B6B-92C0-E0D71CA9BC94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C7FE3FA2-007E-4BD7-8D00-0DF8D74F5429}">
      <dgm:prSet phldrT="[Text]" custT="1"/>
      <dgm:spPr/>
      <dgm:t>
        <a:bodyPr/>
        <a:lstStyle/>
        <a:p>
          <a:pPr algn="ctr"/>
          <a:r>
            <a:rPr lang="cs-CZ" sz="1400">
              <a:solidFill>
                <a:schemeClr val="tx1"/>
              </a:solidFill>
            </a:rPr>
            <a:t>Penze</a:t>
          </a:r>
        </a:p>
      </dgm:t>
    </dgm:pt>
    <dgm:pt modelId="{BC0A105C-55BB-4AF6-B83C-F349EEE6DC26}" type="parTrans" cxnId="{7D59797F-74D1-4B27-9948-693ABA3956BD}">
      <dgm:prSet/>
      <dgm:spPr/>
      <dgm:t>
        <a:bodyPr/>
        <a:lstStyle/>
        <a:p>
          <a:pPr algn="ctr"/>
          <a:endParaRPr lang="cs-CZ"/>
        </a:p>
      </dgm:t>
    </dgm:pt>
    <dgm:pt modelId="{29B59177-C668-40D9-A958-D0F31691E2F9}" type="sibTrans" cxnId="{7D59797F-74D1-4B27-9948-693ABA3956BD}">
      <dgm:prSet custT="1"/>
      <dgm:spPr>
        <a:solidFill>
          <a:schemeClr val="accent2"/>
        </a:solidFill>
      </dgm:spPr>
      <dgm:t>
        <a:bodyPr/>
        <a:lstStyle/>
        <a:p>
          <a:pPr algn="ctr"/>
          <a:r>
            <a:rPr lang="cs-CZ" sz="1400">
              <a:solidFill>
                <a:schemeClr val="tx1"/>
              </a:solidFill>
            </a:rPr>
            <a:t>Život a zdraví</a:t>
          </a:r>
        </a:p>
      </dgm:t>
    </dgm:pt>
    <dgm:pt modelId="{74290AFC-D4ED-47DF-941A-F7DE98B0E467}">
      <dgm:prSet phldrT="[Text]" custT="1"/>
      <dgm:spPr>
        <a:solidFill>
          <a:schemeClr val="bg2">
            <a:lumMod val="50000"/>
          </a:schemeClr>
        </a:solidFill>
      </dgm:spPr>
      <dgm:t>
        <a:bodyPr/>
        <a:lstStyle/>
        <a:p>
          <a:pPr algn="ctr"/>
          <a:r>
            <a:rPr lang="cs-CZ" sz="1200"/>
            <a:t>Majetek</a:t>
          </a:r>
        </a:p>
      </dgm:t>
    </dgm:pt>
    <dgm:pt modelId="{F871DA47-82B3-4CAB-BB42-D5A8B2724D63}" type="parTrans" cxnId="{8EDE3CAD-EC55-4FF4-A9CA-7A35D2EA6F35}">
      <dgm:prSet/>
      <dgm:spPr/>
      <dgm:t>
        <a:bodyPr/>
        <a:lstStyle/>
        <a:p>
          <a:pPr algn="ctr"/>
          <a:endParaRPr lang="cs-CZ"/>
        </a:p>
      </dgm:t>
    </dgm:pt>
    <dgm:pt modelId="{1F31AF1B-5CAF-4E89-984F-44A07F89C909}" type="sibTrans" cxnId="{8EDE3CAD-EC55-4FF4-A9CA-7A35D2EA6F35}">
      <dgm:prSet/>
      <dgm:spPr/>
      <dgm:t>
        <a:bodyPr/>
        <a:lstStyle/>
        <a:p>
          <a:pPr algn="ctr"/>
          <a:endParaRPr lang="cs-CZ"/>
        </a:p>
      </dgm:t>
    </dgm:pt>
    <dgm:pt modelId="{F851862B-A898-44A3-B56C-3CF0E4D5B333}">
      <dgm:prSet phldrT="[Text]" custT="1"/>
      <dgm:spPr>
        <a:solidFill>
          <a:srgbClr val="FFFF99"/>
        </a:solidFill>
      </dgm:spPr>
      <dgm:t>
        <a:bodyPr/>
        <a:lstStyle/>
        <a:p>
          <a:pPr algn="ctr"/>
          <a:r>
            <a:rPr lang="cs-CZ" sz="1600">
              <a:solidFill>
                <a:schemeClr val="tx1"/>
              </a:solidFill>
            </a:rPr>
            <a:t>Sny a přání</a:t>
          </a:r>
        </a:p>
      </dgm:t>
    </dgm:pt>
    <dgm:pt modelId="{9A396EFF-BFAC-40A8-9324-7401B8490CD9}" type="parTrans" cxnId="{1D73DC6E-B64B-40E5-A6BC-A4A070E8BBFA}">
      <dgm:prSet/>
      <dgm:spPr/>
      <dgm:t>
        <a:bodyPr/>
        <a:lstStyle/>
        <a:p>
          <a:pPr algn="ctr"/>
          <a:endParaRPr lang="cs-CZ"/>
        </a:p>
      </dgm:t>
    </dgm:pt>
    <dgm:pt modelId="{0C447C1D-B1EF-4E41-8E3C-E733379ECE24}" type="sibTrans" cxnId="{1D73DC6E-B64B-40E5-A6BC-A4A070E8BBFA}">
      <dgm:prSet custT="1"/>
      <dgm:spPr>
        <a:solidFill>
          <a:schemeClr val="accent3"/>
        </a:solidFill>
      </dgm:spPr>
      <dgm:t>
        <a:bodyPr/>
        <a:lstStyle/>
        <a:p>
          <a:pPr algn="ctr"/>
          <a:r>
            <a:rPr lang="cs-CZ" sz="1400">
              <a:solidFill>
                <a:schemeClr val="tx1"/>
              </a:solidFill>
            </a:rPr>
            <a:t>Rezervy</a:t>
          </a:r>
        </a:p>
      </dgm:t>
    </dgm:pt>
    <dgm:pt modelId="{E0A54EE7-284E-4AB3-AA69-DEA324C5396A}">
      <dgm:prSet phldrT="[Text]" custT="1"/>
      <dgm:spPr>
        <a:solidFill>
          <a:srgbClr val="FFC000"/>
        </a:solidFill>
      </dgm:spPr>
      <dgm:t>
        <a:bodyPr/>
        <a:lstStyle/>
        <a:p>
          <a:pPr algn="ctr"/>
          <a:r>
            <a:rPr lang="cs-CZ" sz="1300"/>
            <a:t>Bydlení</a:t>
          </a:r>
        </a:p>
      </dgm:t>
    </dgm:pt>
    <dgm:pt modelId="{10ACB5CE-9CCC-4DF9-9896-5002F069B120}" type="parTrans" cxnId="{8F467C6E-E6AC-4CD8-8E6A-7BAA53C048FD}">
      <dgm:prSet/>
      <dgm:spPr/>
      <dgm:t>
        <a:bodyPr/>
        <a:lstStyle/>
        <a:p>
          <a:pPr algn="ctr"/>
          <a:endParaRPr lang="cs-CZ"/>
        </a:p>
      </dgm:t>
    </dgm:pt>
    <dgm:pt modelId="{8E5DDB0C-BFC2-447A-9B5E-826C87D82C0D}" type="sibTrans" cxnId="{8F467C6E-E6AC-4CD8-8E6A-7BAA53C048FD}">
      <dgm:prSet/>
      <dgm:spPr/>
      <dgm:t>
        <a:bodyPr/>
        <a:lstStyle/>
        <a:p>
          <a:pPr algn="ctr"/>
          <a:endParaRPr lang="cs-CZ"/>
        </a:p>
      </dgm:t>
    </dgm:pt>
    <dgm:pt modelId="{A1AB66A5-B542-4289-B24E-0376BBAFEF72}">
      <dgm:prSet phldrT="[Text]" custT="1"/>
      <dgm:spPr>
        <a:solidFill>
          <a:srgbClr val="FFFF00"/>
        </a:solidFill>
      </dgm:spPr>
      <dgm:t>
        <a:bodyPr/>
        <a:lstStyle/>
        <a:p>
          <a:pPr algn="ctr"/>
          <a:r>
            <a:rPr lang="cs-CZ" sz="1100">
              <a:solidFill>
                <a:schemeClr val="tx1"/>
              </a:solidFill>
            </a:rPr>
            <a:t>Investice</a:t>
          </a:r>
        </a:p>
      </dgm:t>
    </dgm:pt>
    <dgm:pt modelId="{33CB89DE-4E58-4A4E-B1D0-671A53FD2B06}" type="parTrans" cxnId="{04493D02-CA49-40EE-B387-35988DC92FBA}">
      <dgm:prSet/>
      <dgm:spPr/>
      <dgm:t>
        <a:bodyPr/>
        <a:lstStyle/>
        <a:p>
          <a:pPr algn="ctr"/>
          <a:endParaRPr lang="cs-CZ"/>
        </a:p>
      </dgm:t>
    </dgm:pt>
    <dgm:pt modelId="{F677E6F9-9782-4806-B471-E90E3A96BA10}" type="sibTrans" cxnId="{04493D02-CA49-40EE-B387-35988DC92FBA}">
      <dgm:prSet custT="1"/>
      <dgm:spPr>
        <a:solidFill>
          <a:schemeClr val="tx2"/>
        </a:solidFill>
      </dgm:spPr>
      <dgm:t>
        <a:bodyPr/>
        <a:lstStyle/>
        <a:p>
          <a:pPr algn="ctr"/>
          <a:r>
            <a:rPr lang="cs-CZ" sz="1400">
              <a:solidFill>
                <a:schemeClr val="tx1"/>
              </a:solidFill>
            </a:rPr>
            <a:t>Odpovědnost</a:t>
          </a:r>
        </a:p>
      </dgm:t>
    </dgm:pt>
    <dgm:pt modelId="{C30237B2-D1A7-4029-9C87-0916CF248C26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 algn="ctr"/>
          <a:r>
            <a:rPr lang="cs-CZ" sz="1400"/>
            <a:t>Děti</a:t>
          </a:r>
        </a:p>
      </dgm:t>
    </dgm:pt>
    <dgm:pt modelId="{DC9B8568-AF59-4B41-8936-9ABFB3F43874}" type="parTrans" cxnId="{218FF260-701F-4FF8-91DA-1B654A76AF57}">
      <dgm:prSet/>
      <dgm:spPr/>
      <dgm:t>
        <a:bodyPr/>
        <a:lstStyle/>
        <a:p>
          <a:pPr algn="ctr"/>
          <a:endParaRPr lang="cs-CZ"/>
        </a:p>
      </dgm:t>
    </dgm:pt>
    <dgm:pt modelId="{D05D2CB6-6787-46B3-BB42-8D055DDD0CB8}" type="sibTrans" cxnId="{218FF260-701F-4FF8-91DA-1B654A76AF57}">
      <dgm:prSet/>
      <dgm:spPr/>
      <dgm:t>
        <a:bodyPr/>
        <a:lstStyle/>
        <a:p>
          <a:pPr algn="ctr"/>
          <a:endParaRPr lang="cs-CZ"/>
        </a:p>
      </dgm:t>
    </dgm:pt>
    <dgm:pt modelId="{7198A236-2674-4A1F-9527-A8A8643AC511}" type="pres">
      <dgm:prSet presAssocID="{5AEC6DEE-F4EC-4B6B-92C0-E0D71CA9BC94}" presName="Name0" presStyleCnt="0">
        <dgm:presLayoutVars>
          <dgm:chMax/>
          <dgm:chPref/>
          <dgm:dir/>
          <dgm:animLvl val="lvl"/>
        </dgm:presLayoutVars>
      </dgm:prSet>
      <dgm:spPr/>
    </dgm:pt>
    <dgm:pt modelId="{5C2528B1-A9F0-407E-8521-FACCA95CEB83}" type="pres">
      <dgm:prSet presAssocID="{C7FE3FA2-007E-4BD7-8D00-0DF8D74F5429}" presName="composite" presStyleCnt="0"/>
      <dgm:spPr/>
    </dgm:pt>
    <dgm:pt modelId="{1812FD12-959D-4FD4-9CFB-9DBBEA5F3777}" type="pres">
      <dgm:prSet presAssocID="{C7FE3FA2-007E-4BD7-8D00-0DF8D74F5429}" presName="Parent1" presStyleLbl="node1" presStyleIdx="0" presStyleCnt="6" custScaleX="91147" custScaleY="84357" custLinFactNeighborX="-34557" custLinFactNeighborY="-20659">
        <dgm:presLayoutVars>
          <dgm:chMax val="1"/>
          <dgm:chPref val="1"/>
          <dgm:bulletEnabled val="1"/>
        </dgm:presLayoutVars>
      </dgm:prSet>
      <dgm:spPr>
        <a:prstGeom prst="ellipse">
          <a:avLst/>
        </a:prstGeom>
      </dgm:spPr>
    </dgm:pt>
    <dgm:pt modelId="{0E4E1EA0-3770-4293-9756-0EA134216B87}" type="pres">
      <dgm:prSet presAssocID="{C7FE3FA2-007E-4BD7-8D00-0DF8D74F5429}" presName="Childtext1" presStyleLbl="revTx" presStyleIdx="0" presStyleCnt="3" custScaleX="71266" custScaleY="140389" custLinFactNeighborX="-30386" custLinFactNeighborY="-19355">
        <dgm:presLayoutVars>
          <dgm:chMax val="0"/>
          <dgm:chPref val="0"/>
          <dgm:bulletEnabled val="1"/>
        </dgm:presLayoutVars>
      </dgm:prSet>
      <dgm:spPr>
        <a:prstGeom prst="ellipse">
          <a:avLst/>
        </a:prstGeom>
      </dgm:spPr>
    </dgm:pt>
    <dgm:pt modelId="{071F3941-62B0-4608-8216-8DD7F788F1C9}" type="pres">
      <dgm:prSet presAssocID="{C7FE3FA2-007E-4BD7-8D00-0DF8D74F5429}" presName="BalanceSpacing" presStyleCnt="0"/>
      <dgm:spPr/>
    </dgm:pt>
    <dgm:pt modelId="{43E998EF-9946-4FE0-AFEB-8BDCB14768A9}" type="pres">
      <dgm:prSet presAssocID="{C7FE3FA2-007E-4BD7-8D00-0DF8D74F5429}" presName="BalanceSpacing1" presStyleCnt="0"/>
      <dgm:spPr/>
    </dgm:pt>
    <dgm:pt modelId="{00521A51-C855-458C-AE66-983B67062BE9}" type="pres">
      <dgm:prSet presAssocID="{29B59177-C668-40D9-A958-D0F31691E2F9}" presName="Accent1Text" presStyleLbl="node1" presStyleIdx="1" presStyleCnt="6" custScaleX="97525" custScaleY="90809" custLinFactNeighborX="-42933" custLinFactNeighborY="-11210"/>
      <dgm:spPr>
        <a:prstGeom prst="ellipse">
          <a:avLst/>
        </a:prstGeom>
      </dgm:spPr>
    </dgm:pt>
    <dgm:pt modelId="{6EB2756C-831B-4D3F-BE8A-E65BDC83B866}" type="pres">
      <dgm:prSet presAssocID="{29B59177-C668-40D9-A958-D0F31691E2F9}" presName="spaceBetweenRectangles" presStyleCnt="0"/>
      <dgm:spPr/>
    </dgm:pt>
    <dgm:pt modelId="{1636B804-4E69-428D-8625-0DDCEA7275B8}" type="pres">
      <dgm:prSet presAssocID="{F851862B-A898-44A3-B56C-3CF0E4D5B333}" presName="composite" presStyleCnt="0"/>
      <dgm:spPr/>
    </dgm:pt>
    <dgm:pt modelId="{F2738B77-E743-4BAF-910C-D813DD4574EB}" type="pres">
      <dgm:prSet presAssocID="{F851862B-A898-44A3-B56C-3CF0E4D5B333}" presName="Parent1" presStyleLbl="node1" presStyleIdx="2" presStyleCnt="6" custScaleX="88835" custScaleY="79709" custLinFactNeighborX="18402" custLinFactNeighborY="429">
        <dgm:presLayoutVars>
          <dgm:chMax val="1"/>
          <dgm:chPref val="1"/>
          <dgm:bulletEnabled val="1"/>
        </dgm:presLayoutVars>
      </dgm:prSet>
      <dgm:spPr>
        <a:prstGeom prst="ellipse">
          <a:avLst/>
        </a:prstGeom>
      </dgm:spPr>
    </dgm:pt>
    <dgm:pt modelId="{53A47EBE-60C3-4849-AC38-1FB8D4C154FB}" type="pres">
      <dgm:prSet presAssocID="{F851862B-A898-44A3-B56C-3CF0E4D5B333}" presName="Childtext1" presStyleLbl="revTx" presStyleIdx="1" presStyleCnt="3" custScaleX="73238" custScaleY="125646" custLinFactNeighborX="9784" custLinFactNeighborY="-544">
        <dgm:presLayoutVars>
          <dgm:chMax val="0"/>
          <dgm:chPref val="0"/>
          <dgm:bulletEnabled val="1"/>
        </dgm:presLayoutVars>
      </dgm:prSet>
      <dgm:spPr>
        <a:prstGeom prst="ellipse">
          <a:avLst/>
        </a:prstGeom>
      </dgm:spPr>
    </dgm:pt>
    <dgm:pt modelId="{4BCA60AE-8A25-49F4-936A-B730CB0CA1AE}" type="pres">
      <dgm:prSet presAssocID="{F851862B-A898-44A3-B56C-3CF0E4D5B333}" presName="BalanceSpacing" presStyleCnt="0"/>
      <dgm:spPr/>
    </dgm:pt>
    <dgm:pt modelId="{3050E735-B331-482C-A572-0F00993C1161}" type="pres">
      <dgm:prSet presAssocID="{F851862B-A898-44A3-B56C-3CF0E4D5B333}" presName="BalanceSpacing1" presStyleCnt="0"/>
      <dgm:spPr/>
    </dgm:pt>
    <dgm:pt modelId="{DDE70329-246F-48A6-A7F5-0EC6500C9A6D}" type="pres">
      <dgm:prSet presAssocID="{0C447C1D-B1EF-4E41-8E3C-E733379ECE24}" presName="Accent1Text" presStyleLbl="node1" presStyleIdx="3" presStyleCnt="6" custScaleX="88247" custScaleY="80668" custLinFactNeighborX="36736" custLinFactNeighborY="-530"/>
      <dgm:spPr>
        <a:prstGeom prst="ellipse">
          <a:avLst/>
        </a:prstGeom>
      </dgm:spPr>
    </dgm:pt>
    <dgm:pt modelId="{3EB2DBB7-06C3-4053-9E15-48A128E3BF87}" type="pres">
      <dgm:prSet presAssocID="{0C447C1D-B1EF-4E41-8E3C-E733379ECE24}" presName="spaceBetweenRectangles" presStyleCnt="0"/>
      <dgm:spPr/>
    </dgm:pt>
    <dgm:pt modelId="{01BEA52E-75AD-47DF-B934-4FD4591CA16F}" type="pres">
      <dgm:prSet presAssocID="{A1AB66A5-B542-4289-B24E-0376BBAFEF72}" presName="composite" presStyleCnt="0"/>
      <dgm:spPr/>
    </dgm:pt>
    <dgm:pt modelId="{C2436FCF-44D2-4058-B391-60C67C9DDD9E}" type="pres">
      <dgm:prSet presAssocID="{A1AB66A5-B542-4289-B24E-0376BBAFEF72}" presName="Parent1" presStyleLbl="node1" presStyleIdx="4" presStyleCnt="6" custScaleX="94384" custScaleY="85899" custLinFactNeighborX="-34591" custLinFactNeighborY="1588">
        <dgm:presLayoutVars>
          <dgm:chMax val="1"/>
          <dgm:chPref val="1"/>
          <dgm:bulletEnabled val="1"/>
        </dgm:presLayoutVars>
      </dgm:prSet>
      <dgm:spPr>
        <a:prstGeom prst="ellipse">
          <a:avLst/>
        </a:prstGeom>
      </dgm:spPr>
    </dgm:pt>
    <dgm:pt modelId="{637DE29C-3825-47B4-8D17-B910EFCBE901}" type="pres">
      <dgm:prSet presAssocID="{A1AB66A5-B542-4289-B24E-0376BBAFEF72}" presName="Childtext1" presStyleLbl="revTx" presStyleIdx="2" presStyleCnt="3" custScaleX="73398" custScaleY="142099" custLinFactNeighborX="-24055" custLinFactNeighborY="-16">
        <dgm:presLayoutVars>
          <dgm:chMax val="0"/>
          <dgm:chPref val="0"/>
          <dgm:bulletEnabled val="1"/>
        </dgm:presLayoutVars>
      </dgm:prSet>
      <dgm:spPr>
        <a:prstGeom prst="ellipse">
          <a:avLst/>
        </a:prstGeom>
      </dgm:spPr>
    </dgm:pt>
    <dgm:pt modelId="{3D48C743-2567-4FC3-919B-3BF663913221}" type="pres">
      <dgm:prSet presAssocID="{A1AB66A5-B542-4289-B24E-0376BBAFEF72}" presName="BalanceSpacing" presStyleCnt="0"/>
      <dgm:spPr/>
    </dgm:pt>
    <dgm:pt modelId="{B133DCD1-FC81-494C-A64A-70FFA4319163}" type="pres">
      <dgm:prSet presAssocID="{A1AB66A5-B542-4289-B24E-0376BBAFEF72}" presName="BalanceSpacing1" presStyleCnt="0"/>
      <dgm:spPr/>
    </dgm:pt>
    <dgm:pt modelId="{A05E6B65-E9AF-42AC-A0D9-9A89848E8D57}" type="pres">
      <dgm:prSet presAssocID="{F677E6F9-9782-4806-B471-E90E3A96BA10}" presName="Accent1Text" presStyleLbl="node1" presStyleIdx="5" presStyleCnt="6" custScaleX="99163" custScaleY="85402" custLinFactNeighborX="-47621" custLinFactNeighborY="2317"/>
      <dgm:spPr>
        <a:prstGeom prst="ellipse">
          <a:avLst/>
        </a:prstGeom>
      </dgm:spPr>
    </dgm:pt>
  </dgm:ptLst>
  <dgm:cxnLst>
    <dgm:cxn modelId="{04493D02-CA49-40EE-B387-35988DC92FBA}" srcId="{5AEC6DEE-F4EC-4B6B-92C0-E0D71CA9BC94}" destId="{A1AB66A5-B542-4289-B24E-0376BBAFEF72}" srcOrd="2" destOrd="0" parTransId="{33CB89DE-4E58-4A4E-B1D0-671A53FD2B06}" sibTransId="{F677E6F9-9782-4806-B471-E90E3A96BA10}"/>
    <dgm:cxn modelId="{80A31404-A795-4CDB-BADB-78282E9E6622}" type="presOf" srcId="{A1AB66A5-B542-4289-B24E-0376BBAFEF72}" destId="{C2436FCF-44D2-4058-B391-60C67C9DDD9E}" srcOrd="0" destOrd="0" presId="urn:microsoft.com/office/officeart/2008/layout/AlternatingHexagons"/>
    <dgm:cxn modelId="{1ADF393B-AABB-44F6-AD18-9E1A6754647D}" type="presOf" srcId="{29B59177-C668-40D9-A958-D0F31691E2F9}" destId="{00521A51-C855-458C-AE66-983B67062BE9}" srcOrd="0" destOrd="0" presId="urn:microsoft.com/office/officeart/2008/layout/AlternatingHexagons"/>
    <dgm:cxn modelId="{35198B3E-B79E-4AFD-AB54-F7F94E8CB6A6}" type="presOf" srcId="{F851862B-A898-44A3-B56C-3CF0E4D5B333}" destId="{F2738B77-E743-4BAF-910C-D813DD4574EB}" srcOrd="0" destOrd="0" presId="urn:microsoft.com/office/officeart/2008/layout/AlternatingHexagons"/>
    <dgm:cxn modelId="{218FF260-701F-4FF8-91DA-1B654A76AF57}" srcId="{A1AB66A5-B542-4289-B24E-0376BBAFEF72}" destId="{C30237B2-D1A7-4029-9C87-0916CF248C26}" srcOrd="0" destOrd="0" parTransId="{DC9B8568-AF59-4B41-8936-9ABFB3F43874}" sibTransId="{D05D2CB6-6787-46B3-BB42-8D055DDD0CB8}"/>
    <dgm:cxn modelId="{B34FD164-6363-46BB-8659-132FEDE7E48F}" type="presOf" srcId="{5AEC6DEE-F4EC-4B6B-92C0-E0D71CA9BC94}" destId="{7198A236-2674-4A1F-9527-A8A8643AC511}" srcOrd="0" destOrd="0" presId="urn:microsoft.com/office/officeart/2008/layout/AlternatingHexagons"/>
    <dgm:cxn modelId="{864A0A6A-E03E-4FEE-BB08-93B1B1B344DB}" type="presOf" srcId="{C7FE3FA2-007E-4BD7-8D00-0DF8D74F5429}" destId="{1812FD12-959D-4FD4-9CFB-9DBBEA5F3777}" srcOrd="0" destOrd="0" presId="urn:microsoft.com/office/officeart/2008/layout/AlternatingHexagons"/>
    <dgm:cxn modelId="{8F467C6E-E6AC-4CD8-8E6A-7BAA53C048FD}" srcId="{F851862B-A898-44A3-B56C-3CF0E4D5B333}" destId="{E0A54EE7-284E-4AB3-AA69-DEA324C5396A}" srcOrd="0" destOrd="0" parTransId="{10ACB5CE-9CCC-4DF9-9896-5002F069B120}" sibTransId="{8E5DDB0C-BFC2-447A-9B5E-826C87D82C0D}"/>
    <dgm:cxn modelId="{1D73DC6E-B64B-40E5-A6BC-A4A070E8BBFA}" srcId="{5AEC6DEE-F4EC-4B6B-92C0-E0D71CA9BC94}" destId="{F851862B-A898-44A3-B56C-3CF0E4D5B333}" srcOrd="1" destOrd="0" parTransId="{9A396EFF-BFAC-40A8-9324-7401B8490CD9}" sibTransId="{0C447C1D-B1EF-4E41-8E3C-E733379ECE24}"/>
    <dgm:cxn modelId="{3F0DC555-45DC-4031-BEC0-B8764A35EF90}" type="presOf" srcId="{E0A54EE7-284E-4AB3-AA69-DEA324C5396A}" destId="{53A47EBE-60C3-4849-AC38-1FB8D4C154FB}" srcOrd="0" destOrd="0" presId="urn:microsoft.com/office/officeart/2008/layout/AlternatingHexagons"/>
    <dgm:cxn modelId="{D1C96B77-8405-41C0-AE13-BBF357490B92}" type="presOf" srcId="{C30237B2-D1A7-4029-9C87-0916CF248C26}" destId="{637DE29C-3825-47B4-8D17-B910EFCBE901}" srcOrd="0" destOrd="0" presId="urn:microsoft.com/office/officeart/2008/layout/AlternatingHexagons"/>
    <dgm:cxn modelId="{7D59797F-74D1-4B27-9948-693ABA3956BD}" srcId="{5AEC6DEE-F4EC-4B6B-92C0-E0D71CA9BC94}" destId="{C7FE3FA2-007E-4BD7-8D00-0DF8D74F5429}" srcOrd="0" destOrd="0" parTransId="{BC0A105C-55BB-4AF6-B83C-F349EEE6DC26}" sibTransId="{29B59177-C668-40D9-A958-D0F31691E2F9}"/>
    <dgm:cxn modelId="{1E0D018A-9DCE-48FB-B660-6E5A3195D66E}" type="presOf" srcId="{F677E6F9-9782-4806-B471-E90E3A96BA10}" destId="{A05E6B65-E9AF-42AC-A0D9-9A89848E8D57}" srcOrd="0" destOrd="0" presId="urn:microsoft.com/office/officeart/2008/layout/AlternatingHexagons"/>
    <dgm:cxn modelId="{DDEF53A0-A078-4543-823F-AC8AD676D7FE}" type="presOf" srcId="{74290AFC-D4ED-47DF-941A-F7DE98B0E467}" destId="{0E4E1EA0-3770-4293-9756-0EA134216B87}" srcOrd="0" destOrd="0" presId="urn:microsoft.com/office/officeart/2008/layout/AlternatingHexagons"/>
    <dgm:cxn modelId="{8EDE3CAD-EC55-4FF4-A9CA-7A35D2EA6F35}" srcId="{C7FE3FA2-007E-4BD7-8D00-0DF8D74F5429}" destId="{74290AFC-D4ED-47DF-941A-F7DE98B0E467}" srcOrd="0" destOrd="0" parTransId="{F871DA47-82B3-4CAB-BB42-D5A8B2724D63}" sibTransId="{1F31AF1B-5CAF-4E89-984F-44A07F89C909}"/>
    <dgm:cxn modelId="{7C5268C3-04A3-4414-A109-4CB47DFE47E3}" type="presOf" srcId="{0C447C1D-B1EF-4E41-8E3C-E733379ECE24}" destId="{DDE70329-246F-48A6-A7F5-0EC6500C9A6D}" srcOrd="0" destOrd="0" presId="urn:microsoft.com/office/officeart/2008/layout/AlternatingHexagons"/>
    <dgm:cxn modelId="{1847CDA0-BBC9-4298-AAD9-2E96BCD1469C}" type="presParOf" srcId="{7198A236-2674-4A1F-9527-A8A8643AC511}" destId="{5C2528B1-A9F0-407E-8521-FACCA95CEB83}" srcOrd="0" destOrd="0" presId="urn:microsoft.com/office/officeart/2008/layout/AlternatingHexagons"/>
    <dgm:cxn modelId="{B3E5978E-9ADF-4B1B-9C35-E1A350B21D04}" type="presParOf" srcId="{5C2528B1-A9F0-407E-8521-FACCA95CEB83}" destId="{1812FD12-959D-4FD4-9CFB-9DBBEA5F3777}" srcOrd="0" destOrd="0" presId="urn:microsoft.com/office/officeart/2008/layout/AlternatingHexagons"/>
    <dgm:cxn modelId="{844564FA-03E9-4DB4-BD73-D784C8458728}" type="presParOf" srcId="{5C2528B1-A9F0-407E-8521-FACCA95CEB83}" destId="{0E4E1EA0-3770-4293-9756-0EA134216B87}" srcOrd="1" destOrd="0" presId="urn:microsoft.com/office/officeart/2008/layout/AlternatingHexagons"/>
    <dgm:cxn modelId="{277BCC35-DCC8-489C-B5A6-92C2D449E727}" type="presParOf" srcId="{5C2528B1-A9F0-407E-8521-FACCA95CEB83}" destId="{071F3941-62B0-4608-8216-8DD7F788F1C9}" srcOrd="2" destOrd="0" presId="urn:microsoft.com/office/officeart/2008/layout/AlternatingHexagons"/>
    <dgm:cxn modelId="{32961D13-D29E-4E4D-984A-BCC312E7B8ED}" type="presParOf" srcId="{5C2528B1-A9F0-407E-8521-FACCA95CEB83}" destId="{43E998EF-9946-4FE0-AFEB-8BDCB14768A9}" srcOrd="3" destOrd="0" presId="urn:microsoft.com/office/officeart/2008/layout/AlternatingHexagons"/>
    <dgm:cxn modelId="{8A78EDE0-04F5-4B6F-9E08-E6FFAB96FEC2}" type="presParOf" srcId="{5C2528B1-A9F0-407E-8521-FACCA95CEB83}" destId="{00521A51-C855-458C-AE66-983B67062BE9}" srcOrd="4" destOrd="0" presId="urn:microsoft.com/office/officeart/2008/layout/AlternatingHexagons"/>
    <dgm:cxn modelId="{180F83EF-5114-4384-AFCD-44A155910FA1}" type="presParOf" srcId="{7198A236-2674-4A1F-9527-A8A8643AC511}" destId="{6EB2756C-831B-4D3F-BE8A-E65BDC83B866}" srcOrd="1" destOrd="0" presId="urn:microsoft.com/office/officeart/2008/layout/AlternatingHexagons"/>
    <dgm:cxn modelId="{EE3AA39A-3701-423E-977F-B617FC842411}" type="presParOf" srcId="{7198A236-2674-4A1F-9527-A8A8643AC511}" destId="{1636B804-4E69-428D-8625-0DDCEA7275B8}" srcOrd="2" destOrd="0" presId="urn:microsoft.com/office/officeart/2008/layout/AlternatingHexagons"/>
    <dgm:cxn modelId="{ACFD7ED9-9D62-4A18-8797-0F4D35D6C8A7}" type="presParOf" srcId="{1636B804-4E69-428D-8625-0DDCEA7275B8}" destId="{F2738B77-E743-4BAF-910C-D813DD4574EB}" srcOrd="0" destOrd="0" presId="urn:microsoft.com/office/officeart/2008/layout/AlternatingHexagons"/>
    <dgm:cxn modelId="{F0F460EC-6335-4699-B3DA-88004631F7AB}" type="presParOf" srcId="{1636B804-4E69-428D-8625-0DDCEA7275B8}" destId="{53A47EBE-60C3-4849-AC38-1FB8D4C154FB}" srcOrd="1" destOrd="0" presId="urn:microsoft.com/office/officeart/2008/layout/AlternatingHexagons"/>
    <dgm:cxn modelId="{F7FE4402-5BBC-42F9-8E0E-69EA928EE9E6}" type="presParOf" srcId="{1636B804-4E69-428D-8625-0DDCEA7275B8}" destId="{4BCA60AE-8A25-49F4-936A-B730CB0CA1AE}" srcOrd="2" destOrd="0" presId="urn:microsoft.com/office/officeart/2008/layout/AlternatingHexagons"/>
    <dgm:cxn modelId="{39C80414-3EC1-4B52-AC2C-D45F308A92DE}" type="presParOf" srcId="{1636B804-4E69-428D-8625-0DDCEA7275B8}" destId="{3050E735-B331-482C-A572-0F00993C1161}" srcOrd="3" destOrd="0" presId="urn:microsoft.com/office/officeart/2008/layout/AlternatingHexagons"/>
    <dgm:cxn modelId="{CA6F9273-40DE-4D9D-97E9-0BD5C8D15F58}" type="presParOf" srcId="{1636B804-4E69-428D-8625-0DDCEA7275B8}" destId="{DDE70329-246F-48A6-A7F5-0EC6500C9A6D}" srcOrd="4" destOrd="0" presId="urn:microsoft.com/office/officeart/2008/layout/AlternatingHexagons"/>
    <dgm:cxn modelId="{2AE8C849-112A-4AA2-9053-830ADE8FACB5}" type="presParOf" srcId="{7198A236-2674-4A1F-9527-A8A8643AC511}" destId="{3EB2DBB7-06C3-4053-9E15-48A128E3BF87}" srcOrd="3" destOrd="0" presId="urn:microsoft.com/office/officeart/2008/layout/AlternatingHexagons"/>
    <dgm:cxn modelId="{8CEE51F1-B113-4BE8-B7E1-FAFDC2D5FA40}" type="presParOf" srcId="{7198A236-2674-4A1F-9527-A8A8643AC511}" destId="{01BEA52E-75AD-47DF-B934-4FD4591CA16F}" srcOrd="4" destOrd="0" presId="urn:microsoft.com/office/officeart/2008/layout/AlternatingHexagons"/>
    <dgm:cxn modelId="{20DE18A9-8B3B-40DA-A048-577B342F4073}" type="presParOf" srcId="{01BEA52E-75AD-47DF-B934-4FD4591CA16F}" destId="{C2436FCF-44D2-4058-B391-60C67C9DDD9E}" srcOrd="0" destOrd="0" presId="urn:microsoft.com/office/officeart/2008/layout/AlternatingHexagons"/>
    <dgm:cxn modelId="{61A93EE8-F647-47D2-8558-060B4407AF66}" type="presParOf" srcId="{01BEA52E-75AD-47DF-B934-4FD4591CA16F}" destId="{637DE29C-3825-47B4-8D17-B910EFCBE901}" srcOrd="1" destOrd="0" presId="urn:microsoft.com/office/officeart/2008/layout/AlternatingHexagons"/>
    <dgm:cxn modelId="{762C7E87-5957-4571-B02B-8DB1CD28A52E}" type="presParOf" srcId="{01BEA52E-75AD-47DF-B934-4FD4591CA16F}" destId="{3D48C743-2567-4FC3-919B-3BF663913221}" srcOrd="2" destOrd="0" presId="urn:microsoft.com/office/officeart/2008/layout/AlternatingHexagons"/>
    <dgm:cxn modelId="{E75D11B6-5BB5-49D3-97B5-FCF48FAAAD30}" type="presParOf" srcId="{01BEA52E-75AD-47DF-B934-4FD4591CA16F}" destId="{B133DCD1-FC81-494C-A64A-70FFA4319163}" srcOrd="3" destOrd="0" presId="urn:microsoft.com/office/officeart/2008/layout/AlternatingHexagons"/>
    <dgm:cxn modelId="{2D1BEC9D-5FDE-4F42-B5A3-908907FC1D49}" type="presParOf" srcId="{01BEA52E-75AD-47DF-B934-4FD4591CA16F}" destId="{A05E6B65-E9AF-42AC-A0D9-9A89848E8D57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11BDC9F-265B-48DE-85DE-0DB6FA49E582}" type="doc">
      <dgm:prSet loTypeId="urn:microsoft.com/office/officeart/2005/8/layout/pyramid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EE5A384-882C-4445-9C49-10887BFE101E}">
      <dgm:prSet phldrT="[Text]"/>
      <dgm:spPr/>
      <dgm:t>
        <a:bodyPr/>
        <a:lstStyle/>
        <a:p>
          <a:r>
            <a:rPr lang="cs-CZ" dirty="0"/>
            <a:t>Riziko</a:t>
          </a:r>
        </a:p>
      </dgm:t>
    </dgm:pt>
    <dgm:pt modelId="{12E910C7-9A72-4434-A291-F4E7FFE2536D}" type="parTrans" cxnId="{27BBE274-4D1B-4D14-B913-A816C55443F0}">
      <dgm:prSet/>
      <dgm:spPr/>
      <dgm:t>
        <a:bodyPr/>
        <a:lstStyle/>
        <a:p>
          <a:endParaRPr lang="cs-CZ"/>
        </a:p>
      </dgm:t>
    </dgm:pt>
    <dgm:pt modelId="{2DE31099-3CC2-4DE8-8E19-73B3EF5E62C9}" type="sibTrans" cxnId="{27BBE274-4D1B-4D14-B913-A816C55443F0}">
      <dgm:prSet/>
      <dgm:spPr/>
      <dgm:t>
        <a:bodyPr/>
        <a:lstStyle/>
        <a:p>
          <a:endParaRPr lang="cs-CZ"/>
        </a:p>
      </dgm:t>
    </dgm:pt>
    <dgm:pt modelId="{364D5B1F-7452-4510-AD3C-8A084F6B5F9C}">
      <dgm:prSet phldrT="[Text]"/>
      <dgm:spPr/>
      <dgm:t>
        <a:bodyPr/>
        <a:lstStyle/>
        <a:p>
          <a:r>
            <a:rPr lang="cs-CZ" dirty="0"/>
            <a:t>Zisk</a:t>
          </a:r>
        </a:p>
      </dgm:t>
    </dgm:pt>
    <dgm:pt modelId="{8D306342-11B5-4097-B2D6-F9A4B654A298}" type="parTrans" cxnId="{6F225E92-B7BD-4AB1-A450-CBD13D98B51F}">
      <dgm:prSet/>
      <dgm:spPr/>
      <dgm:t>
        <a:bodyPr/>
        <a:lstStyle/>
        <a:p>
          <a:endParaRPr lang="cs-CZ"/>
        </a:p>
      </dgm:t>
    </dgm:pt>
    <dgm:pt modelId="{A2F455D8-C10C-4CAC-BBAB-B0FB6C38BC41}" type="sibTrans" cxnId="{6F225E92-B7BD-4AB1-A450-CBD13D98B51F}">
      <dgm:prSet/>
      <dgm:spPr/>
      <dgm:t>
        <a:bodyPr/>
        <a:lstStyle/>
        <a:p>
          <a:endParaRPr lang="cs-CZ"/>
        </a:p>
      </dgm:t>
    </dgm:pt>
    <dgm:pt modelId="{064F6BF2-D4C8-4572-A155-CD7C6144747A}">
      <dgm:prSet phldrT="[Text]"/>
      <dgm:spPr/>
      <dgm:t>
        <a:bodyPr/>
        <a:lstStyle/>
        <a:p>
          <a:r>
            <a:rPr lang="cs-CZ" dirty="0"/>
            <a:t>Čas</a:t>
          </a:r>
        </a:p>
      </dgm:t>
    </dgm:pt>
    <dgm:pt modelId="{1762E014-7213-4D79-8647-43A2294025A9}" type="parTrans" cxnId="{349E0C0E-74C7-4DD5-ADB8-DBBDEFA8E968}">
      <dgm:prSet/>
      <dgm:spPr/>
      <dgm:t>
        <a:bodyPr/>
        <a:lstStyle/>
        <a:p>
          <a:endParaRPr lang="cs-CZ"/>
        </a:p>
      </dgm:t>
    </dgm:pt>
    <dgm:pt modelId="{A2EB75C0-E218-4ED8-A8A2-D22C903D4FA7}" type="sibTrans" cxnId="{349E0C0E-74C7-4DD5-ADB8-DBBDEFA8E968}">
      <dgm:prSet/>
      <dgm:spPr/>
      <dgm:t>
        <a:bodyPr/>
        <a:lstStyle/>
        <a:p>
          <a:endParaRPr lang="cs-CZ"/>
        </a:p>
      </dgm:t>
    </dgm:pt>
    <dgm:pt modelId="{F0E2B48F-01DA-44B3-BB41-9C397CC1EDDE}">
      <dgm:prSet phldrT="[Text]"/>
      <dgm:spPr/>
      <dgm:t>
        <a:bodyPr/>
        <a:lstStyle/>
        <a:p>
          <a:r>
            <a:rPr lang="cs-CZ" dirty="0"/>
            <a:t>Likvidita</a:t>
          </a:r>
        </a:p>
      </dgm:t>
    </dgm:pt>
    <dgm:pt modelId="{87EC69BA-3074-478A-93D9-215EB770C6E3}" type="parTrans" cxnId="{391525F5-1A6E-47B4-9C00-F14CBC1E82B9}">
      <dgm:prSet/>
      <dgm:spPr/>
      <dgm:t>
        <a:bodyPr/>
        <a:lstStyle/>
        <a:p>
          <a:endParaRPr lang="cs-CZ"/>
        </a:p>
      </dgm:t>
    </dgm:pt>
    <dgm:pt modelId="{459F042D-2DE3-4696-BC92-428AB7D1FE81}" type="sibTrans" cxnId="{391525F5-1A6E-47B4-9C00-F14CBC1E82B9}">
      <dgm:prSet/>
      <dgm:spPr/>
      <dgm:t>
        <a:bodyPr/>
        <a:lstStyle/>
        <a:p>
          <a:endParaRPr lang="cs-CZ"/>
        </a:p>
      </dgm:t>
    </dgm:pt>
    <dgm:pt modelId="{2AF73FAD-1094-454F-A857-FCE542A390BD}" type="pres">
      <dgm:prSet presAssocID="{411BDC9F-265B-48DE-85DE-0DB6FA49E582}" presName="compositeShape" presStyleCnt="0">
        <dgm:presLayoutVars>
          <dgm:chMax val="9"/>
          <dgm:dir/>
          <dgm:resizeHandles val="exact"/>
        </dgm:presLayoutVars>
      </dgm:prSet>
      <dgm:spPr/>
    </dgm:pt>
    <dgm:pt modelId="{19083292-7D05-4179-A250-78E2034FD036}" type="pres">
      <dgm:prSet presAssocID="{411BDC9F-265B-48DE-85DE-0DB6FA49E582}" presName="triangle1" presStyleLbl="node1" presStyleIdx="0" presStyleCnt="4">
        <dgm:presLayoutVars>
          <dgm:bulletEnabled val="1"/>
        </dgm:presLayoutVars>
      </dgm:prSet>
      <dgm:spPr/>
    </dgm:pt>
    <dgm:pt modelId="{8B915237-C70C-407B-BB1D-A24E19000613}" type="pres">
      <dgm:prSet presAssocID="{411BDC9F-265B-48DE-85DE-0DB6FA49E582}" presName="triangle2" presStyleLbl="node1" presStyleIdx="1" presStyleCnt="4">
        <dgm:presLayoutVars>
          <dgm:bulletEnabled val="1"/>
        </dgm:presLayoutVars>
      </dgm:prSet>
      <dgm:spPr/>
    </dgm:pt>
    <dgm:pt modelId="{78154E1D-E474-43D0-B722-0995725F07F2}" type="pres">
      <dgm:prSet presAssocID="{411BDC9F-265B-48DE-85DE-0DB6FA49E582}" presName="triangle3" presStyleLbl="node1" presStyleIdx="2" presStyleCnt="4">
        <dgm:presLayoutVars>
          <dgm:bulletEnabled val="1"/>
        </dgm:presLayoutVars>
      </dgm:prSet>
      <dgm:spPr/>
    </dgm:pt>
    <dgm:pt modelId="{25CD991C-BC40-44F0-9CE1-C660EF667356}" type="pres">
      <dgm:prSet presAssocID="{411BDC9F-265B-48DE-85DE-0DB6FA49E582}" presName="triangle4" presStyleLbl="node1" presStyleIdx="3" presStyleCnt="4">
        <dgm:presLayoutVars>
          <dgm:bulletEnabled val="1"/>
        </dgm:presLayoutVars>
      </dgm:prSet>
      <dgm:spPr/>
    </dgm:pt>
  </dgm:ptLst>
  <dgm:cxnLst>
    <dgm:cxn modelId="{349E0C0E-74C7-4DD5-ADB8-DBBDEFA8E968}" srcId="{411BDC9F-265B-48DE-85DE-0DB6FA49E582}" destId="{064F6BF2-D4C8-4572-A155-CD7C6144747A}" srcOrd="2" destOrd="0" parTransId="{1762E014-7213-4D79-8647-43A2294025A9}" sibTransId="{A2EB75C0-E218-4ED8-A8A2-D22C903D4FA7}"/>
    <dgm:cxn modelId="{64536E11-7AC8-4A61-8C43-D632C87272C3}" type="presOf" srcId="{0EE5A384-882C-4445-9C49-10887BFE101E}" destId="{19083292-7D05-4179-A250-78E2034FD036}" srcOrd="0" destOrd="0" presId="urn:microsoft.com/office/officeart/2005/8/layout/pyramid4"/>
    <dgm:cxn modelId="{CDB08638-0DE3-4E35-B879-1D02C149865F}" type="presOf" srcId="{064F6BF2-D4C8-4572-A155-CD7C6144747A}" destId="{78154E1D-E474-43D0-B722-0995725F07F2}" srcOrd="0" destOrd="0" presId="urn:microsoft.com/office/officeart/2005/8/layout/pyramid4"/>
    <dgm:cxn modelId="{27BBE274-4D1B-4D14-B913-A816C55443F0}" srcId="{411BDC9F-265B-48DE-85DE-0DB6FA49E582}" destId="{0EE5A384-882C-4445-9C49-10887BFE101E}" srcOrd="0" destOrd="0" parTransId="{12E910C7-9A72-4434-A291-F4E7FFE2536D}" sibTransId="{2DE31099-3CC2-4DE8-8E19-73B3EF5E62C9}"/>
    <dgm:cxn modelId="{3273827A-5834-4B6B-8825-EF3967F8C71A}" type="presOf" srcId="{411BDC9F-265B-48DE-85DE-0DB6FA49E582}" destId="{2AF73FAD-1094-454F-A857-FCE542A390BD}" srcOrd="0" destOrd="0" presId="urn:microsoft.com/office/officeart/2005/8/layout/pyramid4"/>
    <dgm:cxn modelId="{6F225E92-B7BD-4AB1-A450-CBD13D98B51F}" srcId="{411BDC9F-265B-48DE-85DE-0DB6FA49E582}" destId="{364D5B1F-7452-4510-AD3C-8A084F6B5F9C}" srcOrd="1" destOrd="0" parTransId="{8D306342-11B5-4097-B2D6-F9A4B654A298}" sibTransId="{A2F455D8-C10C-4CAC-BBAB-B0FB6C38BC41}"/>
    <dgm:cxn modelId="{A7FB48B6-9275-4E01-A1B7-1E5959A564F8}" type="presOf" srcId="{364D5B1F-7452-4510-AD3C-8A084F6B5F9C}" destId="{8B915237-C70C-407B-BB1D-A24E19000613}" srcOrd="0" destOrd="0" presId="urn:microsoft.com/office/officeart/2005/8/layout/pyramid4"/>
    <dgm:cxn modelId="{247079F4-3C9B-453B-9E5A-5519CEAD2B7D}" type="presOf" srcId="{F0E2B48F-01DA-44B3-BB41-9C397CC1EDDE}" destId="{25CD991C-BC40-44F0-9CE1-C660EF667356}" srcOrd="0" destOrd="0" presId="urn:microsoft.com/office/officeart/2005/8/layout/pyramid4"/>
    <dgm:cxn modelId="{391525F5-1A6E-47B4-9C00-F14CBC1E82B9}" srcId="{411BDC9F-265B-48DE-85DE-0DB6FA49E582}" destId="{F0E2B48F-01DA-44B3-BB41-9C397CC1EDDE}" srcOrd="3" destOrd="0" parTransId="{87EC69BA-3074-478A-93D9-215EB770C6E3}" sibTransId="{459F042D-2DE3-4696-BC92-428AB7D1FE81}"/>
    <dgm:cxn modelId="{F3ABFE05-5CF1-4EAD-A0F7-70625B23F19F}" type="presParOf" srcId="{2AF73FAD-1094-454F-A857-FCE542A390BD}" destId="{19083292-7D05-4179-A250-78E2034FD036}" srcOrd="0" destOrd="0" presId="urn:microsoft.com/office/officeart/2005/8/layout/pyramid4"/>
    <dgm:cxn modelId="{2E01BFE1-C0EA-4AC2-B620-5DB3C74188CC}" type="presParOf" srcId="{2AF73FAD-1094-454F-A857-FCE542A390BD}" destId="{8B915237-C70C-407B-BB1D-A24E19000613}" srcOrd="1" destOrd="0" presId="urn:microsoft.com/office/officeart/2005/8/layout/pyramid4"/>
    <dgm:cxn modelId="{9EF48ABA-D0CA-4484-8DCE-20642DE280DD}" type="presParOf" srcId="{2AF73FAD-1094-454F-A857-FCE542A390BD}" destId="{78154E1D-E474-43D0-B722-0995725F07F2}" srcOrd="2" destOrd="0" presId="urn:microsoft.com/office/officeart/2005/8/layout/pyramid4"/>
    <dgm:cxn modelId="{9C388392-D3AA-4D5F-A258-7BC79E7E6D49}" type="presParOf" srcId="{2AF73FAD-1094-454F-A857-FCE542A390BD}" destId="{25CD991C-BC40-44F0-9CE1-C660EF667356}" srcOrd="3" destOrd="0" presId="urn:microsoft.com/office/officeart/2005/8/layout/pyramid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12FD12-959D-4FD4-9CFB-9DBBEA5F3777}">
      <dsp:nvSpPr>
        <dsp:cNvPr id="0" name=""/>
        <dsp:cNvSpPr/>
      </dsp:nvSpPr>
      <dsp:spPr>
        <a:xfrm rot="5400000">
          <a:off x="4416585" y="42572"/>
          <a:ext cx="1419726" cy="13345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>
              <a:solidFill>
                <a:schemeClr val="tx1"/>
              </a:solidFill>
            </a:rPr>
            <a:t>Penze</a:t>
          </a:r>
        </a:p>
      </dsp:txBody>
      <dsp:txXfrm rot="-5400000">
        <a:off x="4654602" y="207914"/>
        <a:ext cx="943691" cy="1003898"/>
      </dsp:txXfrm>
    </dsp:sp>
    <dsp:sp modelId="{0E4E1EA0-3770-4293-9756-0EA134216B87}">
      <dsp:nvSpPr>
        <dsp:cNvPr id="0" name=""/>
        <dsp:cNvSpPr/>
      </dsp:nvSpPr>
      <dsp:spPr>
        <a:xfrm>
          <a:off x="6108097" y="0"/>
          <a:ext cx="1338536" cy="1417646"/>
        </a:xfrm>
        <a:prstGeom prst="ellipse">
          <a:avLst/>
        </a:prstGeom>
        <a:solidFill>
          <a:schemeClr val="bg2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Majetek</a:t>
          </a:r>
        </a:p>
      </dsp:txBody>
      <dsp:txXfrm>
        <a:off x="6304121" y="207609"/>
        <a:ext cx="946488" cy="1002428"/>
      </dsp:txXfrm>
    </dsp:sp>
    <dsp:sp modelId="{00521A51-C855-458C-AE66-983B67062BE9}">
      <dsp:nvSpPr>
        <dsp:cNvPr id="0" name=""/>
        <dsp:cNvSpPr/>
      </dsp:nvSpPr>
      <dsp:spPr>
        <a:xfrm rot="5400000">
          <a:off x="2658305" y="50172"/>
          <a:ext cx="1528313" cy="1427969"/>
        </a:xfrm>
        <a:prstGeom prst="ellipse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>
              <a:solidFill>
                <a:schemeClr val="tx1"/>
              </a:solidFill>
            </a:rPr>
            <a:t>Život a zdraví</a:t>
          </a:r>
        </a:p>
      </dsp:txBody>
      <dsp:txXfrm rot="-5400000">
        <a:off x="2917598" y="223816"/>
        <a:ext cx="1009727" cy="1080681"/>
      </dsp:txXfrm>
    </dsp:sp>
    <dsp:sp modelId="{F2738B77-E743-4BAF-910C-D813DD4574EB}">
      <dsp:nvSpPr>
        <dsp:cNvPr id="0" name=""/>
        <dsp:cNvSpPr/>
      </dsp:nvSpPr>
      <dsp:spPr>
        <a:xfrm rot="5400000">
          <a:off x="4437426" y="1553183"/>
          <a:ext cx="1341500" cy="1300729"/>
        </a:xfrm>
        <a:prstGeom prst="ellipse">
          <a:avLst/>
        </a:prstGeom>
        <a:solidFill>
          <a:srgbClr val="FFFF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>
              <a:solidFill>
                <a:schemeClr val="tx1"/>
              </a:solidFill>
            </a:rPr>
            <a:t>Sny a přání</a:t>
          </a:r>
        </a:p>
      </dsp:txBody>
      <dsp:txXfrm rot="-5400000">
        <a:off x="4648298" y="1729256"/>
        <a:ext cx="919755" cy="948584"/>
      </dsp:txXfrm>
    </dsp:sp>
    <dsp:sp modelId="{53A47EBE-60C3-4849-AC38-1FB8D4C154FB}">
      <dsp:nvSpPr>
        <dsp:cNvPr id="0" name=""/>
        <dsp:cNvSpPr/>
      </dsp:nvSpPr>
      <dsp:spPr>
        <a:xfrm>
          <a:off x="2649459" y="1556448"/>
          <a:ext cx="1331201" cy="1268771"/>
        </a:xfrm>
        <a:prstGeom prst="ellipse">
          <a:avLst/>
        </a:prstGeom>
        <a:solidFill>
          <a:srgbClr val="FFC000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/>
            <a:t>Bydlení</a:t>
          </a:r>
        </a:p>
      </dsp:txBody>
      <dsp:txXfrm>
        <a:off x="2844409" y="1742255"/>
        <a:ext cx="941301" cy="897157"/>
      </dsp:txXfrm>
    </dsp:sp>
    <dsp:sp modelId="{DDE70329-246F-48A6-A7F5-0EC6500C9A6D}">
      <dsp:nvSpPr>
        <dsp:cNvPr id="0" name=""/>
        <dsp:cNvSpPr/>
      </dsp:nvSpPr>
      <dsp:spPr>
        <a:xfrm rot="5400000">
          <a:off x="6279149" y="1541347"/>
          <a:ext cx="1357640" cy="1292119"/>
        </a:xfrm>
        <a:prstGeom prst="ellipse">
          <a:avLst/>
        </a:prstGeom>
        <a:solidFill>
          <a:schemeClr val="accent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>
              <a:solidFill>
                <a:schemeClr val="tx1"/>
              </a:solidFill>
            </a:rPr>
            <a:t>Rezervy</a:t>
          </a:r>
        </a:p>
      </dsp:txBody>
      <dsp:txXfrm rot="-5400000">
        <a:off x="6501135" y="1707409"/>
        <a:ext cx="913667" cy="959996"/>
      </dsp:txXfrm>
    </dsp:sp>
    <dsp:sp modelId="{C2436FCF-44D2-4058-B391-60C67C9DDD9E}">
      <dsp:nvSpPr>
        <dsp:cNvPr id="0" name=""/>
        <dsp:cNvSpPr/>
      </dsp:nvSpPr>
      <dsp:spPr>
        <a:xfrm rot="5400000">
          <a:off x="4403111" y="2937509"/>
          <a:ext cx="1445678" cy="1381978"/>
        </a:xfrm>
        <a:prstGeom prst="ellipse">
          <a:avLst/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>
              <a:solidFill>
                <a:schemeClr val="tx1"/>
              </a:solidFill>
            </a:rPr>
            <a:t>Investice</a:t>
          </a:r>
        </a:p>
      </dsp:txBody>
      <dsp:txXfrm rot="-5400000">
        <a:off x="4637347" y="3117374"/>
        <a:ext cx="977206" cy="1022248"/>
      </dsp:txXfrm>
    </dsp:sp>
    <dsp:sp modelId="{637DE29C-3825-47B4-8D17-B910EFCBE901}">
      <dsp:nvSpPr>
        <dsp:cNvPr id="0" name=""/>
        <dsp:cNvSpPr/>
      </dsp:nvSpPr>
      <dsp:spPr>
        <a:xfrm>
          <a:off x="6206986" y="2907237"/>
          <a:ext cx="1378580" cy="1434914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Děti</a:t>
          </a:r>
        </a:p>
      </dsp:txBody>
      <dsp:txXfrm>
        <a:off x="6408874" y="3117375"/>
        <a:ext cx="974804" cy="1014638"/>
      </dsp:txXfrm>
    </dsp:sp>
    <dsp:sp modelId="{A05E6B65-E9AF-42AC-A0D9-9A89848E8D57}">
      <dsp:nvSpPr>
        <dsp:cNvPr id="0" name=""/>
        <dsp:cNvSpPr/>
      </dsp:nvSpPr>
      <dsp:spPr>
        <a:xfrm rot="5400000">
          <a:off x="2635162" y="2906704"/>
          <a:ext cx="1437313" cy="1451952"/>
        </a:xfrm>
        <a:prstGeom prst="ellipse">
          <a:avLst/>
        </a:prstGeom>
        <a:solidFill>
          <a:schemeClr val="tx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>
              <a:solidFill>
                <a:schemeClr val="tx1"/>
              </a:solidFill>
            </a:rPr>
            <a:t>Odpovědnost</a:t>
          </a:r>
        </a:p>
      </dsp:txBody>
      <dsp:txXfrm rot="-5400000">
        <a:off x="2840476" y="3124513"/>
        <a:ext cx="1026686" cy="10163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083292-7D05-4179-A250-78E2034FD036}">
      <dsp:nvSpPr>
        <dsp:cNvPr id="0" name=""/>
        <dsp:cNvSpPr/>
      </dsp:nvSpPr>
      <dsp:spPr>
        <a:xfrm>
          <a:off x="4169965" y="0"/>
          <a:ext cx="2175669" cy="2175669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Riziko</a:t>
          </a:r>
        </a:p>
      </dsp:txBody>
      <dsp:txXfrm>
        <a:off x="4713882" y="1087835"/>
        <a:ext cx="1087835" cy="1087834"/>
      </dsp:txXfrm>
    </dsp:sp>
    <dsp:sp modelId="{8B915237-C70C-407B-BB1D-A24E19000613}">
      <dsp:nvSpPr>
        <dsp:cNvPr id="0" name=""/>
        <dsp:cNvSpPr/>
      </dsp:nvSpPr>
      <dsp:spPr>
        <a:xfrm>
          <a:off x="3082131" y="2175669"/>
          <a:ext cx="2175669" cy="2175669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Zisk</a:t>
          </a:r>
        </a:p>
      </dsp:txBody>
      <dsp:txXfrm>
        <a:off x="3626048" y="3263504"/>
        <a:ext cx="1087835" cy="1087834"/>
      </dsp:txXfrm>
    </dsp:sp>
    <dsp:sp modelId="{78154E1D-E474-43D0-B722-0995725F07F2}">
      <dsp:nvSpPr>
        <dsp:cNvPr id="0" name=""/>
        <dsp:cNvSpPr/>
      </dsp:nvSpPr>
      <dsp:spPr>
        <a:xfrm rot="10800000">
          <a:off x="4169965" y="2175669"/>
          <a:ext cx="2175669" cy="2175669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Čas</a:t>
          </a:r>
        </a:p>
      </dsp:txBody>
      <dsp:txXfrm rot="10800000">
        <a:off x="4713882" y="2175669"/>
        <a:ext cx="1087835" cy="1087834"/>
      </dsp:txXfrm>
    </dsp:sp>
    <dsp:sp modelId="{25CD991C-BC40-44F0-9CE1-C660EF667356}">
      <dsp:nvSpPr>
        <dsp:cNvPr id="0" name=""/>
        <dsp:cNvSpPr/>
      </dsp:nvSpPr>
      <dsp:spPr>
        <a:xfrm>
          <a:off x="5257800" y="2175669"/>
          <a:ext cx="2175669" cy="2175669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Likvidita</a:t>
          </a:r>
        </a:p>
      </dsp:txBody>
      <dsp:txXfrm>
        <a:off x="5801717" y="3263504"/>
        <a:ext cx="1087835" cy="10878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ACB99A-097E-4677-B696-BB682C68AD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040437D-1D13-4DBF-A35F-7BFCBFF1DB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E920155-67A5-4231-8B1B-23B29D747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7EAF0-CA6E-4E79-93DC-14FBAE0D56F6}" type="datetimeFigureOut">
              <a:rPr lang="cs-CZ" smtClean="0"/>
              <a:t>8. 12. 2023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BEBE38A-39F3-44CD-9FEC-2D99E5AF5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CE08F19-6B33-49A2-AB09-6D5F80EB6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1033F-E98C-4DC2-A6DA-0EAF733E44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9809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1EFA3C-346D-4033-9781-819D94CDE2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DE20EC8-C3EE-4BA3-B214-83EDC103DA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7A442AB-6544-4464-8673-C0F5631C5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7EAF0-CA6E-4E79-93DC-14FBAE0D56F6}" type="datetimeFigureOut">
              <a:rPr lang="cs-CZ" smtClean="0"/>
              <a:t>8. 12. 2023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1798389-5926-4219-BD78-CC7B973F7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7F8531D-2B43-4EAA-A66E-9BC8C2315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1033F-E98C-4DC2-A6DA-0EAF733E44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5337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17C4F10-5AA8-41A4-918E-B513E40019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D29CD3C-176A-4C93-9F8A-9C3A31DB7C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414F4A6-B4F2-48A4-A770-68FE09374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7EAF0-CA6E-4E79-93DC-14FBAE0D56F6}" type="datetimeFigureOut">
              <a:rPr lang="cs-CZ" smtClean="0"/>
              <a:t>8. 12. 2023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8931892-BB90-4AF0-B206-9A6B32219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70095E4-F14B-4C8C-AD8E-2CC37E32C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1033F-E98C-4DC2-A6DA-0EAF733E44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4946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3D1B01-BA73-49AC-8C8A-4C22A0E79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BA501C-DC6E-407A-80F6-E7DB8324BE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BF57925-3F13-4EBD-B5B1-A858261D9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7EAF0-CA6E-4E79-93DC-14FBAE0D56F6}" type="datetimeFigureOut">
              <a:rPr lang="cs-CZ" smtClean="0"/>
              <a:t>8. 12. 2023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F48E6D7-147C-4491-AEE2-95927C915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E19D338-F879-44E6-A1DF-1E470904C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1033F-E98C-4DC2-A6DA-0EAF733E44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3513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DAB0CD-64F1-41B7-B388-3E10D83C3A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7D3F96F-AC47-45F4-BE52-C56884A3A4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F6FBAE1-0187-4058-A7D6-2A74B9F6F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7EAF0-CA6E-4E79-93DC-14FBAE0D56F6}" type="datetimeFigureOut">
              <a:rPr lang="cs-CZ" smtClean="0"/>
              <a:t>8. 12. 2023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8EDF9BD-E5ED-4D54-9E6B-1F4934875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D3946AB-99D9-494B-A8E9-61ABD336D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1033F-E98C-4DC2-A6DA-0EAF733E44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8796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120B01-CCB2-423C-8ACC-19D4D03CB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E378DE9-E389-481C-8BD0-2DC9BDF06B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A66B72F-7A4F-4622-B8DE-DE61A4C896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307051C-537F-47EA-9ED2-1C34F2BD5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7EAF0-CA6E-4E79-93DC-14FBAE0D56F6}" type="datetimeFigureOut">
              <a:rPr lang="cs-CZ" smtClean="0"/>
              <a:t>8. 12. 2023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9B22FF1-120D-4B05-ADD4-FF7F041ED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C3E1292-306F-4BDB-9AC0-47D843F1A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1033F-E98C-4DC2-A6DA-0EAF733E44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8698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52E1D1-802B-419A-89F1-FAB10E595C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A66A8BF-AB68-4608-A900-9577BBDF25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D128F3C-3AE9-43A1-996A-6EC9A7011E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A329940-B923-4B2D-850F-5D3AC75E4A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101BF75-3843-438F-97ED-D0DD5FC1E7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9094CA0-5E30-43D8-979B-8494E1659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7EAF0-CA6E-4E79-93DC-14FBAE0D56F6}" type="datetimeFigureOut">
              <a:rPr lang="cs-CZ" smtClean="0"/>
              <a:t>8. 12. 2023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1751B74-8E96-4811-96E2-53C7C5343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2BCA03B-DB04-4ED8-9241-665875983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1033F-E98C-4DC2-A6DA-0EAF733E44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4874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CE2CA4-9070-41A3-959A-D2A01D293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0158327-3835-4F67-B01B-305C23BA9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7EAF0-CA6E-4E79-93DC-14FBAE0D56F6}" type="datetimeFigureOut">
              <a:rPr lang="cs-CZ" smtClean="0"/>
              <a:t>8. 12. 2023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95BDD85-95F4-42CE-82B9-33287AD49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34C53D9-0519-4AC3-88B9-C50CE889D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1033F-E98C-4DC2-A6DA-0EAF733E44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0430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123F330-CAE3-4B54-BAB0-4AEA84FB9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7EAF0-CA6E-4E79-93DC-14FBAE0D56F6}" type="datetimeFigureOut">
              <a:rPr lang="cs-CZ" smtClean="0"/>
              <a:t>8. 12. 2023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23B9A09-9237-466F-9A8A-1A8D08943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85C9B1E-1A45-4BB6-A8FC-C86C17332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1033F-E98C-4DC2-A6DA-0EAF733E44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5638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86B4E2-2F55-44E2-8701-8C7869D9A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6EA87E-DF1D-44C2-AAA4-1B6A196335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C63616C-E096-44FE-A0B0-BB40413F86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2ACDD14-CEF1-46D8-B960-9DB0AA566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7EAF0-CA6E-4E79-93DC-14FBAE0D56F6}" type="datetimeFigureOut">
              <a:rPr lang="cs-CZ" smtClean="0"/>
              <a:t>8. 12. 2023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7D7567F-2304-48FE-A0F3-0EF05AE6C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099F6C6-CAE0-468E-A199-9C18C4FA0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1033F-E98C-4DC2-A6DA-0EAF733E44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7302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3CF4D7-5DD8-41EA-AA17-9872FB63A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1424333-B379-4616-8E77-11C93382BA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A42AE2A-3B47-43CF-A2C7-3C2C1616CD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5B694E0-B853-4AA9-B733-3FDA5F41C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7EAF0-CA6E-4E79-93DC-14FBAE0D56F6}" type="datetimeFigureOut">
              <a:rPr lang="cs-CZ" smtClean="0"/>
              <a:t>8. 12. 2023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32A0812-2E55-4289-B52F-359E7CBB9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A90A441-DCF3-4DD6-8ADA-302040DF0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1033F-E98C-4DC2-A6DA-0EAF733E44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8118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80">
          <a:fgClr>
            <a:schemeClr val="accent4">
              <a:lumMod val="40000"/>
              <a:lumOff val="6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7E0132A-090A-4F19-85FA-9F8EEC295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7BED915-B7E1-4AAB-84F2-83CAA2F768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9252525-7373-4AA9-BB55-E97E74314B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F7EAF0-CA6E-4E79-93DC-14FBAE0D56F6}" type="datetimeFigureOut">
              <a:rPr lang="cs-CZ" smtClean="0"/>
              <a:t>8. 12. 2023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9259952-4450-4F67-8618-2BA71BD442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911A9D9-27AF-4B44-841F-5903A86189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51033F-E98C-4DC2-A6DA-0EAF733E44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2149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A91C38-BA56-4645-9916-0DE1BD604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9BA8C9E9-42EE-44BD-B6F3-23665653EFF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43380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265424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C4D2DC-14AB-415A-AD80-4F66019CA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Likvidita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32B2F08-A214-4DEB-AC6F-F67101046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Likvidita</a:t>
            </a:r>
            <a:r>
              <a:rPr lang="cs-CZ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 souvislosti s investováním znamená, jak rychle je možno investici, bezeztrátově přeměnit zpět na hotové peníze.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95023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D5387E-2EBF-4A55-89A5-610B1FD9D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2060"/>
                </a:solidFill>
              </a:rPr>
              <a:t>Čas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16A588-FA49-4119-AAE6-7CB7615666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Významný je také 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faktor času 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investiční horizont. </a:t>
            </a:r>
          </a:p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 každý druh investice platí obecná doporučení pro to, jak dlouho by měly být peníze v investici drženy. </a:t>
            </a:r>
          </a:p>
          <a:p>
            <a:pPr marL="0" indent="0">
              <a:buNone/>
            </a:pPr>
            <a:endParaRPr lang="cs-CZ" sz="4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Čím vyšší chceme výnos, podstupujeme vyšší riziko. Doba držení investice dokáže toto riziko snižovat.</a:t>
            </a:r>
          </a:p>
          <a:p>
            <a:pPr marL="0" indent="0">
              <a:buNone/>
            </a:pPr>
            <a:endParaRPr lang="cs-CZ" sz="4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14887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77D8D9-E369-40CB-95E7-A3B7C2AC3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Profil investora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5FDFAD-9DCC-41B1-901E-93CCDFD44F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Investoři musí vždy souhrnně hodnotit výnosnost, rizikovost a likviditu. </a:t>
            </a:r>
          </a:p>
          <a:p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Přitom platí, že neexistuje taková investice, která by současně dosahovala maxima všech tří kritérií současně. </a:t>
            </a:r>
          </a:p>
          <a:p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Existuje pouze varianta jejich optimálního poměru. </a:t>
            </a:r>
          </a:p>
          <a:p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Volba investice závisí na tom, čemu dává investor prioritu. </a:t>
            </a:r>
          </a:p>
          <a:p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Tady platí více než jinde na finančním trhu, že rozhodování investora, zvláště pokud začíná investovat, je řízeno emocemi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kvalitou dostupných informací. </a:t>
            </a:r>
            <a:endParaRPr lang="cs-CZ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97222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AC0702-513F-4B96-A006-B2EFF84694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2060"/>
                </a:solidFill>
              </a:rPr>
              <a:t>Co vzít při investování v úvahu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EDD7F23-FB1A-41CA-8471-C6C4E72084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Důležitý je zejména účel investice,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jak velké riziko jste ochotni unést,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časový horizont uložení peněz, resp. jak dlouho nebudete peníze potřebovat, 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zda preferuje výnos nebo nízké riziko nebo chcete mít peníze k dispozici,</a:t>
            </a:r>
          </a:p>
          <a:p>
            <a:pPr marL="342900" lvl="0" indent="-342900" algn="just">
              <a:lnSpc>
                <a:spcPct val="115000"/>
              </a:lnSpc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jaká je vaše majetková situace (můžu si tu investici dovolit?),</a:t>
            </a:r>
          </a:p>
          <a:p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znalosti finančního trhu atd.</a:t>
            </a:r>
          </a:p>
          <a:p>
            <a:pPr marL="0" indent="0">
              <a:buNone/>
            </a:pPr>
            <a:endParaRPr lang="cs-CZ" sz="24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10818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D6FF26-39F5-E8E2-6671-8AE031825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F76527-FCE4-1A5D-2404-5979C856B7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Cenný papír</a:t>
            </a:r>
          </a:p>
          <a:p>
            <a:r>
              <a:rPr lang="cs-CZ" dirty="0"/>
              <a:t>Emise</a:t>
            </a:r>
          </a:p>
          <a:p>
            <a:r>
              <a:rPr lang="cs-CZ" dirty="0"/>
              <a:t>Emitent</a:t>
            </a:r>
          </a:p>
          <a:p>
            <a:r>
              <a:rPr lang="cs-CZ" dirty="0"/>
              <a:t>Diverzifikace rizika</a:t>
            </a:r>
          </a:p>
          <a:p>
            <a:r>
              <a:rPr lang="cs-CZ" dirty="0"/>
              <a:t>Volatilita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01486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B42B5C-CD5D-44AE-B877-35BEC9E21A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Trh cenných papírů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210B9D-1F6A-4656-A8AB-BB4A0DDDCD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Primární trh – prvotní uvedení cenného papíru na trh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Sekundární trh – obchodování s již emitovanými cennými papíry (second hand)</a:t>
            </a:r>
          </a:p>
          <a:p>
            <a:endParaRPr lang="cs-CZ" dirty="0"/>
          </a:p>
          <a:p>
            <a:r>
              <a:rPr lang="cs-CZ" dirty="0"/>
              <a:t>Prospekt emitenta – dokument obsahující veškeré údaje nezbytné pro investora, aby mohl zodpovědně posoudit vhodnost koupě cenných papírů. Schvaluje jej ČNB.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03740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3325AB-5D56-4631-90B9-D9B4172AC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Podoba cenných papírů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4509BF-C9B3-4819-9B81-645EAD8858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Zaknihované cenné papíry – v elektronické podobě</a:t>
            </a:r>
          </a:p>
          <a:p>
            <a:r>
              <a:rPr lang="cs-CZ" sz="3200" dirty="0"/>
              <a:t>Listinné cenné papíry – v listinné podobě</a:t>
            </a:r>
          </a:p>
        </p:txBody>
      </p:sp>
    </p:spTree>
    <p:extLst>
      <p:ext uri="{BB962C8B-B14F-4D97-AF65-F5344CB8AC3E}">
        <p14:creationId xmlns:p14="http://schemas.microsoft.com/office/powerpoint/2010/main" val="32235509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F6973B-956E-4C13-924F-999533C526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Členění cenných papírů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0B2B0E-DBC2-463B-B08A-20E0E7974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4000" dirty="0"/>
              <a:t>Cenné papíry z hlediska délky životnosti.</a:t>
            </a:r>
          </a:p>
          <a:p>
            <a:r>
              <a:rPr lang="cs-CZ" sz="4000" dirty="0"/>
              <a:t>Cenné papíry podle majetkové podstaty.</a:t>
            </a:r>
          </a:p>
          <a:p>
            <a:r>
              <a:rPr lang="cs-CZ" sz="4000" dirty="0"/>
              <a:t>Finanční deriváty.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14878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11795-1085-431D-987F-AF6F12FE7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Členění cenných papírů podle majetkové podstaty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5086C3-B09B-4538-B59F-AE3B932D9A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Majetkové cenné papíry (akcie)</a:t>
            </a:r>
          </a:p>
          <a:p>
            <a:pPr marL="0" indent="0">
              <a:buNone/>
            </a:pPr>
            <a:endParaRPr lang="cs-CZ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4000" dirty="0"/>
              <a:t>Akcie je cenný papír, s nímž je spojeno právo akcionáře podílet se na řízení společnosti (hlasovat na valné hromadě), na zisku společnosti (dividendy) a na likvidačním zůstatku. </a:t>
            </a:r>
          </a:p>
          <a:p>
            <a:pPr marL="0" indent="0">
              <a:buNone/>
            </a:pPr>
            <a:endParaRPr lang="cs-CZ" sz="2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6708491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64950C-8932-9BAC-6DFB-FE3656A35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FA8BA2-627F-DCD1-7E7C-4A2F951AAA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43379"/>
            <a:ext cx="10515600" cy="5333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9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Dluhové cenné papíry (dluhopis)</a:t>
            </a:r>
          </a:p>
          <a:p>
            <a:r>
              <a:rPr lang="cs-CZ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</a:t>
            </a: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sou spojeny s dluhem. </a:t>
            </a:r>
          </a:p>
          <a:p>
            <a:r>
              <a:rPr lang="cs-CZ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okládají zapůjčení peněžních prostředků investorem. </a:t>
            </a:r>
          </a:p>
          <a:p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Investor je věřitelem a jejich zakoupením získává právo na předem stanovený úrok a navrácení zapůjčené částky (jistiny) za předem stanovených podmínek.</a:t>
            </a:r>
          </a:p>
          <a:p>
            <a:r>
              <a:rPr lang="cs-CZ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Právo majitele požadovat splacení dlužné částky a výnosů z něj k určitému datu – kupóny.</a:t>
            </a:r>
            <a:endParaRPr lang="cs-CZ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749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AE4382-9DBA-4638-AED6-A82729E204C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10 Investice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0CF82AA-C432-494E-B6A2-278B74F756A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65588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0E2A50-BAFA-EEF4-B12C-1861C106C1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73292F-FE51-B0CB-64DA-6D8B09093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 dluhopisů nevzniká právo účasti na likvidačním zůstatku (prašivé dluhopisy – </a:t>
            </a:r>
            <a:r>
              <a:rPr lang="cs-CZ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junk</a:t>
            </a: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bonds</a:t>
            </a: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)!</a:t>
            </a:r>
          </a:p>
          <a:p>
            <a:pPr>
              <a:buFontTx/>
              <a:buChar char="-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Jmenovitá hodnota: hodnota uvedená v textu dluhopisu. </a:t>
            </a:r>
          </a:p>
          <a:p>
            <a:pPr>
              <a:buFontTx/>
              <a:buChar char="-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Kurs dluhopisu: cena, za kterou je dluhopis prodáván.</a:t>
            </a:r>
          </a:p>
          <a:p>
            <a:pPr>
              <a:buFontTx/>
              <a:buChar char="-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Státní dluhopisy, korporátní dluhopisy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03295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3463C9-A225-4B39-9622-FB69FA885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1520"/>
          </a:xfrm>
        </p:spPr>
        <p:txBody>
          <a:bodyPr>
            <a:normAutofit fontScale="90000"/>
          </a:bodyPr>
          <a:lstStyle/>
          <a:p>
            <a:r>
              <a:rPr lang="cs-CZ" sz="4400" dirty="0"/>
              <a:t>Cenné papíry z hlediska délky životnosti.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DE6A90-465E-4E15-9EBC-982768F5C7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20932"/>
            <a:ext cx="10515600" cy="5156031"/>
          </a:xfrm>
        </p:spPr>
        <p:txBody>
          <a:bodyPr>
            <a:normAutofit/>
          </a:bodyPr>
          <a:lstStyle/>
          <a:p>
            <a:pPr indent="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cs-CZ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Cenné papíry peněžního trhu:</a:t>
            </a:r>
          </a:p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sou krátkodobé cenné papíry, jejichž doba životnosti (neboli délka splatnosti) je v okamžiku emise kratší než jeden rok. Vzhledem k jejich krátké životnosti vzniká potřeba je neustále znovu emitovat. To značně zvyšuje význam primárního trhu. </a:t>
            </a:r>
          </a:p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 peněžním trhu se obchodují cenné papíry se splatností do 1 roku. </a:t>
            </a:r>
            <a:endParaRPr lang="cs-CZ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4076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B34032-D316-404E-A80F-2B8CE4B86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2060"/>
                </a:solidFill>
              </a:rPr>
              <a:t>Krátkodobé dluhopisy peněžního trhu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F26E3E-6A63-4D3E-9F38-4EE6F56255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Státní pokladniční poukázky</a:t>
            </a:r>
            <a:r>
              <a:rPr lang="cs-CZ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bývají používány k pokrytí krátkodobého nesouladu v plnění a čerpání státního rozpočtu. Emituje ministerstvo financí. Jejich životnost se pohybuje od cca 3 do 12 měsíců. Pro běžného investora dostupné pouze v rámci podílových fondů.</a:t>
            </a:r>
          </a:p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Depozitní certifikáty</a:t>
            </a: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krátkodobé diskontované dluhopisy. Doba splatnosti nepřesahuje zpravidla 12 měsíců. Vydávají je především obchodní banky a jsou dostupné i pro drobné klienty. </a:t>
            </a:r>
          </a:p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Směnky</a:t>
            </a: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z pohledu investičního lze směnky charakterizovat jako krátkodobé, individuálně vydávané diskontované (</a:t>
            </a:r>
            <a:r>
              <a:rPr lang="cs-CZ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bezkup</a:t>
            </a:r>
            <a:r>
              <a:rPr lang="cs-CZ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ónové</a:t>
            </a:r>
            <a:r>
              <a:rPr lang="cs-CZ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dluhopisy.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45931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0794CD-1976-44C1-9986-27EC22BBB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7535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EED79D-2EE3-45A7-A8E2-AA13E001C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32660"/>
            <a:ext cx="10515600" cy="5644303"/>
          </a:xfrm>
        </p:spPr>
        <p:txBody>
          <a:bodyPr>
            <a:normAutofit/>
          </a:bodyPr>
          <a:lstStyle/>
          <a:p>
            <a:pPr indent="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cs-CZ" b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Cenné papíry kapitálového trhu: </a:t>
            </a:r>
          </a:p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</a:t>
            </a: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ejich doba životnosti je delší než jeden rok. Může být i neohraničená. </a:t>
            </a:r>
          </a:p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Dlouhodobé dluhopisy</a:t>
            </a:r>
            <a:r>
              <a:rPr lang="cs-CZ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(obligace), akcie </a:t>
            </a:r>
          </a:p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Vzhledem k jejich dlouhodobé povaze bývá zpravidla u všech významnějších emisí zaručena veřejná obchodovatelnost, a to především na organizovaných (burzovních) trzích. </a:t>
            </a:r>
          </a:p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 burze jsou obchodovány pouze vysoce kvalitní tituly.</a:t>
            </a:r>
          </a:p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 kapitálovém trhu se obchodují cenné papíry nad 1 rok. </a:t>
            </a:r>
            <a:endParaRPr lang="cs-CZ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23492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AED783-38D7-4596-AF62-2097192F6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2060"/>
                </a:solidFill>
              </a:rPr>
              <a:t>Otevřené podílové fondy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1105B9-580C-44CF-BF43-F8AD069559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Základním princip spočívá v tom, že více investorů svěří své prostředky profesionálnímu správci (investiční společnosti), který je za odměnu spravuje a zhodnocuje. </a:t>
            </a:r>
          </a:p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Kolektivní investování prostřednictvím podílových fondů spočívá ve shromažďování prostředků od veřejnosti a kvalifikovaných investorů, které jsou následně investovány podle předem určené investiční strategie. V České republice jsou povoleny tzv. otevřené podílové fondy, </a:t>
            </a:r>
            <a:r>
              <a:rPr lang="cs-CZ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zn. </a:t>
            </a:r>
            <a:r>
              <a:rPr lang="cs-CZ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investované peníze mohu zpátky odkoupit.</a:t>
            </a:r>
            <a:endParaRPr lang="cs-CZ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1498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FBCAAA-3682-4787-8142-BD010B0EA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B99040-CDCA-4328-B891-607C2F42DD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81038"/>
            <a:ext cx="10515600" cy="5495925"/>
          </a:xfrm>
        </p:spPr>
        <p:txBody>
          <a:bodyPr/>
          <a:lstStyle/>
          <a:p>
            <a:endParaRPr lang="cs-CZ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Vložené prostředky zůstávají majetkem investorů a jsou spravovány</a:t>
            </a:r>
            <a:r>
              <a:rPr lang="cs-CZ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investiční společností.</a:t>
            </a:r>
          </a:p>
          <a:p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Investiční společnost</a:t>
            </a: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zajišťuje obhospodařování a administraci fondu v souladu se statutem fondu za úplatu. </a:t>
            </a:r>
          </a:p>
          <a:p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Investoři tedy nenakupují akcie investiční společnosti, nýbrž podílové listy, čímž se stávají podílníky na majetku podílových fondů. </a:t>
            </a:r>
          </a:p>
          <a:p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Jedna investiční společnost může spravovat i desítky podílových fondů.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4296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C77148-7758-4C3C-8E14-AB3A6C621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Výhody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1A4C07-BEFA-42B6-BAF2-F8311D459F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24000" lvl="0" indent="-342900" algn="just">
              <a:lnSpc>
                <a:spcPct val="100000"/>
              </a:lnSpc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Diverzifikace rizika – jedním vkladem můžete investovat např. do 50 různých firem.</a:t>
            </a:r>
          </a:p>
          <a:p>
            <a:pPr marL="324000" lvl="0" indent="-342900" algn="just">
              <a:lnSpc>
                <a:spcPct val="100000"/>
              </a:lnSpc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Dosahování vyšších potenciálních výnosů. </a:t>
            </a:r>
          </a:p>
          <a:p>
            <a:pPr marL="324000" lvl="0" indent="-342900" algn="just">
              <a:lnSpc>
                <a:spcPct val="100000"/>
              </a:lnSpc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Investování prostřednictvím specializovaných finančních institucí.</a:t>
            </a:r>
          </a:p>
          <a:p>
            <a:pPr marL="324000" lvl="0" indent="-342900" algn="just">
              <a:lnSpc>
                <a:spcPct val="100000"/>
              </a:lnSpc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Minimalizace informačních a transakčních nákladů.</a:t>
            </a:r>
          </a:p>
          <a:p>
            <a:pPr marL="324000" lvl="0" indent="-342900" algn="just">
              <a:lnSpc>
                <a:spcPct val="100000"/>
              </a:lnSpc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Podíl na vlastnictví takových aktiv, ke kterým byste se jinak nedostali.</a:t>
            </a:r>
          </a:p>
          <a:p>
            <a:pPr marL="324000" lvl="0" indent="-342900" algn="just">
              <a:lnSpc>
                <a:spcPct val="100000"/>
              </a:lnSpc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Vysoká dostupnost i pro drobné investory.</a:t>
            </a:r>
          </a:p>
          <a:p>
            <a:pPr marL="324000" lvl="0" indent="-342900" algn="just">
              <a:lnSpc>
                <a:spcPct val="100000"/>
              </a:lnSpc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cs-CZ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Využití znalostí odborníků. </a:t>
            </a:r>
          </a:p>
          <a:p>
            <a:pPr marL="324000" lvl="0" indent="-342900" algn="just">
              <a:lnSpc>
                <a:spcPct val="100000"/>
              </a:lnSpc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Časová nen</a:t>
            </a:r>
            <a:r>
              <a:rPr lang="cs-CZ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áročnost.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98575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D70FA6-9B34-4653-8ACF-6DB4FA557A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2060"/>
                </a:solidFill>
              </a:rPr>
              <a:t>Diverzifikace rizika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29E2B1-41D7-4FAC-8BDD-1ED5852092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Investování do podílových fondů má veliký význam z hlediska diverzifikace rizika. Pokud nakupujete přímo cenný papír jedné konkrétní společnosti nebo společností, hodnota vaší investice je závislá na vývoji hodnoty této společnosti. Naproti tomu podílový fond se skládá z několika desítek společností, resp. jejich cenných papírů. </a:t>
            </a:r>
          </a:p>
          <a:p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Dále na rozdíl od obchodování na burze nepotřebujete vysoký kapitál pro investování. Za současných podmínek je u většiny podílových fondů stanoven minimální vklad ve výši 500Kč. V podílových fondech je možné provádět i jednorázové vklady, efektivnější jsou pravidelné měsíční vklady</a:t>
            </a:r>
            <a:r>
              <a:rPr lang="cs-CZ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633760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00ED89-95BE-1E43-9169-06EB85534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Pravidelné investování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AD41CA-956F-4439-EE67-741BDD4414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Umí vydělávat na kolísání hodnoty investice.</a:t>
            </a:r>
          </a:p>
          <a:p>
            <a:r>
              <a:rPr lang="cs-CZ" dirty="0"/>
              <a:t>Lépe rozloží riziko v čase. </a:t>
            </a:r>
          </a:p>
          <a:p>
            <a:r>
              <a:rPr lang="cs-CZ" dirty="0"/>
              <a:t>Zásadní je hodnota investice v okamžiku nákupu a v okamžiku prodeje.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17491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E975BF-9C87-4BE2-B306-2664DCA51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2060"/>
                </a:solidFill>
              </a:rPr>
              <a:t>Základní druhy podílových fondů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51A887-E45B-496D-8635-77E953C8AB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Fondy akciové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většinová část portfolia je tvořena akciemi, proto všeobecně bývají označovány jako fondy s vysokým rizikem. Vývoj tržních cen akcií v portfoliu mívá vysokou míru volatility a je závislé na hospodaření příslušných podniků. V dlouhodobém horizontu mají potenciál vysokého výnosu. </a:t>
            </a:r>
          </a:p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Fondy dlouhodobých dluhopisů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významnou roli hraje zejména to, kdo je emitentem obligací, dále také druh dluhopisů. </a:t>
            </a:r>
          </a:p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Fondy peněžního trhu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obecně se řadí mezi nejméně rizikové fondy. Jelikož investují především do krátkodobých dluhopisů, zejména do státních pokladničních poukázek, jsou využitelné pro krátkodobé investice v horizontu cca jednoho roku.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9061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C27A31-BBFB-49A7-90C3-7613A9A64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2060"/>
                </a:solidFill>
              </a:rPr>
              <a:t>Definice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097212-53E2-4495-A305-A57D29812D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Investici je obecně možno chápat jako záměrné obětování jisté dnešní hodnoty za účelem získání vyšší (i když nejisté) hodnoty budoucí. </a:t>
            </a:r>
          </a:p>
          <a:p>
            <a:r>
              <a:rPr lang="cs-C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 praxi se může jednat například o investici do nemovitosti s úmyslem ji v budoucnu prodat nebo pronajmout, do umění, do vzdělání, které nám má přinést vyšší příjmy, o finanční investice, podnikání atd. </a:t>
            </a:r>
          </a:p>
          <a:p>
            <a:r>
              <a:rPr lang="cs-C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 zásadě všechna odvětví finančního trhu lze označit jako investici.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025555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E2434-CAA8-42F5-ABE6-30A891A01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C3AC715-3787-4E2E-BA89-E1F7681376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Fondy reálných aktiv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u fondů kolektivního investování se nejčastěji jedná o investice do nemovitostí, popř. do komodit. </a:t>
            </a:r>
          </a:p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Fondy smíšené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vytvářejí kombinace cenných papíru, nejčastěji akcií a obligací. Z hlediska rizikovosti a výnosnosti záleží u těchto fondů na konkrétní skladbě portfolia, resp. na poměru akcií a dluhopisu, popř. dalších cenných papírů. Skladbu tohoto poměru investiční společnost upravuje podle očekávaného vývoje. </a:t>
            </a:r>
          </a:p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Fondy fondů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(střešní fondy) – fondy investující do akcií samotných investičních společností nebo do podílových listů jiných fondů.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661059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3218A9-3694-4321-B7FC-2DF4EFE8C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8777"/>
            <a:ext cx="10515600" cy="1029809"/>
          </a:xfrm>
        </p:spPr>
        <p:txBody>
          <a:bodyPr/>
          <a:lstStyle/>
          <a:p>
            <a:r>
              <a:rPr lang="cs-CZ" dirty="0">
                <a:solidFill>
                  <a:srgbClr val="002060"/>
                </a:solidFill>
              </a:rPr>
              <a:t>Konzervativní fond</a:t>
            </a:r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314E2CEC-1D9A-1AA3-EA3F-ED5FD70F3C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47807" y="1118586"/>
            <a:ext cx="9518965" cy="5388805"/>
          </a:xfrm>
        </p:spPr>
      </p:pic>
    </p:spTree>
    <p:extLst>
      <p:ext uri="{BB962C8B-B14F-4D97-AF65-F5344CB8AC3E}">
        <p14:creationId xmlns:p14="http://schemas.microsoft.com/office/powerpoint/2010/main" val="189011643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00F3E8-4DE6-F685-F945-201CB508EE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145"/>
            <a:ext cx="10515600" cy="914400"/>
          </a:xfrm>
        </p:spPr>
        <p:txBody>
          <a:bodyPr>
            <a:normAutofit/>
          </a:bodyPr>
          <a:lstStyle/>
          <a:p>
            <a:r>
              <a:rPr lang="cs-CZ" dirty="0"/>
              <a:t>Dluhopisový fond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477A9BF2-06F4-6DCB-4820-0F2768E2669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8120" y="1074196"/>
            <a:ext cx="10515600" cy="5288411"/>
          </a:xfrm>
        </p:spPr>
      </p:pic>
    </p:spTree>
    <p:extLst>
      <p:ext uri="{BB962C8B-B14F-4D97-AF65-F5344CB8AC3E}">
        <p14:creationId xmlns:p14="http://schemas.microsoft.com/office/powerpoint/2010/main" val="422085354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D29278-75AA-4B0D-BB42-14E6385908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493" y="221941"/>
            <a:ext cx="10515600" cy="758533"/>
          </a:xfrm>
        </p:spPr>
        <p:txBody>
          <a:bodyPr/>
          <a:lstStyle/>
          <a:p>
            <a:r>
              <a:rPr lang="cs-CZ" dirty="0"/>
              <a:t>Akciový fond</a:t>
            </a:r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A872C8D9-99A8-4F9B-AAAF-3918C110699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3550" y="1073690"/>
            <a:ext cx="10515600" cy="5562369"/>
          </a:xfrm>
        </p:spPr>
      </p:pic>
    </p:spTree>
    <p:extLst>
      <p:ext uri="{BB962C8B-B14F-4D97-AF65-F5344CB8AC3E}">
        <p14:creationId xmlns:p14="http://schemas.microsoft.com/office/powerpoint/2010/main" val="259365002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2E9D39-1985-4897-90EA-E365C1A05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2060"/>
                </a:solidFill>
              </a:rPr>
              <a:t>Základní chyby v investování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37164A-3293-40F7-BF77-0451C0480D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Chyby plynoucí z: - myšlení (př. odhad pravděpodobnosti)</a:t>
            </a:r>
          </a:p>
          <a:p>
            <a:pPr marL="0" indent="0">
              <a:buNone/>
            </a:pPr>
            <a:r>
              <a:rPr lang="cs-CZ" dirty="0"/>
              <a:t>			 - emocí: touha (po zisku), strach (odpor ke ztrátám)</a:t>
            </a:r>
          </a:p>
          <a:p>
            <a:pPr marL="0" indent="0">
              <a:buNone/>
            </a:pPr>
            <a:r>
              <a:rPr lang="cs-CZ" dirty="0"/>
              <a:t>Nezkušený </a:t>
            </a:r>
            <a:r>
              <a:rPr lang="cs-CZ"/>
              <a:t>investor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Neschopnost odložit okamžitou spotřebu</a:t>
            </a:r>
          </a:p>
          <a:p>
            <a:pPr marL="0" indent="0">
              <a:buNone/>
            </a:pPr>
            <a:r>
              <a:rPr lang="cs-CZ" dirty="0"/>
              <a:t>Nadměrná sebedůvěra (iluze znalostí)</a:t>
            </a:r>
          </a:p>
          <a:p>
            <a:pPr marL="0" indent="0">
              <a:buNone/>
            </a:pPr>
            <a:r>
              <a:rPr lang="cs-CZ" dirty="0"/>
              <a:t>Zásluhy připisují sobě, neúspěch jiným</a:t>
            </a:r>
          </a:p>
          <a:p>
            <a:pPr marL="0" indent="0">
              <a:buNone/>
            </a:pPr>
            <a:r>
              <a:rPr lang="cs-CZ" dirty="0"/>
              <a:t>Averze k riziku</a:t>
            </a:r>
          </a:p>
          <a:p>
            <a:pPr marL="0" indent="0">
              <a:buNone/>
            </a:pPr>
            <a:r>
              <a:rPr lang="cs-CZ" dirty="0"/>
              <a:t>Majetnický efekt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952516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ABA391-29AC-49AD-8E0E-4FF23F2AA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ADD2B9-DC0B-4EC5-B007-6276CC0EF2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4800" dirty="0"/>
          </a:p>
          <a:p>
            <a:pPr marL="0" indent="0">
              <a:buNone/>
            </a:pPr>
            <a:endParaRPr lang="cs-CZ" sz="4800" dirty="0"/>
          </a:p>
          <a:p>
            <a:pPr marL="0" indent="0" algn="ctr">
              <a:buNone/>
            </a:pPr>
            <a:r>
              <a:rPr lang="cs-CZ" sz="4800" dirty="0"/>
              <a:t>Děkuji za pozornost.</a:t>
            </a:r>
          </a:p>
        </p:txBody>
      </p:sp>
    </p:spTree>
    <p:extLst>
      <p:ext uri="{BB962C8B-B14F-4D97-AF65-F5344CB8AC3E}">
        <p14:creationId xmlns:p14="http://schemas.microsoft.com/office/powerpoint/2010/main" val="1355655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603EE2-8B35-4577-AE96-A8F9590D4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Členění investic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30A125-2C4A-47BD-BC3F-F72AB501AB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cs-CZ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investice finanční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lze je chápat jako přeměnu peněz za finanční investiční instrumenty (cenné papíry).</a:t>
            </a: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cs-CZ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investice reálné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představují investice do komodit. Patří sem drahé kovy, nemovitosti, movité věci a ostatní komodity. Významnou obchodovanou komoditou je např. káva, kakao, pomerančová šťáva nebo ropa.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6528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F84D0B-0B25-CBFD-D98D-EFD715578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Investiční </a:t>
            </a:r>
            <a:r>
              <a:rPr lang="cs-CZ" dirty="0" err="1"/>
              <a:t>trojúheník</a:t>
            </a:r>
            <a:endParaRPr lang="cs-CZ" dirty="0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E16D048C-FB60-F4B2-564B-18B27040630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4351979"/>
              </p:ext>
            </p:extLst>
          </p:nvPr>
        </p:nvGraphicFramePr>
        <p:xfrm>
          <a:off x="838200" y="1843380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505383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DB25B8-0263-49DB-8839-0C3060BC1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2060"/>
                </a:solidFill>
              </a:rPr>
              <a:t>Investiční trojúhelník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D78927-1AE8-43CA-9BE2-D1653E774B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buFont typeface="Symbol" panose="05050102010706020507" pitchFamily="18" charset="2"/>
              <a:buChar char=""/>
            </a:pPr>
            <a:r>
              <a:rPr lang="cs-CZ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Čím vyšší je očekávaný výnos, tím je také větší riziko.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Čím vyšší je očekávaný výnos, tím nižší je likvidita.</a:t>
            </a:r>
          </a:p>
          <a:p>
            <a:pPr marL="342900" lvl="0" indent="-342900" algn="just">
              <a:lnSpc>
                <a:spcPct val="115000"/>
              </a:lnSpc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cs-CZ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Čím vyšší je likvidita, tím nižší je výnos a riziko.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0958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E520B9-D47B-4166-A802-853829C05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Výnos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DA27E50-C379-4AA4-A722-E0708BF964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Výnos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je hlavním důvodem, proč investujeme. Očekáváme, že peníze, které investujeme se nám vrátí zhodnocené. U investic není výnos nijak garantován, bavíme se tedy vždy o </a:t>
            </a:r>
            <a:r>
              <a:rPr lang="cs-CZ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předpokládaném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výnosu. </a:t>
            </a:r>
          </a:p>
          <a:p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Jako kritérium hodnocení efektivnosti investice bývá všeobecně považována její výnosnost. Výnosnost udává míru zhodnocení finančních prostředků vložených do určitého investičního instrumentu za určité časové období. </a:t>
            </a:r>
          </a:p>
          <a:p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 výnos, jeho výši a vývoj má vliv celá řada různých ekonomických souvislostí.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21250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78CAB1-B2BD-4CBC-9B03-3F752C7BDD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Riziko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0047A9-A1EF-416A-BF2F-EE7665ECA1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 výnosem úzce souvisí </a:t>
            </a:r>
            <a:r>
              <a:rPr lang="cs-CZ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riziko</a:t>
            </a:r>
            <a:r>
              <a:rPr lang="cs-CZ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V tomto kontextu můžeme chápat riziko jako nejistotu investora spojenou s tím, že se mu nepodaří dosáhnout očekávané výnosnosti.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15996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70F151-FC82-493A-98ED-A4B6235E5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Diverzifikace rizika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CFB9D9-0284-46D9-9D79-1B7871DF79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Význam diverzifikace spočívá v úsloví „nesázet vše na jednu kartu“.  </a:t>
            </a:r>
          </a:p>
          <a:p>
            <a:r>
              <a:rPr lang="cs-C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Rozmístění investovaných prostředků do více druhů aktiv snižuje riziko potenciální ztráty. </a:t>
            </a:r>
          </a:p>
          <a:p>
            <a:r>
              <a:rPr lang="cs-C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 vhodné vybírat taková aktiva, na která působí různé vlivy, které spolu nesouvisí, např. cenné papíry firem působících v různých odvětví, nebo různé druhy cenných papírů.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době, když ceny některých aktiv rostou, ceny jiných klesají. Tak může být ztráta jednoho aktiva kompenzována zisky v jiném. </a:t>
            </a:r>
            <a:endParaRPr lang="cs-CZ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Důležité je také rozmístění peněz nejen v místě, ale také v čase. </a:t>
            </a:r>
          </a:p>
        </p:txBody>
      </p:sp>
    </p:spTree>
    <p:extLst>
      <p:ext uri="{BB962C8B-B14F-4D97-AF65-F5344CB8AC3E}">
        <p14:creationId xmlns:p14="http://schemas.microsoft.com/office/powerpoint/2010/main" val="415695324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668</TotalTime>
  <Words>1634</Words>
  <Application>Microsoft Office PowerPoint</Application>
  <PresentationFormat>Širokoúhlá obrazovka</PresentationFormat>
  <Paragraphs>150</Paragraphs>
  <Slides>35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41" baseType="lpstr">
      <vt:lpstr>Arial</vt:lpstr>
      <vt:lpstr>Calibri</vt:lpstr>
      <vt:lpstr>Calibri Light</vt:lpstr>
      <vt:lpstr>Symbol</vt:lpstr>
      <vt:lpstr>Times New Roman</vt:lpstr>
      <vt:lpstr>Motiv Office</vt:lpstr>
      <vt:lpstr>Prezentace aplikace PowerPoint</vt:lpstr>
      <vt:lpstr>10 Investice</vt:lpstr>
      <vt:lpstr>Definice</vt:lpstr>
      <vt:lpstr>Členění investic</vt:lpstr>
      <vt:lpstr>Investiční trojúheník</vt:lpstr>
      <vt:lpstr>Investiční trojúhelník</vt:lpstr>
      <vt:lpstr>Výnos</vt:lpstr>
      <vt:lpstr>Riziko</vt:lpstr>
      <vt:lpstr>Diverzifikace rizika</vt:lpstr>
      <vt:lpstr>Likvidita</vt:lpstr>
      <vt:lpstr>Čas</vt:lpstr>
      <vt:lpstr>Profil investora</vt:lpstr>
      <vt:lpstr>Co vzít při investování v úvahu</vt:lpstr>
      <vt:lpstr>Pojmy</vt:lpstr>
      <vt:lpstr>Trh cenných papírů </vt:lpstr>
      <vt:lpstr>Podoba cenných papírů</vt:lpstr>
      <vt:lpstr>Členění cenných papírů</vt:lpstr>
      <vt:lpstr>Členění cenných papírů podle majetkové podstaty</vt:lpstr>
      <vt:lpstr>Prezentace aplikace PowerPoint</vt:lpstr>
      <vt:lpstr>Prezentace aplikace PowerPoint</vt:lpstr>
      <vt:lpstr>Cenné papíry z hlediska délky životnosti.</vt:lpstr>
      <vt:lpstr>Krátkodobé dluhopisy peněžního trhu</vt:lpstr>
      <vt:lpstr>Prezentace aplikace PowerPoint</vt:lpstr>
      <vt:lpstr>Otevřené podílové fondy</vt:lpstr>
      <vt:lpstr>Prezentace aplikace PowerPoint</vt:lpstr>
      <vt:lpstr>Výhody</vt:lpstr>
      <vt:lpstr>Diverzifikace rizika</vt:lpstr>
      <vt:lpstr>Pravidelné investování</vt:lpstr>
      <vt:lpstr>Základní druhy podílových fondů</vt:lpstr>
      <vt:lpstr>Prezentace aplikace PowerPoint</vt:lpstr>
      <vt:lpstr>Konzervativní fond</vt:lpstr>
      <vt:lpstr>Dluhopisový fond</vt:lpstr>
      <vt:lpstr>Akciový fond</vt:lpstr>
      <vt:lpstr>Základní chyby v investování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 Investice</dc:title>
  <dc:creator>Kateřina Stankeová</dc:creator>
  <cp:lastModifiedBy>katka</cp:lastModifiedBy>
  <cp:revision>16</cp:revision>
  <dcterms:created xsi:type="dcterms:W3CDTF">2021-11-27T22:00:34Z</dcterms:created>
  <dcterms:modified xsi:type="dcterms:W3CDTF">2023-12-08T03:42:06Z</dcterms:modified>
</cp:coreProperties>
</file>